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57" r:id="rId6"/>
    <p:sldId id="260" r:id="rId7"/>
    <p:sldId id="258" r:id="rId8"/>
    <p:sldId id="261" r:id="rId9"/>
    <p:sldId id="259" r:id="rId10"/>
    <p:sldId id="262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47" autoAdjust="0"/>
  </p:normalViewPr>
  <p:slideViewPr>
    <p:cSldViewPr>
      <p:cViewPr varScale="1">
        <p:scale>
          <a:sx n="151" d="100"/>
          <a:sy n="151" d="100"/>
        </p:scale>
        <p:origin x="-47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01D6-6343-4D6B-BB60-D340520B2FA8}" type="datetimeFigureOut">
              <a:rPr lang="ko-KR" altLang="en-US" smtClean="0"/>
              <a:t>2021-01-08-Fri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1DFF-A1EE-4395-88E0-38EAF9971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04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01D6-6343-4D6B-BB60-D340520B2FA8}" type="datetimeFigureOut">
              <a:rPr lang="ko-KR" altLang="en-US" smtClean="0"/>
              <a:t>2021-01-08-Fri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1DFF-A1EE-4395-88E0-38EAF9971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76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01D6-6343-4D6B-BB60-D340520B2FA8}" type="datetimeFigureOut">
              <a:rPr lang="ko-KR" altLang="en-US" smtClean="0"/>
              <a:t>2021-01-08-Fri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1DFF-A1EE-4395-88E0-38EAF9971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1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01D6-6343-4D6B-BB60-D340520B2FA8}" type="datetimeFigureOut">
              <a:rPr lang="ko-KR" altLang="en-US" smtClean="0"/>
              <a:t>2021-01-08-Fri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1DFF-A1EE-4395-88E0-38EAF9971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0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01D6-6343-4D6B-BB60-D340520B2FA8}" type="datetimeFigureOut">
              <a:rPr lang="ko-KR" altLang="en-US" smtClean="0"/>
              <a:t>2021-01-08-Fri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1DFF-A1EE-4395-88E0-38EAF9971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05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01D6-6343-4D6B-BB60-D340520B2FA8}" type="datetimeFigureOut">
              <a:rPr lang="ko-KR" altLang="en-US" smtClean="0"/>
              <a:t>2021-01-08-Fri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1DFF-A1EE-4395-88E0-38EAF9971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74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01D6-6343-4D6B-BB60-D340520B2FA8}" type="datetimeFigureOut">
              <a:rPr lang="ko-KR" altLang="en-US" smtClean="0"/>
              <a:t>2021-01-08-Fri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1DFF-A1EE-4395-88E0-38EAF9971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05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01D6-6343-4D6B-BB60-D340520B2FA8}" type="datetimeFigureOut">
              <a:rPr lang="ko-KR" altLang="en-US" smtClean="0"/>
              <a:t>2021-01-08-Fri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1DFF-A1EE-4395-88E0-38EAF9971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58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01D6-6343-4D6B-BB60-D340520B2FA8}" type="datetimeFigureOut">
              <a:rPr lang="ko-KR" altLang="en-US" smtClean="0"/>
              <a:t>2021-01-08-Fri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1DFF-A1EE-4395-88E0-38EAF9971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00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01D6-6343-4D6B-BB60-D340520B2FA8}" type="datetimeFigureOut">
              <a:rPr lang="ko-KR" altLang="en-US" smtClean="0"/>
              <a:t>2021-01-08-Fri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1DFF-A1EE-4395-88E0-38EAF9971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88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01D6-6343-4D6B-BB60-D340520B2FA8}" type="datetimeFigureOut">
              <a:rPr lang="ko-KR" altLang="en-US" smtClean="0"/>
              <a:t>2021-01-08-Fri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1DFF-A1EE-4395-88E0-38EAF9971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29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701D6-6343-4D6B-BB60-D340520B2FA8}" type="datetimeFigureOut">
              <a:rPr lang="ko-KR" altLang="en-US" smtClean="0"/>
              <a:t>2021-01-08-Fri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71DFF-A1EE-4395-88E0-38EAF9971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12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/>
          <p:nvPr/>
        </p:nvSpPr>
        <p:spPr>
          <a:xfrm>
            <a:off x="251520" y="1923678"/>
            <a:ext cx="1051891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방식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 로그인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간편 로그인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79512" y="677680"/>
            <a:ext cx="1584176" cy="112230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97395" y="1491630"/>
            <a:ext cx="1266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공인중개사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7395" y="1988918"/>
            <a:ext cx="1266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거래이용자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97395" y="2490450"/>
            <a:ext cx="1266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일반사용자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1988918"/>
            <a:ext cx="8338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987824" y="2173584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51720" y="1563638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공인중개사 전</a:t>
            </a:r>
            <a:r>
              <a:rPr lang="ko-KR" altLang="en-US" sz="1000" dirty="0"/>
              <a:t>용</a:t>
            </a:r>
            <a:endParaRPr lang="en-US" altLang="ko-KR" sz="1000" dirty="0" smtClean="0"/>
          </a:p>
          <a:p>
            <a:r>
              <a:rPr lang="ko-KR" altLang="en-US" sz="1000" dirty="0" smtClean="0"/>
              <a:t>로그</a:t>
            </a:r>
            <a:r>
              <a:rPr lang="ko-KR" altLang="en-US" sz="1000" dirty="0"/>
              <a:t>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89081" y="205956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일반 로그인</a:t>
            </a:r>
            <a:endParaRPr lang="ko-KR" altLang="en-US" sz="1000" dirty="0"/>
          </a:p>
        </p:txBody>
      </p:sp>
      <p:cxnSp>
        <p:nvCxnSpPr>
          <p:cNvPr id="20" name="꺾인 연결선 19"/>
          <p:cNvCxnSpPr/>
          <p:nvPr/>
        </p:nvCxnSpPr>
        <p:spPr>
          <a:xfrm flipV="1">
            <a:off x="2191841" y="1604288"/>
            <a:ext cx="1804095" cy="39139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/>
          <p:nvPr/>
        </p:nvCxnSpPr>
        <p:spPr>
          <a:xfrm>
            <a:off x="2189081" y="2358250"/>
            <a:ext cx="1806855" cy="31686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51720" y="241491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로그인 없음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449704" y="265250"/>
            <a:ext cx="1050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매매업무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60032" y="267494"/>
            <a:ext cx="1266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임대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업무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24128" y="2490450"/>
            <a:ext cx="1114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 검색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24128" y="3147814"/>
            <a:ext cx="25795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기능 이용 시도 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유도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본인인증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5436096" y="2675116"/>
            <a:ext cx="25202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6508457" y="2859782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24128" y="4083918"/>
            <a:ext cx="15472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일반 회원가입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6491916" y="3795886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1676574" y="2414916"/>
            <a:ext cx="0" cy="22497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41" idx="3"/>
          </p:cNvCxnSpPr>
          <p:nvPr/>
        </p:nvCxnSpPr>
        <p:spPr>
          <a:xfrm>
            <a:off x="7271346" y="4268584"/>
            <a:ext cx="14771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8748464" y="2675116"/>
            <a:ext cx="0" cy="2128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8303680" y="3463654"/>
            <a:ext cx="4447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endCxn id="30" idx="3"/>
          </p:cNvCxnSpPr>
          <p:nvPr/>
        </p:nvCxnSpPr>
        <p:spPr>
          <a:xfrm flipH="1">
            <a:off x="6838536" y="2675116"/>
            <a:ext cx="190993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724128" y="1988918"/>
            <a:ext cx="1114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 등록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7" name="직선 화살표 연결선 56"/>
          <p:cNvCxnSpPr>
            <a:stCxn id="5" idx="3"/>
          </p:cNvCxnSpPr>
          <p:nvPr/>
        </p:nvCxnSpPr>
        <p:spPr>
          <a:xfrm flipV="1">
            <a:off x="5364088" y="2172991"/>
            <a:ext cx="336609" cy="5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028384" y="906274"/>
            <a:ext cx="9893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9" name="직선 화살표 연결선 68"/>
          <p:cNvCxnSpPr>
            <a:stCxn id="5" idx="3"/>
          </p:cNvCxnSpPr>
          <p:nvPr/>
        </p:nvCxnSpPr>
        <p:spPr>
          <a:xfrm>
            <a:off x="5364088" y="2173584"/>
            <a:ext cx="360040" cy="3168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56" idx="3"/>
          </p:cNvCxnSpPr>
          <p:nvPr/>
        </p:nvCxnSpPr>
        <p:spPr>
          <a:xfrm flipV="1">
            <a:off x="6838536" y="2172991"/>
            <a:ext cx="325752" cy="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104" idx="0"/>
          </p:cNvCxnSpPr>
          <p:nvPr/>
        </p:nvCxnSpPr>
        <p:spPr>
          <a:xfrm flipV="1">
            <a:off x="7145428" y="1090940"/>
            <a:ext cx="0" cy="30777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endCxn id="66" idx="1"/>
          </p:cNvCxnSpPr>
          <p:nvPr/>
        </p:nvCxnSpPr>
        <p:spPr>
          <a:xfrm>
            <a:off x="7145036" y="1090940"/>
            <a:ext cx="883348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41" idx="2"/>
          </p:cNvCxnSpPr>
          <p:nvPr/>
        </p:nvCxnSpPr>
        <p:spPr>
          <a:xfrm>
            <a:off x="6497737" y="4453250"/>
            <a:ext cx="464871" cy="4227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6962608" y="4876006"/>
            <a:ext cx="200188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V="1">
            <a:off x="8964488" y="1347614"/>
            <a:ext cx="0" cy="3528392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5364088" y="206769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flipV="1">
            <a:off x="5580112" y="1703974"/>
            <a:ext cx="0" cy="363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 flipH="1">
            <a:off x="5436096" y="1703974"/>
            <a:ext cx="14401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51" idx="1"/>
          </p:cNvCxnSpPr>
          <p:nvPr/>
        </p:nvCxnSpPr>
        <p:spPr>
          <a:xfrm flipH="1">
            <a:off x="1676574" y="4268586"/>
            <a:ext cx="1426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stCxn id="66" idx="2"/>
          </p:cNvCxnSpPr>
          <p:nvPr/>
        </p:nvCxnSpPr>
        <p:spPr>
          <a:xfrm flipH="1">
            <a:off x="6838536" y="1275606"/>
            <a:ext cx="1684535" cy="121484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27" idx="0"/>
          </p:cNvCxnSpPr>
          <p:nvPr/>
        </p:nvCxnSpPr>
        <p:spPr>
          <a:xfrm flipV="1">
            <a:off x="3974848" y="195486"/>
            <a:ext cx="0" cy="6976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 flipV="1">
            <a:off x="5940152" y="197730"/>
            <a:ext cx="0" cy="6976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3974848" y="195486"/>
            <a:ext cx="333345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58978" y="3816791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일반 사용자 선택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3103152" y="4083920"/>
            <a:ext cx="21964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공인중개사 회원가입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4992473" y="4876006"/>
            <a:ext cx="200188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527602" y="4453252"/>
            <a:ext cx="464871" cy="4227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31" idx="1"/>
          </p:cNvCxnSpPr>
          <p:nvPr/>
        </p:nvCxnSpPr>
        <p:spPr>
          <a:xfrm flipH="1">
            <a:off x="4169784" y="3470980"/>
            <a:ext cx="1554344" cy="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169784" y="3471851"/>
            <a:ext cx="0" cy="5911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596896" y="3477657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공인중개사 선택</a:t>
            </a:r>
            <a:endParaRPr lang="en-US" altLang="ko-KR" sz="1000" dirty="0" smtClean="0"/>
          </a:p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등록번호 인증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21" name="직선 연결선 20"/>
          <p:cNvCxnSpPr>
            <a:stCxn id="41" idx="1"/>
          </p:cNvCxnSpPr>
          <p:nvPr/>
        </p:nvCxnSpPr>
        <p:spPr>
          <a:xfrm flipH="1">
            <a:off x="5472100" y="4268584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72100" y="4268586"/>
            <a:ext cx="0" cy="396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1676574" y="4664630"/>
            <a:ext cx="37955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251520" y="1110685"/>
            <a:ext cx="216025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>
            <a:off x="251519" y="843558"/>
            <a:ext cx="2160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39552" y="720447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선택 진행 방향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538618" y="98757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데이터 진행 방향</a:t>
            </a:r>
            <a:endParaRPr lang="ko-KR" altLang="en-US" sz="1000" dirty="0"/>
          </a:p>
        </p:txBody>
      </p:sp>
      <p:cxnSp>
        <p:nvCxnSpPr>
          <p:cNvPr id="80" name="직선 화살표 연결선 79"/>
          <p:cNvCxnSpPr/>
          <p:nvPr/>
        </p:nvCxnSpPr>
        <p:spPr>
          <a:xfrm flipH="1">
            <a:off x="252454" y="1398717"/>
            <a:ext cx="21602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39552" y="127560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선택 진행 거부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4992473" y="4466608"/>
            <a:ext cx="0" cy="3373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992473" y="4803998"/>
            <a:ext cx="37559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4211960" y="677679"/>
            <a:ext cx="0" cy="8139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V="1">
            <a:off x="5148064" y="677680"/>
            <a:ext cx="0" cy="8139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39552" y="1533441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데이터 양방향 진행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251986" y="1633731"/>
            <a:ext cx="21696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8993" y="51470"/>
            <a:ext cx="16946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/>
              <a:t>전체 개요도</a:t>
            </a:r>
            <a:endParaRPr lang="ko-KR" altLang="en-US" sz="2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588224" y="1398717"/>
            <a:ext cx="1114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 심사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0" name="직선 화살표 연결선 109"/>
          <p:cNvCxnSpPr/>
          <p:nvPr/>
        </p:nvCxnSpPr>
        <p:spPr>
          <a:xfrm flipV="1">
            <a:off x="7164288" y="1799987"/>
            <a:ext cx="0" cy="3730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104" idx="1"/>
          </p:cNvCxnSpPr>
          <p:nvPr/>
        </p:nvCxnSpPr>
        <p:spPr>
          <a:xfrm flipH="1">
            <a:off x="6281332" y="1583383"/>
            <a:ext cx="3068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6281332" y="1583383"/>
            <a:ext cx="0" cy="3803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8031385" y="113025"/>
            <a:ext cx="8980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 부처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2" name="직선 연결선 131"/>
          <p:cNvCxnSpPr/>
          <p:nvPr/>
        </p:nvCxnSpPr>
        <p:spPr>
          <a:xfrm>
            <a:off x="7308304" y="197730"/>
            <a:ext cx="0" cy="70854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7308304" y="906274"/>
            <a:ext cx="72008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>
            <a:stCxn id="125" idx="1"/>
          </p:cNvCxnSpPr>
          <p:nvPr/>
        </p:nvCxnSpPr>
        <p:spPr>
          <a:xfrm flipH="1">
            <a:off x="7308304" y="297691"/>
            <a:ext cx="723081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5496" y="3149555"/>
            <a:ext cx="154721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비밀번호 찾기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26605" y="2757577"/>
            <a:ext cx="821059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실패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475656" y="2355726"/>
            <a:ext cx="0" cy="7175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79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68993" y="51470"/>
            <a:ext cx="32335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매수 </a:t>
            </a:r>
            <a:r>
              <a:rPr lang="en-US" altLang="ko-KR" sz="2200" dirty="0"/>
              <a:t>/ </a:t>
            </a:r>
            <a:r>
              <a:rPr lang="ko-KR" altLang="en-US" sz="2200" dirty="0" smtClean="0"/>
              <a:t>임차 </a:t>
            </a:r>
            <a:r>
              <a:rPr lang="ko-KR" altLang="en-US" sz="2200" dirty="0"/>
              <a:t>진행도 주석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627534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물건 세부사항 및 필요서류 확인</a:t>
            </a: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3877326" y="1851670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43809" y="1049129"/>
            <a:ext cx="9914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아파트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5977" y="2355726"/>
            <a:ext cx="9892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오피스텔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45977" y="1913225"/>
            <a:ext cx="9892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연립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빌라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43810" y="1491630"/>
            <a:ext cx="9914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다세대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31964" y="1049129"/>
            <a:ext cx="9914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원룸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34132" y="1471885"/>
            <a:ext cx="9892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34132" y="1913225"/>
            <a:ext cx="9892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31965" y="2335981"/>
            <a:ext cx="9914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43808" y="2768029"/>
            <a:ext cx="24795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사무실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9512" y="1759917"/>
            <a:ext cx="90762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 검색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7662" y="1059582"/>
            <a:ext cx="52129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주거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62065" y="2355726"/>
            <a:ext cx="52129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47661" y="3272085"/>
            <a:ext cx="52129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대지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0" name="직선 연결선 29"/>
          <p:cNvCxnSpPr>
            <a:stCxn id="22" idx="3"/>
          </p:cNvCxnSpPr>
          <p:nvPr/>
        </p:nvCxnSpPr>
        <p:spPr>
          <a:xfrm flipV="1">
            <a:off x="1087133" y="1913225"/>
            <a:ext cx="244507" cy="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23" idx="1"/>
          </p:cNvCxnSpPr>
          <p:nvPr/>
        </p:nvCxnSpPr>
        <p:spPr>
          <a:xfrm>
            <a:off x="1331640" y="1213470"/>
            <a:ext cx="21602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331640" y="2499742"/>
            <a:ext cx="21602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331640" y="3435846"/>
            <a:ext cx="21602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331640" y="1213470"/>
            <a:ext cx="0" cy="2212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23" idx="3"/>
          </p:cNvCxnSpPr>
          <p:nvPr/>
        </p:nvCxnSpPr>
        <p:spPr>
          <a:xfrm>
            <a:off x="2068959" y="1213471"/>
            <a:ext cx="70284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23" idx="3"/>
          </p:cNvCxnSpPr>
          <p:nvPr/>
        </p:nvCxnSpPr>
        <p:spPr>
          <a:xfrm>
            <a:off x="2068959" y="1213471"/>
            <a:ext cx="702841" cy="4320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23" idx="3"/>
          </p:cNvCxnSpPr>
          <p:nvPr/>
        </p:nvCxnSpPr>
        <p:spPr>
          <a:xfrm>
            <a:off x="2068959" y="1213471"/>
            <a:ext cx="702841" cy="8536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23" idx="3"/>
          </p:cNvCxnSpPr>
          <p:nvPr/>
        </p:nvCxnSpPr>
        <p:spPr>
          <a:xfrm>
            <a:off x="2068959" y="1213471"/>
            <a:ext cx="702841" cy="12763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24" idx="3"/>
          </p:cNvCxnSpPr>
          <p:nvPr/>
        </p:nvCxnSpPr>
        <p:spPr>
          <a:xfrm flipV="1">
            <a:off x="2083362" y="2509614"/>
            <a:ext cx="68843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24" idx="3"/>
            <a:endCxn id="21" idx="1"/>
          </p:cNvCxnSpPr>
          <p:nvPr/>
        </p:nvCxnSpPr>
        <p:spPr>
          <a:xfrm>
            <a:off x="2083362" y="2509615"/>
            <a:ext cx="760446" cy="4123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68993" y="3651870"/>
            <a:ext cx="27748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평수 체크는 공통 적용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체크박스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97352" y="627534"/>
            <a:ext cx="343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거래 완료 직후 가입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 등록한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필요서류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전송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688632" y="1335995"/>
            <a:ext cx="3203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자금조달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입주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계획서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(3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개월 이내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자금증빙서류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세부내역은 하단 표 참조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489941"/>
              </p:ext>
            </p:extLst>
          </p:nvPr>
        </p:nvGraphicFramePr>
        <p:xfrm>
          <a:off x="2866443" y="3284987"/>
          <a:ext cx="6170053" cy="1695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3962"/>
                <a:gridCol w="2167719"/>
                <a:gridCol w="3428372"/>
              </a:tblGrid>
              <a:tr h="2095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자기 자금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금융기관 예금액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예금잔액증명서</a:t>
                      </a:r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주식 </a:t>
                      </a:r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채권 매각 대금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주식거래내역서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잔고증명서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증여 </a:t>
                      </a:r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상속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증여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상속세 신고서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납세증명서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현금 등 기 밖의 자금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소득금액증명원</a:t>
                      </a:r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근로소득원천징수영수증</a:t>
                      </a:r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등의 소득증빙 서류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부동산 처분 대금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부동산매매계약서</a:t>
                      </a:r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부동산임대차계약서</a:t>
                      </a:r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차입금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금융기관 대출액 합계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금융거래확인서</a:t>
                      </a:r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부채증명서</a:t>
                      </a:r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금융기관 대출신고서</a:t>
                      </a:r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임대보증금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부동산 임대차계약서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회사지원금 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사채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 또는 그 밖의 자금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금전 차용을 증빙할 수 있는 서류</a:t>
                      </a:r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26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68993" y="51470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/>
              <a:t>회원가입</a:t>
            </a:r>
            <a:endParaRPr lang="ko-KR" altLang="en-US" sz="2200" dirty="0"/>
          </a:p>
        </p:txBody>
      </p:sp>
      <p:sp>
        <p:nvSpPr>
          <p:cNvPr id="2" name="TextBox 1"/>
          <p:cNvSpPr txBox="1"/>
          <p:nvPr/>
        </p:nvSpPr>
        <p:spPr>
          <a:xfrm>
            <a:off x="107504" y="69954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일반 회원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거래희망자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262" y="1114167"/>
            <a:ext cx="409370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실명인증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연락처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실명인증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계좌번호 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/>
              <a:t>(</a:t>
            </a:r>
            <a:r>
              <a:rPr lang="ko-KR" altLang="ko-KR" sz="1400" dirty="0"/>
              <a:t>선택사항으로 입력 시 계좌 인증 </a:t>
            </a:r>
            <a:r>
              <a:rPr lang="ko-KR" altLang="en-US" sz="1400" dirty="0" smtClean="0"/>
              <a:t>필수 </a:t>
            </a:r>
            <a:r>
              <a:rPr lang="en-US" altLang="ko-KR" sz="1400" dirty="0" smtClean="0"/>
              <a:t>- </a:t>
            </a:r>
            <a:r>
              <a:rPr lang="ko-KR" altLang="ko-KR" sz="1400" dirty="0"/>
              <a:t>차후 거래할 때마다 계좌번호 입력 및 인증을 받을 필요가 없도록 조치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이메일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/>
              <a:t>(</a:t>
            </a:r>
            <a:r>
              <a:rPr lang="ko-KR" altLang="ko-KR" sz="1400" dirty="0"/>
              <a:t>아이디로 이용 가능</a:t>
            </a:r>
            <a:r>
              <a:rPr lang="en-US" altLang="ko-KR" sz="1400" dirty="0"/>
              <a:t>)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ko-KR" sz="1400" dirty="0"/>
              <a:t>닉네임</a:t>
            </a:r>
            <a:endParaRPr lang="ko-KR" altLang="en-US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주소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*SNS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연동 여부 확인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024" y="69954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공인중개사 회원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0782" y="1117069"/>
            <a:ext cx="43817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실명인증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연락처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실명인증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공인중개사 등록번호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(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최초 분기 선택 시 인증 기능 필수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국가공간정보포털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이메일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/>
              <a:t>(</a:t>
            </a:r>
            <a:r>
              <a:rPr lang="ko-KR" altLang="ko-KR" sz="1400" dirty="0"/>
              <a:t>아이디로 이용 가능</a:t>
            </a:r>
            <a:r>
              <a:rPr lang="en-US" altLang="ko-KR" sz="1400" dirty="0" smtClean="0"/>
              <a:t>)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ko-KR" sz="1400" dirty="0" smtClean="0"/>
              <a:t>닉네임</a:t>
            </a:r>
            <a:endParaRPr lang="en-US" altLang="ko-KR" sz="1400" dirty="0" smtClean="0"/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주소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보증보험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1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68993" y="51470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/>
              <a:t>물건등록</a:t>
            </a:r>
            <a:endParaRPr lang="ko-KR" altLang="en-US" sz="2200" dirty="0"/>
          </a:p>
        </p:txBody>
      </p:sp>
      <p:sp>
        <p:nvSpPr>
          <p:cNvPr id="2" name="TextBox 1"/>
          <p:cNvSpPr txBox="1"/>
          <p:nvPr/>
        </p:nvSpPr>
        <p:spPr>
          <a:xfrm>
            <a:off x="1331640" y="12347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매도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262" y="627534"/>
            <a:ext cx="877422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등기필증 등록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PDF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업로드</a:t>
            </a:r>
          </a:p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등기사항증명서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등기부등본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24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개인정보 활용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동의 안내 및 체크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내용전체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등기부등본상의 물건 주소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주소검색 기능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다방에서는 주소검색 시 지도 동시 제공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 종류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주거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아파트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다세대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연립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빌라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오피스텔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상업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사무실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오피스텔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대지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답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과수원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목장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임야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광천지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염전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垈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공장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학교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주차장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주유소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창고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도로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철도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제방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堤防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하천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구거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溝渠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유지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溜池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양어장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수도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공원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체육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유원지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종교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사적지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묘지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잡종지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중 거래 범위 설정</a:t>
            </a:r>
            <a:endParaRPr lang="en-US" altLang="ko-KR" sz="1000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오피스텔 </a:t>
            </a:r>
            <a:r>
              <a:rPr lang="en-US" altLang="ko-KR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상업 </a:t>
            </a:r>
            <a:r>
              <a:rPr lang="en-US" altLang="ko-KR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주거 체크 후 해당 카테고리로 분류</a:t>
            </a:r>
            <a:endParaRPr lang="en-US" altLang="ko-KR" sz="10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주거 물건은 방의 개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 기재 혹은 원룸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/2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룸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/3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룸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/3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룸 이상</a:t>
            </a:r>
            <a:r>
              <a:rPr lang="en-US" altLang="ko-KR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 선택 가능한 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form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적용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주거 선택 </a:t>
            </a:r>
            <a:r>
              <a:rPr lang="ko-KR" altLang="en-US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 추가로 노출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*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주거 물건의 경우 욕실 개수 기재</a:t>
            </a:r>
            <a:r>
              <a:rPr lang="en-US" altLang="ko-KR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주거 선택 시 추가로 노출</a:t>
            </a:r>
            <a:r>
              <a:rPr lang="en-US" altLang="ko-KR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000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*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특수구조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복층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1.5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룸 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주방분리형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방의 개수 노출 시 같이 노출되며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가능한 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form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적용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 평수 및 층수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제곱 미터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평 입력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자동 전환 기능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공급 면적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전용 면적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건물 층수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층수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시설 입력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계측 확인 필요 시 확인용역 투입 여부 검토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난방 종류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중앙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지역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/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개별 난방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수도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수압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전력공급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전기시설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기본조명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콘센트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배란다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발코니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빌트인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옵션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에어컨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세탁기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침대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책상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옷장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TV,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신발장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냉장고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가스레인지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인덕션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전자레인지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도어락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비데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평균사용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량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전기세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세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9.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주차 가능 여부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가능 시 주차비용 입력란 활성화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상세 설명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제목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내용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비공개 메모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공인중개사에게만 노출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입주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가능여부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즉시 입주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날짜 협의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날짜 선택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      </a:t>
            </a:r>
          </a:p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13.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사진 등록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일반사진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최소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 부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터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최대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 ~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 사이 지정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360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 사진 등록  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737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68993" y="51470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/>
              <a:t>물건등록</a:t>
            </a:r>
            <a:endParaRPr lang="ko-KR" alt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12347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임대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262" y="627534"/>
            <a:ext cx="877422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등기사항증명서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등기부등본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24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개인정보 활용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동의 안내 및 체크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등기부등본상의 물건 주소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주소검색 기능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다방에서는 주소검색 시 지도 동시 제공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 종류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주거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아파트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다세대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연립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빌라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오피스텔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상업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사무실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오피스텔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endParaRPr lang="en-US" altLang="ko-KR" sz="1000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오피스텔 </a:t>
            </a:r>
            <a:r>
              <a:rPr lang="en-US" altLang="ko-KR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상업 </a:t>
            </a:r>
            <a:r>
              <a:rPr lang="en-US" altLang="ko-KR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주거 체크 후 해당 카테고리로 분류</a:t>
            </a:r>
            <a:endParaRPr lang="en-US" altLang="ko-KR" sz="10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주거 물건은 방의 개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 기재 혹은 원룸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/2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룸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/3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룸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/3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룸 이상</a:t>
            </a:r>
            <a:r>
              <a:rPr lang="en-US" altLang="ko-KR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 선택 가능한 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form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적용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주거 선택 </a:t>
            </a:r>
            <a:r>
              <a:rPr lang="ko-KR" altLang="en-US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 추가로 노출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* </a:t>
            </a:r>
            <a:r>
              <a:rPr lang="ko-KR" altLang="en-US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주거 물건의 경우 욕실 개수 기재</a:t>
            </a:r>
            <a:r>
              <a:rPr lang="en-US" altLang="ko-KR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주거 선택 시 추가로 노출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000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*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특수구조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복층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1.5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룸 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주방분리형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방의 개수 노출 시 같이 노출되며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가능한 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form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적용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 평수 및 층수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제곱 미터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평 입력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자동 전환 기능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공급 면적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전용 면적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건물 층수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층수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시설 입력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계측 확인 필요 시 확인용역 투입 여부 검토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난방 종류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중앙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지역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/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개별 난방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수도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수압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전력공급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전기시설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기본조명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콘센트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배란다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발코니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빌트인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옵션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에어컨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세탁기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침대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책상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옷장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TV,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신발장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냉장고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가스레인지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인덕션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전자레인지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도어락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비데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관리비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인터넷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전기세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수도세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청소비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케이블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TV,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도시가스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항목 선택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다중선택 가능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항목 선택 시 해당 관리비 입력 창 노출 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협의가능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관리비 없음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 추가 선택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(radio box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check box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형태로 표현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주차 가능 여부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가능 시 주차비용 입력란 활성화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입주 가능여부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즉시 입주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날짜 협의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날짜 선택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임대 조건 설정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전세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월세 여부 선택 후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전세는 전세금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월세는 보증금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월세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단기임대 여부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 활성화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전세자금대출 여부 선택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가능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불가능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–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전세 선택 시 노출</a:t>
            </a:r>
            <a:endParaRPr lang="en-US" altLang="ko-KR" sz="10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상세 설명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제목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내용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비공개 메모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공인중개사에게만 노출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13.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사진 등록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일반사진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최소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 부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터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최대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 ~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 사이 지정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360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 사진 등록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444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179512" y="657355"/>
            <a:ext cx="1584176" cy="112230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09163" y="2193126"/>
            <a:ext cx="1266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공인중개사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2195650"/>
            <a:ext cx="8338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1600" y="1995686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공인중개사 전</a:t>
            </a:r>
            <a:r>
              <a:rPr lang="ko-KR" altLang="en-US" sz="1000" dirty="0"/>
              <a:t>용</a:t>
            </a:r>
            <a:endParaRPr lang="en-US" altLang="ko-KR" sz="1000" dirty="0" smtClean="0"/>
          </a:p>
          <a:p>
            <a:r>
              <a:rPr lang="ko-KR" altLang="en-US" sz="1000" dirty="0" smtClean="0"/>
              <a:t>로그</a:t>
            </a:r>
            <a:r>
              <a:rPr lang="ko-KR" altLang="en-US" sz="1000" dirty="0"/>
              <a:t>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24469" y="1698362"/>
            <a:ext cx="1050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매매업무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24957" y="3282538"/>
            <a:ext cx="1266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임대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업무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1115616" y="2380316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4" idx="3"/>
            <a:endCxn id="29" idx="1"/>
          </p:cNvCxnSpPr>
          <p:nvPr/>
        </p:nvCxnSpPr>
        <p:spPr>
          <a:xfrm>
            <a:off x="3275856" y="2377792"/>
            <a:ext cx="549101" cy="10894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4" idx="3"/>
            <a:endCxn id="27" idx="1"/>
          </p:cNvCxnSpPr>
          <p:nvPr/>
        </p:nvCxnSpPr>
        <p:spPr>
          <a:xfrm flipV="1">
            <a:off x="3275856" y="1883028"/>
            <a:ext cx="548613" cy="49476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100381" y="1698362"/>
            <a:ext cx="18277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물건의 확인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99992" y="2499742"/>
            <a:ext cx="1827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 신분 확인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4916446" y="1883028"/>
            <a:ext cx="1596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71854" y="1698362"/>
            <a:ext cx="172062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계약 및 서류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6994608" y="1883028"/>
            <a:ext cx="1596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1520" y="1301652"/>
            <a:ext cx="184731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1174" y="1275230"/>
            <a:ext cx="938077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다음 장 참조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H="1">
            <a:off x="4268892" y="2715766"/>
            <a:ext cx="2311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19264" y="3282538"/>
            <a:ext cx="18277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물건의 확인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135329" y="3467204"/>
            <a:ext cx="1596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390736" y="3282538"/>
            <a:ext cx="15737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계약 및 서류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7213491" y="3467204"/>
            <a:ext cx="1596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4268892" y="2078727"/>
            <a:ext cx="0" cy="66793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4268892" y="2746661"/>
            <a:ext cx="0" cy="52019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255035" y="2499742"/>
            <a:ext cx="17094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6" name="직선 화살표 연결선 65"/>
          <p:cNvCxnSpPr>
            <a:stCxn id="64" idx="1"/>
          </p:cNvCxnSpPr>
          <p:nvPr/>
        </p:nvCxnSpPr>
        <p:spPr>
          <a:xfrm flipH="1">
            <a:off x="6372200" y="2684408"/>
            <a:ext cx="882835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372200" y="2283718"/>
            <a:ext cx="1071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가입 시 작성한</a:t>
            </a:r>
            <a:endParaRPr lang="en-US" altLang="ko-KR" sz="1000" dirty="0" smtClean="0"/>
          </a:p>
          <a:p>
            <a:r>
              <a:rPr lang="ko-KR" altLang="en-US" sz="1000" dirty="0" smtClean="0"/>
              <a:t>사용자 정보</a:t>
            </a:r>
            <a:endParaRPr lang="ko-KR" altLang="en-US" sz="1000" dirty="0"/>
          </a:p>
        </p:txBody>
      </p:sp>
      <p:cxnSp>
        <p:nvCxnSpPr>
          <p:cNvPr id="78" name="직선 화살표 연결선 77"/>
          <p:cNvCxnSpPr>
            <a:stCxn id="64" idx="0"/>
          </p:cNvCxnSpPr>
          <p:nvPr/>
        </p:nvCxnSpPr>
        <p:spPr>
          <a:xfrm flipH="1" flipV="1">
            <a:off x="6732240" y="2130410"/>
            <a:ext cx="1377522" cy="369332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64" idx="0"/>
          </p:cNvCxnSpPr>
          <p:nvPr/>
        </p:nvCxnSpPr>
        <p:spPr>
          <a:xfrm flipH="1" flipV="1">
            <a:off x="8109761" y="2130410"/>
            <a:ext cx="1" cy="369332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64" idx="2"/>
          </p:cNvCxnSpPr>
          <p:nvPr/>
        </p:nvCxnSpPr>
        <p:spPr>
          <a:xfrm flipH="1">
            <a:off x="8109761" y="2869074"/>
            <a:ext cx="1" cy="39778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64" idx="2"/>
          </p:cNvCxnSpPr>
          <p:nvPr/>
        </p:nvCxnSpPr>
        <p:spPr>
          <a:xfrm flipH="1">
            <a:off x="7171854" y="2869074"/>
            <a:ext cx="937908" cy="49476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8748464" y="2078727"/>
            <a:ext cx="0" cy="405046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V="1">
            <a:off x="8748464" y="2922498"/>
            <a:ext cx="0" cy="36004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100392" y="2099632"/>
            <a:ext cx="443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서류 양식</a:t>
            </a:r>
            <a:endParaRPr lang="ko-KR" alt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8100392" y="2891720"/>
            <a:ext cx="443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서류 양식</a:t>
            </a:r>
            <a:endParaRPr lang="ko-KR" alt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8748464" y="2085801"/>
            <a:ext cx="443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계약정보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8748464" y="2891720"/>
            <a:ext cx="443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계약정보</a:t>
            </a:r>
            <a:endParaRPr lang="ko-KR" altLang="en-US" sz="1000" dirty="0"/>
          </a:p>
        </p:txBody>
      </p:sp>
      <p:cxnSp>
        <p:nvCxnSpPr>
          <p:cNvPr id="101" name="직선 화살표 연결선 100"/>
          <p:cNvCxnSpPr/>
          <p:nvPr/>
        </p:nvCxnSpPr>
        <p:spPr>
          <a:xfrm flipH="1">
            <a:off x="251520" y="1140506"/>
            <a:ext cx="216025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 flipH="1">
            <a:off x="251519" y="873379"/>
            <a:ext cx="2160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39552" y="750268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선택 진행 방향</a:t>
            </a:r>
            <a:endParaRPr lang="ko-KR" alt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38618" y="1017395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데이터 진행 방향</a:t>
            </a:r>
            <a:endParaRPr lang="ko-KR" alt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8993" y="51470"/>
            <a:ext cx="2541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/>
              <a:t>공인중개사 진행도</a:t>
            </a:r>
            <a:endParaRPr lang="ko-KR" altLang="en-US" sz="2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79512" y="2571750"/>
            <a:ext cx="1051891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방식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 로그인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간편 로그인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9" name="직선 화살표 연결선 108"/>
          <p:cNvCxnSpPr>
            <a:stCxn id="26" idx="0"/>
          </p:cNvCxnSpPr>
          <p:nvPr/>
        </p:nvCxnSpPr>
        <p:spPr>
          <a:xfrm flipV="1">
            <a:off x="8032167" y="1301652"/>
            <a:ext cx="0" cy="3967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580112" y="906274"/>
            <a:ext cx="35283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계약금 입출금 상호 확인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가상계좌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2" name="직선 화살표 연결선 121"/>
          <p:cNvCxnSpPr>
            <a:stCxn id="37" idx="2"/>
          </p:cNvCxnSpPr>
          <p:nvPr/>
        </p:nvCxnSpPr>
        <p:spPr>
          <a:xfrm>
            <a:off x="8177612" y="3651870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580112" y="4227934"/>
            <a:ext cx="35283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계약금 입출금 상호 확인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가상계좌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107347" y="1452141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(1)</a:t>
            </a:r>
            <a:endParaRPr lang="ko-KR" altLang="en-US" sz="1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319264" y="3651870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(4)</a:t>
            </a:r>
            <a:endParaRPr lang="ko-KR" altLang="en-US" sz="1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7178237" y="1443188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(2)</a:t>
            </a:r>
            <a:endParaRPr lang="ko-KR" altLang="en-US" sz="1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7390736" y="3646344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(5)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3352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68993" y="51470"/>
            <a:ext cx="32047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/>
              <a:t>공인중개사 진</a:t>
            </a:r>
            <a:r>
              <a:rPr lang="ko-KR" altLang="en-US" sz="2200" dirty="0"/>
              <a:t>행</a:t>
            </a:r>
            <a:r>
              <a:rPr lang="ko-KR" altLang="en-US" sz="2200" dirty="0" smtClean="0"/>
              <a:t>도 주석</a:t>
            </a:r>
            <a:endParaRPr lang="ko-KR" altLang="en-US" sz="2200" dirty="0"/>
          </a:p>
        </p:txBody>
      </p:sp>
      <p:sp>
        <p:nvSpPr>
          <p:cNvPr id="2" name="TextBox 1"/>
          <p:cNvSpPr txBox="1"/>
          <p:nvPr/>
        </p:nvSpPr>
        <p:spPr>
          <a:xfrm>
            <a:off x="107504" y="69954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(1), (4) </a:t>
            </a:r>
            <a:r>
              <a:rPr lang="ko-KR" altLang="en-US" dirty="0" smtClean="0"/>
              <a:t>등록 물건의 확인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262" y="1114167"/>
            <a:ext cx="40937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등기부등본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건축물 대장</a:t>
            </a: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토지 대장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토지이용계획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확인원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지적도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매도인 측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등기필증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(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분실 시 확인서면 대체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–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법무사 및 변호사 필요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정부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24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열람 페이지로 링크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새탭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새창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 열람으로 해당 물건 거래 여부 심사 후 통보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024" y="699542"/>
            <a:ext cx="221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계약 및 서류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0782" y="1117069"/>
            <a:ext cx="42732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계약서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중개대상물확인설명서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개인정보 활용 동의서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부동산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실거래신고서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부동산거래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신고필증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신분증 진위여부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시 본인인증 및 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신분증 인증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실거래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신고 후 매수인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측이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가입시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첨부한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자금조달 및 입주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계획서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자금증빙서류 등을 계약완료 시 구청에 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자동등록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플랫폼 이용 공인중개사가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구청에 등록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8024" y="3363838"/>
            <a:ext cx="221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(5)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계약 및 서류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70782" y="3781365"/>
            <a:ext cx="42732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계약서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표준임대차 계약서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중개대상물확인설명서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개인정보 활용 동의서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신분증 진위여부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시 본인인증 및 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신분증 인증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364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179512" y="657355"/>
            <a:ext cx="1584176" cy="126632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09163" y="2193126"/>
            <a:ext cx="1050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물건등록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2195650"/>
            <a:ext cx="8338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24469" y="1698362"/>
            <a:ext cx="6174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매도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24957" y="3282538"/>
            <a:ext cx="6174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임대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1115616" y="2380316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4" idx="3"/>
            <a:endCxn id="29" idx="1"/>
          </p:cNvCxnSpPr>
          <p:nvPr/>
        </p:nvCxnSpPr>
        <p:spPr>
          <a:xfrm>
            <a:off x="3059451" y="2377792"/>
            <a:ext cx="765506" cy="10894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4" idx="3"/>
            <a:endCxn id="27" idx="1"/>
          </p:cNvCxnSpPr>
          <p:nvPr/>
        </p:nvCxnSpPr>
        <p:spPr>
          <a:xfrm flipV="1">
            <a:off x="3059451" y="1883028"/>
            <a:ext cx="765018" cy="49476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4499992" y="1883028"/>
            <a:ext cx="1596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1520" y="1590060"/>
            <a:ext cx="184731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1174" y="1563638"/>
            <a:ext cx="938077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다음 장 참조</a:t>
            </a:r>
          </a:p>
        </p:txBody>
      </p:sp>
      <p:cxnSp>
        <p:nvCxnSpPr>
          <p:cNvPr id="101" name="직선 화살표 연결선 100"/>
          <p:cNvCxnSpPr/>
          <p:nvPr/>
        </p:nvCxnSpPr>
        <p:spPr>
          <a:xfrm flipH="1">
            <a:off x="251520" y="1140506"/>
            <a:ext cx="216025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 flipH="1">
            <a:off x="251519" y="873379"/>
            <a:ext cx="2160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39552" y="750268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선택 진행 방향</a:t>
            </a:r>
            <a:endParaRPr lang="ko-KR" alt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38618" y="1017395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데이터 진행 방향</a:t>
            </a:r>
            <a:endParaRPr lang="ko-KR" alt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8993" y="51470"/>
            <a:ext cx="1624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/>
              <a:t>매도 </a:t>
            </a:r>
            <a:r>
              <a:rPr lang="en-US" altLang="ko-KR" sz="2200" dirty="0" smtClean="0"/>
              <a:t>/ </a:t>
            </a:r>
            <a:r>
              <a:rPr lang="ko-KR" altLang="en-US" sz="2200" dirty="0" smtClean="0"/>
              <a:t>임대</a:t>
            </a:r>
            <a:endParaRPr lang="ko-KR" altLang="en-US" sz="2200" dirty="0"/>
          </a:p>
        </p:txBody>
      </p:sp>
      <p:sp>
        <p:nvSpPr>
          <p:cNvPr id="43" name="TextBox 42"/>
          <p:cNvSpPr txBox="1"/>
          <p:nvPr/>
        </p:nvSpPr>
        <p:spPr>
          <a:xfrm>
            <a:off x="1036953" y="2139702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일반 로그인</a:t>
            </a:r>
            <a:endParaRPr lang="ko-KR" altLang="en-US" sz="1000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4516173" y="3474327"/>
            <a:ext cx="1596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79512" y="2571750"/>
            <a:ext cx="1051891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방식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 로그인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간편 로그인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60099" y="1707654"/>
            <a:ext cx="37513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 세부사항 기재 및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필요서류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760099" y="3282538"/>
            <a:ext cx="37513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 세부사항 기재 및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필요서류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004048" y="2499742"/>
            <a:ext cx="17094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5858774" y="2085469"/>
            <a:ext cx="0" cy="35074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5871919" y="2922498"/>
            <a:ext cx="0" cy="36004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713570" y="2499742"/>
            <a:ext cx="13949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심사 및 통보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2" name="직선 화살표 연결선 41"/>
          <p:cNvCxnSpPr>
            <a:stCxn id="96" idx="3"/>
            <a:endCxn id="97" idx="1"/>
          </p:cNvCxnSpPr>
          <p:nvPr/>
        </p:nvCxnSpPr>
        <p:spPr>
          <a:xfrm>
            <a:off x="6713501" y="2684408"/>
            <a:ext cx="1000069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8892480" y="1301652"/>
            <a:ext cx="0" cy="11980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H="1">
            <a:off x="2534307" y="1301652"/>
            <a:ext cx="635817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endCxn id="4" idx="0"/>
          </p:cNvCxnSpPr>
          <p:nvPr/>
        </p:nvCxnSpPr>
        <p:spPr>
          <a:xfrm>
            <a:off x="2534307" y="1301652"/>
            <a:ext cx="0" cy="8914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8892480" y="2869074"/>
            <a:ext cx="0" cy="150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 flipH="1">
            <a:off x="7380312" y="437195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265904" y="4187284"/>
            <a:ext cx="111440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거래 진행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3" name="직선 화살표 연결선 112"/>
          <p:cNvCxnSpPr/>
          <p:nvPr/>
        </p:nvCxnSpPr>
        <p:spPr>
          <a:xfrm flipH="1">
            <a:off x="252454" y="1398717"/>
            <a:ext cx="21602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39552" y="1275606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물건등</a:t>
            </a:r>
            <a:r>
              <a:rPr lang="ko-KR" altLang="en-US" sz="1000" dirty="0"/>
              <a:t>록</a:t>
            </a:r>
            <a:r>
              <a:rPr lang="ko-KR" altLang="en-US" sz="1000" dirty="0" smtClean="0"/>
              <a:t> 반려</a:t>
            </a:r>
            <a:endParaRPr lang="ko-KR" altLang="en-US" sz="1000" dirty="0"/>
          </a:p>
        </p:txBody>
      </p:sp>
      <p:cxnSp>
        <p:nvCxnSpPr>
          <p:cNvPr id="116" name="직선 화살표 연결선 115"/>
          <p:cNvCxnSpPr>
            <a:stCxn id="110" idx="1"/>
          </p:cNvCxnSpPr>
          <p:nvPr/>
        </p:nvCxnSpPr>
        <p:spPr>
          <a:xfrm flipH="1">
            <a:off x="5724128" y="4371950"/>
            <a:ext cx="5417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896384" y="4187284"/>
            <a:ext cx="1827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계약금 입금 확인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8892480" y="4371950"/>
            <a:ext cx="0" cy="535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/>
          <p:nvPr/>
        </p:nvCxnSpPr>
        <p:spPr>
          <a:xfrm flipH="1">
            <a:off x="7380312" y="4907364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6265904" y="4722698"/>
            <a:ext cx="111440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거래 진행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2" name="직선 화살표 연결선 131"/>
          <p:cNvCxnSpPr>
            <a:stCxn id="131" idx="1"/>
          </p:cNvCxnSpPr>
          <p:nvPr/>
        </p:nvCxnSpPr>
        <p:spPr>
          <a:xfrm flipH="1">
            <a:off x="5724128" y="4907364"/>
            <a:ext cx="5417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896384" y="4722698"/>
            <a:ext cx="1827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계약금 입금 확인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8149969" y="412572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매도 진행</a:t>
            </a:r>
            <a:endParaRPr lang="ko-KR" altLang="en-US" sz="1000" dirty="0"/>
          </a:p>
        </p:txBody>
      </p:sp>
      <p:sp>
        <p:nvSpPr>
          <p:cNvPr id="136" name="TextBox 135"/>
          <p:cNvSpPr txBox="1"/>
          <p:nvPr/>
        </p:nvSpPr>
        <p:spPr>
          <a:xfrm>
            <a:off x="8149969" y="465998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임대 진행</a:t>
            </a:r>
            <a:endParaRPr lang="ko-KR" altLang="en-US" sz="1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4760099" y="2085469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(1)</a:t>
            </a:r>
            <a:endParaRPr lang="ko-KR" altLang="en-US" sz="1000" dirty="0"/>
          </a:p>
        </p:txBody>
      </p:sp>
      <p:sp>
        <p:nvSpPr>
          <p:cNvPr id="142" name="TextBox 141"/>
          <p:cNvSpPr txBox="1"/>
          <p:nvPr/>
        </p:nvSpPr>
        <p:spPr>
          <a:xfrm>
            <a:off x="4761397" y="3651870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(2)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8653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68993" y="51470"/>
            <a:ext cx="32335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/>
              <a:t>매도 </a:t>
            </a:r>
            <a:r>
              <a:rPr lang="en-US" altLang="ko-KR" sz="2200" dirty="0" smtClean="0"/>
              <a:t>/ </a:t>
            </a:r>
            <a:r>
              <a:rPr lang="ko-KR" altLang="en-US" sz="2200" dirty="0" smtClean="0"/>
              <a:t>임대 </a:t>
            </a:r>
            <a:r>
              <a:rPr lang="ko-KR" altLang="en-US" sz="2200" dirty="0"/>
              <a:t>진행도 주석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253734" y="1851670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32531" y="1759917"/>
            <a:ext cx="90762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시세 전송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0217" y="1049129"/>
            <a:ext cx="9914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아파트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2385" y="1471885"/>
            <a:ext cx="9892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오피스텔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2385" y="1913225"/>
            <a:ext cx="9892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연립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빌라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0218" y="2335981"/>
            <a:ext cx="9914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다세대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08372" y="1049129"/>
            <a:ext cx="9914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원룸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10540" y="1471885"/>
            <a:ext cx="9892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10540" y="1913225"/>
            <a:ext cx="9892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08373" y="2335981"/>
            <a:ext cx="9914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771800" y="1567413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01597" y="1305803"/>
            <a:ext cx="12442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등기필증 및 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확인서면 등록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8" name="직선 화살표 연결선 27"/>
          <p:cNvCxnSpPr>
            <a:endCxn id="15" idx="1"/>
          </p:cNvCxnSpPr>
          <p:nvPr/>
        </p:nvCxnSpPr>
        <p:spPr>
          <a:xfrm>
            <a:off x="4572000" y="1635646"/>
            <a:ext cx="460531" cy="278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7504" y="627534"/>
            <a:ext cx="450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(1), (2)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물건 세부사항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기재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필요서류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799698" y="1317417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(1)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2799698" y="1754756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(3)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2771800" y="1995686"/>
            <a:ext cx="2260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771800" y="1049129"/>
            <a:ext cx="0" cy="2026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0216" y="2768029"/>
            <a:ext cx="24795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대지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275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9163" y="2193126"/>
            <a:ext cx="1050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물건검색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2195650"/>
            <a:ext cx="8338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24469" y="1698362"/>
            <a:ext cx="6174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매수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24957" y="3282538"/>
            <a:ext cx="6174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임차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1115616" y="2380316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4" idx="3"/>
            <a:endCxn id="29" idx="1"/>
          </p:cNvCxnSpPr>
          <p:nvPr/>
        </p:nvCxnSpPr>
        <p:spPr>
          <a:xfrm>
            <a:off x="3059451" y="2377792"/>
            <a:ext cx="765506" cy="10894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4" idx="3"/>
            <a:endCxn id="27" idx="1"/>
          </p:cNvCxnSpPr>
          <p:nvPr/>
        </p:nvCxnSpPr>
        <p:spPr>
          <a:xfrm flipV="1">
            <a:off x="3059451" y="1883028"/>
            <a:ext cx="765018" cy="49476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4499992" y="1883028"/>
            <a:ext cx="1596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8993" y="51470"/>
            <a:ext cx="1624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/>
              <a:t>매수 </a:t>
            </a:r>
            <a:r>
              <a:rPr lang="en-US" altLang="ko-KR" sz="2200" dirty="0" smtClean="0"/>
              <a:t>/ </a:t>
            </a:r>
            <a:r>
              <a:rPr lang="ko-KR" altLang="en-US" sz="2200" dirty="0" smtClean="0"/>
              <a:t>임차</a:t>
            </a:r>
            <a:endParaRPr lang="ko-KR" altLang="en-US" sz="2200" dirty="0"/>
          </a:p>
        </p:txBody>
      </p:sp>
      <p:sp>
        <p:nvSpPr>
          <p:cNvPr id="43" name="TextBox 42"/>
          <p:cNvSpPr txBox="1"/>
          <p:nvPr/>
        </p:nvSpPr>
        <p:spPr>
          <a:xfrm>
            <a:off x="1036953" y="2139702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일반 로그인</a:t>
            </a:r>
            <a:endParaRPr lang="ko-KR" altLang="en-US" sz="1000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4516173" y="3474327"/>
            <a:ext cx="1596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79512" y="2571750"/>
            <a:ext cx="1051891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방식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 로그인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간편 로그인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60099" y="1707654"/>
            <a:ext cx="325441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 세부사항 및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필요서류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004048" y="2499742"/>
            <a:ext cx="17094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922088" y="2499742"/>
            <a:ext cx="1114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부처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9" name="직선 화살표 연결선 108"/>
          <p:cNvCxnSpPr/>
          <p:nvPr/>
        </p:nvCxnSpPr>
        <p:spPr>
          <a:xfrm flipH="1">
            <a:off x="5220072" y="4371950"/>
            <a:ext cx="15841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105664" y="4187284"/>
            <a:ext cx="111440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거래 진행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60098" y="3282538"/>
            <a:ext cx="325441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 세부사항 및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필요서류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</a:t>
            </a:r>
          </a:p>
        </p:txBody>
      </p:sp>
      <p:cxnSp>
        <p:nvCxnSpPr>
          <p:cNvPr id="6" name="직선 화살표 연결선 5"/>
          <p:cNvCxnSpPr>
            <a:stCxn id="96" idx="0"/>
          </p:cNvCxnSpPr>
          <p:nvPr/>
        </p:nvCxnSpPr>
        <p:spPr>
          <a:xfrm flipH="1" flipV="1">
            <a:off x="5858774" y="2076986"/>
            <a:ext cx="1" cy="422756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96" idx="2"/>
          </p:cNvCxnSpPr>
          <p:nvPr/>
        </p:nvCxnSpPr>
        <p:spPr>
          <a:xfrm>
            <a:off x="5858775" y="2869074"/>
            <a:ext cx="0" cy="41346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97" idx="1"/>
          </p:cNvCxnSpPr>
          <p:nvPr/>
        </p:nvCxnSpPr>
        <p:spPr>
          <a:xfrm flipH="1">
            <a:off x="7380312" y="2684408"/>
            <a:ext cx="54177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7380312" y="2684408"/>
            <a:ext cx="0" cy="59813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7380312" y="2076986"/>
            <a:ext cx="0" cy="607422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6732240" y="2684408"/>
            <a:ext cx="648072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97392" y="2211710"/>
            <a:ext cx="942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등록물건 </a:t>
            </a:r>
            <a:r>
              <a:rPr lang="en-US" altLang="ko-KR" sz="1000" dirty="0" smtClean="0"/>
              <a:t>DB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5004048" y="2931790"/>
            <a:ext cx="942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등록물건 </a:t>
            </a:r>
            <a:r>
              <a:rPr lang="en-US" altLang="ko-KR" sz="1000" dirty="0" smtClean="0"/>
              <a:t>DB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7308304" y="2715766"/>
            <a:ext cx="706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해당서류</a:t>
            </a:r>
            <a:endParaRPr lang="en-US" altLang="ko-KR" sz="1000" dirty="0" smtClean="0"/>
          </a:p>
          <a:p>
            <a:r>
              <a:rPr lang="ko-KR" altLang="en-US" sz="1000" dirty="0" smtClean="0"/>
              <a:t>열람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6804248" y="3651870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7" idx="0"/>
          </p:cNvCxnSpPr>
          <p:nvPr/>
        </p:nvCxnSpPr>
        <p:spPr>
          <a:xfrm flipH="1" flipV="1">
            <a:off x="6387307" y="1140505"/>
            <a:ext cx="1" cy="5671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830102" y="750268"/>
            <a:ext cx="1114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거래 진행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5" name="직선 화살표 연결선 34"/>
          <p:cNvCxnSpPr>
            <a:stCxn id="61" idx="1"/>
          </p:cNvCxnSpPr>
          <p:nvPr/>
        </p:nvCxnSpPr>
        <p:spPr>
          <a:xfrm flipH="1">
            <a:off x="4788024" y="934934"/>
            <a:ext cx="104207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339752" y="627534"/>
            <a:ext cx="238879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거래 완료 직후 가입 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등록한 필요서류 전송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1" name="직선 연결선 40"/>
          <p:cNvCxnSpPr>
            <a:stCxn id="96" idx="1"/>
          </p:cNvCxnSpPr>
          <p:nvPr/>
        </p:nvCxnSpPr>
        <p:spPr>
          <a:xfrm flipH="1">
            <a:off x="3534149" y="2684408"/>
            <a:ext cx="146989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3534149" y="1290516"/>
            <a:ext cx="0" cy="1393892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179512" y="657355"/>
            <a:ext cx="1584176" cy="112230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251520" y="1301652"/>
            <a:ext cx="184731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41174" y="1275230"/>
            <a:ext cx="938077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다음 장 참조</a:t>
            </a:r>
          </a:p>
        </p:txBody>
      </p:sp>
      <p:cxnSp>
        <p:nvCxnSpPr>
          <p:cNvPr id="75" name="직선 화살표 연결선 74"/>
          <p:cNvCxnSpPr/>
          <p:nvPr/>
        </p:nvCxnSpPr>
        <p:spPr>
          <a:xfrm flipH="1">
            <a:off x="251520" y="1140506"/>
            <a:ext cx="216025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H="1">
            <a:off x="251519" y="873379"/>
            <a:ext cx="2160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39552" y="750268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선택 진행 방향</a:t>
            </a:r>
            <a:endParaRPr lang="ko-KR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538618" y="1017395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데이터 진행 방향</a:t>
            </a:r>
            <a:endParaRPr lang="ko-KR" altLang="en-US" sz="1000" dirty="0"/>
          </a:p>
        </p:txBody>
      </p:sp>
      <p:cxnSp>
        <p:nvCxnSpPr>
          <p:cNvPr id="49" name="직선 연결선 48"/>
          <p:cNvCxnSpPr>
            <a:stCxn id="64" idx="0"/>
          </p:cNvCxnSpPr>
          <p:nvPr/>
        </p:nvCxnSpPr>
        <p:spPr>
          <a:xfrm flipH="1" flipV="1">
            <a:off x="3534149" y="339502"/>
            <a:ext cx="1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3534150" y="339502"/>
            <a:ext cx="38977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928959" y="154836"/>
            <a:ext cx="13308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계약금 입금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195736" y="4187284"/>
            <a:ext cx="13308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계약금 입금</a:t>
            </a:r>
          </a:p>
        </p:txBody>
      </p:sp>
      <p:cxnSp>
        <p:nvCxnSpPr>
          <p:cNvPr id="60" name="직선 화살표 연결선 59"/>
          <p:cNvCxnSpPr>
            <a:endCxn id="91" idx="3"/>
          </p:cNvCxnSpPr>
          <p:nvPr/>
        </p:nvCxnSpPr>
        <p:spPr>
          <a:xfrm flipH="1">
            <a:off x="3526550" y="4371950"/>
            <a:ext cx="57911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760098" y="1461433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(1)</a:t>
            </a:r>
            <a:endParaRPr lang="ko-KR" alt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769196" y="3679953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(1)</a:t>
            </a:r>
            <a:endParaRPr lang="ko-KR" alt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339752" y="360407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(2)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9597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4243</TotalTime>
  <Words>1557</Words>
  <Application>Microsoft Office PowerPoint</Application>
  <PresentationFormat>화면 슬라이드 쇼(16:9)</PresentationFormat>
  <Paragraphs>279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이현섭</dc:creator>
  <cp:lastModifiedBy>이현섭</cp:lastModifiedBy>
  <cp:revision>199</cp:revision>
  <dcterms:created xsi:type="dcterms:W3CDTF">2020-12-27T18:04:58Z</dcterms:created>
  <dcterms:modified xsi:type="dcterms:W3CDTF">2021-01-08T06:13:48Z</dcterms:modified>
</cp:coreProperties>
</file>