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7" r:id="rId2"/>
    <p:sldId id="258" r:id="rId3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05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7175E74E-0D82-404C-817C-16FD59996F4B}" type="datetime1">
              <a:rPr lang="ko-KR" altLang="en-US"/>
              <a:pPr>
                <a:defRPr/>
              </a:pPr>
              <a:t>2017-10-13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0A67592-6695-4381-A1EA-FD4060F2F38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958846FA-4098-4CF5-8A24-991D8B4BF104}" type="datetime1">
              <a:rPr lang="ko-KR" altLang="en-US"/>
              <a:pPr>
                <a:defRPr/>
              </a:pPr>
              <a:t>2017-10-13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 smtClean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A6C59A6A-0FE6-4E0E-8BD5-86ACBD48FB5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ko-KR" smtClean="0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E599B6-23D8-465E-85A5-CA534C726F8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23FD3F-EE6F-4B1D-B65E-ED5B01C588A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E386AA-8446-4164-B0C0-B0B9613D828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334315-0679-4F2F-AFC5-A086876DAB2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679D73-4028-4D34-846C-649C8B75015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AFC93C-FA98-4AEA-8240-0695441675F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C95293-1660-40AB-A818-6A11B7A2948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A9BE6B-DEE3-4A27-AD0E-99DE1E38BE6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A41819-2CB6-4B7C-A3F1-2EC88D760D9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0E9B73-14BA-48FC-9AF0-214E48F4B7C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4C2E08-CE56-45B7-AB05-8114626C209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563B1944-FFD5-4FBA-AA9A-08F3B13F22E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AutoShape 5"/>
          <p:cNvSpPr>
            <a:spLocks noChangeArrowheads="1"/>
          </p:cNvSpPr>
          <p:nvPr/>
        </p:nvSpPr>
        <p:spPr bwMode="auto">
          <a:xfrm>
            <a:off x="3132138" y="1989138"/>
            <a:ext cx="2663825" cy="792162"/>
          </a:xfrm>
          <a:prstGeom prst="bevel">
            <a:avLst>
              <a:gd name="adj" fmla="val 12500"/>
            </a:avLst>
          </a:prstGeom>
          <a:solidFill>
            <a:srgbClr val="96969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/>
              <a:t>대표이사</a:t>
            </a:r>
          </a:p>
        </p:txBody>
      </p:sp>
      <p:sp>
        <p:nvSpPr>
          <p:cNvPr id="2051" name="AutoShape 6"/>
          <p:cNvSpPr>
            <a:spLocks noChangeArrowheads="1"/>
          </p:cNvSpPr>
          <p:nvPr/>
        </p:nvSpPr>
        <p:spPr bwMode="auto">
          <a:xfrm>
            <a:off x="479425" y="3211513"/>
            <a:ext cx="1727200" cy="1655762"/>
          </a:xfrm>
          <a:prstGeom prst="rightArrowCallout">
            <a:avLst>
              <a:gd name="adj1" fmla="val 25000"/>
              <a:gd name="adj2" fmla="val 25000"/>
              <a:gd name="adj3" fmla="val 17386"/>
              <a:gd name="adj4" fmla="val 66667"/>
            </a:avLst>
          </a:prstGeom>
          <a:solidFill>
            <a:srgbClr val="96969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Font typeface="Wingdings" pitchFamily="2" charset="2"/>
              <a:buChar char="ü"/>
            </a:pPr>
            <a:r>
              <a:rPr lang="ko-KR" altLang="en-US">
                <a:solidFill>
                  <a:schemeClr val="bg1"/>
                </a:solidFill>
              </a:rPr>
              <a:t>영업과</a:t>
            </a:r>
          </a:p>
          <a:p>
            <a:pPr algn="ctr">
              <a:buFont typeface="Wingdings" pitchFamily="2" charset="2"/>
              <a:buChar char="ü"/>
            </a:pPr>
            <a:r>
              <a:rPr lang="ko-KR" altLang="en-US">
                <a:solidFill>
                  <a:schemeClr val="bg1"/>
                </a:solidFill>
              </a:rPr>
              <a:t>총무과</a:t>
            </a:r>
          </a:p>
          <a:p>
            <a:pPr algn="ctr">
              <a:buFont typeface="Wingdings" pitchFamily="2" charset="2"/>
              <a:buChar char="ü"/>
            </a:pPr>
            <a:r>
              <a:rPr lang="ko-KR" altLang="en-US">
                <a:solidFill>
                  <a:schemeClr val="bg1"/>
                </a:solidFill>
              </a:rPr>
              <a:t>관리과</a:t>
            </a:r>
          </a:p>
        </p:txBody>
      </p:sp>
      <p:sp>
        <p:nvSpPr>
          <p:cNvPr id="2052" name="AutoShape 10"/>
          <p:cNvSpPr>
            <a:spLocks noChangeArrowheads="1"/>
          </p:cNvSpPr>
          <p:nvPr/>
        </p:nvSpPr>
        <p:spPr bwMode="auto">
          <a:xfrm>
            <a:off x="6084888" y="3213100"/>
            <a:ext cx="2663825" cy="1655763"/>
          </a:xfrm>
          <a:prstGeom prst="chevron">
            <a:avLst>
              <a:gd name="adj" fmla="val 40221"/>
            </a:avLst>
          </a:prstGeom>
          <a:solidFill>
            <a:srgbClr val="96969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Font typeface="Wingdings" pitchFamily="2" charset="2"/>
              <a:buNone/>
            </a:pPr>
            <a:endParaRPr lang="ko-KR" altLang="ko-KR"/>
          </a:p>
        </p:txBody>
      </p:sp>
      <p:sp>
        <p:nvSpPr>
          <p:cNvPr id="2053" name="Text Box 12"/>
          <p:cNvSpPr txBox="1">
            <a:spLocks noChangeArrowheads="1"/>
          </p:cNvSpPr>
          <p:nvPr/>
        </p:nvSpPr>
        <p:spPr bwMode="auto">
          <a:xfrm>
            <a:off x="6732588" y="3390900"/>
            <a:ext cx="1506537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ko-KR" altLang="en-US">
                <a:solidFill>
                  <a:schemeClr val="bg1"/>
                </a:solidFill>
              </a:rPr>
              <a:t>기획과</a:t>
            </a:r>
          </a:p>
          <a:p>
            <a:pPr>
              <a:buFont typeface="Wingdings" pitchFamily="2" charset="2"/>
              <a:buChar char="ü"/>
            </a:pPr>
            <a:r>
              <a:rPr lang="ko-KR" altLang="en-US">
                <a:solidFill>
                  <a:schemeClr val="bg1"/>
                </a:solidFill>
              </a:rPr>
              <a:t>기술개발과</a:t>
            </a:r>
          </a:p>
          <a:p>
            <a:pPr>
              <a:buFont typeface="Wingdings" pitchFamily="2" charset="2"/>
              <a:buChar char="ü"/>
            </a:pPr>
            <a:r>
              <a:rPr lang="ko-KR" altLang="en-US">
                <a:solidFill>
                  <a:schemeClr val="bg1"/>
                </a:solidFill>
              </a:rPr>
              <a:t>기술정보과</a:t>
            </a:r>
          </a:p>
          <a:p>
            <a:pPr>
              <a:buFont typeface="Wingdings" pitchFamily="2" charset="2"/>
              <a:buChar char="ü"/>
            </a:pPr>
            <a:r>
              <a:rPr lang="ko-KR" altLang="en-US">
                <a:solidFill>
                  <a:schemeClr val="bg1"/>
                </a:solidFill>
              </a:rPr>
              <a:t>인사관리과</a:t>
            </a:r>
            <a:endParaRPr lang="ko-KR" altLang="en-US"/>
          </a:p>
        </p:txBody>
      </p:sp>
      <p:sp>
        <p:nvSpPr>
          <p:cNvPr id="2054" name="가로로 말린 두루마리 모양 21"/>
          <p:cNvSpPr>
            <a:spLocks noChangeArrowheads="1"/>
          </p:cNvSpPr>
          <p:nvPr/>
        </p:nvSpPr>
        <p:spPr bwMode="auto">
          <a:xfrm>
            <a:off x="468313" y="404813"/>
            <a:ext cx="8207375" cy="1223962"/>
          </a:xfrm>
          <a:prstGeom prst="horizontalScroll">
            <a:avLst>
              <a:gd name="adj" fmla="val 8801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4400" b="1"/>
              <a:t>우리회사 조직도</a:t>
            </a:r>
          </a:p>
        </p:txBody>
      </p:sp>
      <p:sp>
        <p:nvSpPr>
          <p:cNvPr id="2055" name="AutoShape 8"/>
          <p:cNvSpPr>
            <a:spLocks noChangeArrowheads="1"/>
          </p:cNvSpPr>
          <p:nvPr/>
        </p:nvSpPr>
        <p:spPr bwMode="auto">
          <a:xfrm rot="5400000">
            <a:off x="3573462" y="3536951"/>
            <a:ext cx="1655763" cy="1008062"/>
          </a:xfrm>
          <a:prstGeom prst="homePlate">
            <a:avLst>
              <a:gd name="adj" fmla="val 41063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anchor="ctr"/>
          <a:lstStyle/>
          <a:p>
            <a:pPr algn="ctr"/>
            <a:r>
              <a:rPr lang="ko-KR" altLang="en-US"/>
              <a:t>연</a:t>
            </a:r>
          </a:p>
          <a:p>
            <a:pPr algn="ctr"/>
            <a:r>
              <a:rPr lang="ko-KR" altLang="en-US"/>
              <a:t>구</a:t>
            </a:r>
          </a:p>
          <a:p>
            <a:pPr algn="ctr"/>
            <a:r>
              <a:rPr lang="ko-KR" altLang="en-US"/>
              <a:t>소</a:t>
            </a:r>
          </a:p>
          <a:p>
            <a:pPr algn="ctr"/>
            <a:r>
              <a:rPr lang="ko-KR" altLang="en-US"/>
              <a:t>장</a:t>
            </a:r>
          </a:p>
        </p:txBody>
      </p:sp>
      <p:sp>
        <p:nvSpPr>
          <p:cNvPr id="17" name="순서도: 화면 표시 16"/>
          <p:cNvSpPr/>
          <p:nvPr/>
        </p:nvSpPr>
        <p:spPr>
          <a:xfrm flipH="1">
            <a:off x="5148263" y="3213100"/>
            <a:ext cx="936625" cy="1655763"/>
          </a:xfrm>
          <a:prstGeom prst="flowChartDisplay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dirty="0">
                <a:solidFill>
                  <a:schemeClr val="tx1"/>
                </a:solidFill>
              </a:rPr>
              <a:t>기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ko-KR" altLang="en-US" dirty="0">
                <a:solidFill>
                  <a:schemeClr val="tx1"/>
                </a:solidFill>
              </a:rPr>
              <a:t>술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ko-KR" altLang="en-US" dirty="0">
                <a:solidFill>
                  <a:schemeClr val="tx1"/>
                </a:solidFill>
              </a:rPr>
              <a:t>정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ko-KR" altLang="en-US" dirty="0">
                <a:solidFill>
                  <a:schemeClr val="tx1"/>
                </a:solidFill>
              </a:rPr>
              <a:t>책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ko-KR" altLang="en-US" dirty="0">
                <a:solidFill>
                  <a:schemeClr val="tx1"/>
                </a:solidFill>
              </a:rPr>
              <a:t>부</a:t>
            </a:r>
          </a:p>
        </p:txBody>
      </p:sp>
      <p:sp>
        <p:nvSpPr>
          <p:cNvPr id="18" name="순서도: 화면 표시 17"/>
          <p:cNvSpPr/>
          <p:nvPr/>
        </p:nvSpPr>
        <p:spPr>
          <a:xfrm>
            <a:off x="2700338" y="3213100"/>
            <a:ext cx="935037" cy="1655763"/>
          </a:xfrm>
          <a:prstGeom prst="flowChartDisplay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dirty="0">
                <a:solidFill>
                  <a:schemeClr val="tx1"/>
                </a:solidFill>
              </a:rPr>
              <a:t>기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ko-KR" altLang="en-US" dirty="0">
                <a:solidFill>
                  <a:schemeClr val="tx1"/>
                </a:solidFill>
              </a:rPr>
              <a:t>술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ko-KR" altLang="en-US" dirty="0">
                <a:solidFill>
                  <a:schemeClr val="tx1"/>
                </a:solidFill>
              </a:rPr>
              <a:t>개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ko-KR" altLang="en-US" dirty="0">
                <a:solidFill>
                  <a:schemeClr val="tx1"/>
                </a:solidFill>
              </a:rPr>
              <a:t>발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ko-KR" altLang="en-US" dirty="0">
                <a:solidFill>
                  <a:schemeClr val="tx1"/>
                </a:solidFill>
              </a:rPr>
              <a:t>부</a:t>
            </a:r>
          </a:p>
        </p:txBody>
      </p:sp>
      <p:sp>
        <p:nvSpPr>
          <p:cNvPr id="2058" name="이중 물결 17"/>
          <p:cNvSpPr>
            <a:spLocks noChangeArrowheads="1"/>
          </p:cNvSpPr>
          <p:nvPr/>
        </p:nvSpPr>
        <p:spPr bwMode="auto">
          <a:xfrm>
            <a:off x="539750" y="5445125"/>
            <a:ext cx="8208963" cy="863600"/>
          </a:xfrm>
          <a:prstGeom prst="doubleWave">
            <a:avLst>
              <a:gd name="adj1" fmla="val 12500"/>
              <a:gd name="adj2" fmla="val -10000"/>
            </a:avLst>
          </a:prstGeom>
          <a:solidFill>
            <a:srgbClr val="96969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2000" b="1"/>
              <a:t>고객 서비스 품질향상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900113" y="1844675"/>
            <a:ext cx="17526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ko-KR" altLang="en-US" sz="2400" dirty="0">
                <a:latin typeface="굴림" pitchFamily="50" charset="-127"/>
                <a:ea typeface="굴림" pitchFamily="50" charset="-127"/>
              </a:rPr>
              <a:t>분석 결과</a:t>
            </a:r>
            <a:endParaRPr lang="ko-KR" altLang="en-US" sz="2400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1231900" y="2644775"/>
            <a:ext cx="6705600" cy="1219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342900" indent="-342900">
              <a:lnSpc>
                <a:spcPct val="130000"/>
              </a:lnSpc>
              <a:buFont typeface="굴림" charset="-127"/>
              <a:buAutoNum type="arabicPeriod"/>
            </a:pPr>
            <a:r>
              <a:rPr lang="en-US" altLang="ko-KR"/>
              <a:t> </a:t>
            </a:r>
            <a:r>
              <a:rPr lang="ko-KR" altLang="en-US"/>
              <a:t>국내 해킹 피해접수 건수가 지속적으로 증가</a:t>
            </a:r>
          </a:p>
          <a:p>
            <a:pPr marL="342900" indent="-342900">
              <a:lnSpc>
                <a:spcPct val="130000"/>
              </a:lnSpc>
              <a:buFont typeface="굴림" charset="-127"/>
              <a:buAutoNum type="arabicPeriod"/>
            </a:pPr>
            <a:r>
              <a:rPr lang="ko-KR" altLang="en-US"/>
              <a:t> 특히 일반기업의 해킹 사고 증가</a:t>
            </a:r>
          </a:p>
          <a:p>
            <a:pPr marL="342900" indent="-342900">
              <a:lnSpc>
                <a:spcPct val="130000"/>
              </a:lnSpc>
              <a:buFont typeface="굴림" charset="-127"/>
              <a:buAutoNum type="arabicPeriod"/>
            </a:pPr>
            <a:r>
              <a:rPr lang="ko-KR" altLang="en-US"/>
              <a:t> 전문 관리 인력 부족</a:t>
            </a:r>
          </a:p>
        </p:txBody>
      </p:sp>
      <p:sp>
        <p:nvSpPr>
          <p:cNvPr id="3157" name="Rectangle 85"/>
          <p:cNvSpPr>
            <a:spLocks noChangeArrowheads="1"/>
          </p:cNvSpPr>
          <p:nvPr/>
        </p:nvSpPr>
        <p:spPr bwMode="auto">
          <a:xfrm>
            <a:off x="539750" y="404813"/>
            <a:ext cx="8064500" cy="10429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1">
                <a:lumMod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altLang="ko-KR" sz="4400" dirty="0">
                <a:latin typeface="궁서체" pitchFamily="17" charset="-127"/>
                <a:ea typeface="궁서체" pitchFamily="17" charset="-127"/>
              </a:rPr>
              <a:t>2010</a:t>
            </a:r>
            <a:r>
              <a:rPr lang="ko-KR" altLang="en-US" sz="4400" dirty="0">
                <a:latin typeface="궁서체" pitchFamily="17" charset="-127"/>
                <a:ea typeface="궁서체" pitchFamily="17" charset="-127"/>
              </a:rPr>
              <a:t>년 해킹 사고 현황</a:t>
            </a:r>
            <a:r>
              <a:rPr lang="en-US" altLang="ko-KR" sz="4400" dirty="0">
                <a:latin typeface="궁서체" pitchFamily="17" charset="-127"/>
                <a:ea typeface="궁서체" pitchFamily="17" charset="-127"/>
              </a:rPr>
              <a:t>(</a:t>
            </a:r>
            <a:r>
              <a:rPr lang="ko-KR" altLang="en-US" sz="4400" dirty="0">
                <a:latin typeface="궁서체" pitchFamily="17" charset="-127"/>
                <a:ea typeface="궁서체" pitchFamily="17" charset="-127"/>
              </a:rPr>
              <a:t>現況</a:t>
            </a:r>
            <a:r>
              <a:rPr lang="en-US" altLang="ko-KR" sz="4400" dirty="0">
                <a:latin typeface="궁서체" pitchFamily="17" charset="-127"/>
                <a:ea typeface="궁서체" pitchFamily="17" charset="-127"/>
              </a:rPr>
              <a:t>)</a:t>
            </a:r>
          </a:p>
        </p:txBody>
      </p:sp>
      <p:graphicFrame>
        <p:nvGraphicFramePr>
          <p:cNvPr id="6" name="Group 122"/>
          <p:cNvGraphicFramePr>
            <a:graphicFrameLocks noGrp="1"/>
          </p:cNvGraphicFramePr>
          <p:nvPr/>
        </p:nvGraphicFramePr>
        <p:xfrm>
          <a:off x="1219200" y="4076700"/>
          <a:ext cx="6705600" cy="2152277"/>
        </p:xfrm>
        <a:graphic>
          <a:graphicData uri="http://schemas.openxmlformats.org/drawingml/2006/table">
            <a:tbl>
              <a:tblPr/>
              <a:tblGrid>
                <a:gridCol w="1054100"/>
                <a:gridCol w="941388"/>
                <a:gridCol w="887412"/>
                <a:gridCol w="954088"/>
                <a:gridCol w="957262"/>
                <a:gridCol w="954088"/>
                <a:gridCol w="957262"/>
              </a:tblGrid>
              <a:tr h="71247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구분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대 학</a:t>
                      </a: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(ac)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기 업</a:t>
                      </a: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(co)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 영 리</a:t>
                      </a: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(or)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연 구 소</a:t>
                      </a: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(or)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기 타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7948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사 고</a:t>
                      </a: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기 관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기관수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21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80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27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7185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 율</a:t>
                      </a: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(%)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16.3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62.0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0.8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20.9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969696"/>
        </a:solidFill>
        <a:ln w="9525">
          <a:solidFill>
            <a:schemeClr val="tx1"/>
          </a:solidFill>
          <a:miter lim="800000"/>
          <a:headEnd/>
          <a:tailEnd/>
        </a:ln>
      </a:spPr>
      <a:bodyPr wrap="none" anchor="ctr"/>
      <a:lstStyle>
        <a:defPPr algn="ctr">
          <a:defRPr/>
        </a:defPPr>
      </a:lstStyle>
    </a:sp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</TotalTime>
  <Words>98</Words>
  <Application>Microsoft Office PowerPoint</Application>
  <PresentationFormat>화면 슬라이드 쇼(4:3)</PresentationFormat>
  <Paragraphs>54</Paragraphs>
  <Slides>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8" baseType="lpstr">
      <vt:lpstr>굴림</vt:lpstr>
      <vt:lpstr>Arial</vt:lpstr>
      <vt:lpstr>맑은 고딕</vt:lpstr>
      <vt:lpstr>Wingdings</vt:lpstr>
      <vt:lpstr>궁서체</vt:lpstr>
      <vt:lpstr>기본 디자인</vt:lpstr>
      <vt:lpstr>슬라이드 1</vt:lpstr>
      <vt:lpstr>슬라이드 2</vt:lpstr>
    </vt:vector>
  </TitlesOfParts>
  <Company>CGS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Administrator</dc:creator>
  <cp:lastModifiedBy>dumok.net</cp:lastModifiedBy>
  <cp:revision>36</cp:revision>
  <dcterms:created xsi:type="dcterms:W3CDTF">2008-09-27T09:16:23Z</dcterms:created>
  <dcterms:modified xsi:type="dcterms:W3CDTF">2017-10-13T02:06:06Z</dcterms:modified>
</cp:coreProperties>
</file>