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-852" y="22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-718536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ko-KR" altLang="en-US" smtClean="0"/>
              <a:t>비번호 </a:t>
            </a:r>
            <a:r>
              <a:rPr lang="en-US" altLang="ko-KR" smtClean="0"/>
              <a:t>: A000, </a:t>
            </a:r>
            <a:r>
              <a:rPr lang="ko-KR" altLang="en-US" smtClean="0"/>
              <a:t>수험번호 </a:t>
            </a:r>
            <a:r>
              <a:rPr lang="en-US" altLang="ko-KR" smtClean="0"/>
              <a:t>: 123456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1916832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r>
              <a:rPr lang="en-US" altLang="ko-KR" smtClean="0"/>
              <a:t>4-4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78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CA429-B7C2-4829-B414-71A7A5D26A0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35B7C-9DD7-4989-9B68-C01C63EA3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5B7C-9DD7-4989-9B68-C01C63EA36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7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1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9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7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9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2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0965-A228-4513-88B6-58F1EBA0B21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A11B-1652-4BD6-BC75-2A416634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3"/>
            <a:ext cx="537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latin typeface="맑은 고딕" pitchFamily="50" charset="-127"/>
                <a:ea typeface="맑은 고딕" pitchFamily="50" charset="-127"/>
              </a:rPr>
              <a:t>정보통신의 유형</a:t>
            </a:r>
            <a:endParaRPr lang="ko-KR" altLang="en-US" sz="4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72816"/>
            <a:ext cx="720080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5" y="2021361"/>
            <a:ext cx="5184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400" err="1">
                <a:latin typeface="맑은 고딕" pitchFamily="50" charset="-127"/>
                <a:ea typeface="맑은 고딕" pitchFamily="50" charset="-127"/>
              </a:rPr>
              <a:t>반이중</a:t>
            </a:r>
            <a:r>
              <a:rPr lang="ko-KR" altLang="en-US" sz="3400">
                <a:latin typeface="맑은 고딕" pitchFamily="50" charset="-127"/>
                <a:ea typeface="맑은 고딕" pitchFamily="50" charset="-127"/>
              </a:rPr>
              <a:t> 통신</a:t>
            </a:r>
            <a:r>
              <a:rPr lang="en-US" altLang="ko-KR" sz="3400">
                <a:latin typeface="맑은 고딕" pitchFamily="50" charset="-127"/>
                <a:ea typeface="맑은 고딕" pitchFamily="50" charset="-127"/>
              </a:rPr>
              <a:t>(Half duplex)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3" y="2825642"/>
            <a:ext cx="6912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err="1" smtClean="0">
                <a:latin typeface="맑은 고딕" pitchFamily="50" charset="-127"/>
                <a:ea typeface="맑은 고딕" pitchFamily="50" charset="-127"/>
              </a:rPr>
              <a:t>반이중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통신은 통신하는 두 단말기 모두 송수신이 가능하나 동시에는 불가능한 통신방식을 말한다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즉 교대로 데이터를 주고 받는 방식이다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무전기</a:t>
            </a: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47664" y="4253005"/>
            <a:ext cx="796404" cy="79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송</a:t>
            </a:r>
            <a:endParaRPr lang="ko-KR" altLang="en-US" sz="2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47664" y="5600707"/>
            <a:ext cx="796404" cy="79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7924" y="4253005"/>
            <a:ext cx="796404" cy="79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727924" y="5600707"/>
            <a:ext cx="796404" cy="7964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송</a:t>
            </a:r>
          </a:p>
        </p:txBody>
      </p:sp>
      <p:cxnSp>
        <p:nvCxnSpPr>
          <p:cNvPr id="29" name="꺾인 연결선 28"/>
          <p:cNvCxnSpPr>
            <a:endCxn id="12" idx="2"/>
          </p:cNvCxnSpPr>
          <p:nvPr/>
        </p:nvCxnSpPr>
        <p:spPr>
          <a:xfrm flipV="1">
            <a:off x="5694241" y="4651205"/>
            <a:ext cx="1033685" cy="604939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11" idx="6"/>
          </p:cNvCxnSpPr>
          <p:nvPr/>
        </p:nvCxnSpPr>
        <p:spPr>
          <a:xfrm rot="10800000" flipV="1">
            <a:off x="2344070" y="5462881"/>
            <a:ext cx="1168633" cy="536027"/>
          </a:xfrm>
          <a:prstGeom prst="bentConnector3">
            <a:avLst>
              <a:gd name="adj1" fmla="val 45464"/>
            </a:avLst>
          </a:prstGeom>
          <a:ln w="349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2"/>
          </p:cNvCxnSpPr>
          <p:nvPr/>
        </p:nvCxnSpPr>
        <p:spPr>
          <a:xfrm rot="10800000">
            <a:off x="5356066" y="5462881"/>
            <a:ext cx="1371858" cy="536027"/>
          </a:xfrm>
          <a:prstGeom prst="bentConnector3">
            <a:avLst>
              <a:gd name="adj1" fmla="val 38408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771800" y="5118322"/>
            <a:ext cx="0" cy="4823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779912" y="4869160"/>
            <a:ext cx="15761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372200" y="5118322"/>
            <a:ext cx="0" cy="4823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656719" y="5730895"/>
            <a:ext cx="169934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635896" y="4326941"/>
            <a:ext cx="1920716" cy="3982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데이터의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흐름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3528" y="1556792"/>
            <a:ext cx="849694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01708" y="1234399"/>
            <a:ext cx="2994428" cy="6773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latin typeface="맑은 고딕" pitchFamily="50" charset="-127"/>
                <a:ea typeface="맑은 고딕" pitchFamily="50" charset="-127"/>
              </a:rPr>
              <a:t>통신방식</a:t>
            </a:r>
            <a:endParaRPr lang="ko-KR" altLang="en-US" sz="3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6372201" y="116634"/>
            <a:ext cx="2520280" cy="1117767"/>
          </a:xfrm>
          <a:prstGeom prst="wedgeRoundRectCallout">
            <a:avLst>
              <a:gd name="adj1" fmla="val -85124"/>
              <a:gd name="adj2" fmla="val 67242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흐름</a:t>
            </a:r>
            <a:r>
              <a:rPr lang="en-US" altLang="ko-KR" sz="2000" smtClean="0"/>
              <a:t>, </a:t>
            </a:r>
            <a:r>
              <a:rPr lang="ko-KR" altLang="en-US" sz="2000" smtClean="0"/>
              <a:t>방향</a:t>
            </a:r>
            <a:r>
              <a:rPr lang="en-US" altLang="ko-KR" sz="2000" smtClean="0"/>
              <a:t>,</a:t>
            </a:r>
          </a:p>
          <a:p>
            <a:pPr algn="ctr"/>
            <a:r>
              <a:rPr lang="ko-KR" altLang="en-US" sz="2000" smtClean="0"/>
              <a:t>동시성여부에 따라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분</a:t>
            </a:r>
            <a:r>
              <a:rPr lang="ko-KR" altLang="en-US" sz="2000"/>
              <a:t>류</a:t>
            </a:r>
          </a:p>
        </p:txBody>
      </p:sp>
      <p:sp>
        <p:nvSpPr>
          <p:cNvPr id="9" name="원통 8"/>
          <p:cNvSpPr/>
          <p:nvPr/>
        </p:nvSpPr>
        <p:spPr>
          <a:xfrm rot="16200000">
            <a:off x="4356841" y="4188007"/>
            <a:ext cx="413473" cy="2274104"/>
          </a:xfrm>
          <a:prstGeom prst="can">
            <a:avLst>
              <a:gd name="adj" fmla="val 5567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꺾인 연결선 18"/>
          <p:cNvCxnSpPr>
            <a:stCxn id="10" idx="6"/>
          </p:cNvCxnSpPr>
          <p:nvPr/>
        </p:nvCxnSpPr>
        <p:spPr>
          <a:xfrm>
            <a:off x="2344068" y="4651205"/>
            <a:ext cx="1291828" cy="6049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latin typeface="바탕체" pitchFamily="17" charset="-127"/>
                <a:ea typeface="바탕체" pitchFamily="17" charset="-127"/>
              </a:rPr>
              <a:t>인적자원 관리 절차</a:t>
            </a:r>
            <a:endParaRPr lang="ko-KR" altLang="en-US" sz="4000" b="1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196752"/>
            <a:ext cx="338437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조직의 전략 목표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9" y="2852936"/>
            <a:ext cx="136815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직무분석</a:t>
            </a:r>
            <a:endParaRPr lang="en-US" altLang="ko-KR" b="1" smtClean="0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및 설계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8091" y="2852936"/>
            <a:ext cx="165518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인적자원계획</a:t>
            </a:r>
            <a:endParaRPr lang="en-US" altLang="ko-KR" b="1" smtClean="0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및 예측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7677" y="2852936"/>
            <a:ext cx="151216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지원자 모집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2852936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선발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414908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교육훈련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63366" y="4149080"/>
            <a:ext cx="20572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성과계획 및 평가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72200" y="4149080"/>
            <a:ext cx="230425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급여 및 복리후생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5589240"/>
            <a:ext cx="3600400" cy="1056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경력관리</a:t>
            </a:r>
            <a:r>
              <a:rPr lang="en-US" altLang="ko-KR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b="1" smtClean="0">
                <a:solidFill>
                  <a:schemeClr val="tx1"/>
                </a:solidFill>
                <a:latin typeface="새굴림" pitchFamily="18" charset="-127"/>
                <a:ea typeface="새굴림" pitchFamily="18" charset="-127"/>
              </a:rPr>
              <a:t>인사이동 및 해고</a:t>
            </a:r>
            <a:endParaRPr lang="ko-KR" altLang="en-US" b="1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1835696" y="3140968"/>
            <a:ext cx="480387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120952" y="3140968"/>
            <a:ext cx="480387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238363" y="3140968"/>
            <a:ext cx="480387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2711626" y="4401108"/>
            <a:ext cx="480387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699458" y="4401108"/>
            <a:ext cx="480387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1079614" y="2204864"/>
            <a:ext cx="252026" cy="5040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24" name="꺾인 연결선 23"/>
          <p:cNvCxnSpPr>
            <a:stCxn id="7" idx="3"/>
            <a:endCxn id="8" idx="1"/>
          </p:cNvCxnSpPr>
          <p:nvPr/>
        </p:nvCxnSpPr>
        <p:spPr>
          <a:xfrm flipH="1">
            <a:off x="683568" y="3248980"/>
            <a:ext cx="7848872" cy="1296144"/>
          </a:xfrm>
          <a:prstGeom prst="bentConnector5">
            <a:avLst>
              <a:gd name="adj1" fmla="val -2913"/>
              <a:gd name="adj2" fmla="val 50000"/>
              <a:gd name="adj3" fmla="val 1042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3"/>
            <a:endCxn id="11" idx="1"/>
          </p:cNvCxnSpPr>
          <p:nvPr/>
        </p:nvCxnSpPr>
        <p:spPr>
          <a:xfrm flipH="1">
            <a:off x="2411760" y="4545124"/>
            <a:ext cx="6264696" cy="1572175"/>
          </a:xfrm>
          <a:prstGeom prst="bentConnector5">
            <a:avLst>
              <a:gd name="adj1" fmla="val -3649"/>
              <a:gd name="adj2" fmla="val 45802"/>
              <a:gd name="adj3" fmla="val 10639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</Words>
  <Application>Microsoft Office PowerPoint</Application>
  <PresentationFormat>화면 슬라이드 쇼(4:3)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CTO</dc:creator>
  <cp:lastModifiedBy>CTO</cp:lastModifiedBy>
  <cp:revision>15</cp:revision>
  <dcterms:created xsi:type="dcterms:W3CDTF">2018-07-30T06:24:38Z</dcterms:created>
  <dcterms:modified xsi:type="dcterms:W3CDTF">2018-07-30T09:31:15Z</dcterms:modified>
</cp:coreProperties>
</file>