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-27384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바탕" pitchFamily="18" charset="-127"/>
                <a:ea typeface="바탕" pitchFamily="18" charset="-127"/>
              </a:rPr>
              <a:t>Make-Or-Buy </a:t>
            </a:r>
            <a:r>
              <a:rPr lang="ko-KR" altLang="en-US" sz="2800" smtClean="0">
                <a:latin typeface="바탕" pitchFamily="18" charset="-127"/>
                <a:ea typeface="바탕" pitchFamily="18" charset="-127"/>
              </a:rPr>
              <a:t>의사 결정</a:t>
            </a:r>
            <a:endParaRPr lang="ko-KR" altLang="en-US" sz="280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39552" y="1705364"/>
            <a:ext cx="2160240" cy="12195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의사결정</a:t>
            </a:r>
            <a:endParaRPr lang="en-US" altLang="ko-KR" sz="2000" b="1" smtClean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요</a:t>
            </a:r>
            <a:r>
              <a:rPr lang="ko-KR" altLang="en-US" sz="2000" b="1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79912" y="836712"/>
            <a:ext cx="4752528" cy="480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수량</a:t>
            </a:r>
            <a:endParaRPr lang="ko-KR" altLang="en-US" b="1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9912" y="1441335"/>
            <a:ext cx="4752528" cy="480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부품 표준화 여부</a:t>
            </a:r>
            <a:endParaRPr lang="ko-KR" altLang="en-US" b="1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9912" y="2045958"/>
            <a:ext cx="4752528" cy="480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부품의 크기</a:t>
            </a:r>
            <a:endParaRPr lang="ko-KR" altLang="en-US" b="1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2650581"/>
            <a:ext cx="4752528" cy="480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특수 설계사양 여부</a:t>
            </a:r>
            <a:endParaRPr lang="ko-KR" altLang="en-US" b="1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4101075"/>
            <a:ext cx="2592288" cy="1344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공급사슬</a:t>
            </a:r>
            <a:endParaRPr lang="ko-KR" altLang="en-US" sz="2400" b="1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47864" y="4101075"/>
            <a:ext cx="5184576" cy="13441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공급업체로부터 원료와 부품을 구매</a:t>
            </a:r>
            <a:endParaRPr lang="en-US" altLang="ko-KR" b="1" smtClean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algn="ctr"/>
            <a:r>
              <a:rPr lang="ko-KR" altLang="en-US" b="1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하여 생산공정을 거쳐 완제품 생산하여</a:t>
            </a:r>
            <a:endParaRPr lang="en-US" altLang="ko-KR" b="1" smtClean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algn="ctr"/>
            <a:r>
              <a:rPr lang="ko-KR" altLang="en-US" b="1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고객에게 전달하는 전체 과정</a:t>
            </a:r>
            <a:endParaRPr lang="ko-KR" altLang="en-US" b="1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2" name="빗면 11"/>
          <p:cNvSpPr/>
          <p:nvPr/>
        </p:nvSpPr>
        <p:spPr>
          <a:xfrm>
            <a:off x="755576" y="5733256"/>
            <a:ext cx="7776864" cy="960107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i="1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목표 </a:t>
            </a:r>
            <a:r>
              <a:rPr lang="en-US" altLang="ko-KR" sz="2200" b="1" i="1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200" b="1" i="1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고품질의 제품과 서비스 제공을 통한 고객 만족</a:t>
            </a:r>
            <a:endParaRPr lang="ko-KR" altLang="en-US" sz="2200" b="1" i="1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9912" y="3255204"/>
            <a:ext cx="4752528" cy="480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품질과 신뢰도</a:t>
            </a:r>
            <a:endParaRPr lang="ko-KR" altLang="en-US" b="1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꺾인 연결선 14"/>
          <p:cNvCxnSpPr>
            <a:stCxn id="5" idx="6"/>
            <a:endCxn id="6" idx="1"/>
          </p:cNvCxnSpPr>
          <p:nvPr/>
        </p:nvCxnSpPr>
        <p:spPr>
          <a:xfrm flipV="1">
            <a:off x="2699792" y="1076739"/>
            <a:ext cx="1080120" cy="123841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" idx="6"/>
            <a:endCxn id="7" idx="1"/>
          </p:cNvCxnSpPr>
          <p:nvPr/>
        </p:nvCxnSpPr>
        <p:spPr>
          <a:xfrm flipV="1">
            <a:off x="2699792" y="1681362"/>
            <a:ext cx="1080120" cy="6337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6"/>
            <a:endCxn id="8" idx="1"/>
          </p:cNvCxnSpPr>
          <p:nvPr/>
        </p:nvCxnSpPr>
        <p:spPr>
          <a:xfrm flipV="1">
            <a:off x="2699792" y="2285985"/>
            <a:ext cx="1080120" cy="291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5" idx="6"/>
            <a:endCxn id="9" idx="1"/>
          </p:cNvCxnSpPr>
          <p:nvPr/>
        </p:nvCxnSpPr>
        <p:spPr>
          <a:xfrm>
            <a:off x="2699792" y="2315154"/>
            <a:ext cx="1080120" cy="57545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5" idx="6"/>
            <a:endCxn id="13" idx="1"/>
          </p:cNvCxnSpPr>
          <p:nvPr/>
        </p:nvCxnSpPr>
        <p:spPr>
          <a:xfrm>
            <a:off x="2699792" y="2315154"/>
            <a:ext cx="1080120" cy="11800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8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67271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mtClean="0"/>
              <a:t>인터넷 주소 체계</a:t>
            </a:r>
            <a:endParaRPr lang="ko-KR" altLang="en-US" sz="4400"/>
          </a:p>
        </p:txBody>
      </p:sp>
      <p:sp>
        <p:nvSpPr>
          <p:cNvPr id="3" name="TextBox 2"/>
          <p:cNvSpPr txBox="1"/>
          <p:nvPr/>
        </p:nvSpPr>
        <p:spPr>
          <a:xfrm>
            <a:off x="3059832" y="1084674"/>
            <a:ext cx="210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Root Server</a:t>
            </a:r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179512" y="2227510"/>
            <a:ext cx="6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edu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3644" y="2227510"/>
            <a:ext cx="7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com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18062" y="2227510"/>
            <a:ext cx="7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gov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42480" y="2227510"/>
            <a:ext cx="7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net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66898" y="2205784"/>
            <a:ext cx="7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….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91316" y="2220881"/>
            <a:ext cx="7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kr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15734" y="2205784"/>
            <a:ext cx="7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jp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40152" y="2220881"/>
            <a:ext cx="7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ca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60232" y="2220881"/>
            <a:ext cx="7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….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90039" y="2220881"/>
            <a:ext cx="125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Top level</a:t>
            </a:r>
            <a:endParaRPr lang="ko-KR" alt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1691680" y="3100898"/>
            <a:ext cx="7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ac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84579" y="3100898"/>
            <a:ext cx="7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nm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478" y="3100898"/>
            <a:ext cx="7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go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370377" y="3100898"/>
            <a:ext cx="7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co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63276" y="3100898"/>
            <a:ext cx="7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or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56176" y="3100898"/>
            <a:ext cx="7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re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5536" y="3964994"/>
            <a:ext cx="134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sungshin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47664" y="3964994"/>
            <a:ext cx="98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snu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55776" y="3964994"/>
            <a:ext cx="98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kaist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95936" y="3964994"/>
            <a:ext cx="98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imbc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64088" y="3964994"/>
            <a:ext cx="98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hani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974015" y="3100898"/>
            <a:ext cx="169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Second level</a:t>
            </a:r>
            <a:endParaRPr lang="ko-KR" alt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6974015" y="3964994"/>
            <a:ext cx="169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T</a:t>
            </a:r>
            <a:r>
              <a:rPr lang="en-US" altLang="ko-KR" sz="2000" smtClean="0"/>
              <a:t>hird level</a:t>
            </a:r>
            <a:endParaRPr lang="ko-KR" alt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179512" y="4829090"/>
            <a:ext cx="97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www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71600" y="48290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cs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35696" y="4829090"/>
            <a:ext cx="74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220072" y="4829090"/>
            <a:ext cx="97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……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387191" y="4829090"/>
            <a:ext cx="2865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Host/Subdomain level</a:t>
            </a:r>
            <a:endParaRPr lang="ko-KR" altLang="en-US" sz="2000"/>
          </a:p>
        </p:txBody>
      </p:sp>
      <p:cxnSp>
        <p:nvCxnSpPr>
          <p:cNvPr id="37" name="꺾인 연결선 36"/>
          <p:cNvCxnSpPr>
            <a:stCxn id="3" idx="2"/>
            <a:endCxn id="4" idx="0"/>
          </p:cNvCxnSpPr>
          <p:nvPr/>
        </p:nvCxnSpPr>
        <p:spPr>
          <a:xfrm rot="5400000">
            <a:off x="1979696" y="95909"/>
            <a:ext cx="681171" cy="358203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" idx="2"/>
            <a:endCxn id="5" idx="0"/>
          </p:cNvCxnSpPr>
          <p:nvPr/>
        </p:nvCxnSpPr>
        <p:spPr>
          <a:xfrm rot="5400000">
            <a:off x="2389334" y="505547"/>
            <a:ext cx="681171" cy="276275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" idx="2"/>
            <a:endCxn id="6" idx="0"/>
          </p:cNvCxnSpPr>
          <p:nvPr/>
        </p:nvCxnSpPr>
        <p:spPr>
          <a:xfrm rot="5400000">
            <a:off x="2801543" y="917756"/>
            <a:ext cx="681171" cy="193833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" idx="2"/>
            <a:endCxn id="7" idx="0"/>
          </p:cNvCxnSpPr>
          <p:nvPr/>
        </p:nvCxnSpPr>
        <p:spPr>
          <a:xfrm rot="5400000">
            <a:off x="3213752" y="1329965"/>
            <a:ext cx="681171" cy="111391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3" idx="2"/>
            <a:endCxn id="9" idx="0"/>
          </p:cNvCxnSpPr>
          <p:nvPr/>
        </p:nvCxnSpPr>
        <p:spPr>
          <a:xfrm rot="16200000" flipH="1">
            <a:off x="4041483" y="1616151"/>
            <a:ext cx="674542" cy="53491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" idx="2"/>
            <a:endCxn id="10" idx="0"/>
          </p:cNvCxnSpPr>
          <p:nvPr/>
        </p:nvCxnSpPr>
        <p:spPr>
          <a:xfrm rot="16200000" flipH="1">
            <a:off x="4461241" y="1196393"/>
            <a:ext cx="659445" cy="135933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" idx="2"/>
            <a:endCxn id="11" idx="0"/>
          </p:cNvCxnSpPr>
          <p:nvPr/>
        </p:nvCxnSpPr>
        <p:spPr>
          <a:xfrm rot="16200000" flipH="1">
            <a:off x="4865901" y="791733"/>
            <a:ext cx="674542" cy="218375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9" idx="2"/>
            <a:endCxn id="14" idx="0"/>
          </p:cNvCxnSpPr>
          <p:nvPr/>
        </p:nvCxnSpPr>
        <p:spPr>
          <a:xfrm rot="5400000">
            <a:off x="3091053" y="1545737"/>
            <a:ext cx="510685" cy="25996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9" idx="2"/>
            <a:endCxn id="15" idx="0"/>
          </p:cNvCxnSpPr>
          <p:nvPr/>
        </p:nvCxnSpPr>
        <p:spPr>
          <a:xfrm rot="5400000">
            <a:off x="3537503" y="1992187"/>
            <a:ext cx="510685" cy="170673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9" idx="2"/>
            <a:endCxn id="16" idx="0"/>
          </p:cNvCxnSpPr>
          <p:nvPr/>
        </p:nvCxnSpPr>
        <p:spPr>
          <a:xfrm rot="5400000">
            <a:off x="3983952" y="2438636"/>
            <a:ext cx="510685" cy="81383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9" idx="2"/>
            <a:endCxn id="19" idx="0"/>
          </p:cNvCxnSpPr>
          <p:nvPr/>
        </p:nvCxnSpPr>
        <p:spPr>
          <a:xfrm rot="16200000" flipH="1">
            <a:off x="5323301" y="1913125"/>
            <a:ext cx="510685" cy="186486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9" idx="2"/>
            <a:endCxn id="18" idx="0"/>
          </p:cNvCxnSpPr>
          <p:nvPr/>
        </p:nvCxnSpPr>
        <p:spPr>
          <a:xfrm rot="16200000" flipH="1">
            <a:off x="4876851" y="2359575"/>
            <a:ext cx="510685" cy="97196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9" idx="2"/>
            <a:endCxn id="17" idx="0"/>
          </p:cNvCxnSpPr>
          <p:nvPr/>
        </p:nvCxnSpPr>
        <p:spPr>
          <a:xfrm rot="16200000" flipH="1">
            <a:off x="4430401" y="2806024"/>
            <a:ext cx="510685" cy="7906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" idx="2"/>
            <a:endCxn id="8" idx="0"/>
          </p:cNvCxnSpPr>
          <p:nvPr/>
        </p:nvCxnSpPr>
        <p:spPr>
          <a:xfrm rot="5400000">
            <a:off x="3636824" y="1731311"/>
            <a:ext cx="659445" cy="28950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4" idx="2"/>
            <a:endCxn id="20" idx="0"/>
          </p:cNvCxnSpPr>
          <p:nvPr/>
        </p:nvCxnSpPr>
        <p:spPr>
          <a:xfrm rot="5400000">
            <a:off x="1309099" y="3227516"/>
            <a:ext cx="494764" cy="98019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4" idx="2"/>
            <a:endCxn id="21" idx="0"/>
          </p:cNvCxnSpPr>
          <p:nvPr/>
        </p:nvCxnSpPr>
        <p:spPr>
          <a:xfrm rot="5400000">
            <a:off x="1796439" y="3714856"/>
            <a:ext cx="494764" cy="551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4" idx="2"/>
            <a:endCxn id="22" idx="0"/>
          </p:cNvCxnSpPr>
          <p:nvPr/>
        </p:nvCxnSpPr>
        <p:spPr>
          <a:xfrm rot="16200000" flipH="1">
            <a:off x="2300495" y="3216312"/>
            <a:ext cx="494764" cy="10026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17" idx="2"/>
            <a:endCxn id="23" idx="0"/>
          </p:cNvCxnSpPr>
          <p:nvPr/>
        </p:nvCxnSpPr>
        <p:spPr>
          <a:xfrm rot="5400000">
            <a:off x="4359924" y="3599644"/>
            <a:ext cx="494764" cy="23593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7" idx="2"/>
            <a:endCxn id="24" idx="0"/>
          </p:cNvCxnSpPr>
          <p:nvPr/>
        </p:nvCxnSpPr>
        <p:spPr>
          <a:xfrm rot="16200000" flipH="1">
            <a:off x="5043999" y="3151504"/>
            <a:ext cx="494764" cy="113221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20" idx="2"/>
            <a:endCxn id="27" idx="0"/>
          </p:cNvCxnSpPr>
          <p:nvPr/>
        </p:nvCxnSpPr>
        <p:spPr>
          <a:xfrm rot="5400000">
            <a:off x="620430" y="4383135"/>
            <a:ext cx="494764" cy="39714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0" idx="2"/>
            <a:endCxn id="29" idx="0"/>
          </p:cNvCxnSpPr>
          <p:nvPr/>
        </p:nvCxnSpPr>
        <p:spPr>
          <a:xfrm rot="16200000" flipH="1">
            <a:off x="1390879" y="4009831"/>
            <a:ext cx="494764" cy="11437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20" idx="2"/>
            <a:endCxn id="28" idx="0"/>
          </p:cNvCxnSpPr>
          <p:nvPr/>
        </p:nvCxnSpPr>
        <p:spPr>
          <a:xfrm rot="16200000" flipH="1">
            <a:off x="951630" y="4449080"/>
            <a:ext cx="494764" cy="26525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9014"/>
              </p:ext>
            </p:extLst>
          </p:nvPr>
        </p:nvGraphicFramePr>
        <p:xfrm>
          <a:off x="395533" y="5733256"/>
          <a:ext cx="82701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11"/>
                <a:gridCol w="432048"/>
                <a:gridCol w="2448272"/>
                <a:gridCol w="432048"/>
                <a:gridCol w="1440160"/>
                <a:gridCol w="463973"/>
                <a:gridCol w="11814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굴림" pitchFamily="50" charset="-127"/>
                          <a:ea typeface="굴림" pitchFamily="50" charset="-127"/>
                        </a:rPr>
                        <a:t>www</a:t>
                      </a:r>
                      <a:endParaRPr lang="ko-KR" altLang="en-US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굴림" pitchFamily="50" charset="-127"/>
                          <a:ea typeface="굴림" pitchFamily="50" charset="-127"/>
                        </a:rPr>
                        <a:t>Hrdkorea</a:t>
                      </a:r>
                      <a:endParaRPr lang="ko-KR" altLang="en-US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굴림" pitchFamily="50" charset="-127"/>
                          <a:ea typeface="굴림" pitchFamily="50" charset="-127"/>
                        </a:rPr>
                        <a:t>or</a:t>
                      </a:r>
                      <a:endParaRPr lang="ko-KR" altLang="en-US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굴림" pitchFamily="50" charset="-127"/>
                          <a:ea typeface="굴림" pitchFamily="50" charset="-127"/>
                        </a:rPr>
                        <a:t>kr</a:t>
                      </a:r>
                      <a:endParaRPr lang="ko-KR" altLang="en-US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굴림" pitchFamily="50" charset="-127"/>
                          <a:ea typeface="굴림" pitchFamily="50" charset="-127"/>
                        </a:rPr>
                        <a:t>호스트이름</a:t>
                      </a:r>
                      <a:endParaRPr lang="ko-KR" altLang="en-US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굴림" pitchFamily="50" charset="-127"/>
                          <a:ea typeface="굴림" pitchFamily="50" charset="-127"/>
                        </a:rPr>
                        <a:t>한국산업인력공단</a:t>
                      </a:r>
                      <a:endParaRPr lang="ko-KR" altLang="en-US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굴림" pitchFamily="50" charset="-127"/>
                          <a:ea typeface="굴림" pitchFamily="50" charset="-127"/>
                        </a:rPr>
                        <a:t>공공기관</a:t>
                      </a:r>
                      <a:endParaRPr lang="ko-KR" altLang="en-US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굴림" pitchFamily="50" charset="-127"/>
                          <a:ea typeface="굴림" pitchFamily="50" charset="-127"/>
                        </a:rPr>
                        <a:t>한국</a:t>
                      </a:r>
                      <a:endParaRPr lang="ko-KR" altLang="en-US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87</Words>
  <Application>Microsoft Office PowerPoint</Application>
  <PresentationFormat>화면 슬라이드 쇼(4:3)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CTO</cp:lastModifiedBy>
  <cp:revision>9</cp:revision>
  <dcterms:created xsi:type="dcterms:W3CDTF">2006-10-05T04:04:58Z</dcterms:created>
  <dcterms:modified xsi:type="dcterms:W3CDTF">2018-08-03T22:53:50Z</dcterms:modified>
</cp:coreProperties>
</file>