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404665"/>
            <a:ext cx="8579296" cy="3456383"/>
          </a:xfrm>
        </p:spPr>
        <p:txBody>
          <a:bodyPr>
            <a:normAutofit/>
          </a:bodyPr>
          <a:lstStyle/>
          <a:p>
            <a:r>
              <a:rPr lang="ko-KR" altLang="en-US" sz="3600" smtClean="0"/>
              <a:t>운영체제</a:t>
            </a:r>
            <a:endParaRPr lang="en-US" altLang="ko-KR" sz="3600" smtClean="0"/>
          </a:p>
          <a:p>
            <a:pPr lvl="1"/>
            <a:r>
              <a:rPr lang="ko-KR" altLang="en-US" sz="3200" smtClean="0"/>
              <a:t>컴퓨터네트워크</a:t>
            </a:r>
            <a:endParaRPr lang="en-US" altLang="ko-KR" sz="3200" smtClean="0"/>
          </a:p>
          <a:p>
            <a:pPr lvl="2">
              <a:buFont typeface="맑은 고딕" pitchFamily="50" charset="-127"/>
              <a:buChar char="»"/>
            </a:pPr>
            <a:r>
              <a:rPr lang="ko-KR" altLang="en-US" sz="2800" smtClean="0"/>
              <a:t>네트워크 토폴로지</a:t>
            </a:r>
            <a:endParaRPr lang="en-US" altLang="ko-KR" sz="2800"/>
          </a:p>
          <a:p>
            <a:pPr lvl="3">
              <a:buFont typeface="Arial" pitchFamily="34" charset="0"/>
              <a:buChar char="•"/>
            </a:pPr>
            <a:r>
              <a:rPr lang="ko-KR" altLang="en-US" sz="2300" smtClean="0"/>
              <a:t>근거리 통신망이 물리적인 형상</a:t>
            </a:r>
            <a:endParaRPr lang="en-US" altLang="ko-KR" sz="2300" smtClean="0"/>
          </a:p>
          <a:p>
            <a:pPr lvl="3">
              <a:buFont typeface="Arial" pitchFamily="34" charset="0"/>
              <a:buChar char="•"/>
            </a:pPr>
            <a:r>
              <a:rPr lang="ko-KR" altLang="en-US" sz="2300" smtClean="0"/>
              <a:t>노드 </a:t>
            </a:r>
            <a:r>
              <a:rPr lang="en-US" altLang="ko-KR" sz="2300" smtClean="0"/>
              <a:t>: </a:t>
            </a:r>
            <a:r>
              <a:rPr lang="ko-KR" altLang="en-US" sz="2300" smtClean="0"/>
              <a:t>네트워크에 연결되어 있는 장치를 의미</a:t>
            </a:r>
            <a:r>
              <a:rPr lang="en-US" altLang="ko-KR" sz="2300" smtClean="0"/>
              <a:t>(</a:t>
            </a:r>
            <a:r>
              <a:rPr lang="ko-KR" altLang="en-US" sz="2300" smtClean="0"/>
              <a:t>서버</a:t>
            </a:r>
            <a:r>
              <a:rPr lang="en-US" altLang="ko-KR" sz="2300" smtClean="0"/>
              <a:t>,</a:t>
            </a:r>
            <a:r>
              <a:rPr lang="ko-KR" altLang="en-US" sz="2300" smtClean="0"/>
              <a:t>컴퓨터</a:t>
            </a:r>
            <a:r>
              <a:rPr lang="en-US" altLang="ko-KR" sz="2300" smtClean="0"/>
              <a:t>, </a:t>
            </a:r>
            <a:r>
              <a:rPr lang="ko-KR" altLang="en-US" sz="2300" smtClean="0"/>
              <a:t>프린터등과 같은 주변기기</a:t>
            </a:r>
            <a:r>
              <a:rPr lang="en-US" altLang="ko-KR" sz="2300" smtClean="0"/>
              <a:t>)</a:t>
            </a:r>
          </a:p>
          <a:p>
            <a:pPr lvl="3">
              <a:buFont typeface="Arial" pitchFamily="34" charset="0"/>
              <a:buChar char="•"/>
            </a:pPr>
            <a:r>
              <a:rPr lang="ko-KR" altLang="en-US" sz="2300" smtClean="0"/>
              <a:t>노드들의 물리적 혹은 논리적인 네트워크 배치 방식</a:t>
            </a:r>
            <a:endParaRPr lang="ko-KR" altLang="en-US" sz="2300"/>
          </a:p>
        </p:txBody>
      </p:sp>
      <p:sp>
        <p:nvSpPr>
          <p:cNvPr id="6" name="직사각형 5"/>
          <p:cNvSpPr/>
          <p:nvPr/>
        </p:nvSpPr>
        <p:spPr>
          <a:xfrm>
            <a:off x="3635896" y="4437112"/>
            <a:ext cx="230425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Arial Unicode MS" pitchFamily="50" charset="-127"/>
              </a:rPr>
              <a:t>Topology</a:t>
            </a:r>
            <a:endParaRPr lang="ko-KR" altLang="en-US" sz="2000" b="1">
              <a:solidFill>
                <a:schemeClr val="tx1"/>
              </a:solidFill>
              <a:latin typeface="바탕" pitchFamily="18" charset="-127"/>
              <a:ea typeface="바탕" pitchFamily="18" charset="-127"/>
              <a:cs typeface="Arial Unicode MS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59632" y="573325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Arial Unicode MS" pitchFamily="50" charset="-127"/>
              </a:rPr>
              <a:t>Mesh</a:t>
            </a:r>
            <a:endParaRPr lang="ko-KR" altLang="en-US" sz="2000" b="1">
              <a:solidFill>
                <a:schemeClr val="tx1"/>
              </a:solidFill>
              <a:latin typeface="바탕" pitchFamily="18" charset="-127"/>
              <a:ea typeface="바탕" pitchFamily="18" charset="-127"/>
              <a:cs typeface="Arial Unicode MS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845" y="573325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Arial Unicode MS" pitchFamily="50" charset="-127"/>
              </a:rPr>
              <a:t>Star</a:t>
            </a:r>
            <a:endParaRPr lang="ko-KR" altLang="en-US" sz="2000" b="1">
              <a:solidFill>
                <a:schemeClr val="tx1"/>
              </a:solidFill>
              <a:latin typeface="바탕" pitchFamily="18" charset="-127"/>
              <a:ea typeface="바탕" pitchFamily="18" charset="-127"/>
              <a:cs typeface="Arial Unicode MS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0058" y="573325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Arial Unicode MS" pitchFamily="50" charset="-127"/>
              </a:rPr>
              <a:t>Bus</a:t>
            </a:r>
            <a:endParaRPr lang="ko-KR" altLang="en-US" sz="2000" b="1">
              <a:solidFill>
                <a:schemeClr val="tx1"/>
              </a:solidFill>
              <a:latin typeface="바탕" pitchFamily="18" charset="-127"/>
              <a:ea typeface="바탕" pitchFamily="18" charset="-127"/>
              <a:cs typeface="Arial Unicode MS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20272" y="5733256"/>
            <a:ext cx="129614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Arial Unicode MS" pitchFamily="50" charset="-127"/>
              </a:rPr>
              <a:t>Ring</a:t>
            </a:r>
            <a:endParaRPr lang="ko-KR" altLang="en-US" sz="2000" b="1">
              <a:solidFill>
                <a:schemeClr val="tx1"/>
              </a:solidFill>
              <a:latin typeface="바탕" pitchFamily="18" charset="-127"/>
              <a:ea typeface="바탕" pitchFamily="18" charset="-127"/>
              <a:cs typeface="Arial Unicode MS" pitchFamily="50" charset="-127"/>
            </a:endParaRPr>
          </a:p>
        </p:txBody>
      </p:sp>
      <p:cxnSp>
        <p:nvCxnSpPr>
          <p:cNvPr id="14" name="꺾인 연결선 13"/>
          <p:cNvCxnSpPr>
            <a:stCxn id="6" idx="2"/>
            <a:endCxn id="8" idx="0"/>
          </p:cNvCxnSpPr>
          <p:nvPr/>
        </p:nvCxnSpPr>
        <p:spPr>
          <a:xfrm rot="5400000">
            <a:off x="2987824" y="3933056"/>
            <a:ext cx="720080" cy="28803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10" idx="0"/>
          </p:cNvCxnSpPr>
          <p:nvPr/>
        </p:nvCxnSpPr>
        <p:spPr>
          <a:xfrm rot="5400000">
            <a:off x="3947931" y="4893163"/>
            <a:ext cx="720080" cy="9601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2"/>
            <a:endCxn id="11" idx="0"/>
          </p:cNvCxnSpPr>
          <p:nvPr/>
        </p:nvCxnSpPr>
        <p:spPr>
          <a:xfrm rot="16200000" flipH="1">
            <a:off x="4908037" y="4893163"/>
            <a:ext cx="720080" cy="9601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12" idx="0"/>
          </p:cNvCxnSpPr>
          <p:nvPr/>
        </p:nvCxnSpPr>
        <p:spPr>
          <a:xfrm rot="16200000" flipH="1">
            <a:off x="5868144" y="3933056"/>
            <a:ext cx="720080" cy="28803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0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43608" y="116632"/>
            <a:ext cx="669674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mtClean="0">
                <a:solidFill>
                  <a:schemeClr val="tx1"/>
                </a:solidFill>
              </a:rPr>
              <a:t>00 </a:t>
            </a:r>
            <a:r>
              <a:rPr lang="ko-KR" altLang="en-US" sz="4000" smtClean="0">
                <a:solidFill>
                  <a:schemeClr val="tx1"/>
                </a:solidFill>
              </a:rPr>
              <a:t>기획사 조직 현황</a:t>
            </a:r>
            <a:endParaRPr lang="ko-KR" altLang="en-US" sz="4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3419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전략팀</a:t>
            </a:r>
            <a:r>
              <a:rPr lang="en-US" altLang="ko-KR" sz="2400" smtClean="0"/>
              <a:t>(CEO)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1115616" y="2492896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홍보</a:t>
            </a:r>
            <a:r>
              <a:rPr lang="ko-KR" altLang="en-US">
                <a:solidFill>
                  <a:schemeClr val="tx1"/>
                </a:solidFill>
              </a:rPr>
              <a:t>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56176" y="2492896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13500000" algn="b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총무부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3717032"/>
            <a:ext cx="180020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기획지원팀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5301208"/>
            <a:ext cx="13321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영업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7744" y="5301208"/>
            <a:ext cx="1332148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영업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879050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인력관리팀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56176" y="5265204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차량지원</a:t>
            </a:r>
            <a:r>
              <a:rPr lang="ko-KR" altLang="en-US">
                <a:solidFill>
                  <a:schemeClr val="tx1"/>
                </a:solidFill>
              </a:rPr>
              <a:t>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90755" y="6381328"/>
            <a:ext cx="39746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889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6922" y="6392071"/>
            <a:ext cx="233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: </a:t>
            </a:r>
            <a:r>
              <a:rPr lang="ko-KR" altLang="en-US" sz="1600" smtClean="0"/>
              <a:t>계약직 인력 포함 팀</a:t>
            </a:r>
            <a:endParaRPr lang="ko-KR" altLang="en-US" sz="1600"/>
          </a:p>
        </p:txBody>
      </p:sp>
      <p:cxnSp>
        <p:nvCxnSpPr>
          <p:cNvPr id="20" name="꺾인 연결선 19"/>
          <p:cNvCxnSpPr>
            <a:stCxn id="5" idx="2"/>
            <a:endCxn id="6" idx="0"/>
          </p:cNvCxnSpPr>
          <p:nvPr/>
        </p:nvCxnSpPr>
        <p:spPr>
          <a:xfrm rot="5400000">
            <a:off x="2931205" y="888105"/>
            <a:ext cx="689302" cy="252028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5" idx="2"/>
            <a:endCxn id="7" idx="0"/>
          </p:cNvCxnSpPr>
          <p:nvPr/>
        </p:nvCxnSpPr>
        <p:spPr>
          <a:xfrm rot="16200000" flipH="1">
            <a:off x="5451485" y="888105"/>
            <a:ext cx="689302" cy="252028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" idx="0"/>
            <a:endCxn id="9" idx="0"/>
          </p:cNvCxnSpPr>
          <p:nvPr/>
        </p:nvCxnSpPr>
        <p:spPr>
          <a:xfrm rot="16200000" flipV="1">
            <a:off x="1961710" y="4329100"/>
            <a:ext cx="12700" cy="194421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2"/>
            <a:endCxn id="8" idx="0"/>
          </p:cNvCxnSpPr>
          <p:nvPr/>
        </p:nvCxnSpPr>
        <p:spPr>
          <a:xfrm>
            <a:off x="2015716" y="3068960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7" idx="2"/>
            <a:endCxn id="11" idx="0"/>
          </p:cNvCxnSpPr>
          <p:nvPr/>
        </p:nvCxnSpPr>
        <p:spPr>
          <a:xfrm>
            <a:off x="7056276" y="3068960"/>
            <a:ext cx="0" cy="8100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1" idx="2"/>
            <a:endCxn id="12" idx="0"/>
          </p:cNvCxnSpPr>
          <p:nvPr/>
        </p:nvCxnSpPr>
        <p:spPr>
          <a:xfrm>
            <a:off x="7056276" y="4455114"/>
            <a:ext cx="0" cy="8100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</p:cNvCxnSpPr>
          <p:nvPr/>
        </p:nvCxnSpPr>
        <p:spPr>
          <a:xfrm>
            <a:off x="2015716" y="450912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6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CTO</cp:lastModifiedBy>
  <cp:revision>7</cp:revision>
  <dcterms:created xsi:type="dcterms:W3CDTF">2006-10-05T04:04:58Z</dcterms:created>
  <dcterms:modified xsi:type="dcterms:W3CDTF">2018-08-04T01:15:15Z</dcterms:modified>
</cp:coreProperties>
</file>