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4C18C-385C-4BFD-A2CC-31586F0810E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50F9-4FA4-4CFA-9E1D-D7780C38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50F9-4FA4-4CFA-9E1D-D7780C3803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44624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u="sng" smtClean="0">
                <a:latin typeface="굴림체" pitchFamily="49" charset="-127"/>
                <a:ea typeface="굴림체" pitchFamily="49" charset="-127"/>
              </a:rPr>
              <a:t>사용자 테스트 절차</a:t>
            </a:r>
            <a:endParaRPr lang="ko-KR" altLang="en-US" sz="4000" b="1" u="sng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268760"/>
            <a:ext cx="158417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접</a:t>
            </a:r>
            <a:r>
              <a:rPr lang="ko-KR" altLang="en-US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99792" y="1268760"/>
            <a:ext cx="158417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담당자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파악및 전달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1268760"/>
            <a:ext cx="158417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오류 수정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20272" y="1268760"/>
            <a:ext cx="158417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온라인 반영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233958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오류</a:t>
            </a:r>
            <a:r>
              <a:rPr lang="en-US" altLang="ko-KR" smtClean="0"/>
              <a:t>/</a:t>
            </a:r>
            <a:r>
              <a:rPr lang="ko-KR" altLang="en-US" smtClean="0"/>
              <a:t>미진 사항 수정 절차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1880" y="3501008"/>
            <a:ext cx="187220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영업점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91880" y="5949280"/>
            <a:ext cx="187220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본점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725144"/>
            <a:ext cx="187220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개발</a:t>
            </a:r>
            <a:r>
              <a:rPr lang="ko-KR" altLang="en-US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32240" y="4725144"/>
            <a:ext cx="187220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현업 지원 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67544" y="3284984"/>
            <a:ext cx="1728192" cy="936104"/>
          </a:xfrm>
          <a:prstGeom prst="wedgeRectCallout">
            <a:avLst>
              <a:gd name="adj1" fmla="val 117056"/>
              <a:gd name="adj2" fmla="val -100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시범 테스트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영업점 </a:t>
            </a:r>
            <a:r>
              <a:rPr lang="en-US" altLang="ko-KR" smtClean="0">
                <a:solidFill>
                  <a:schemeClr val="tx1"/>
                </a:solidFill>
              </a:rPr>
              <a:t>15</a:t>
            </a:r>
            <a:r>
              <a:rPr lang="ko-KR" altLang="en-US" smtClean="0">
                <a:solidFill>
                  <a:schemeClr val="tx1"/>
                </a:solidFill>
              </a:rPr>
              <a:t>지점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</a:t>
            </a:r>
            <a:r>
              <a:rPr lang="ko-KR" altLang="en-US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444208" y="5661248"/>
            <a:ext cx="2376264" cy="864096"/>
          </a:xfrm>
          <a:prstGeom prst="wedgeRoundRectCallout">
            <a:avLst>
              <a:gd name="adj1" fmla="val -23748"/>
              <a:gd name="adj2" fmla="val -818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상근 </a:t>
            </a:r>
            <a:r>
              <a:rPr lang="en-US" altLang="ko-KR" smtClean="0">
                <a:solidFill>
                  <a:schemeClr val="tx1"/>
                </a:solidFill>
              </a:rPr>
              <a:t>TFT</a:t>
            </a:r>
            <a:r>
              <a:rPr lang="ko-KR" altLang="en-US" smtClean="0">
                <a:solidFill>
                  <a:schemeClr val="tx1"/>
                </a:solidFill>
              </a:rPr>
              <a:t>팀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비상근 </a:t>
            </a:r>
            <a:r>
              <a:rPr lang="en-US" altLang="ko-KR" smtClean="0">
                <a:solidFill>
                  <a:schemeClr val="tx1"/>
                </a:solidFill>
              </a:rPr>
              <a:t>TFT</a:t>
            </a:r>
            <a:r>
              <a:rPr lang="ko-KR" altLang="en-US" smtClean="0">
                <a:solidFill>
                  <a:schemeClr val="tx1"/>
                </a:solidFill>
              </a:rPr>
              <a:t>팀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스폰서 조직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0" idx="3"/>
            <a:endCxn id="13" idx="1"/>
          </p:cNvCxnSpPr>
          <p:nvPr/>
        </p:nvCxnSpPr>
        <p:spPr>
          <a:xfrm>
            <a:off x="5364088" y="3753036"/>
            <a:ext cx="1368152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1"/>
            <a:endCxn id="12" idx="3"/>
          </p:cNvCxnSpPr>
          <p:nvPr/>
        </p:nvCxnSpPr>
        <p:spPr>
          <a:xfrm flipH="1">
            <a:off x="2123728" y="3753036"/>
            <a:ext cx="1368152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3"/>
            <a:endCxn id="11" idx="1"/>
          </p:cNvCxnSpPr>
          <p:nvPr/>
        </p:nvCxnSpPr>
        <p:spPr>
          <a:xfrm>
            <a:off x="2123728" y="4977172"/>
            <a:ext cx="1368152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3"/>
          </p:cNvCxnSpPr>
          <p:nvPr/>
        </p:nvCxnSpPr>
        <p:spPr>
          <a:xfrm flipV="1">
            <a:off x="5364088" y="5085184"/>
            <a:ext cx="1296144" cy="111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1"/>
            <a:endCxn id="12" idx="3"/>
          </p:cNvCxnSpPr>
          <p:nvPr/>
        </p:nvCxnSpPr>
        <p:spPr>
          <a:xfrm flipH="1">
            <a:off x="2123728" y="497717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0959" y="454047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각 화면 별 테스트 수행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80959" y="50851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요류 사항 전달 및 수정</a:t>
            </a:r>
            <a:endParaRPr lang="ko-KR" altLang="en-US"/>
          </a:p>
        </p:txBody>
      </p:sp>
      <p:cxnSp>
        <p:nvCxnSpPr>
          <p:cNvPr id="30" name="직선 화살표 연결선 29"/>
          <p:cNvCxnSpPr>
            <a:stCxn id="5" idx="3"/>
            <a:endCxn id="6" idx="1"/>
          </p:cNvCxnSpPr>
          <p:nvPr/>
        </p:nvCxnSpPr>
        <p:spPr>
          <a:xfrm>
            <a:off x="2123728" y="166480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4283968" y="166480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  <a:endCxn id="8" idx="1"/>
          </p:cNvCxnSpPr>
          <p:nvPr/>
        </p:nvCxnSpPr>
        <p:spPr>
          <a:xfrm>
            <a:off x="6444208" y="166480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9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7283152" cy="79208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mtClean="0">
                <a:latin typeface="바탕" pitchFamily="18" charset="-127"/>
                <a:ea typeface="바탕" pitchFamily="18" charset="-127"/>
              </a:rPr>
              <a:t>5) </a:t>
            </a:r>
            <a:r>
              <a:rPr lang="ko-KR" altLang="en-US" sz="3200" b="1" smtClean="0">
                <a:latin typeface="바탕" pitchFamily="18" charset="-127"/>
                <a:ea typeface="바탕" pitchFamily="18" charset="-127"/>
              </a:rPr>
              <a:t>망의 </a:t>
            </a:r>
            <a:r>
              <a:rPr lang="ko-KR" altLang="en-US" sz="3200" b="1">
                <a:latin typeface="바탕" pitchFamily="18" charset="-127"/>
                <a:ea typeface="바탕" pitchFamily="18" charset="-127"/>
              </a:rPr>
              <a:t>형태에 의한 </a:t>
            </a:r>
            <a:r>
              <a:rPr lang="ko-KR" altLang="en-US" sz="3200" b="1">
                <a:latin typeface="바탕" pitchFamily="18" charset="-127"/>
                <a:ea typeface="바탕" pitchFamily="18" charset="-127"/>
              </a:rPr>
              <a:t>통신망 </a:t>
            </a:r>
            <a:r>
              <a:rPr lang="ko-KR" altLang="en-US" sz="3200" b="1" smtClean="0">
                <a:latin typeface="바탕" pitchFamily="18" charset="-127"/>
                <a:ea typeface="바탕" pitchFamily="18" charset="-127"/>
              </a:rPr>
              <a:t>구분</a:t>
            </a:r>
            <a:endParaRPr lang="ko-KR" altLang="en-US" sz="3200" b="1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5410944" cy="5544616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스타</a:t>
            </a:r>
            <a:r>
              <a:rPr lang="en-US" altLang="ko-KR" sz="2400" smtClean="0"/>
              <a:t>(STAR]</a:t>
            </a:r>
            <a:r>
              <a:rPr lang="ko-KR" altLang="en-US" sz="2400" smtClean="0"/>
              <a:t>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중앙에 컴퓨터가 있고 이를 중심으로 단말기들이 연결되는형태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중앙 집중식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장점</a:t>
            </a:r>
            <a:endParaRPr lang="en-US" altLang="ko-KR" sz="2000" smtClean="0"/>
          </a:p>
          <a:p>
            <a:pPr lvl="2"/>
            <a:r>
              <a:rPr lang="ko-KR" altLang="en-US" sz="1800" smtClean="0"/>
              <a:t>각 장치는 하나의 링크와 하나의 </a:t>
            </a:r>
            <a:r>
              <a:rPr lang="en-US" altLang="ko-KR" sz="1800" smtClean="0"/>
              <a:t>I/O </a:t>
            </a:r>
            <a:r>
              <a:rPr lang="ko-KR" altLang="en-US" sz="1800" smtClean="0"/>
              <a:t>포트만 필요로 하므로 설치와 재구성이</a:t>
            </a:r>
            <a:endParaRPr lang="en-US" altLang="ko-KR" sz="1800" smtClean="0"/>
          </a:p>
          <a:p>
            <a:pPr marL="914400" lvl="2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</a:t>
            </a:r>
            <a:r>
              <a:rPr lang="ko-KR" altLang="en-US" sz="1800" smtClean="0"/>
              <a:t> 쉽다</a:t>
            </a:r>
            <a:r>
              <a:rPr lang="en-US" altLang="ko-KR" sz="1800" smtClean="0"/>
              <a:t>.</a:t>
            </a:r>
          </a:p>
          <a:p>
            <a:pPr lvl="2"/>
            <a:r>
              <a:rPr lang="ko-KR" altLang="en-US" sz="1800" smtClean="0"/>
              <a:t>하나의 링크에 문제가 발생하면 해당</a:t>
            </a:r>
            <a:endParaRPr lang="en-US" altLang="ko-KR" sz="1800" smtClean="0"/>
          </a:p>
          <a:p>
            <a:pPr marL="914400" lvl="2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</a:t>
            </a:r>
            <a:r>
              <a:rPr lang="ko-KR" altLang="en-US" sz="1800" smtClean="0"/>
              <a:t> 링크만 영향을 받는다</a:t>
            </a:r>
            <a:r>
              <a:rPr lang="en-US" altLang="ko-KR" sz="1800" smtClean="0"/>
              <a:t>.</a:t>
            </a:r>
          </a:p>
          <a:p>
            <a:pPr lvl="2"/>
            <a:r>
              <a:rPr lang="ko-KR" altLang="en-US" sz="1800" smtClean="0"/>
              <a:t>그물형</a:t>
            </a:r>
            <a:r>
              <a:rPr lang="en-US" altLang="ko-KR" sz="1800" smtClean="0"/>
              <a:t>(</a:t>
            </a:r>
            <a:r>
              <a:rPr lang="ko-KR" altLang="en-US" sz="1800" smtClean="0"/>
              <a:t>망형</a:t>
            </a:r>
            <a:r>
              <a:rPr lang="en-US" altLang="ko-KR" sz="1800" smtClean="0"/>
              <a:t>)</a:t>
            </a:r>
            <a:r>
              <a:rPr lang="ko-KR" altLang="en-US" sz="1800" smtClean="0"/>
              <a:t>보다는 비용이 적게 든다</a:t>
            </a:r>
            <a:r>
              <a:rPr lang="en-US" altLang="ko-KR" sz="1800" smtClean="0"/>
              <a:t>.</a:t>
            </a:r>
          </a:p>
          <a:p>
            <a:pPr lvl="2"/>
            <a:r>
              <a:rPr lang="ko-KR" altLang="en-US" sz="1800" smtClean="0"/>
              <a:t>네트워크의 오류진단이 용이하다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2000" smtClean="0"/>
              <a:t>단점</a:t>
            </a:r>
            <a:endParaRPr lang="en-US" altLang="ko-KR" sz="2000" smtClean="0"/>
          </a:p>
          <a:p>
            <a:pPr lvl="2"/>
            <a:r>
              <a:rPr lang="ko-KR" altLang="en-US" sz="1800" smtClean="0"/>
              <a:t>추가 비용이 많이 들며 컴퓨터와</a:t>
            </a:r>
            <a:endParaRPr lang="en-US" altLang="ko-KR" sz="1800" smtClean="0"/>
          </a:p>
          <a:p>
            <a:pPr marL="914400" lvl="2" indent="0">
              <a:buNone/>
            </a:pPr>
            <a:r>
              <a:rPr lang="en-US" altLang="ko-KR" sz="1800"/>
              <a:t> </a:t>
            </a:r>
            <a:r>
              <a:rPr lang="ko-KR" altLang="en-US" sz="1800" smtClean="0"/>
              <a:t>  단말기간의 통신회선의 수가 많이</a:t>
            </a:r>
            <a:endParaRPr lang="en-US" altLang="ko-KR" sz="1800" smtClean="0"/>
          </a:p>
          <a:p>
            <a:pPr marL="914400" lvl="2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</a:t>
            </a:r>
            <a:r>
              <a:rPr lang="ko-KR" altLang="en-US" sz="1800" smtClean="0"/>
              <a:t> 필요하다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4" name="타원 3"/>
          <p:cNvSpPr/>
          <p:nvPr/>
        </p:nvSpPr>
        <p:spPr>
          <a:xfrm>
            <a:off x="7169849" y="4126931"/>
            <a:ext cx="792088" cy="7920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flipV="1">
            <a:off x="7380312" y="3212976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flipV="1">
            <a:off x="7380312" y="544522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flipV="1">
            <a:off x="8460432" y="434087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flipV="1">
            <a:off x="6228184" y="434087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flipV="1">
            <a:off x="8098967" y="3535733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flipV="1">
            <a:off x="6588224" y="3501008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flipV="1">
            <a:off x="8100392" y="515719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flipV="1">
            <a:off x="6588224" y="5157192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5" idx="0"/>
            <a:endCxn id="4" idx="0"/>
          </p:cNvCxnSpPr>
          <p:nvPr/>
        </p:nvCxnSpPr>
        <p:spPr>
          <a:xfrm>
            <a:off x="7560332" y="3573016"/>
            <a:ext cx="5561" cy="553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7"/>
            <a:endCxn id="9" idx="1"/>
          </p:cNvCxnSpPr>
          <p:nvPr/>
        </p:nvCxnSpPr>
        <p:spPr>
          <a:xfrm flipV="1">
            <a:off x="7845938" y="3843046"/>
            <a:ext cx="305756" cy="39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6"/>
            <a:endCxn id="7" idx="2"/>
          </p:cNvCxnSpPr>
          <p:nvPr/>
        </p:nvCxnSpPr>
        <p:spPr>
          <a:xfrm flipV="1">
            <a:off x="7961937" y="4520894"/>
            <a:ext cx="498495" cy="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5"/>
            <a:endCxn id="11" idx="3"/>
          </p:cNvCxnSpPr>
          <p:nvPr/>
        </p:nvCxnSpPr>
        <p:spPr>
          <a:xfrm>
            <a:off x="7845938" y="4803020"/>
            <a:ext cx="307181" cy="406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4"/>
            <a:endCxn id="4" idx="4"/>
          </p:cNvCxnSpPr>
          <p:nvPr/>
        </p:nvCxnSpPr>
        <p:spPr>
          <a:xfrm flipV="1">
            <a:off x="7560332" y="4919019"/>
            <a:ext cx="5561" cy="526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5"/>
            <a:endCxn id="4" idx="3"/>
          </p:cNvCxnSpPr>
          <p:nvPr/>
        </p:nvCxnSpPr>
        <p:spPr>
          <a:xfrm flipV="1">
            <a:off x="6895537" y="4803020"/>
            <a:ext cx="390311" cy="406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6"/>
            <a:endCxn id="4" idx="2"/>
          </p:cNvCxnSpPr>
          <p:nvPr/>
        </p:nvCxnSpPr>
        <p:spPr>
          <a:xfrm>
            <a:off x="6588224" y="4520894"/>
            <a:ext cx="581625" cy="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" idx="7"/>
            <a:endCxn id="4" idx="1"/>
          </p:cNvCxnSpPr>
          <p:nvPr/>
        </p:nvCxnSpPr>
        <p:spPr>
          <a:xfrm>
            <a:off x="6895537" y="3808321"/>
            <a:ext cx="390311" cy="434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08204" y="6093296"/>
            <a:ext cx="24122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스타형 통신망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8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126</Words>
  <Application>Microsoft Office PowerPoint</Application>
  <PresentationFormat>화면 슬라이드 쇼(4:3)</PresentationFormat>
  <Paragraphs>35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5) 망의 형태에 의한 통신망 구분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6</cp:revision>
  <dcterms:created xsi:type="dcterms:W3CDTF">2006-10-05T04:04:58Z</dcterms:created>
  <dcterms:modified xsi:type="dcterms:W3CDTF">2018-08-04T03:04:08Z</dcterms:modified>
</cp:coreProperties>
</file>