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84" y="-24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가로로 말린 두루마리 모양 4"/>
          <p:cNvSpPr/>
          <p:nvPr/>
        </p:nvSpPr>
        <p:spPr>
          <a:xfrm>
            <a:off x="1475656" y="51470"/>
            <a:ext cx="5976664" cy="792088"/>
          </a:xfrm>
          <a:prstGeom prst="horizontalScroll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smtClean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이미지의 처리와 압축</a:t>
            </a:r>
            <a:endParaRPr lang="ko-KR" altLang="en-US" sz="3600" b="1">
              <a:solidFill>
                <a:schemeClr val="tx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987574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ym typeface="Wingdings"/>
              </a:rPr>
              <a:t> </a:t>
            </a:r>
            <a:r>
              <a:rPr lang="en-US" altLang="ko-KR" smtClean="0"/>
              <a:t>JPEG</a:t>
            </a:r>
            <a:r>
              <a:rPr lang="ko-KR" altLang="en-US" smtClean="0"/>
              <a:t>에 의한 이미지 데이터의 압축 및 복원 과정</a:t>
            </a:r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935079"/>
              </p:ext>
            </p:extLst>
          </p:nvPr>
        </p:nvGraphicFramePr>
        <p:xfrm>
          <a:off x="755576" y="1779662"/>
          <a:ext cx="1008112" cy="8640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028"/>
                <a:gridCol w="252028"/>
                <a:gridCol w="252028"/>
                <a:gridCol w="252028"/>
              </a:tblGrid>
              <a:tr h="21602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890940"/>
              </p:ext>
            </p:extLst>
          </p:nvPr>
        </p:nvGraphicFramePr>
        <p:xfrm>
          <a:off x="755576" y="3865602"/>
          <a:ext cx="1008112" cy="8640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028"/>
                <a:gridCol w="252028"/>
                <a:gridCol w="252028"/>
                <a:gridCol w="252028"/>
              </a:tblGrid>
              <a:tr h="21602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모서리가 둥근 직사각형 8"/>
          <p:cNvSpPr/>
          <p:nvPr/>
        </p:nvSpPr>
        <p:spPr>
          <a:xfrm>
            <a:off x="2339752" y="2067694"/>
            <a:ext cx="1368152" cy="3600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순방향 </a:t>
            </a:r>
            <a:r>
              <a:rPr lang="en-US" altLang="ko-KR" sz="1400" smtClean="0">
                <a:solidFill>
                  <a:schemeClr val="tx1"/>
                </a:solidFill>
              </a:rPr>
              <a:t>DCT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427984" y="2067694"/>
            <a:ext cx="1368152" cy="3600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양자</a:t>
            </a:r>
            <a:r>
              <a:rPr lang="ko-KR" altLang="en-US" sz="1400">
                <a:solidFill>
                  <a:schemeClr val="tx1"/>
                </a:solidFill>
              </a:rPr>
              <a:t>화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444208" y="2067694"/>
            <a:ext cx="1368152" cy="3600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인코더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1835696" y="2250006"/>
            <a:ext cx="43204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3851920" y="2250006"/>
            <a:ext cx="43204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5868144" y="2250006"/>
            <a:ext cx="43204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2339752" y="4153634"/>
            <a:ext cx="1368152" cy="3600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역방향 </a:t>
            </a:r>
            <a:r>
              <a:rPr lang="en-US" altLang="ko-KR" sz="1400" smtClean="0">
                <a:solidFill>
                  <a:schemeClr val="tx1"/>
                </a:solidFill>
              </a:rPr>
              <a:t>DCT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427984" y="4153634"/>
            <a:ext cx="1368152" cy="3600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역양자</a:t>
            </a:r>
            <a:r>
              <a:rPr lang="ko-KR" altLang="en-US" sz="1400">
                <a:solidFill>
                  <a:schemeClr val="tx1"/>
                </a:solidFill>
              </a:rPr>
              <a:t>화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6444208" y="4153634"/>
            <a:ext cx="1368152" cy="3600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디코더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 flipH="1">
            <a:off x="1835696" y="4335946"/>
            <a:ext cx="43204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3851920" y="4335946"/>
            <a:ext cx="43204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5868144" y="4335946"/>
            <a:ext cx="43204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8172400" y="2931790"/>
            <a:ext cx="864096" cy="86409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압축된</a:t>
            </a:r>
            <a:endParaRPr lang="en-US" altLang="ko-KR" sz="14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이미지</a:t>
            </a:r>
            <a:endParaRPr lang="en-US" altLang="ko-KR" sz="14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데이</a:t>
            </a:r>
            <a:r>
              <a:rPr lang="ko-KR" altLang="en-US" sz="1400">
                <a:solidFill>
                  <a:schemeClr val="tx1"/>
                </a:solidFill>
              </a:rPr>
              <a:t>터</a:t>
            </a:r>
          </a:p>
        </p:txBody>
      </p:sp>
      <p:cxnSp>
        <p:nvCxnSpPr>
          <p:cNvPr id="33" name="꺾인 연결선 32"/>
          <p:cNvCxnSpPr>
            <a:stCxn id="11" idx="3"/>
            <a:endCxn id="31" idx="0"/>
          </p:cNvCxnSpPr>
          <p:nvPr/>
        </p:nvCxnSpPr>
        <p:spPr>
          <a:xfrm>
            <a:off x="7812360" y="2247714"/>
            <a:ext cx="792088" cy="684076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31" idx="2"/>
            <a:endCxn id="27" idx="3"/>
          </p:cNvCxnSpPr>
          <p:nvPr/>
        </p:nvCxnSpPr>
        <p:spPr>
          <a:xfrm rot="5400000">
            <a:off x="7939520" y="3668726"/>
            <a:ext cx="537768" cy="792088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2051720" y="1707654"/>
            <a:ext cx="5976664" cy="93610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2051720" y="3867894"/>
            <a:ext cx="5976664" cy="93610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/>
          <p:cNvCxnSpPr/>
          <p:nvPr/>
        </p:nvCxnSpPr>
        <p:spPr>
          <a:xfrm>
            <a:off x="5112060" y="2427734"/>
            <a:ext cx="0" cy="136815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7128284" y="2427734"/>
            <a:ext cx="0" cy="136815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4535996" y="2984053"/>
            <a:ext cx="118813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테이블 정보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534218" y="2984053"/>
            <a:ext cx="118813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테이블 정보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91980" y="3344093"/>
            <a:ext cx="1404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(</a:t>
            </a:r>
            <a:r>
              <a:rPr lang="ko-KR" altLang="en-US" sz="1400" smtClean="0"/>
              <a:t>양자화 행렬</a:t>
            </a:r>
            <a:r>
              <a:rPr lang="en-US" altLang="ko-KR" sz="1400" smtClean="0"/>
              <a:t>)</a:t>
            </a:r>
            <a:endParaRPr lang="ko-KR" altLang="en-US" sz="1400"/>
          </a:p>
        </p:txBody>
      </p:sp>
      <p:sp>
        <p:nvSpPr>
          <p:cNvPr id="55" name="TextBox 54"/>
          <p:cNvSpPr txBox="1"/>
          <p:nvPr/>
        </p:nvSpPr>
        <p:spPr>
          <a:xfrm>
            <a:off x="6228184" y="3344093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(Huffman </a:t>
            </a:r>
            <a:r>
              <a:rPr lang="ko-KR" altLang="en-US" sz="1400" smtClean="0"/>
              <a:t>테이</a:t>
            </a:r>
            <a:r>
              <a:rPr lang="ko-KR" altLang="en-US" sz="1400"/>
              <a:t>블</a:t>
            </a:r>
            <a:r>
              <a:rPr lang="en-US" altLang="ko-KR" sz="1400" smtClean="0"/>
              <a:t>)</a:t>
            </a:r>
            <a:endParaRPr lang="ko-KR" altLang="en-US" sz="1400"/>
          </a:p>
        </p:txBody>
      </p:sp>
      <p:sp>
        <p:nvSpPr>
          <p:cNvPr id="63" name="TextBox 62"/>
          <p:cNvSpPr txBox="1"/>
          <p:nvPr/>
        </p:nvSpPr>
        <p:spPr>
          <a:xfrm>
            <a:off x="251520" y="1419622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입력된 이미지 데이터</a:t>
            </a:r>
            <a:endParaRPr lang="ko-KR" altLang="en-US" sz="1400"/>
          </a:p>
        </p:txBody>
      </p:sp>
      <p:sp>
        <p:nvSpPr>
          <p:cNvPr id="64" name="TextBox 63"/>
          <p:cNvSpPr txBox="1"/>
          <p:nvPr/>
        </p:nvSpPr>
        <p:spPr>
          <a:xfrm>
            <a:off x="251520" y="4803998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복원된 이미지 데이터</a:t>
            </a:r>
            <a:endParaRPr lang="ko-KR" altLang="en-US" sz="1400"/>
          </a:p>
        </p:txBody>
      </p:sp>
      <p:sp>
        <p:nvSpPr>
          <p:cNvPr id="65" name="TextBox 64"/>
          <p:cNvSpPr txBox="1"/>
          <p:nvPr/>
        </p:nvSpPr>
        <p:spPr>
          <a:xfrm>
            <a:off x="1835696" y="3080390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8x8 </a:t>
            </a:r>
            <a:r>
              <a:rPr lang="ko-KR" altLang="en-US" sz="1400" smtClean="0"/>
              <a:t>블럭</a:t>
            </a:r>
            <a:endParaRPr lang="ko-KR" altLang="en-US" sz="1400"/>
          </a:p>
        </p:txBody>
      </p:sp>
      <p:cxnSp>
        <p:nvCxnSpPr>
          <p:cNvPr id="67" name="직선 화살표 연결선 66"/>
          <p:cNvCxnSpPr>
            <a:stCxn id="65" idx="0"/>
          </p:cNvCxnSpPr>
          <p:nvPr/>
        </p:nvCxnSpPr>
        <p:spPr>
          <a:xfrm flipH="1" flipV="1">
            <a:off x="1115616" y="2589752"/>
            <a:ext cx="1164273" cy="4906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65" idx="2"/>
          </p:cNvCxnSpPr>
          <p:nvPr/>
        </p:nvCxnSpPr>
        <p:spPr>
          <a:xfrm flipH="1">
            <a:off x="1043608" y="3388167"/>
            <a:ext cx="1236281" cy="5517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061064" y="176315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/>
              <a:t>압축과정</a:t>
            </a:r>
            <a:endParaRPr lang="ko-KR" altLang="en-US" sz="1400" b="1"/>
          </a:p>
        </p:txBody>
      </p:sp>
      <p:sp>
        <p:nvSpPr>
          <p:cNvPr id="74" name="TextBox 73"/>
          <p:cNvSpPr txBox="1"/>
          <p:nvPr/>
        </p:nvSpPr>
        <p:spPr>
          <a:xfrm>
            <a:off x="2061064" y="449622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/>
              <a:t>복원과정</a:t>
            </a:r>
            <a:endParaRPr lang="ko-KR" altLang="en-US" sz="1400" b="1"/>
          </a:p>
        </p:txBody>
      </p:sp>
    </p:spTree>
    <p:extLst>
      <p:ext uri="{BB962C8B-B14F-4D97-AF65-F5344CB8AC3E}">
        <p14:creationId xmlns:p14="http://schemas.microsoft.com/office/powerpoint/2010/main" val="1177149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-92546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latin typeface="바탕체" pitchFamily="17" charset="-127"/>
                <a:ea typeface="바탕체" pitchFamily="17" charset="-127"/>
              </a:rPr>
              <a:t>지원자 모집</a:t>
            </a:r>
            <a:endParaRPr lang="ko-KR" altLang="en-US" sz="3600"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544" y="699542"/>
            <a:ext cx="1512168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직무분석 및</a:t>
            </a:r>
            <a:endParaRPr lang="en-US" altLang="ko-KR" sz="1600" smtClean="0">
              <a:solidFill>
                <a:schemeClr val="tx1"/>
              </a:solidFill>
              <a:latin typeface="굴림체" pitchFamily="49" charset="-127"/>
              <a:ea typeface="굴림체" pitchFamily="49" charset="-127"/>
            </a:endParaRPr>
          </a:p>
          <a:p>
            <a:pPr algn="ctr"/>
            <a:r>
              <a:rPr lang="ko-KR" altLang="en-US" sz="1600" smtClean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설</a:t>
            </a:r>
            <a:r>
              <a:rPr lang="ko-KR" altLang="en-US" sz="160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계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627784" y="699542"/>
            <a:ext cx="1800200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인적자원계획 및</a:t>
            </a:r>
            <a:endParaRPr lang="en-US" altLang="ko-KR" sz="1600" smtClean="0">
              <a:solidFill>
                <a:schemeClr val="tx1"/>
              </a:solidFill>
              <a:latin typeface="굴림체" pitchFamily="49" charset="-127"/>
              <a:ea typeface="굴림체" pitchFamily="49" charset="-127"/>
            </a:endParaRPr>
          </a:p>
          <a:p>
            <a:pPr algn="ctr"/>
            <a:r>
              <a:rPr lang="ko-KR" altLang="en-US" sz="1600" smtClean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예</a:t>
            </a:r>
            <a:r>
              <a:rPr lang="ko-KR" altLang="en-US" sz="160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측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076056" y="699542"/>
            <a:ext cx="1512168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지원자 모집</a:t>
            </a:r>
            <a:endParaRPr lang="ko-KR" altLang="en-US" sz="1600">
              <a:solidFill>
                <a:schemeClr val="tx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308304" y="699542"/>
            <a:ext cx="1224136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선발</a:t>
            </a:r>
            <a:endParaRPr lang="ko-KR" altLang="en-US" sz="1600">
              <a:solidFill>
                <a:schemeClr val="tx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99592" y="1635646"/>
            <a:ext cx="2376264" cy="7200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outerShdw dist="635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smtClean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내부 채용</a:t>
            </a:r>
            <a:endParaRPr lang="ko-KR" altLang="en-US" sz="2000" b="1">
              <a:solidFill>
                <a:schemeClr val="tx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75856" y="1635646"/>
            <a:ext cx="5256584" cy="7200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outerShdw dist="635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내부승진 및 전보 방침에 준함</a:t>
            </a:r>
            <a:endParaRPr lang="ko-KR" altLang="en-US" b="1">
              <a:solidFill>
                <a:schemeClr val="tx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99592" y="2643758"/>
            <a:ext cx="2376264" cy="7200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outerShdw dist="635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smtClean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외부 채용</a:t>
            </a:r>
            <a:endParaRPr lang="ko-KR" altLang="en-US" sz="2000" b="1">
              <a:solidFill>
                <a:schemeClr val="tx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75856" y="2643758"/>
            <a:ext cx="5256584" cy="7200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outerShdw dist="635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외부 인력시장에서 적절한 채용 대상자를 </a:t>
            </a:r>
            <a:endParaRPr lang="en-US" altLang="ko-KR" b="1" smtClean="0">
              <a:solidFill>
                <a:schemeClr val="tx1"/>
              </a:solidFill>
              <a:latin typeface="굴림체" pitchFamily="49" charset="-127"/>
              <a:ea typeface="굴림체" pitchFamily="49" charset="-127"/>
            </a:endParaRPr>
          </a:p>
          <a:p>
            <a:pPr algn="ctr"/>
            <a:r>
              <a:rPr lang="ko-KR" altLang="en-US" b="1" smtClean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물색</a:t>
            </a:r>
            <a:r>
              <a:rPr lang="ko-KR" altLang="en-US" b="1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함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923928" y="3651870"/>
            <a:ext cx="1656184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outerShdw dist="635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광고</a:t>
            </a:r>
            <a:endParaRPr lang="ko-KR" altLang="en-US" b="1">
              <a:solidFill>
                <a:schemeClr val="tx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923928" y="4488363"/>
            <a:ext cx="1656184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outerShdw dist="635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채용박람회</a:t>
            </a:r>
            <a:endParaRPr lang="ko-KR" altLang="en-US" b="1">
              <a:solidFill>
                <a:schemeClr val="tx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508757" y="3651870"/>
            <a:ext cx="1656184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outerShdw dist="635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구인회</a:t>
            </a:r>
            <a:r>
              <a:rPr lang="ko-KR" altLang="en-US" b="1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사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508757" y="4488363"/>
            <a:ext cx="1656184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outerShdw dist="635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채용설명회</a:t>
            </a:r>
            <a:endParaRPr lang="ko-KR" altLang="en-US" b="1">
              <a:solidFill>
                <a:schemeClr val="tx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2051720" y="843558"/>
            <a:ext cx="432048" cy="2880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4535996" y="843558"/>
            <a:ext cx="432048" cy="2880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6732240" y="843558"/>
            <a:ext cx="432048" cy="2880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굴림체" pitchFamily="49" charset="-127"/>
              <a:ea typeface="굴림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5304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76</Words>
  <Application>Microsoft Office PowerPoint</Application>
  <PresentationFormat>화면 슬라이드 쇼(16:9)</PresentationFormat>
  <Paragraphs>36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CTO</cp:lastModifiedBy>
  <cp:revision>7</cp:revision>
  <dcterms:created xsi:type="dcterms:W3CDTF">2006-10-05T04:04:58Z</dcterms:created>
  <dcterms:modified xsi:type="dcterms:W3CDTF">2018-08-03T06:30:10Z</dcterms:modified>
</cp:coreProperties>
</file>