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470D-2DF8-441F-80B0-254907397662}" type="datetimeFigureOut">
              <a:rPr lang="ko-KR" altLang="en-US" smtClean="0"/>
              <a:pPr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3796-638E-4B71-ADE7-4346B4A8D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1550" y="368660"/>
            <a:ext cx="8100900" cy="1470025"/>
          </a:xfrm>
        </p:spPr>
        <p:txBody>
          <a:bodyPr>
            <a:prstTxWarp prst="textDeflateTop">
              <a:avLst/>
            </a:prstTxWarp>
          </a:bodyPr>
          <a:lstStyle/>
          <a:p>
            <a:r>
              <a:rPr lang="ko-KR" altLang="en-US" dirty="0">
                <a:latin typeface="굴림" pitchFamily="50" charset="-127"/>
                <a:ea typeface="굴림" pitchFamily="50" charset="-127"/>
              </a:rPr>
              <a:t>♣위장병을 고치기 위한 수칙♣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6588" y="2438890"/>
            <a:ext cx="7065782" cy="351039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buFont typeface="Wingdings" pitchFamily="2" charset="2"/>
              <a:buChar char=""/>
            </a:pPr>
            <a:r>
              <a:rPr lang="ko-KR" altLang="en-US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식사는 충분한 시간을 갖고 즐겁게</a:t>
            </a:r>
            <a:endParaRPr lang="en-US" altLang="ko-KR" sz="2800" b="1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"/>
            </a:pPr>
            <a:r>
              <a:rPr lang="ko-KR" altLang="en-US" sz="2000" dirty="0" err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식사후</a:t>
            </a:r>
            <a:r>
              <a:rPr lang="ko-KR" altLang="en-US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 최소한 </a:t>
            </a:r>
            <a:r>
              <a:rPr lang="en-US" altLang="ko-KR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20-30</a:t>
            </a:r>
            <a:r>
              <a:rPr lang="ko-KR" altLang="en-US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분 휴식</a:t>
            </a:r>
            <a:endParaRPr lang="en-US" altLang="ko-KR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"/>
            </a:pPr>
            <a:r>
              <a:rPr lang="ko-KR" altLang="en-US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적당한 운동은 </a:t>
            </a:r>
            <a:r>
              <a:rPr lang="ko-KR" altLang="en-US" sz="2000" dirty="0" err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위운동을</a:t>
            </a:r>
            <a:r>
              <a:rPr lang="ko-KR" altLang="en-US" sz="2000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 촉진</a:t>
            </a:r>
            <a:endParaRPr lang="en-US" altLang="ko-KR" sz="20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"/>
            </a:pPr>
            <a:r>
              <a:rPr lang="ko-KR" altLang="en-US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차갑거나 뜨겁지 않고 체온과 비슷한 음식</a:t>
            </a:r>
            <a:endParaRPr lang="en-US" altLang="ko-KR" sz="2800" b="1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"/>
            </a:pPr>
            <a:r>
              <a:rPr lang="ko-KR" altLang="en-US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세끼 식사는 정확한 시간에 반드시</a:t>
            </a:r>
            <a:endParaRPr lang="en-US" altLang="ko-KR" sz="2800" b="1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"/>
            </a:pPr>
            <a:r>
              <a:rPr lang="ko-KR" altLang="en-US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탄수화물 지방 섬유식품 단백질 등 </a:t>
            </a:r>
            <a:endParaRPr lang="en-US" altLang="ko-KR" sz="2800" b="1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   </a:t>
            </a:r>
            <a:r>
              <a:rPr lang="ko-KR" altLang="en-US" sz="2800" b="1" dirty="0" err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균형있는</a:t>
            </a:r>
            <a:r>
              <a:rPr lang="ko-KR" altLang="en-US" sz="2800" b="1" dirty="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rPr>
              <a:t> 식사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굴림" pitchFamily="50" charset="-127"/>
                <a:ea typeface="굴림" pitchFamily="50" charset="-127"/>
              </a:rPr>
              <a:t>CALS </a:t>
            </a:r>
            <a:r>
              <a:rPr lang="ko-KR" altLang="en-US" dirty="0">
                <a:latin typeface="굴림" pitchFamily="50" charset="-127"/>
                <a:ea typeface="굴림" pitchFamily="50" charset="-127"/>
              </a:rPr>
              <a:t>구조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726795" y="1313765"/>
            <a:ext cx="36904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826695" y="1718810"/>
            <a:ext cx="6795755" cy="1411285"/>
            <a:chOff x="1167220" y="1796075"/>
            <a:chExt cx="6795755" cy="141128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27260" y="179607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437250" y="188608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47240" y="199222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257230" y="208223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167220" y="217224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1630" y="2361074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굴림" pitchFamily="50" charset="-127"/>
                  <a:ea typeface="굴림" pitchFamily="50" charset="-127"/>
                </a:rPr>
                <a:t>기업내</a:t>
              </a:r>
              <a:endParaRPr lang="en-US" altLang="ko-KR" sz="2000" dirty="0">
                <a:latin typeface="굴림" pitchFamily="50" charset="-127"/>
                <a:ea typeface="굴림" pitchFamily="50" charset="-127"/>
              </a:endParaRPr>
            </a:p>
            <a:p>
              <a:r>
                <a:rPr lang="ko-KR" altLang="en-US" sz="2000" dirty="0">
                  <a:latin typeface="굴림" pitchFamily="50" charset="-127"/>
                  <a:ea typeface="굴림" pitchFamily="50" charset="-127"/>
                </a:rPr>
                <a:t>시스템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826695" y="3412870"/>
            <a:ext cx="6795755" cy="1411285"/>
            <a:chOff x="1167220" y="1796075"/>
            <a:chExt cx="6795755" cy="1411285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527260" y="179607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437250" y="188608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47240" y="199222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257230" y="208223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167220" y="217224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1630" y="2361074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굴림" pitchFamily="50" charset="-127"/>
                  <a:ea typeface="굴림" pitchFamily="50" charset="-127"/>
                </a:rPr>
                <a:t>기업내</a:t>
              </a:r>
              <a:endParaRPr lang="en-US" altLang="ko-KR" sz="2000" dirty="0">
                <a:latin typeface="굴림" pitchFamily="50" charset="-127"/>
                <a:ea typeface="굴림" pitchFamily="50" charset="-127"/>
              </a:endParaRPr>
            </a:p>
            <a:p>
              <a:r>
                <a:rPr lang="ko-KR" altLang="en-US" sz="2000" dirty="0">
                  <a:latin typeface="굴림" pitchFamily="50" charset="-127"/>
                  <a:ea typeface="굴림" pitchFamily="50" charset="-127"/>
                </a:rPr>
                <a:t>시스템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826695" y="5106930"/>
            <a:ext cx="6795755" cy="1411285"/>
            <a:chOff x="1167220" y="1796075"/>
            <a:chExt cx="6795755" cy="141128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527260" y="179607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437250" y="188608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347240" y="199222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257230" y="208223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67220" y="2172245"/>
              <a:ext cx="6435715" cy="103511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1630" y="2361074"/>
              <a:ext cx="954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굴림" pitchFamily="50" charset="-127"/>
                  <a:ea typeface="굴림" pitchFamily="50" charset="-127"/>
                </a:rPr>
                <a:t>기업내</a:t>
              </a:r>
              <a:endParaRPr lang="en-US" altLang="ko-KR" sz="2000" dirty="0">
                <a:latin typeface="굴림" pitchFamily="50" charset="-127"/>
                <a:ea typeface="굴림" pitchFamily="50" charset="-127"/>
              </a:endParaRPr>
            </a:p>
            <a:p>
              <a:r>
                <a:rPr lang="ko-KR" altLang="en-US" sz="2000" dirty="0">
                  <a:latin typeface="굴림" pitchFamily="50" charset="-127"/>
                  <a:ea typeface="굴림" pitchFamily="50" charset="-127"/>
                </a:rPr>
                <a:t>시스템</a:t>
              </a:r>
            </a:p>
          </p:txBody>
        </p:sp>
      </p:grpSp>
      <p:sp>
        <p:nvSpPr>
          <p:cNvPr id="36" name="타원 35"/>
          <p:cNvSpPr/>
          <p:nvPr/>
        </p:nvSpPr>
        <p:spPr>
          <a:xfrm rot="8221852">
            <a:off x="2233618" y="3352399"/>
            <a:ext cx="6721954" cy="1209286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오각형 36"/>
          <p:cNvSpPr/>
          <p:nvPr/>
        </p:nvSpPr>
        <p:spPr>
          <a:xfrm>
            <a:off x="2846210" y="2393885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설계</a:t>
            </a:r>
          </a:p>
        </p:txBody>
      </p:sp>
      <p:sp>
        <p:nvSpPr>
          <p:cNvPr id="38" name="오각형 37"/>
          <p:cNvSpPr/>
          <p:nvPr/>
        </p:nvSpPr>
        <p:spPr>
          <a:xfrm>
            <a:off x="3937581" y="2393885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조달</a:t>
            </a:r>
          </a:p>
        </p:txBody>
      </p:sp>
      <p:sp>
        <p:nvSpPr>
          <p:cNvPr id="39" name="오각형 38"/>
          <p:cNvSpPr/>
          <p:nvPr/>
        </p:nvSpPr>
        <p:spPr>
          <a:xfrm>
            <a:off x="5028952" y="2393885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생산</a:t>
            </a:r>
          </a:p>
        </p:txBody>
      </p:sp>
      <p:sp>
        <p:nvSpPr>
          <p:cNvPr id="40" name="오각형 39"/>
          <p:cNvSpPr/>
          <p:nvPr/>
        </p:nvSpPr>
        <p:spPr>
          <a:xfrm>
            <a:off x="6120323" y="2393885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출하</a:t>
            </a:r>
          </a:p>
        </p:txBody>
      </p:sp>
      <p:sp>
        <p:nvSpPr>
          <p:cNvPr id="41" name="오각형 40"/>
          <p:cNvSpPr/>
          <p:nvPr/>
        </p:nvSpPr>
        <p:spPr>
          <a:xfrm>
            <a:off x="7211695" y="2393885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판매</a:t>
            </a:r>
          </a:p>
        </p:txBody>
      </p:sp>
      <p:sp>
        <p:nvSpPr>
          <p:cNvPr id="42" name="오각형 41"/>
          <p:cNvSpPr/>
          <p:nvPr/>
        </p:nvSpPr>
        <p:spPr>
          <a:xfrm>
            <a:off x="2846210" y="405907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설계</a:t>
            </a:r>
          </a:p>
        </p:txBody>
      </p:sp>
      <p:sp>
        <p:nvSpPr>
          <p:cNvPr id="43" name="오각형 42"/>
          <p:cNvSpPr/>
          <p:nvPr/>
        </p:nvSpPr>
        <p:spPr>
          <a:xfrm>
            <a:off x="3937581" y="405907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조달</a:t>
            </a:r>
          </a:p>
        </p:txBody>
      </p:sp>
      <p:sp>
        <p:nvSpPr>
          <p:cNvPr id="44" name="오각형 43"/>
          <p:cNvSpPr/>
          <p:nvPr/>
        </p:nvSpPr>
        <p:spPr>
          <a:xfrm>
            <a:off x="5028952" y="405907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생산</a:t>
            </a:r>
          </a:p>
        </p:txBody>
      </p:sp>
      <p:sp>
        <p:nvSpPr>
          <p:cNvPr id="45" name="오각형 44"/>
          <p:cNvSpPr/>
          <p:nvPr/>
        </p:nvSpPr>
        <p:spPr>
          <a:xfrm>
            <a:off x="6120323" y="405907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출하</a:t>
            </a:r>
          </a:p>
        </p:txBody>
      </p:sp>
      <p:sp>
        <p:nvSpPr>
          <p:cNvPr id="46" name="오각형 45"/>
          <p:cNvSpPr/>
          <p:nvPr/>
        </p:nvSpPr>
        <p:spPr>
          <a:xfrm>
            <a:off x="7211695" y="405907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판매</a:t>
            </a:r>
          </a:p>
        </p:txBody>
      </p:sp>
      <p:sp>
        <p:nvSpPr>
          <p:cNvPr id="47" name="오각형 46"/>
          <p:cNvSpPr/>
          <p:nvPr/>
        </p:nvSpPr>
        <p:spPr>
          <a:xfrm>
            <a:off x="2846210" y="576926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설계</a:t>
            </a:r>
          </a:p>
        </p:txBody>
      </p:sp>
      <p:sp>
        <p:nvSpPr>
          <p:cNvPr id="48" name="오각형 47"/>
          <p:cNvSpPr/>
          <p:nvPr/>
        </p:nvSpPr>
        <p:spPr>
          <a:xfrm>
            <a:off x="3937581" y="576926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조달</a:t>
            </a:r>
          </a:p>
        </p:txBody>
      </p:sp>
      <p:sp>
        <p:nvSpPr>
          <p:cNvPr id="49" name="오각형 48"/>
          <p:cNvSpPr/>
          <p:nvPr/>
        </p:nvSpPr>
        <p:spPr>
          <a:xfrm>
            <a:off x="5028952" y="576926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생산</a:t>
            </a:r>
          </a:p>
        </p:txBody>
      </p:sp>
      <p:sp>
        <p:nvSpPr>
          <p:cNvPr id="50" name="오각형 49"/>
          <p:cNvSpPr/>
          <p:nvPr/>
        </p:nvSpPr>
        <p:spPr>
          <a:xfrm>
            <a:off x="6120323" y="576926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출하</a:t>
            </a:r>
          </a:p>
        </p:txBody>
      </p:sp>
      <p:sp>
        <p:nvSpPr>
          <p:cNvPr id="51" name="오각형 50"/>
          <p:cNvSpPr/>
          <p:nvPr/>
        </p:nvSpPr>
        <p:spPr>
          <a:xfrm>
            <a:off x="7211695" y="5769260"/>
            <a:ext cx="990110" cy="540060"/>
          </a:xfrm>
          <a:prstGeom prst="homePlat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판매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501" y="2303875"/>
            <a:ext cx="175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기업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정부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완성품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501" y="3969060"/>
            <a:ext cx="175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B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기업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중간재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501" y="5679250"/>
            <a:ext cx="1755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A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기업</a:t>
            </a: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algn="ctr"/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원자재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400" dirty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HY중고딕</vt:lpstr>
      <vt:lpstr>굴림</vt:lpstr>
      <vt:lpstr>맑은 고딕</vt:lpstr>
      <vt:lpstr>Arial</vt:lpstr>
      <vt:lpstr>Wingdings</vt:lpstr>
      <vt:lpstr>Office 테마</vt:lpstr>
      <vt:lpstr>♣위장병을 고치기 위한 수칙♣</vt:lpstr>
      <vt:lpstr>CALS 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♣위장병을 고치기 위한 수칙♣</dc:title>
  <dc:creator>권오상</dc:creator>
  <cp:lastModifiedBy>신 면철</cp:lastModifiedBy>
  <cp:revision>9</cp:revision>
  <dcterms:created xsi:type="dcterms:W3CDTF">2012-01-17T01:25:01Z</dcterms:created>
  <dcterms:modified xsi:type="dcterms:W3CDTF">2019-09-17T02:45:25Z</dcterms:modified>
</cp:coreProperties>
</file>