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20"/>
    </p:embeddedFont>
    <p:embeddedFont>
      <p:font typeface="Oswald" pitchFamily="2" charset="77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10CAAC-9905-48CE-A9C7-CFB03486DAF6}">
  <a:tblStyle styleId="{CF10CAAC-9905-48CE-A9C7-CFB03486DA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6d7242f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6d7242f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6d7242f8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6d7242f8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6d7242f8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6d7242f8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6d7242f8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6d7242f8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6d7242f8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6d7242f8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6d7242f8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6d7242f8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8fb3e55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8fb3e55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c324f959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c324f959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VIEW test 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SELECT *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FROM acquisition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WHERE ABS(MOD(loan_id, 1.1)) = 1; -- &lt; random using modulo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6d5ec41b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6d5ec41b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6d5ec41b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6d5ec41b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Project:</a:t>
            </a:r>
            <a:br>
              <a:rPr lang="en"/>
            </a:br>
            <a:r>
              <a:rPr lang="en"/>
              <a:t>Predicting Mortgage Deliquency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 Bogacz, Vishal Sinha, Jason Long • 04.29.2019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0" y="4831800"/>
            <a:ext cx="44595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DATS6203, Machine Learning II, Dr. A. Jafari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ModelBuilder.py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4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Class Builder(nn.Module)</a:t>
            </a:r>
            <a:endParaRPr sz="2100"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GPU/CPU selection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Layer_type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Activation_type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Layers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Activations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Output</a:t>
            </a:r>
            <a:endParaRPr/>
          </a:p>
          <a:p>
            <a:pPr marL="9144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670025" y="1152475"/>
            <a:ext cx="364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Class ModelRunner</a:t>
            </a:r>
            <a:endParaRPr sz="2100"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Outputs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Losses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Gradients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Performance_index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Optimizer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Dtype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Device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Data_size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Batch_size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Start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5703500" y="1152475"/>
            <a:ext cx="364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Is_image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Dimensions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Pred_output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Collect_grad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Results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Stop_early_at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Adjustment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Drop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/>
          <p:nvPr/>
        </p:nvSpPr>
        <p:spPr>
          <a:xfrm>
            <a:off x="4065875" y="61150"/>
            <a:ext cx="4990800" cy="503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## ReLu model 2 layer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layers = [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nn.Linear(INPUT_SIZE, NUERONS_l1),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nn.ReLU(),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nn.Linear(NUERONS_l1, CHUNK_SIZE),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nn.ReLU(),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4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2 Layer ReLu Model</a:t>
            </a:r>
            <a:endParaRPr sz="2100"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92% accurate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35" name="Google Shape;135;p23"/>
          <p:cNvGraphicFramePr/>
          <p:nvPr/>
        </p:nvGraphicFramePr>
        <p:xfrm>
          <a:off x="0" y="209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{CF10CAAC-9905-48CE-A9C7-CFB03486DAF6}</a:tableStyleId>
              </a:tblPr>
              <a:tblGrid>
                <a:gridCol w="10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Actual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55992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506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56498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3268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34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3302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59260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540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59800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/>
          <p:nvPr/>
        </p:nvSpPr>
        <p:spPr>
          <a:xfrm>
            <a:off x="4065875" y="61150"/>
            <a:ext cx="4990800" cy="503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## Sigmoid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layers2 = [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nn.Linear(INPUT_SIZE, NUERONS_l1),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nn.ReLU(),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nn.Linear(NUERONS_l1, CHUNK_SIZE),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nn.Sigmoid()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</a:t>
            </a:r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4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Sigmoid Model</a:t>
            </a:r>
            <a:endParaRPr sz="2100"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97% accurate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43" name="Google Shape;143;p24"/>
          <p:cNvGraphicFramePr/>
          <p:nvPr/>
        </p:nvGraphicFramePr>
        <p:xfrm>
          <a:off x="0" y="209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{CF10CAAC-9905-48CE-A9C7-CFB03486DAF6}</a:tableStyleId>
              </a:tblPr>
              <a:tblGrid>
                <a:gridCol w="10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Actual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57872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57872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1928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1928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59800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59800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/>
          <p:nvPr/>
        </p:nvSpPr>
        <p:spPr>
          <a:xfrm>
            <a:off x="4065875" y="61150"/>
            <a:ext cx="4990800" cy="503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## Relu model 3 layer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layers3 = [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nn.Linear(INPUT_SIZE, NUERONS_l1),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nn.ReLU(),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nn.Linear(NUERONS_l1, NUERONS_l2),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nn.ReLU(),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nn.Linear(NUERONS_l2, CHUNK_SIZE),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nn.ReLU()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</a:t>
            </a: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4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3 Layer ReLu Model</a:t>
            </a:r>
            <a:endParaRPr sz="2100"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92% accurate</a:t>
            </a:r>
            <a:endParaRPr/>
          </a:p>
          <a:p>
            <a:pPr marL="9144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51" name="Google Shape;151;p25"/>
          <p:cNvGraphicFramePr/>
          <p:nvPr/>
        </p:nvGraphicFramePr>
        <p:xfrm>
          <a:off x="0" y="209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{CF10CAAC-9905-48CE-A9C7-CFB03486DAF6}</a:tableStyleId>
              </a:tblPr>
              <a:tblGrid>
                <a:gridCol w="10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Actual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55794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55844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3956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3956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59750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59800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/>
          <p:nvPr/>
        </p:nvSpPr>
        <p:spPr>
          <a:xfrm>
            <a:off x="4065875" y="61150"/>
            <a:ext cx="4990800" cy="503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## Softmax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layers4 = [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nn.Linear(INPUT_SIZE, NUERONS_l1),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nn.ReLU(),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nn.Linear(NUERONS_l1, CHUNK_SIZE),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nn.Softmax(dim=1)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4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4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Softmax Model</a:t>
            </a:r>
            <a:endParaRPr sz="2100"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88% accurate</a:t>
            </a:r>
            <a:endParaRPr/>
          </a:p>
          <a:p>
            <a:pPr marL="9144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59" name="Google Shape;159;p26"/>
          <p:cNvGraphicFramePr/>
          <p:nvPr/>
        </p:nvGraphicFramePr>
        <p:xfrm>
          <a:off x="0" y="209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{CF10CAAC-9905-48CE-A9C7-CFB03486DAF6}</a:tableStyleId>
              </a:tblPr>
              <a:tblGrid>
                <a:gridCol w="10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Actual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56483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56483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3317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3317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59800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59800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/>
          <p:nvPr/>
        </p:nvSpPr>
        <p:spPr>
          <a:xfrm>
            <a:off x="4065875" y="61150"/>
            <a:ext cx="4990800" cy="503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## dropout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layers5 = [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nn.Linear(INPUT_SIZE, NUERONS_l1),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nn.ReLU(),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nn.Linear(NUERONS_l1, CHUNK_SIZE),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nn.ReLU(),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5</a:t>
            </a:r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4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Droput Model</a:t>
            </a:r>
            <a:endParaRPr sz="2100"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99% accurate</a:t>
            </a:r>
            <a:endParaRPr/>
          </a:p>
          <a:p>
            <a:pPr marL="9144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67" name="Google Shape;167;p27"/>
          <p:cNvGraphicFramePr/>
          <p:nvPr/>
        </p:nvGraphicFramePr>
        <p:xfrm>
          <a:off x="0" y="209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{CF10CAAC-9905-48CE-A9C7-CFB03486DAF6}</a:tableStyleId>
              </a:tblPr>
              <a:tblGrid>
                <a:gridCol w="10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Actual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59511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165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59676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123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124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59634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166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59800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Summary/Conclusions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Luke, Vishal, Jason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Options</a:t>
            </a:r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 with more data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Further dataset tuning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Additional Frameworks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Tuning of hyperparameters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Mortgage Loan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Data set source: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Fannie Mae</a:t>
            </a: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Databases</a:t>
            </a:r>
            <a:endParaRPr b="1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Loan </a:t>
            </a:r>
            <a:r>
              <a:rPr lang="en" sz="1500" dirty="0" err="1"/>
              <a:t>orgination</a:t>
            </a:r>
            <a:r>
              <a:rPr lang="en" sz="1500" dirty="0"/>
              <a:t> piece, size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Loan status piece, size</a:t>
            </a: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What we worked with: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18 years of loan data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Subset to 1 year (2017)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877,803 records used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939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Framework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err="1"/>
              <a:t>Pytorch</a:t>
            </a:r>
            <a:r>
              <a:rPr lang="en" sz="1500" dirty="0"/>
              <a:t> library</a:t>
            </a: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Custom class</a:t>
            </a:r>
            <a:endParaRPr b="1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 err="1"/>
              <a:t>ModelBuilder</a:t>
            </a:r>
            <a:r>
              <a:rPr lang="en" sz="1500" dirty="0"/>
              <a:t>, custom engine</a:t>
            </a:r>
          </a:p>
          <a:p>
            <a:pPr lvl="0" indent="-323850">
              <a:buSzPts val="1500"/>
            </a:pPr>
            <a:r>
              <a:rPr lang="en-US" sz="1600" dirty="0" err="1"/>
              <a:t>LoanPerformanceDataset</a:t>
            </a:r>
            <a:r>
              <a:rPr lang="en-US" sz="1600" dirty="0"/>
              <a:t>, custom </a:t>
            </a:r>
            <a:r>
              <a:rPr lang="en-US" sz="1600" dirty="0" err="1"/>
              <a:t>dataloader</a:t>
            </a: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MLP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dirty="0" err="1"/>
              <a:t>Mulit</a:t>
            </a:r>
            <a:r>
              <a:rPr lang="en" sz="1500" dirty="0"/>
              <a:t>-layer Perceptron Network</a:t>
            </a:r>
            <a:endParaRPr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Overview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Processed in ~10,000 row chunks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Stored in Postgres SQL Database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Split into train/test/validate views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2100" b="1">
                <a:solidFill>
                  <a:schemeClr val="dk1"/>
                </a:solidFill>
              </a:rPr>
              <a:t>Normalization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Sin/Cos for cyclical features(months)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StandardScalar [numerical]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OneHotEncoder [categorical]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grpSp>
        <p:nvGrpSpPr>
          <p:cNvPr id="81" name="Google Shape;81;p16"/>
          <p:cNvGrpSpPr/>
          <p:nvPr/>
        </p:nvGrpSpPr>
        <p:grpSpPr>
          <a:xfrm>
            <a:off x="5623075" y="3182350"/>
            <a:ext cx="2549800" cy="1769700"/>
            <a:chOff x="5623075" y="3182350"/>
            <a:chExt cx="2549800" cy="1769700"/>
          </a:xfrm>
        </p:grpSpPr>
        <p:sp>
          <p:nvSpPr>
            <p:cNvPr id="82" name="Google Shape;82;p16"/>
            <p:cNvSpPr/>
            <p:nvPr/>
          </p:nvSpPr>
          <p:spPr>
            <a:xfrm>
              <a:off x="5623125" y="3182350"/>
              <a:ext cx="2549700" cy="1769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3" name="Google Shape;8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23075" y="3243412"/>
              <a:ext cx="2549800" cy="16475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Using Ensembles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DecisionTreeClassifier &amp; RandomForestClassifier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Subset of data used (50,000 records)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1026 Features (after encoding)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Importances &gt; 1 *  std dev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522" y="123100"/>
            <a:ext cx="4865176" cy="490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4539725" y="91700"/>
            <a:ext cx="4437300" cy="488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8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Top Features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'borrower_credit_score_at_origination',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'original_upb',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'original_debt_to_income_ratio',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'original_loan_to_value',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EA9999"/>
                </a:solidFill>
              </a:rPr>
              <a:t>‘co_borrower_credit_score_at_origination'</a:t>
            </a:r>
            <a:r>
              <a:rPr lang="en" sz="1600"/>
              <a:t>,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'primary_mortgage_insurance_percent',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'first_payment_month_cos',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'origination_month_cos'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93425"/>
            <a:ext cx="4360899" cy="48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4065875" y="61150"/>
            <a:ext cx="4990800" cy="503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4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Takeaways</a:t>
            </a:r>
            <a:endParaRPr sz="2100"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Feature selection was on a subset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Zip codes sometimes important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 obvious features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Credit score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Debt to income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What’s interesting about origination month?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325" y="92500"/>
            <a:ext cx="4857674" cy="49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body" idx="2"/>
          </p:nvPr>
        </p:nvSpPr>
        <p:spPr>
          <a:xfrm>
            <a:off x="437425" y="12360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Purpose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Iterate in chunks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Abstract the loading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Provide helpers to swap states</a:t>
            </a:r>
            <a:endParaRPr sz="1600"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Dataset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4297350" y="302475"/>
            <a:ext cx="4549200" cy="17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LoanPerformanceDataset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(object):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__getitem__(self, index):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# fetch data from SQL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__len__(self):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# Fetch COUNT from SQL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2"/>
          </p:nvPr>
        </p:nvSpPr>
        <p:spPr>
          <a:xfrm>
            <a:off x="4297350" y="2197875"/>
            <a:ext cx="4549200" cy="25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dataset = LoanPerformanceDataset(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chunk=CHUNK_SIZE,           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conn=connect(),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ignore_headers=['loan_id'],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target_column='sdq',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pre_process_pickle_path=’.’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stage='train',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to_tensor=True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X, y = dataset[0]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849</Words>
  <Application>Microsoft Macintosh PowerPoint</Application>
  <PresentationFormat>On-screen Show (16:9)</PresentationFormat>
  <Paragraphs>257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Average</vt:lpstr>
      <vt:lpstr>Oswald</vt:lpstr>
      <vt:lpstr>Arial</vt:lpstr>
      <vt:lpstr>Courier New</vt:lpstr>
      <vt:lpstr>-webkit-standard</vt:lpstr>
      <vt:lpstr>Slate</vt:lpstr>
      <vt:lpstr>Final Project: Predicting Mortgage Deliquency</vt:lpstr>
      <vt:lpstr>Mortgage Loan</vt:lpstr>
      <vt:lpstr>Pytorch</vt:lpstr>
      <vt:lpstr>Pre-Processing</vt:lpstr>
      <vt:lpstr>Feature Selection</vt:lpstr>
      <vt:lpstr>Feature Selection</vt:lpstr>
      <vt:lpstr>Feature Selection</vt:lpstr>
      <vt:lpstr>Building a Dataset</vt:lpstr>
      <vt:lpstr>Main</vt:lpstr>
      <vt:lpstr>ModelBuilder.py</vt:lpstr>
      <vt:lpstr>Model 1</vt:lpstr>
      <vt:lpstr>Model 2</vt:lpstr>
      <vt:lpstr>Model 3</vt:lpstr>
      <vt:lpstr>Model 4</vt:lpstr>
      <vt:lpstr>Model 5</vt:lpstr>
      <vt:lpstr>Summary/Conclusions Luke, Vishal, Jason</vt:lpstr>
      <vt:lpstr>Future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Predicting Mortgage Deliquency</dc:title>
  <cp:lastModifiedBy>Bogacz, Luke</cp:lastModifiedBy>
  <cp:revision>1</cp:revision>
  <dcterms:modified xsi:type="dcterms:W3CDTF">2019-04-29T21:04:57Z</dcterms:modified>
</cp:coreProperties>
</file>