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rocity.org/philly/2020/04/14/birthed-by-hbcu-students-sncc-offers-important-lessons-for-todays-student-activists/" TargetMode="External"/><Relationship Id="rId2" Type="http://schemas.openxmlformats.org/officeDocument/2006/relationships/hyperlink" Target="https://detroithistorical.org/sites/default/files/images/2012005038.JPG%20accessed%2017.11.20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aregistry.org/story/c-o-r-e-effective-against-racis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B6FA-D42B-9594-6DCE-E77DBBD13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influence of music during the</a:t>
            </a:r>
            <a:br>
              <a:rPr lang="en-US" sz="2400" dirty="0"/>
            </a:br>
            <a:r>
              <a:rPr lang="en-US" sz="2400" dirty="0"/>
              <a:t>civil rights movement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CBBBA-D503-09C5-BD1E-0E7E6CCAB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35765"/>
            <a:ext cx="6801612" cy="1645919"/>
          </a:xfrm>
        </p:spPr>
        <p:txBody>
          <a:bodyPr>
            <a:noAutofit/>
          </a:bodyPr>
          <a:lstStyle/>
          <a:p>
            <a:r>
              <a:rPr lang="de-DE" sz="1400" dirty="0">
                <a:effectLst/>
                <a:latin typeface="Arial" panose="020B0604020202020204" pitchFamily="34" charset="0"/>
              </a:rPr>
              <a:t>Rahmenthema des Wissenschaftspropädeutischen Seminars:</a:t>
            </a:r>
            <a:br>
              <a:rPr lang="de-DE" sz="1400" dirty="0"/>
            </a:br>
            <a:r>
              <a:rPr lang="de-DE" sz="1400" i="1" dirty="0">
                <a:effectLst/>
                <a:latin typeface="Arial" panose="020B0604020202020204" pitchFamily="34" charset="0"/>
              </a:rPr>
              <a:t>African American </a:t>
            </a:r>
            <a:r>
              <a:rPr lang="de-DE" sz="1400" i="1" dirty="0" err="1">
                <a:effectLst/>
                <a:latin typeface="Arial" panose="020B0604020202020204" pitchFamily="34" charset="0"/>
              </a:rPr>
              <a:t>history</a:t>
            </a:r>
            <a:r>
              <a:rPr lang="de-DE" sz="1400" i="1" dirty="0">
                <a:effectLst/>
                <a:latin typeface="Arial" panose="020B0604020202020204" pitchFamily="34" charset="0"/>
              </a:rPr>
              <a:t>, </a:t>
            </a:r>
            <a:r>
              <a:rPr lang="de-DE" sz="1400" i="1" dirty="0" err="1">
                <a:effectLst/>
                <a:latin typeface="Arial" panose="020B0604020202020204" pitchFamily="34" charset="0"/>
              </a:rPr>
              <a:t>literature</a:t>
            </a:r>
            <a:r>
              <a:rPr lang="de-DE" sz="1400" i="1" dirty="0">
                <a:effectLst/>
                <a:latin typeface="Arial" panose="020B0604020202020204" pitchFamily="34" charset="0"/>
              </a:rPr>
              <a:t> and </a:t>
            </a:r>
            <a:r>
              <a:rPr lang="de-DE" sz="1400" i="1" dirty="0" err="1">
                <a:effectLst/>
                <a:latin typeface="Arial" panose="020B0604020202020204" pitchFamily="34" charset="0"/>
              </a:rPr>
              <a:t>culture</a:t>
            </a:r>
            <a:br>
              <a:rPr lang="de-DE" sz="1400" dirty="0"/>
            </a:br>
            <a:r>
              <a:rPr lang="de-DE" sz="1400" dirty="0">
                <a:effectLst/>
                <a:latin typeface="Arial" panose="020B0604020202020204" pitchFamily="34" charset="0"/>
              </a:rPr>
              <a:t>Leitfach: </a:t>
            </a:r>
            <a:r>
              <a:rPr lang="de-DE" sz="1400" i="1" dirty="0">
                <a:effectLst/>
                <a:latin typeface="Arial" panose="020B0604020202020204" pitchFamily="34" charset="0"/>
              </a:rPr>
              <a:t>Englisch</a:t>
            </a:r>
            <a:endParaRPr lang="de-DE" sz="1400" i="1" dirty="0"/>
          </a:p>
          <a:p>
            <a:r>
              <a:rPr lang="en-US" sz="1400" dirty="0" err="1"/>
              <a:t>Kursleiter</a:t>
            </a:r>
            <a:r>
              <a:rPr lang="en-US" sz="1400" dirty="0"/>
              <a:t>: </a:t>
            </a:r>
            <a:r>
              <a:rPr lang="en-US" sz="1400" dirty="0" err="1"/>
              <a:t>StR</a:t>
            </a:r>
            <a:r>
              <a:rPr lang="en-US" sz="1400" dirty="0"/>
              <a:t> S. K</a:t>
            </a:r>
            <a:r>
              <a:rPr lang="de-DE" sz="1400" dirty="0"/>
              <a:t>öse</a:t>
            </a:r>
          </a:p>
          <a:p>
            <a:r>
              <a:rPr lang="en-US" sz="1400" dirty="0" err="1"/>
              <a:t>Verfasser</a:t>
            </a:r>
            <a:r>
              <a:rPr lang="en-US" sz="1400" dirty="0"/>
              <a:t>: Oliver </a:t>
            </a:r>
            <a:r>
              <a:rPr lang="en-US" sz="1400" dirty="0" err="1"/>
              <a:t>Ilczuk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663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C057-47EF-7799-FE26-3DB4A126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2964"/>
            <a:ext cx="7729728" cy="1188720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171E-2A41-F9AB-D49A-D4F9D23B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08" y="1878008"/>
            <a:ext cx="10577540" cy="310198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Diana Ross:</a:t>
            </a:r>
          </a:p>
          <a:p>
            <a:pPr marL="228600" lvl="1" indent="0">
              <a:buNone/>
            </a:pPr>
            <a:r>
              <a:rPr lang="en-US" dirty="0">
                <a:hlinkClick r:id="rId2"/>
              </a:rPr>
              <a:t>https://detroithistorical.org/sites/default/files/images/2012005038.JPG </a:t>
            </a:r>
          </a:p>
          <a:p>
            <a:pPr marL="228600" lvl="1" indent="0">
              <a:buNone/>
            </a:pPr>
            <a:r>
              <a:rPr lang="en-US" dirty="0"/>
              <a:t>Accessed 17.11.2022</a:t>
            </a:r>
          </a:p>
          <a:p>
            <a:r>
              <a:rPr lang="en-US" sz="1600" dirty="0"/>
              <a:t>SNCC: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>
                <a:hlinkClick r:id="rId3"/>
              </a:rPr>
              <a:t>https://generocity.org/philly/2020/04/14/birthed-by-hbcu-students-sncc-offers-important-lessons-for-todays-      student-activists/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Accessed 17.11.2022</a:t>
            </a:r>
          </a:p>
          <a:p>
            <a:r>
              <a:rPr lang="en-US" sz="1600" dirty="0"/>
              <a:t>CORE:</a:t>
            </a:r>
          </a:p>
          <a:p>
            <a:pPr marL="228600" lvl="1" indent="0">
              <a:buNone/>
            </a:pPr>
            <a:r>
              <a:rPr lang="en-US" dirty="0">
                <a:hlinkClick r:id="rId4"/>
              </a:rPr>
              <a:t>https://aaregistry.org/story/c-o-r-e-effective-against-racism/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Accessed 17.11.2022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6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C057-47EF-7799-FE26-3DB4A126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2964"/>
            <a:ext cx="7729728" cy="1188720"/>
          </a:xfrm>
        </p:spPr>
        <p:txBody>
          <a:bodyPr>
            <a:normAutofit/>
          </a:bodyPr>
          <a:lstStyle/>
          <a:p>
            <a:r>
              <a:rPr lang="en-US" sz="2400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171E-2A41-F9AB-D49A-D4F9D23B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09" y="1878008"/>
            <a:ext cx="9261782" cy="3101983"/>
          </a:xfrm>
        </p:spPr>
        <p:txBody>
          <a:bodyPr/>
          <a:lstStyle/>
          <a:p>
            <a:r>
              <a:rPr lang="en-US" dirty="0"/>
              <a:t>Main goal and other goals</a:t>
            </a:r>
          </a:p>
          <a:p>
            <a:pPr lvl="1"/>
            <a:r>
              <a:rPr lang="en-US" dirty="0"/>
              <a:t>Revisit the role music had during the civil rights movement</a:t>
            </a:r>
          </a:p>
          <a:p>
            <a:pPr lvl="1"/>
            <a:r>
              <a:rPr lang="en-US" dirty="0"/>
              <a:t>Music as a means of demonstration</a:t>
            </a:r>
          </a:p>
          <a:p>
            <a:pPr lvl="1"/>
            <a:r>
              <a:rPr lang="en-US" dirty="0"/>
              <a:t>Media coverage of the civil rights movement</a:t>
            </a:r>
          </a:p>
          <a:p>
            <a:pPr lvl="1"/>
            <a:r>
              <a:rPr lang="en-US" dirty="0"/>
              <a:t>Most well-known liberation song</a:t>
            </a:r>
          </a:p>
          <a:p>
            <a:pPr lvl="1"/>
            <a:r>
              <a:rPr lang="en-US" dirty="0"/>
              <a:t>People performing the liberation songs</a:t>
            </a:r>
          </a:p>
          <a:p>
            <a:r>
              <a:rPr lang="en-US" dirty="0"/>
              <a:t>Results of the research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C057-47EF-7799-FE26-3DB4A126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2964"/>
            <a:ext cx="7729728" cy="1188720"/>
          </a:xfrm>
        </p:spPr>
        <p:txBody>
          <a:bodyPr>
            <a:normAutofit/>
          </a:bodyPr>
          <a:lstStyle/>
          <a:p>
            <a:r>
              <a:rPr lang="en-US" sz="2400" dirty="0"/>
              <a:t>Music as a means of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171E-2A41-F9AB-D49A-D4F9D23B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09" y="1878008"/>
            <a:ext cx="9261782" cy="3101983"/>
          </a:xfrm>
        </p:spPr>
        <p:txBody>
          <a:bodyPr/>
          <a:lstStyle/>
          <a:p>
            <a:r>
              <a:rPr lang="en-US" dirty="0"/>
              <a:t>Slaves used voice to communicate and address issues during the 18</a:t>
            </a:r>
            <a:r>
              <a:rPr lang="en-US" baseline="30000" dirty="0"/>
              <a:t>th</a:t>
            </a:r>
            <a:r>
              <a:rPr lang="en-US" dirty="0"/>
              <a:t> and 19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Early stages of protest songs often had religious connotations and dealt with various topics</a:t>
            </a:r>
          </a:p>
          <a:p>
            <a:r>
              <a:rPr lang="en-US" dirty="0"/>
              <a:t>“Soul” gained traction as a genre representing pride, hope and love</a:t>
            </a:r>
          </a:p>
          <a:p>
            <a:r>
              <a:rPr lang="en-US" dirty="0"/>
              <a:t>Music was commonplace during protest and gave the members pride in their actions and a voice</a:t>
            </a:r>
          </a:p>
          <a:p>
            <a:r>
              <a:rPr lang="en-US" dirty="0"/>
              <a:t>Support from the church by providing vocal leadership during protests</a:t>
            </a:r>
          </a:p>
        </p:txBody>
      </p:sp>
    </p:spTree>
    <p:extLst>
      <p:ext uri="{BB962C8B-B14F-4D97-AF65-F5344CB8AC3E}">
        <p14:creationId xmlns:p14="http://schemas.microsoft.com/office/powerpoint/2010/main" val="213445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C057-47EF-7799-FE26-3DB4A126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2964"/>
            <a:ext cx="7729728" cy="1188720"/>
          </a:xfrm>
        </p:spPr>
        <p:txBody>
          <a:bodyPr>
            <a:normAutofit/>
          </a:bodyPr>
          <a:lstStyle/>
          <a:p>
            <a:r>
              <a:rPr lang="en-US" sz="2400"/>
              <a:t>Media coverage of the civil rights movement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171E-2A41-F9AB-D49A-D4F9D23B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09" y="1878008"/>
            <a:ext cx="9261782" cy="3101983"/>
          </a:xfrm>
        </p:spPr>
        <p:txBody>
          <a:bodyPr/>
          <a:lstStyle/>
          <a:p>
            <a:r>
              <a:rPr lang="en-US" dirty="0"/>
              <a:t>Famous musicians engaged in the civil rights movement because of its media coverage</a:t>
            </a:r>
          </a:p>
          <a:p>
            <a:r>
              <a:rPr lang="en-US" dirty="0"/>
              <a:t>Ed Sullivan Show allowed black people to perform in front of a bigger audience</a:t>
            </a:r>
          </a:p>
          <a:p>
            <a:r>
              <a:rPr lang="en-US" dirty="0"/>
              <a:t>Helped spread the civil rights movement</a:t>
            </a:r>
          </a:p>
          <a:p>
            <a:r>
              <a:rPr lang="en-US" dirty="0"/>
              <a:t>Diana Ross only gained popularity because of the Ed Sullivan Show</a:t>
            </a:r>
          </a:p>
          <a:p>
            <a:r>
              <a:rPr lang="en-US" dirty="0"/>
              <a:t>The show exposed America to the civil rights movement and its cause</a:t>
            </a:r>
          </a:p>
          <a:p>
            <a:endParaRPr lang="en-US" dirty="0"/>
          </a:p>
        </p:txBody>
      </p:sp>
      <p:pic>
        <p:nvPicPr>
          <p:cNvPr id="5" name="Picture 4" descr="A person smiling on a magazine&#10;&#10;Description automatically generated with low confidence">
            <a:extLst>
              <a:ext uri="{FF2B5EF4-FFF2-40B4-BE49-F238E27FC236}">
                <a16:creationId xmlns:a16="http://schemas.microsoft.com/office/drawing/2014/main" id="{C6EADF1B-E007-84C7-7203-B3E313BC3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000" y="2799529"/>
            <a:ext cx="2856237" cy="36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C057-47EF-7799-FE26-3DB4A126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2964"/>
            <a:ext cx="7729728" cy="1188720"/>
          </a:xfrm>
        </p:spPr>
        <p:txBody>
          <a:bodyPr>
            <a:normAutofit/>
          </a:bodyPr>
          <a:lstStyle/>
          <a:p>
            <a:r>
              <a:rPr lang="en-US" sz="2400" dirty="0"/>
              <a:t>Most well-known liberation song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171E-2A41-F9AB-D49A-D4F9D23B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09" y="1878008"/>
            <a:ext cx="9261782" cy="3101983"/>
          </a:xfrm>
        </p:spPr>
        <p:txBody>
          <a:bodyPr/>
          <a:lstStyle/>
          <a:p>
            <a:r>
              <a:rPr lang="en-US" dirty="0"/>
              <a:t>Great example of the dynamic principles of the movement is the song “We Shall Overcome”</a:t>
            </a:r>
          </a:p>
          <a:p>
            <a:r>
              <a:rPr lang="en-US" dirty="0"/>
              <a:t>Started as “I’ll Overcome Someday” in the 18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Got rewritten by African American tobacco laborers during the interwar period</a:t>
            </a:r>
          </a:p>
          <a:p>
            <a:r>
              <a:rPr lang="en-US" dirty="0"/>
              <a:t>Song was changed many times to fit various situations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4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C057-47EF-7799-FE26-3DB4A126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2964"/>
            <a:ext cx="7729728" cy="1188720"/>
          </a:xfrm>
        </p:spPr>
        <p:txBody>
          <a:bodyPr>
            <a:normAutofit/>
          </a:bodyPr>
          <a:lstStyle/>
          <a:p>
            <a:r>
              <a:rPr lang="en-US" sz="2400" dirty="0"/>
              <a:t>People performing the liberation songs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171E-2A41-F9AB-D49A-D4F9D23B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09" y="1878008"/>
            <a:ext cx="9261782" cy="3101983"/>
          </a:xfrm>
        </p:spPr>
        <p:txBody>
          <a:bodyPr/>
          <a:lstStyle/>
          <a:p>
            <a:r>
              <a:rPr lang="en-GB" dirty="0"/>
              <a:t>Student Nonviolent Coordinating Committee (SNCC)</a:t>
            </a:r>
          </a:p>
          <a:p>
            <a:r>
              <a:rPr lang="en-GB" dirty="0"/>
              <a:t>Congress of Racial Equality (CORE)</a:t>
            </a:r>
          </a:p>
          <a:p>
            <a:r>
              <a:rPr lang="en-GB" dirty="0"/>
              <a:t>SNCC called “the public face” of the movement</a:t>
            </a:r>
          </a:p>
          <a:p>
            <a:r>
              <a:rPr lang="en-GB" dirty="0"/>
              <a:t>Went out of their way to cross racial and geographical barriers</a:t>
            </a:r>
          </a:p>
          <a:p>
            <a:r>
              <a:rPr lang="en-GB" dirty="0"/>
              <a:t>Activists performing at the front lines of the movement were crucial</a:t>
            </a:r>
          </a:p>
          <a:p>
            <a:r>
              <a:rPr lang="en-GB" dirty="0"/>
              <a:t>Bob Dylan’s “Oxford Town” started a riot ending in casualties</a:t>
            </a:r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C9CA4C1E-8747-ED20-3C5B-417FAEE6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301" y="1878008"/>
            <a:ext cx="2143125" cy="2133600"/>
          </a:xfrm>
          <a:prstGeom prst="rect">
            <a:avLst/>
          </a:prstGeom>
        </p:spPr>
      </p:pic>
      <p:pic>
        <p:nvPicPr>
          <p:cNvPr id="7" name="Picture 6" descr="A picture containing text">
            <a:extLst>
              <a:ext uri="{FF2B5EF4-FFF2-40B4-BE49-F238E27FC236}">
                <a16:creationId xmlns:a16="http://schemas.microsoft.com/office/drawing/2014/main" id="{8D1CE5EF-65E1-15EB-5378-3A8AE015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301" y="4174238"/>
            <a:ext cx="2143125" cy="223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C057-47EF-7799-FE26-3DB4A126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2964"/>
            <a:ext cx="7729728" cy="1188720"/>
          </a:xfrm>
        </p:spPr>
        <p:txBody>
          <a:bodyPr>
            <a:normAutofit/>
          </a:bodyPr>
          <a:lstStyle/>
          <a:p>
            <a:r>
              <a:rPr lang="en-US" sz="2400" dirty="0"/>
              <a:t>Results of 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171E-2A41-F9AB-D49A-D4F9D23B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09" y="1878008"/>
            <a:ext cx="9261782" cy="3101983"/>
          </a:xfrm>
        </p:spPr>
        <p:txBody>
          <a:bodyPr/>
          <a:lstStyle/>
          <a:p>
            <a:r>
              <a:rPr lang="en-US" dirty="0"/>
              <a:t>Influence of music on its audience is not to be underestimated</a:t>
            </a:r>
          </a:p>
          <a:p>
            <a:r>
              <a:rPr lang="en-US" dirty="0"/>
              <a:t>Revealed the long process it took for African Americans to be able to stand up for themselves</a:t>
            </a:r>
          </a:p>
          <a:p>
            <a:r>
              <a:rPr lang="en-US" dirty="0"/>
              <a:t>Would not be able to happen without performers and modern broadcasting devices</a:t>
            </a:r>
          </a:p>
        </p:txBody>
      </p:sp>
    </p:spTree>
    <p:extLst>
      <p:ext uri="{BB962C8B-B14F-4D97-AF65-F5344CB8AC3E}">
        <p14:creationId xmlns:p14="http://schemas.microsoft.com/office/powerpoint/2010/main" val="51498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C057-47EF-7799-FE26-3DB4A126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2964"/>
            <a:ext cx="7729728" cy="11887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171E-2A41-F9AB-D49A-D4F9D23B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09" y="1878008"/>
            <a:ext cx="9261782" cy="3101983"/>
          </a:xfrm>
        </p:spPr>
        <p:txBody>
          <a:bodyPr/>
          <a:lstStyle/>
          <a:p>
            <a:r>
              <a:rPr lang="en-US" dirty="0"/>
              <a:t>Liberation songs are an important and powerful part of the movement</a:t>
            </a:r>
          </a:p>
          <a:p>
            <a:r>
              <a:rPr lang="en-US" dirty="0"/>
              <a:t>Established new courage and a sense of community</a:t>
            </a:r>
          </a:p>
          <a:p>
            <a:r>
              <a:rPr lang="en-US" dirty="0"/>
              <a:t>Maintained hope and faith in the future</a:t>
            </a:r>
          </a:p>
          <a:p>
            <a:r>
              <a:rPr lang="en-US" dirty="0"/>
              <a:t>Motivated downtrodden to work toward a better future</a:t>
            </a:r>
          </a:p>
          <a:p>
            <a:endParaRPr lang="en-US" dirty="0"/>
          </a:p>
          <a:p>
            <a:r>
              <a:rPr lang="en-US" dirty="0"/>
              <a:t>Use of music has not changed much</a:t>
            </a:r>
          </a:p>
          <a:p>
            <a:r>
              <a:rPr lang="en-US" dirty="0"/>
              <a:t>Still widely used to address social problems</a:t>
            </a:r>
          </a:p>
        </p:txBody>
      </p:sp>
    </p:spTree>
    <p:extLst>
      <p:ext uri="{BB962C8B-B14F-4D97-AF65-F5344CB8AC3E}">
        <p14:creationId xmlns:p14="http://schemas.microsoft.com/office/powerpoint/2010/main" val="145477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C057-47EF-7799-FE26-3DB4A126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2964"/>
            <a:ext cx="7729728" cy="1188720"/>
          </a:xfrm>
        </p:spPr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171E-2A41-F9AB-D49A-D4F9D23B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09" y="1878008"/>
            <a:ext cx="9261782" cy="4170367"/>
          </a:xfrm>
        </p:spPr>
        <p:txBody>
          <a:bodyPr>
            <a:normAutofit/>
          </a:bodyPr>
          <a:lstStyle/>
          <a:p>
            <a:r>
              <a:rPr lang="en-GB" sz="1400" dirty="0" err="1"/>
              <a:t>Eyerman</a:t>
            </a:r>
            <a:r>
              <a:rPr lang="en-GB" sz="1400" dirty="0"/>
              <a:t>, Ron. "Music in movement: Cultural politics and old and new social</a:t>
            </a:r>
            <a:br>
              <a:rPr lang="en-GB" sz="1400" dirty="0"/>
            </a:br>
            <a:r>
              <a:rPr lang="en-GB" sz="1400" dirty="0"/>
              <a:t>movements." </a:t>
            </a:r>
            <a:r>
              <a:rPr lang="en-GB" sz="1400" i="1" dirty="0"/>
              <a:t>Qualitative Sociology 25.3 </a:t>
            </a:r>
            <a:r>
              <a:rPr lang="en-GB" sz="1400" dirty="0"/>
              <a:t>(2002)</a:t>
            </a:r>
          </a:p>
          <a:p>
            <a:r>
              <a:rPr lang="en-GB" sz="1400" dirty="0"/>
              <a:t>Gridley, Mark. "Misconceptions in linking free jazz with the civil rights</a:t>
            </a:r>
            <a:br>
              <a:rPr lang="en-GB" sz="1400" dirty="0"/>
            </a:br>
            <a:r>
              <a:rPr lang="en-GB" sz="1400" dirty="0"/>
              <a:t>movement</a:t>
            </a:r>
            <a:r>
              <a:rPr lang="en-GB" sz="1400" i="1" dirty="0"/>
              <a:t>." College Music Symposium. </a:t>
            </a:r>
            <a:r>
              <a:rPr lang="en-GB" sz="1400" dirty="0"/>
              <a:t>Vol. 47. College Music Society (2007)</a:t>
            </a:r>
          </a:p>
          <a:p>
            <a:r>
              <a:rPr lang="en-GB" sz="1400" dirty="0"/>
              <a:t>King, </a:t>
            </a:r>
            <a:r>
              <a:rPr lang="en-GB" sz="1400" dirty="0" err="1"/>
              <a:t>LaGarrett</a:t>
            </a:r>
            <a:r>
              <a:rPr lang="en-GB" sz="1400" dirty="0"/>
              <a:t> J. "Black history is not American history: Toward a framework of Black</a:t>
            </a:r>
            <a:br>
              <a:rPr lang="en-GB" sz="1400" dirty="0"/>
            </a:br>
            <a:r>
              <a:rPr lang="en-GB" sz="1400" dirty="0"/>
              <a:t>historical consciousness." </a:t>
            </a:r>
            <a:r>
              <a:rPr lang="en-GB" sz="1400" i="1" dirty="0"/>
              <a:t>Social Education </a:t>
            </a:r>
            <a:r>
              <a:rPr lang="en-GB" sz="1400" dirty="0"/>
              <a:t>84.6 (2020)</a:t>
            </a:r>
          </a:p>
          <a:p>
            <a:r>
              <a:rPr lang="en-GB" sz="1400" dirty="0"/>
              <a:t>Morant, Kesha M. "Language in action: funk music as the critical voice of a post–civil</a:t>
            </a:r>
            <a:br>
              <a:rPr lang="en-GB" sz="1400" dirty="0"/>
            </a:br>
            <a:r>
              <a:rPr lang="en-GB" sz="1400" dirty="0"/>
              <a:t>rights movement counterculture." </a:t>
            </a:r>
            <a:r>
              <a:rPr lang="en-GB" sz="1400" i="1" dirty="0"/>
              <a:t>Journal of Black Studies </a:t>
            </a:r>
            <a:r>
              <a:rPr lang="en-GB" sz="1400" dirty="0"/>
              <a:t>42.1 (2011)</a:t>
            </a:r>
          </a:p>
          <a:p>
            <a:r>
              <a:rPr lang="en-GB" sz="1400" dirty="0"/>
              <a:t>Rodriguez, Noreen Naseem, and Amanda Vickery. "Much bigger than a hamburger:</a:t>
            </a:r>
            <a:br>
              <a:rPr lang="en-GB" sz="1400" dirty="0"/>
            </a:br>
            <a:r>
              <a:rPr lang="en-GB" sz="1400" dirty="0"/>
              <a:t>Disrupting problematic </a:t>
            </a:r>
            <a:r>
              <a:rPr lang="en-GB" sz="1400" dirty="0" err="1"/>
              <a:t>picturebook</a:t>
            </a:r>
            <a:r>
              <a:rPr lang="en-GB" sz="1400" dirty="0"/>
              <a:t> depictions of the Civil Rights</a:t>
            </a:r>
            <a:br>
              <a:rPr lang="en-GB" sz="1400" dirty="0"/>
            </a:br>
            <a:r>
              <a:rPr lang="en-GB" sz="1400" dirty="0"/>
              <a:t>Movement." </a:t>
            </a:r>
            <a:r>
              <a:rPr lang="en-GB" sz="1400" i="1" dirty="0"/>
              <a:t>International Journal of Multicultural Education </a:t>
            </a:r>
            <a:r>
              <a:rPr lang="en-GB" sz="1400" dirty="0"/>
              <a:t>22.2 (2020)</a:t>
            </a:r>
          </a:p>
          <a:p>
            <a:r>
              <a:rPr lang="en-GB" sz="1400" dirty="0"/>
              <a:t>Rose, Leslie Paige. "The freedom singers of the civil rights movement: Music functioning</a:t>
            </a:r>
            <a:br>
              <a:rPr lang="en-GB" sz="1400" dirty="0"/>
            </a:br>
            <a:r>
              <a:rPr lang="en-GB" sz="1400" dirty="0"/>
              <a:t>for freedom." </a:t>
            </a:r>
            <a:r>
              <a:rPr lang="en-GB" sz="1400" i="1" dirty="0"/>
              <a:t>Update: Applications of Research in Music Education </a:t>
            </a:r>
            <a:r>
              <a:rPr lang="en-GB" sz="1400" dirty="0"/>
              <a:t>25.2 (2007)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861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465</TotalTime>
  <Words>672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The influence of music during the civil rights movement</vt:lpstr>
      <vt:lpstr>Structure</vt:lpstr>
      <vt:lpstr>Music as a means of demonstration</vt:lpstr>
      <vt:lpstr>Media coverage of the civil rights movement</vt:lpstr>
      <vt:lpstr>Most well-known liberation song</vt:lpstr>
      <vt:lpstr>People performing the liberation songs</vt:lpstr>
      <vt:lpstr>Results of the research</vt:lpstr>
      <vt:lpstr>Conclusion</vt:lpstr>
      <vt:lpstr>Works cited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influence of music during the civil rights movement</dc:title>
  <dc:creator>Olli</dc:creator>
  <cp:lastModifiedBy>Olli</cp:lastModifiedBy>
  <cp:revision>2</cp:revision>
  <dcterms:created xsi:type="dcterms:W3CDTF">2022-11-17T14:33:01Z</dcterms:created>
  <dcterms:modified xsi:type="dcterms:W3CDTF">2022-11-17T22:18:13Z</dcterms:modified>
</cp:coreProperties>
</file>