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pilog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pilogue-regular.fntdata"/><Relationship Id="rId25" Type="http://schemas.openxmlformats.org/officeDocument/2006/relationships/slide" Target="slides/slide20.xml"/><Relationship Id="rId28" Type="http://schemas.openxmlformats.org/officeDocument/2006/relationships/font" Target="fonts/Epilogue-italic.fntdata"/><Relationship Id="rId27" Type="http://schemas.openxmlformats.org/officeDocument/2006/relationships/font" Target="fonts/Epilog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pilog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2c213cf2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2c213cf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039ba3d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039ba3d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208fb5c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208fb5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208fb5c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208fb5c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08fb5c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08fb5c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208fb5c6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208fb5c6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2c213cf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2c213cf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c213cf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2c213cf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2c213cf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2c213cf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2c213cf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2c213cf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039ba3d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039ba3d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2c213cf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2c213cf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039ba3d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039ba3d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039ba3d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039ba3d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208fb5c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208fb5c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208fb5c6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208fb5c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208fb5c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208fb5c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208fb5c6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208fb5c6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208fb5c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208fb5c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ello.com/b/EoxEvzMq/trello-menumaker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05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Solution Technique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Chedhomme Mélanie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950" y="3508525"/>
            <a:ext cx="2186100" cy="1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Solutions techniques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Backend :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Hébergement</a:t>
            </a:r>
            <a:r>
              <a:rPr lang="fr">
                <a:latin typeface="Epilogue"/>
                <a:ea typeface="Epilogue"/>
                <a:cs typeface="Epilogue"/>
                <a:sym typeface="Epilogue"/>
              </a:rPr>
              <a:t> site → Hostinger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MySQL : Base de donnée → informations stockées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Node.js → langage communication avec backend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Méthode AGILE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individus et interactions plutôt que processus et outils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logiciel fonctionnel plutôt que documentation exhaustive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collaboration avec clients plutôt que négociation contractuelle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adaptation au changement plutôt </a:t>
            </a:r>
            <a:r>
              <a:rPr lang="fr">
                <a:latin typeface="Epilogue"/>
                <a:ea typeface="Epilogue"/>
                <a:cs typeface="Epilogue"/>
                <a:sym typeface="Epilogue"/>
              </a:rPr>
              <a:t>que exécution</a:t>
            </a:r>
            <a:r>
              <a:rPr lang="fr">
                <a:latin typeface="Epilogue"/>
                <a:ea typeface="Epilogue"/>
                <a:cs typeface="Epilogue"/>
                <a:sym typeface="Epilogue"/>
              </a:rPr>
              <a:t> d’un plan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Méthode SCRUM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Projet → fonctionnalités → Backlog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User Story → action réalisée par l’utilisateur dans un certain but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User Story → spécifications fonctionnelles/techniques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Planning Poker → story point → difficultés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Sprint → réalisation des stories </a:t>
            </a:r>
            <a:r>
              <a:rPr lang="fr">
                <a:latin typeface="Epilogue"/>
                <a:ea typeface="Epilogue"/>
                <a:cs typeface="Epilogue"/>
                <a:sym typeface="Epilogue"/>
              </a:rPr>
              <a:t>sélectionnées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857925" y="2148500"/>
            <a:ext cx="4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Planification 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2825" y="92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Utilisation outil de gestion → Trello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Modèle Kanban : à faire, en cours, en test et terminé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    </a:t>
            </a:r>
            <a:r>
              <a:rPr lang="fr" sz="1000" u="sng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3"/>
              </a:rPr>
              <a:t>https://trello.com/b/EoxEvzMq/trello-menumaker</a:t>
            </a:r>
            <a:endParaRPr sz="10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700" y="2241849"/>
            <a:ext cx="7668302" cy="29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Planification 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43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1 développeur Front-end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1 développeur Back-end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3 Sprints → 2 semaines/sprint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1702500" y="2395975"/>
            <a:ext cx="2041800" cy="1269000"/>
          </a:xfrm>
          <a:prstGeom prst="rect">
            <a:avLst/>
          </a:prstGeom>
          <a:solidFill>
            <a:srgbClr val="8BC7B1"/>
          </a:solidFill>
          <a:ln cap="flat" cmpd="sng" w="9525">
            <a:solidFill>
              <a:srgbClr val="8BC7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Epilogue"/>
                <a:ea typeface="Epilogue"/>
                <a:cs typeface="Epilogue"/>
                <a:sym typeface="Epilogue"/>
              </a:rPr>
              <a:t>Sprint </a:t>
            </a:r>
            <a:endParaRPr sz="15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réalisation d’une partie des fonctionnalitées</a:t>
            </a:r>
            <a:endParaRPr sz="1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5786175" y="2396025"/>
            <a:ext cx="2246100" cy="1269000"/>
          </a:xfrm>
          <a:prstGeom prst="rect">
            <a:avLst/>
          </a:prstGeom>
          <a:solidFill>
            <a:srgbClr val="8BC7B1"/>
          </a:solidFill>
          <a:ln cap="flat" cmpd="sng" w="9525">
            <a:solidFill>
              <a:srgbClr val="8BC7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Epilogue"/>
                <a:ea typeface="Epilogue"/>
                <a:cs typeface="Epilogue"/>
                <a:sym typeface="Epilogue"/>
              </a:rPr>
              <a:t>Réunion</a:t>
            </a:r>
            <a:endParaRPr sz="15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démonstration, discussion</a:t>
            </a:r>
            <a:endParaRPr sz="1200"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71" name="Google Shape;171;p26"/>
          <p:cNvCxnSpPr/>
          <p:nvPr/>
        </p:nvCxnSpPr>
        <p:spPr>
          <a:xfrm flipH="1" rot="10800000">
            <a:off x="4060238" y="3028075"/>
            <a:ext cx="1410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6"/>
          <p:cNvSpPr/>
          <p:nvPr/>
        </p:nvSpPr>
        <p:spPr>
          <a:xfrm>
            <a:off x="3442900" y="3942000"/>
            <a:ext cx="2965550" cy="1161948"/>
          </a:xfrm>
          <a:custGeom>
            <a:rect b="b" l="l" r="r" t="t"/>
            <a:pathLst>
              <a:path extrusionOk="0" h="45728" w="118622">
                <a:moveTo>
                  <a:pt x="118622" y="0"/>
                </a:moveTo>
                <a:cubicBezTo>
                  <a:pt x="108380" y="7616"/>
                  <a:pt x="76942" y="45212"/>
                  <a:pt x="57172" y="45698"/>
                </a:cubicBezTo>
                <a:cubicBezTo>
                  <a:pt x="37402" y="46184"/>
                  <a:pt x="9529" y="10047"/>
                  <a:pt x="0" y="29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3" name="Google Shape;173;p26"/>
          <p:cNvCxnSpPr/>
          <p:nvPr/>
        </p:nvCxnSpPr>
        <p:spPr>
          <a:xfrm rot="10800000">
            <a:off x="3253300" y="3820475"/>
            <a:ext cx="4668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Planification</a:t>
            </a: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1013313" y="1542125"/>
            <a:ext cx="1627200" cy="1097100"/>
          </a:xfrm>
          <a:prstGeom prst="rect">
            <a:avLst/>
          </a:prstGeom>
          <a:solidFill>
            <a:srgbClr val="8BC7B1"/>
          </a:solidFill>
          <a:ln cap="flat" cmpd="sng" w="9525">
            <a:solidFill>
              <a:srgbClr val="8BC7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Epilogue"/>
                <a:ea typeface="Epilogue"/>
                <a:cs typeface="Epilogue"/>
                <a:sym typeface="Epilogue"/>
              </a:rPr>
              <a:t>Sprint 1</a:t>
            </a:r>
            <a:endParaRPr sz="15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2 semaines</a:t>
            </a:r>
            <a:endParaRPr sz="1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2761788" y="1736825"/>
            <a:ext cx="8319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Epilogue"/>
                <a:ea typeface="Epilogue"/>
                <a:cs typeface="Epilogue"/>
                <a:sym typeface="Epilogue"/>
              </a:rPr>
              <a:t>3</a:t>
            </a:r>
            <a:r>
              <a:rPr lang="fr" sz="1000">
                <a:latin typeface="Epilogue"/>
                <a:ea typeface="Epilogue"/>
                <a:cs typeface="Epilogue"/>
                <a:sym typeface="Epilogue"/>
              </a:rPr>
              <a:t> jours réunions</a:t>
            </a:r>
            <a:endParaRPr sz="10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5495200" y="1736825"/>
            <a:ext cx="8319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Epilogue"/>
                <a:ea typeface="Epilogue"/>
                <a:cs typeface="Epilogue"/>
                <a:sym typeface="Epilogue"/>
              </a:rPr>
              <a:t>3</a:t>
            </a:r>
            <a:r>
              <a:rPr lang="fr" sz="1000">
                <a:latin typeface="Epilogue"/>
                <a:ea typeface="Epilogue"/>
                <a:cs typeface="Epilogue"/>
                <a:sym typeface="Epilogue"/>
              </a:rPr>
              <a:t> jours réunions</a:t>
            </a:r>
            <a:endParaRPr sz="10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6480150" y="1542125"/>
            <a:ext cx="1627200" cy="1097100"/>
          </a:xfrm>
          <a:prstGeom prst="rect">
            <a:avLst/>
          </a:prstGeom>
          <a:solidFill>
            <a:srgbClr val="8BC7B1"/>
          </a:solidFill>
          <a:ln cap="flat" cmpd="sng" w="9525">
            <a:solidFill>
              <a:srgbClr val="8BC7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Epilogue"/>
                <a:ea typeface="Epilogue"/>
                <a:cs typeface="Epilogue"/>
                <a:sym typeface="Epilogue"/>
              </a:rPr>
              <a:t>Sprint 3</a:t>
            </a:r>
            <a:endParaRPr sz="15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2 semaines</a:t>
            </a:r>
            <a:endParaRPr sz="1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714950" y="1542125"/>
            <a:ext cx="1627200" cy="1097100"/>
          </a:xfrm>
          <a:prstGeom prst="rect">
            <a:avLst/>
          </a:prstGeom>
          <a:solidFill>
            <a:srgbClr val="8BC7B1"/>
          </a:solidFill>
          <a:ln cap="flat" cmpd="sng" w="9525">
            <a:solidFill>
              <a:srgbClr val="8BC7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Epilogue"/>
                <a:ea typeface="Epilogue"/>
                <a:cs typeface="Epilogue"/>
                <a:sym typeface="Epilogue"/>
              </a:rPr>
              <a:t>Sprint 2</a:t>
            </a:r>
            <a:endParaRPr sz="15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2 semaines</a:t>
            </a:r>
            <a:endParaRPr sz="1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8224100" y="1736825"/>
            <a:ext cx="8319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Epilogue"/>
                <a:ea typeface="Epilogue"/>
                <a:cs typeface="Epilogue"/>
                <a:sym typeface="Epilogue"/>
              </a:rPr>
              <a:t>Réunion finale</a:t>
            </a:r>
            <a:endParaRPr sz="10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25100" y="3329250"/>
            <a:ext cx="2893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Epilogue"/>
                <a:ea typeface="Epilogue"/>
                <a:cs typeface="Epilogue"/>
                <a:sym typeface="Epilogue"/>
              </a:rPr>
              <a:t>D</a:t>
            </a:r>
            <a:r>
              <a:rPr lang="fr" sz="1600">
                <a:latin typeface="Epilogue"/>
                <a:ea typeface="Epilogue"/>
                <a:cs typeface="Epilogue"/>
                <a:sym typeface="Epilogue"/>
              </a:rPr>
              <a:t>urée total projet : 51 jours</a:t>
            </a:r>
            <a:endParaRPr sz="16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60138" y="1736825"/>
            <a:ext cx="8319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Epilogue"/>
                <a:ea typeface="Epilogue"/>
                <a:cs typeface="Epilogue"/>
                <a:sym typeface="Epilogue"/>
              </a:rPr>
              <a:t>1ère réunion</a:t>
            </a:r>
            <a:endParaRPr sz="10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Présentation du site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497" y="1017713"/>
            <a:ext cx="5942950" cy="37776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Présentation du site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313" y="950125"/>
            <a:ext cx="6207384" cy="3820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Présentation du site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975" y="1017725"/>
            <a:ext cx="5362054" cy="38209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Présentation du site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7B1"/>
              </a:solidFill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700" y="986800"/>
            <a:ext cx="4826576" cy="386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MenuMaker 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Qwenta :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Besoin →  </a:t>
            </a:r>
            <a:r>
              <a:rPr lang="fr">
                <a:latin typeface="Epilogue"/>
                <a:ea typeface="Epilogue"/>
                <a:cs typeface="Epilogue"/>
                <a:sym typeface="Epilogue"/>
              </a:rPr>
              <a:t>développer</a:t>
            </a:r>
            <a:r>
              <a:rPr lang="fr">
                <a:latin typeface="Epilogue"/>
                <a:ea typeface="Epilogue"/>
                <a:cs typeface="Epilogue"/>
                <a:sym typeface="Epilogue"/>
              </a:rPr>
              <a:t> site web pour restaurateurs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Site permet de → créer menu, personnaliser, diffuser …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Soufiane</a:t>
            </a:r>
            <a:r>
              <a:rPr lang="fr">
                <a:latin typeface="Epilogue"/>
                <a:ea typeface="Epilogue"/>
                <a:cs typeface="Epilogue"/>
                <a:sym typeface="Epilogue"/>
              </a:rPr>
              <a:t> → Product Owner → user stories → besoins futurs clients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235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Merci pour votre attention</a:t>
            </a:r>
            <a:endParaRPr>
              <a:solidFill>
                <a:srgbClr val="8BC7B1"/>
              </a:solidFill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Outil de veille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Utilisation de Wakelet :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intuitif, simple, gratuit, possibilité de partage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bien sélectionner sources 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950" y="3475750"/>
            <a:ext cx="5456150" cy="16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9707" y="2700825"/>
            <a:ext cx="1932131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Outil de veille - thèmes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librairies d’interfaces utilisateurs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librairies CSS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technologies pour communiquer entre front-end - back-end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benchmark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méthodes d'organisation pour le code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Solutions techniques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VS code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Git/GitHub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Déterminées à partir de :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travail de veille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users stories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spécifications fonctionnelles</a:t>
            </a:r>
            <a:r>
              <a:rPr lang="fr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Solutions techniques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Modale → élément qui s’ouvre au dessus fenêtre principal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→ permet de faire action à l’intérieur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→ Utilisation React-Modal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	→ facile, cohérent, performant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9150" y="2282826"/>
            <a:ext cx="1447899" cy="27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975" y="962700"/>
            <a:ext cx="1512250" cy="11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592250" y="2179563"/>
            <a:ext cx="1283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Epilogue"/>
                <a:ea typeface="Epilogue"/>
                <a:cs typeface="Epilogue"/>
                <a:sym typeface="Epilogue"/>
              </a:rPr>
              <a:t>exemple</a:t>
            </a:r>
            <a:endParaRPr i="1"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5850" y="2701325"/>
            <a:ext cx="1634346" cy="23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Solutions techniques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51275" y="113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Formulaire → rempli par utilisateur → envoyé au backend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→ Utilisation de React-Formik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	→ cohérent, facilite construction et envoi formulair</a:t>
            </a:r>
            <a:r>
              <a:rPr lang="fr"/>
              <a:t>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900" y="1085650"/>
            <a:ext cx="2358900" cy="2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Solutions techniques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Connexion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front-end : visuel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back-end : - mail envoyé à utilisateur → Nodemailer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      - </a:t>
            </a:r>
            <a:r>
              <a:rPr lang="fr">
                <a:latin typeface="Epilogue"/>
                <a:ea typeface="Epilogue"/>
                <a:cs typeface="Epilogue"/>
                <a:sym typeface="Epilogue"/>
              </a:rPr>
              <a:t>authentification → Auth0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865" y="1195925"/>
            <a:ext cx="1845425" cy="31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BC7B1"/>
                </a:solidFill>
                <a:latin typeface="Epilogue"/>
                <a:ea typeface="Epilogue"/>
                <a:cs typeface="Epilogue"/>
                <a:sym typeface="Epilogue"/>
              </a:rPr>
              <a:t>Solutions techniques</a:t>
            </a:r>
            <a:endParaRPr>
              <a:solidFill>
                <a:srgbClr val="8BC7B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Diffusion PDF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→ permet au restaurateur de télécharger son menu → jsPDF 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Diffusion Instagram → API Instagram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pilogue"/>
                <a:ea typeface="Epilogue"/>
                <a:cs typeface="Epilogue"/>
                <a:sym typeface="Epilogue"/>
              </a:rPr>
              <a:t>Diffusion Deliveroo → API Deliveroo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440" y="68075"/>
            <a:ext cx="201866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895" y="2398245"/>
            <a:ext cx="2336375" cy="20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335450" y="3359275"/>
            <a:ext cx="11229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Instagram</a:t>
            </a:r>
            <a:br>
              <a:rPr lang="fr" sz="1200">
                <a:latin typeface="Epilogue"/>
                <a:ea typeface="Epilogue"/>
                <a:cs typeface="Epilogue"/>
                <a:sym typeface="Epilogue"/>
              </a:rPr>
            </a:b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Deliveroo</a:t>
            </a:r>
            <a:endParaRPr sz="1200"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1618750" y="3626700"/>
            <a:ext cx="5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/>
          <p:nvPr/>
        </p:nvCxnSpPr>
        <p:spPr>
          <a:xfrm rot="10800000">
            <a:off x="1618750" y="3821225"/>
            <a:ext cx="534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/>
          <p:nvPr/>
        </p:nvSpPr>
        <p:spPr>
          <a:xfrm>
            <a:off x="2343150" y="3403075"/>
            <a:ext cx="1025700" cy="59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Back</a:t>
            </a:r>
            <a:endParaRPr sz="1200"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3468650" y="3772738"/>
            <a:ext cx="933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 txBox="1"/>
          <p:nvPr/>
        </p:nvSpPr>
        <p:spPr>
          <a:xfrm>
            <a:off x="3429675" y="3777550"/>
            <a:ext cx="105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Epilogue"/>
                <a:ea typeface="Epilogue"/>
                <a:cs typeface="Epilogue"/>
                <a:sym typeface="Epilogue"/>
              </a:rPr>
              <a:t>Réponse API</a:t>
            </a:r>
            <a:endParaRPr sz="1100"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 flipH="1">
            <a:off x="3441975" y="3592725"/>
            <a:ext cx="933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/>
          <p:nvPr/>
        </p:nvSpPr>
        <p:spPr>
          <a:xfrm>
            <a:off x="4550400" y="3398200"/>
            <a:ext cx="1122900" cy="59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Epilogue"/>
                <a:ea typeface="Epilogue"/>
                <a:cs typeface="Epilogue"/>
                <a:sym typeface="Epilogue"/>
              </a:rPr>
              <a:t>Front</a:t>
            </a:r>
            <a:endParaRPr sz="1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429675" y="3282825"/>
            <a:ext cx="105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Epilogue"/>
                <a:ea typeface="Epilogue"/>
                <a:cs typeface="Epilogue"/>
                <a:sym typeface="Epilogue"/>
              </a:rPr>
              <a:t>Requête</a:t>
            </a:r>
            <a:r>
              <a:rPr lang="fr" sz="1100">
                <a:latin typeface="Epilogue"/>
                <a:ea typeface="Epilogue"/>
                <a:cs typeface="Epilogue"/>
                <a:sym typeface="Epilogue"/>
              </a:rPr>
              <a:t> API</a:t>
            </a:r>
            <a:endParaRPr sz="11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