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32"/>
  </p:notesMasterIdLst>
  <p:handoutMasterIdLst>
    <p:handoutMasterId r:id="rId33"/>
  </p:handoutMasterIdLst>
  <p:sldIdLst>
    <p:sldId id="328" r:id="rId3"/>
    <p:sldId id="329" r:id="rId4"/>
    <p:sldId id="331" r:id="rId5"/>
    <p:sldId id="332" r:id="rId6"/>
    <p:sldId id="333" r:id="rId7"/>
    <p:sldId id="334" r:id="rId8"/>
    <p:sldId id="381" r:id="rId9"/>
    <p:sldId id="382" r:id="rId10"/>
    <p:sldId id="335" r:id="rId11"/>
    <p:sldId id="393" r:id="rId12"/>
    <p:sldId id="397" r:id="rId13"/>
    <p:sldId id="338" r:id="rId14"/>
    <p:sldId id="339" r:id="rId15"/>
    <p:sldId id="340" r:id="rId16"/>
    <p:sldId id="394" r:id="rId17"/>
    <p:sldId id="341" r:id="rId18"/>
    <p:sldId id="342" r:id="rId19"/>
    <p:sldId id="343" r:id="rId20"/>
    <p:sldId id="344" r:id="rId21"/>
    <p:sldId id="347" r:id="rId22"/>
    <p:sldId id="351" r:id="rId23"/>
    <p:sldId id="389" r:id="rId24"/>
    <p:sldId id="353" r:id="rId25"/>
    <p:sldId id="354" r:id="rId26"/>
    <p:sldId id="355" r:id="rId27"/>
    <p:sldId id="356" r:id="rId28"/>
    <p:sldId id="357" r:id="rId29"/>
    <p:sldId id="358" r:id="rId30"/>
    <p:sldId id="376" r:id="rId31"/>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8177" autoAdjust="0"/>
  </p:normalViewPr>
  <p:slideViewPr>
    <p:cSldViewPr>
      <p:cViewPr varScale="1">
        <p:scale>
          <a:sx n="56" d="100"/>
          <a:sy n="56" d="100"/>
        </p:scale>
        <p:origin x="944" y="2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5B7F5-6493-A752-1FF3-2CFEDDFB7C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BA75D868-E0EC-027E-A337-D68DF8F34B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3F12AC9-1FA4-4B7A-9DCB-1E435E272DB3}" type="datetimeFigureOut">
              <a:rPr lang="en-US"/>
              <a:pPr>
                <a:defRPr/>
              </a:pPr>
              <a:t>7/4/2023</a:t>
            </a:fld>
            <a:endParaRPr lang="en-US"/>
          </a:p>
        </p:txBody>
      </p:sp>
      <p:sp>
        <p:nvSpPr>
          <p:cNvPr id="4" name="Footer Placeholder 3">
            <a:extLst>
              <a:ext uri="{FF2B5EF4-FFF2-40B4-BE49-F238E27FC236}">
                <a16:creationId xmlns:a16="http://schemas.microsoft.com/office/drawing/2014/main" id="{38902E55-BE71-9314-4760-99603B894E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623C533B-B8B5-90E8-0026-7597301EB4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10D117A-3A83-480D-9671-DB5AA62D60C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911CBA9-FC39-6D98-A363-211732AEA0B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6147" name="Rectangle 3">
            <a:extLst>
              <a:ext uri="{FF2B5EF4-FFF2-40B4-BE49-F238E27FC236}">
                <a16:creationId xmlns:a16="http://schemas.microsoft.com/office/drawing/2014/main" id="{F44FCB49-83AF-2AB2-4AB5-27457DE5D770}"/>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3076" name="Rectangle 4">
            <a:extLst>
              <a:ext uri="{FF2B5EF4-FFF2-40B4-BE49-F238E27FC236}">
                <a16:creationId xmlns:a16="http://schemas.microsoft.com/office/drawing/2014/main" id="{441CB3FD-7E81-EAEF-3F49-FCDEBA1C58C9}"/>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466DBD24-288A-36A5-3989-6C4D718EFEF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C80C1755-A724-0325-AB0B-7F33F84D1C7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6151" name="Rectangle 7">
            <a:extLst>
              <a:ext uri="{FF2B5EF4-FFF2-40B4-BE49-F238E27FC236}">
                <a16:creationId xmlns:a16="http://schemas.microsoft.com/office/drawing/2014/main" id="{C3C7FCD2-0A61-9BC1-BE88-06F9CFE98FB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81968FDD-A748-4DBA-A8C4-A07F46EE551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2BD8EB50-6122-1AF9-BE31-D24EC56CF460}"/>
              </a:ext>
            </a:extLst>
          </p:cNvPr>
          <p:cNvSpPr>
            <a:spLocks noGrp="1" noRot="1" noChangeAspect="1" noChangeArrowheads="1" noTextEdit="1"/>
          </p:cNvSpPr>
          <p:nvPr>
            <p:ph type="sldImg"/>
          </p:nvPr>
        </p:nvSpPr>
        <p:spPr>
          <a:ln/>
        </p:spPr>
      </p:sp>
      <p:sp>
        <p:nvSpPr>
          <p:cNvPr id="110595" name="Notes Placeholder 2">
            <a:extLst>
              <a:ext uri="{FF2B5EF4-FFF2-40B4-BE49-F238E27FC236}">
                <a16:creationId xmlns:a16="http://schemas.microsoft.com/office/drawing/2014/main" id="{EC2CBC62-5EF2-E51D-CEA1-9EC7659CD9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dirty="0">
                <a:latin typeface="Times New Roman" panose="02020603050405020304" pitchFamily="18" charset="0"/>
                <a:ea typeface="PMingLiU" panose="02020500000000000000" pitchFamily="18" charset="-120"/>
              </a:rPr>
              <a:t>To address the social media’s overwhelmingly large volume of posts, and to summarize them by different perspectives, </a:t>
            </a:r>
          </a:p>
          <a:p>
            <a:r>
              <a:rPr lang="en-US" altLang="en-US" sz="1800" dirty="0">
                <a:latin typeface="Times New Roman" panose="02020603050405020304" pitchFamily="18" charset="0"/>
                <a:ea typeface="PMingLiU" panose="02020500000000000000" pitchFamily="18" charset="-120"/>
              </a:rPr>
              <a:t>we developed a multiple view-based summarization framework </a:t>
            </a:r>
          </a:p>
          <a:p>
            <a:r>
              <a:rPr lang="en-US" altLang="en-US" sz="1800" dirty="0">
                <a:latin typeface="Times New Roman" panose="02020603050405020304" pitchFamily="18" charset="0"/>
                <a:ea typeface="PMingLiU" panose="02020500000000000000" pitchFamily="18" charset="-120"/>
              </a:rPr>
              <a:t>to summarize the same social media contents in different perspectives. </a:t>
            </a:r>
            <a:endParaRPr lang="en-US" altLang="en-US" dirty="0">
              <a:latin typeface="Arial" panose="020B0604020202020204" pitchFamily="34" charset="0"/>
              <a:ea typeface="ＭＳ Ｐゴシック" panose="020B0600070205080204" pitchFamily="34" charset="-128"/>
            </a:endParaRPr>
          </a:p>
        </p:txBody>
      </p:sp>
      <p:sp>
        <p:nvSpPr>
          <p:cNvPr id="110596" name="Slide Number Placeholder 3">
            <a:extLst>
              <a:ext uri="{FF2B5EF4-FFF2-40B4-BE49-F238E27FC236}">
                <a16:creationId xmlns:a16="http://schemas.microsoft.com/office/drawing/2014/main" id="{1B48467D-10D6-DEF2-68B4-00A3879322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B61F0B-5A15-4A7D-8D9B-937854869BF4}" type="slidenum">
              <a:rPr lang="en-US" altLang="en-US" sz="1200" smtClean="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702DB5C7-6899-82EB-51BB-9FC6FF6BB4E5}"/>
              </a:ext>
            </a:extLst>
          </p:cNvPr>
          <p:cNvSpPr>
            <a:spLocks noGrp="1" noRot="1" noChangeAspect="1" noChangeArrowheads="1" noTextEdit="1"/>
          </p:cNvSpPr>
          <p:nvPr>
            <p:ph type="sldImg"/>
          </p:nvPr>
        </p:nvSpPr>
        <p:spPr>
          <a:ln/>
        </p:spPr>
      </p:sp>
      <p:sp>
        <p:nvSpPr>
          <p:cNvPr id="124931" name="Notes Placeholder 2">
            <a:extLst>
              <a:ext uri="{FF2B5EF4-FFF2-40B4-BE49-F238E27FC236}">
                <a16:creationId xmlns:a16="http://schemas.microsoft.com/office/drawing/2014/main" id="{ED415246-713F-D123-5D98-1EE0CD5215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24932" name="Slide Number Placeholder 3">
            <a:extLst>
              <a:ext uri="{FF2B5EF4-FFF2-40B4-BE49-F238E27FC236}">
                <a16:creationId xmlns:a16="http://schemas.microsoft.com/office/drawing/2014/main" id="{A372819C-4B40-2666-8D82-3EE19581A7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E07182D-C0CB-476F-A86E-D6AF0BD2D2DD}" type="slidenum">
              <a:rPr lang="en-US" altLang="en-US" sz="1200" smtClean="0"/>
              <a:pPr/>
              <a:t>10</a:t>
            </a:fld>
            <a:endParaRPr lang="en-US" altLang="en-US" sz="1200"/>
          </a:p>
        </p:txBody>
      </p:sp>
    </p:spTree>
    <p:extLst>
      <p:ext uri="{BB962C8B-B14F-4D97-AF65-F5344CB8AC3E}">
        <p14:creationId xmlns:p14="http://schemas.microsoft.com/office/powerpoint/2010/main" val="3466994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4021A024-C91C-BB00-8BC8-9BDD9B68710F}"/>
              </a:ext>
            </a:extLst>
          </p:cNvPr>
          <p:cNvSpPr>
            <a:spLocks noGrp="1" noRot="1" noChangeAspect="1" noChangeArrowheads="1" noTextEdit="1"/>
          </p:cNvSpPr>
          <p:nvPr>
            <p:ph type="sldImg"/>
          </p:nvPr>
        </p:nvSpPr>
        <p:spPr>
          <a:ln/>
        </p:spPr>
      </p:sp>
      <p:sp>
        <p:nvSpPr>
          <p:cNvPr id="126979" name="Notes Placeholder 2">
            <a:extLst>
              <a:ext uri="{FF2B5EF4-FFF2-40B4-BE49-F238E27FC236}">
                <a16:creationId xmlns:a16="http://schemas.microsoft.com/office/drawing/2014/main" id="{FA515DB1-9A6F-1FB1-1D24-0FA7E135E7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26980" name="Slide Number Placeholder 3">
            <a:extLst>
              <a:ext uri="{FF2B5EF4-FFF2-40B4-BE49-F238E27FC236}">
                <a16:creationId xmlns:a16="http://schemas.microsoft.com/office/drawing/2014/main" id="{BBAEE172-4EDA-1E5C-FF42-D09E5C77DC7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D696CA6-C53A-4371-A51C-11BEB7EBEF24}" type="slidenum">
              <a:rPr lang="en-US" altLang="en-US" sz="1200" smtClean="0"/>
              <a:pPr/>
              <a:t>11</a:t>
            </a:fld>
            <a:endParaRPr lang="en-US" altLang="en-US" sz="1200"/>
          </a:p>
        </p:txBody>
      </p:sp>
    </p:spTree>
    <p:extLst>
      <p:ext uri="{BB962C8B-B14F-4D97-AF65-F5344CB8AC3E}">
        <p14:creationId xmlns:p14="http://schemas.microsoft.com/office/powerpoint/2010/main" val="4093886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BA91E607-1E41-CA31-86AD-E01435897E93}"/>
              </a:ext>
            </a:extLst>
          </p:cNvPr>
          <p:cNvSpPr>
            <a:spLocks noGrp="1" noRot="1" noChangeAspect="1" noChangeArrowheads="1" noTextEdit="1"/>
          </p:cNvSpPr>
          <p:nvPr>
            <p:ph type="sldImg"/>
          </p:nvPr>
        </p:nvSpPr>
        <p:spPr>
          <a:ln/>
        </p:spPr>
      </p:sp>
      <p:sp>
        <p:nvSpPr>
          <p:cNvPr id="129027" name="Notes Placeholder 2">
            <a:extLst>
              <a:ext uri="{FF2B5EF4-FFF2-40B4-BE49-F238E27FC236}">
                <a16:creationId xmlns:a16="http://schemas.microsoft.com/office/drawing/2014/main" id="{F91731A4-44AA-099C-02E0-883A79A0E0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i="0" dirty="0">
                <a:solidFill>
                  <a:srgbClr val="EA4335"/>
                </a:solidFill>
                <a:effectLst/>
                <a:latin typeface="arial" panose="020B0604020202020204" pitchFamily="34" charset="0"/>
              </a:rPr>
              <a:t>WordNet</a:t>
            </a:r>
            <a:r>
              <a:rPr lang="en-US" b="0" i="0" dirty="0">
                <a:solidFill>
                  <a:srgbClr val="4D5156"/>
                </a:solidFill>
                <a:effectLst/>
                <a:latin typeface="arial" panose="020B0604020202020204" pitchFamily="34" charset="0"/>
              </a:rPr>
              <a:t> is a large lexical database with synonym sets collection </a:t>
            </a:r>
            <a:endParaRPr lang="en-US" altLang="en-US" dirty="0">
              <a:latin typeface="Arial" panose="020B0604020202020204" pitchFamily="34" charset="0"/>
              <a:ea typeface="ＭＳ Ｐゴシック" panose="020B0600070205080204" pitchFamily="34" charset="-128"/>
            </a:endParaRPr>
          </a:p>
        </p:txBody>
      </p:sp>
      <p:sp>
        <p:nvSpPr>
          <p:cNvPr id="129028" name="Slide Number Placeholder 3">
            <a:extLst>
              <a:ext uri="{FF2B5EF4-FFF2-40B4-BE49-F238E27FC236}">
                <a16:creationId xmlns:a16="http://schemas.microsoft.com/office/drawing/2014/main" id="{CE2ED24A-34C4-DE81-39E7-BAD10641D5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541202F-4634-44D8-86E1-85D27C3955C9}" type="slidenum">
              <a:rPr lang="en-US" altLang="en-US" sz="1200" smtClean="0"/>
              <a:pPr/>
              <a:t>12</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144EA28E-60D9-2C85-FFAC-19A09166093B}"/>
              </a:ext>
            </a:extLst>
          </p:cNvPr>
          <p:cNvSpPr>
            <a:spLocks noGrp="1" noRot="1" noChangeAspect="1" noChangeArrowheads="1" noTextEdit="1"/>
          </p:cNvSpPr>
          <p:nvPr>
            <p:ph type="sldImg"/>
          </p:nvPr>
        </p:nvSpPr>
        <p:spPr>
          <a:ln/>
        </p:spPr>
      </p:sp>
      <p:sp>
        <p:nvSpPr>
          <p:cNvPr id="131075" name="Notes Placeholder 2">
            <a:extLst>
              <a:ext uri="{FF2B5EF4-FFF2-40B4-BE49-F238E27FC236}">
                <a16:creationId xmlns:a16="http://schemas.microsoft.com/office/drawing/2014/main" id="{94C7FF7B-B59D-2451-C391-50510D03E6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31076" name="Slide Number Placeholder 3">
            <a:extLst>
              <a:ext uri="{FF2B5EF4-FFF2-40B4-BE49-F238E27FC236}">
                <a16:creationId xmlns:a16="http://schemas.microsoft.com/office/drawing/2014/main" id="{702F8135-CBFC-294C-16CA-D5DD25123E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B005DBC-D650-4BE8-9F78-22390EF33FDA}" type="slidenum">
              <a:rPr lang="en-US" altLang="en-US" sz="1200" smtClean="0"/>
              <a:pPr/>
              <a:t>13</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97A16843-8AE6-945F-984A-2F06F921F8C8}"/>
              </a:ext>
            </a:extLst>
          </p:cNvPr>
          <p:cNvSpPr>
            <a:spLocks noGrp="1" noRot="1" noChangeAspect="1" noChangeArrowheads="1" noTextEdit="1"/>
          </p:cNvSpPr>
          <p:nvPr>
            <p:ph type="sldImg"/>
          </p:nvPr>
        </p:nvSpPr>
        <p:spPr>
          <a:ln/>
        </p:spPr>
      </p:sp>
      <p:sp>
        <p:nvSpPr>
          <p:cNvPr id="133123" name="Notes Placeholder 2">
            <a:extLst>
              <a:ext uri="{FF2B5EF4-FFF2-40B4-BE49-F238E27FC236}">
                <a16:creationId xmlns:a16="http://schemas.microsoft.com/office/drawing/2014/main" id="{5CC21385-6DC9-69BF-B399-160E5D0F11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33124" name="Slide Number Placeholder 3">
            <a:extLst>
              <a:ext uri="{FF2B5EF4-FFF2-40B4-BE49-F238E27FC236}">
                <a16:creationId xmlns:a16="http://schemas.microsoft.com/office/drawing/2014/main" id="{09B5508C-C75F-7208-DD5F-23E2F598CD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AE3F8A-7FB3-45DE-B0D4-48EE5D4C5579}" type="slidenum">
              <a:rPr lang="en-US" altLang="en-US" sz="1200" smtClean="0"/>
              <a:pPr/>
              <a:t>14</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97A16843-8AE6-945F-984A-2F06F921F8C8}"/>
              </a:ext>
            </a:extLst>
          </p:cNvPr>
          <p:cNvSpPr>
            <a:spLocks noGrp="1" noRot="1" noChangeAspect="1" noChangeArrowheads="1" noTextEdit="1"/>
          </p:cNvSpPr>
          <p:nvPr>
            <p:ph type="sldImg"/>
          </p:nvPr>
        </p:nvSpPr>
        <p:spPr>
          <a:ln/>
        </p:spPr>
      </p:sp>
      <p:sp>
        <p:nvSpPr>
          <p:cNvPr id="133123" name="Notes Placeholder 2">
            <a:extLst>
              <a:ext uri="{FF2B5EF4-FFF2-40B4-BE49-F238E27FC236}">
                <a16:creationId xmlns:a16="http://schemas.microsoft.com/office/drawing/2014/main" id="{5CC21385-6DC9-69BF-B399-160E5D0F11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33124" name="Slide Number Placeholder 3">
            <a:extLst>
              <a:ext uri="{FF2B5EF4-FFF2-40B4-BE49-F238E27FC236}">
                <a16:creationId xmlns:a16="http://schemas.microsoft.com/office/drawing/2014/main" id="{09B5508C-C75F-7208-DD5F-23E2F598CD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AE3F8A-7FB3-45DE-B0D4-48EE5D4C5579}" type="slidenum">
              <a:rPr lang="en-US" altLang="en-US" sz="1200" smtClean="0"/>
              <a:pPr/>
              <a:t>15</a:t>
            </a:fld>
            <a:endParaRPr lang="en-US" altLang="en-US" sz="1200"/>
          </a:p>
        </p:txBody>
      </p:sp>
    </p:spTree>
    <p:extLst>
      <p:ext uri="{BB962C8B-B14F-4D97-AF65-F5344CB8AC3E}">
        <p14:creationId xmlns:p14="http://schemas.microsoft.com/office/powerpoint/2010/main" val="200741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485AE38D-CF97-AC04-CBA0-35DF846A441B}"/>
              </a:ext>
            </a:extLst>
          </p:cNvPr>
          <p:cNvSpPr>
            <a:spLocks noGrp="1" noRot="1" noChangeAspect="1" noChangeArrowheads="1" noTextEdit="1"/>
          </p:cNvSpPr>
          <p:nvPr>
            <p:ph type="sldImg"/>
          </p:nvPr>
        </p:nvSpPr>
        <p:spPr>
          <a:ln/>
        </p:spPr>
      </p:sp>
      <p:sp>
        <p:nvSpPr>
          <p:cNvPr id="135171" name="Notes Placeholder 2">
            <a:extLst>
              <a:ext uri="{FF2B5EF4-FFF2-40B4-BE49-F238E27FC236}">
                <a16:creationId xmlns:a16="http://schemas.microsoft.com/office/drawing/2014/main" id="{BF26F802-FC10-E6D2-AAF5-628AB19BEB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35172" name="Slide Number Placeholder 3">
            <a:extLst>
              <a:ext uri="{FF2B5EF4-FFF2-40B4-BE49-F238E27FC236}">
                <a16:creationId xmlns:a16="http://schemas.microsoft.com/office/drawing/2014/main" id="{5CF394AC-B613-D5A9-2D7A-DC2957BA23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61BFACD-396A-42F2-B863-4513B3DDAF30}" type="slidenum">
              <a:rPr lang="en-US" altLang="en-US" sz="1200" smtClean="0"/>
              <a:pPr/>
              <a:t>16</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FFE06906-E432-7CCA-9E05-E559D11D83B2}"/>
              </a:ext>
            </a:extLst>
          </p:cNvPr>
          <p:cNvSpPr>
            <a:spLocks noGrp="1" noRot="1" noChangeAspect="1" noChangeArrowheads="1" noTextEdit="1"/>
          </p:cNvSpPr>
          <p:nvPr>
            <p:ph type="sldImg"/>
          </p:nvPr>
        </p:nvSpPr>
        <p:spPr>
          <a:ln/>
        </p:spPr>
      </p:sp>
      <p:sp>
        <p:nvSpPr>
          <p:cNvPr id="137219" name="Notes Placeholder 2">
            <a:extLst>
              <a:ext uri="{FF2B5EF4-FFF2-40B4-BE49-F238E27FC236}">
                <a16:creationId xmlns:a16="http://schemas.microsoft.com/office/drawing/2014/main" id="{B46C5E6B-CDD0-351E-BFE7-2D73147236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37220" name="Slide Number Placeholder 3">
            <a:extLst>
              <a:ext uri="{FF2B5EF4-FFF2-40B4-BE49-F238E27FC236}">
                <a16:creationId xmlns:a16="http://schemas.microsoft.com/office/drawing/2014/main" id="{8C05A940-8866-35CB-5F14-C9E9966DD1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EF11493-9BBE-4010-9253-5B7030ECF109}" type="slidenum">
              <a:rPr lang="en-US" altLang="en-US" sz="1200" smtClean="0"/>
              <a:pPr/>
              <a:t>17</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1C753B96-2DC7-8EA4-6260-71700402C993}"/>
              </a:ext>
            </a:extLst>
          </p:cNvPr>
          <p:cNvSpPr>
            <a:spLocks noGrp="1" noRot="1" noChangeAspect="1" noChangeArrowheads="1" noTextEdit="1"/>
          </p:cNvSpPr>
          <p:nvPr>
            <p:ph type="sldImg"/>
          </p:nvPr>
        </p:nvSpPr>
        <p:spPr>
          <a:ln/>
        </p:spPr>
      </p:sp>
      <p:sp>
        <p:nvSpPr>
          <p:cNvPr id="139267" name="Notes Placeholder 2">
            <a:extLst>
              <a:ext uri="{FF2B5EF4-FFF2-40B4-BE49-F238E27FC236}">
                <a16:creationId xmlns:a16="http://schemas.microsoft.com/office/drawing/2014/main" id="{A18CEA0B-959F-E11E-0348-055552DC29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Bart and T5 are better than Gensim and GPT-2</a:t>
            </a:r>
          </a:p>
          <a:p>
            <a:r>
              <a:rPr lang="en-US" altLang="en-US" dirty="0">
                <a:latin typeface="Arial" panose="020B0604020202020204" pitchFamily="34" charset="0"/>
                <a:ea typeface="ＭＳ Ｐゴシック" panose="020B0600070205080204" pitchFamily="34" charset="-128"/>
              </a:rPr>
              <a:t>Based on our human evaluation.</a:t>
            </a:r>
          </a:p>
        </p:txBody>
      </p:sp>
      <p:sp>
        <p:nvSpPr>
          <p:cNvPr id="139268" name="Slide Number Placeholder 3">
            <a:extLst>
              <a:ext uri="{FF2B5EF4-FFF2-40B4-BE49-F238E27FC236}">
                <a16:creationId xmlns:a16="http://schemas.microsoft.com/office/drawing/2014/main" id="{C8356648-6522-2482-EF6A-CBAAB41864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FBA6F44-4E12-4ECA-A989-A61FD69EC2D9}" type="slidenum">
              <a:rPr lang="en-US" altLang="en-US" sz="1200" smtClean="0"/>
              <a:pPr/>
              <a:t>18</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1A348563-1ECA-EEC5-D878-9C0327B4ACEB}"/>
              </a:ext>
            </a:extLst>
          </p:cNvPr>
          <p:cNvSpPr>
            <a:spLocks noGrp="1" noRot="1" noChangeAspect="1" noChangeArrowheads="1" noTextEdit="1"/>
          </p:cNvSpPr>
          <p:nvPr>
            <p:ph type="sldImg"/>
          </p:nvPr>
        </p:nvSpPr>
        <p:spPr>
          <a:ln/>
        </p:spPr>
      </p:sp>
      <p:sp>
        <p:nvSpPr>
          <p:cNvPr id="141315" name="Notes Placeholder 2">
            <a:extLst>
              <a:ext uri="{FF2B5EF4-FFF2-40B4-BE49-F238E27FC236}">
                <a16:creationId xmlns:a16="http://schemas.microsoft.com/office/drawing/2014/main" id="{9D253273-07BB-D7CD-01B7-63310F88EA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Why 20?</a:t>
            </a:r>
          </a:p>
          <a:p>
            <a:r>
              <a:rPr lang="en-US" altLang="en-US" dirty="0">
                <a:latin typeface="Arial" panose="020B0604020202020204" pitchFamily="34" charset="0"/>
                <a:ea typeface="ＭＳ Ｐゴシック" panose="020B0600070205080204" pitchFamily="34" charset="-128"/>
              </a:rPr>
              <a:t>Length Constraint for GPU and model</a:t>
            </a:r>
          </a:p>
        </p:txBody>
      </p:sp>
      <p:sp>
        <p:nvSpPr>
          <p:cNvPr id="141316" name="Slide Number Placeholder 3">
            <a:extLst>
              <a:ext uri="{FF2B5EF4-FFF2-40B4-BE49-F238E27FC236}">
                <a16:creationId xmlns:a16="http://schemas.microsoft.com/office/drawing/2014/main" id="{E3EE7BDB-8699-BBA9-037A-C0F0DD8AE3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CE2E57B-1EA3-43E6-895B-9665047842E6}" type="slidenum">
              <a:rPr lang="en-US" altLang="en-US" sz="1200" smtClean="0"/>
              <a:pPr/>
              <a:t>19</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733E4266-4AEC-C998-CFFC-C985BDD00BD1}"/>
              </a:ext>
            </a:extLst>
          </p:cNvPr>
          <p:cNvSpPr>
            <a:spLocks noGrp="1" noRot="1" noChangeAspect="1" noChangeArrowheads="1" noTextEdit="1"/>
          </p:cNvSpPr>
          <p:nvPr>
            <p:ph type="sldImg"/>
          </p:nvPr>
        </p:nvSpPr>
        <p:spPr>
          <a:ln/>
        </p:spPr>
      </p:sp>
      <p:sp>
        <p:nvSpPr>
          <p:cNvPr id="112643" name="Notes Placeholder 2">
            <a:extLst>
              <a:ext uri="{FF2B5EF4-FFF2-40B4-BE49-F238E27FC236}">
                <a16:creationId xmlns:a16="http://schemas.microsoft.com/office/drawing/2014/main" id="{4770F2DA-CCE8-9200-0F4C-74846ABE70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2644" name="Slide Number Placeholder 3">
            <a:extLst>
              <a:ext uri="{FF2B5EF4-FFF2-40B4-BE49-F238E27FC236}">
                <a16:creationId xmlns:a16="http://schemas.microsoft.com/office/drawing/2014/main" id="{F017678C-A2D9-C403-54EE-4449392CE4C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6FA4FEF-AA49-458F-A391-908020587661}" type="slidenum">
              <a:rPr lang="en-US" altLang="en-US" sz="1200" smtClean="0"/>
              <a:pPr/>
              <a:t>2</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FFC626FD-1A50-5BAF-A4B7-B4B73DE763D0}"/>
              </a:ext>
            </a:extLst>
          </p:cNvPr>
          <p:cNvSpPr>
            <a:spLocks noGrp="1" noRot="1" noChangeAspect="1" noChangeArrowheads="1" noTextEdit="1"/>
          </p:cNvSpPr>
          <p:nvPr>
            <p:ph type="sldImg"/>
          </p:nvPr>
        </p:nvSpPr>
        <p:spPr>
          <a:ln/>
        </p:spPr>
      </p:sp>
      <p:sp>
        <p:nvSpPr>
          <p:cNvPr id="147459" name="Notes Placeholder 2">
            <a:extLst>
              <a:ext uri="{FF2B5EF4-FFF2-40B4-BE49-F238E27FC236}">
                <a16:creationId xmlns:a16="http://schemas.microsoft.com/office/drawing/2014/main" id="{E75FB48F-C6E2-4B99-BC3D-28F1E8AA98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F-1=2*R*P/(</a:t>
            </a:r>
            <a:r>
              <a:rPr lang="en-US" altLang="en-US" dirty="0" err="1">
                <a:latin typeface="Arial" panose="020B0604020202020204" pitchFamily="34" charset="0"/>
                <a:ea typeface="ＭＳ Ｐゴシック" panose="020B0600070205080204" pitchFamily="34" charset="-128"/>
              </a:rPr>
              <a:t>R+P</a:t>
            </a:r>
            <a:r>
              <a:rPr lang="en-US" altLang="en-US" dirty="0">
                <a:latin typeface="Arial" panose="020B0604020202020204" pitchFamily="34" charset="0"/>
                <a:ea typeface="ＭＳ Ｐゴシック" panose="020B0600070205080204" pitchFamily="34" charset="-128"/>
              </a:rPr>
              <a:t>)</a:t>
            </a:r>
          </a:p>
          <a:p>
            <a:r>
              <a:rPr lang="en-US" altLang="en-US" dirty="0">
                <a:latin typeface="Arial" panose="020B0604020202020204" pitchFamily="34" charset="0"/>
                <a:ea typeface="ＭＳ Ｐゴシック" panose="020B0600070205080204" pitchFamily="34" charset="-128"/>
              </a:rPr>
              <a:t>R = common gram count of reference and candidate divided by reference gram count</a:t>
            </a:r>
          </a:p>
          <a:p>
            <a:r>
              <a:rPr lang="en-US" altLang="en-US" dirty="0">
                <a:latin typeface="Arial" panose="020B0604020202020204" pitchFamily="34" charset="0"/>
                <a:ea typeface="ＭＳ Ｐゴシック" panose="020B0600070205080204" pitchFamily="34" charset="-128"/>
              </a:rPr>
              <a:t>P = common gram count of reference and candidate divided by candidate gram count</a:t>
            </a:r>
          </a:p>
          <a:p>
            <a:endParaRPr lang="en-US" altLang="en-US" dirty="0">
              <a:latin typeface="Arial" panose="020B0604020202020204" pitchFamily="34" charset="0"/>
              <a:ea typeface="ＭＳ Ｐゴシック" panose="020B0600070205080204" pitchFamily="34" charset="-128"/>
            </a:endParaRPr>
          </a:p>
          <a:p>
            <a:r>
              <a:rPr lang="en-US" sz="1800" dirty="0">
                <a:effectLst/>
                <a:latin typeface="Times New Roman" panose="02020603050405020304" pitchFamily="18" charset="0"/>
                <a:ea typeface="PMingLiU" panose="02020500000000000000" pitchFamily="18" charset="-120"/>
              </a:rPr>
              <a:t>All the models we selected to compare with are variations of the transformer architecture.</a:t>
            </a:r>
          </a:p>
          <a:p>
            <a:r>
              <a:rPr lang="en-US" sz="1800" dirty="0">
                <a:effectLst/>
                <a:latin typeface="Times New Roman" panose="02020603050405020304" pitchFamily="18" charset="0"/>
                <a:ea typeface="PMingLiU" panose="02020500000000000000" pitchFamily="18" charset="-120"/>
              </a:rPr>
              <a:t>One disadvantage of transformers is that when the input sequence is long, the performance of the attention mechanism is undermined.</a:t>
            </a:r>
          </a:p>
          <a:p>
            <a:r>
              <a:rPr lang="en-US" sz="1800" dirty="0">
                <a:effectLst/>
                <a:latin typeface="Times New Roman" panose="02020603050405020304" pitchFamily="18" charset="0"/>
                <a:ea typeface="PMingLiU" panose="02020500000000000000" pitchFamily="18" charset="-120"/>
              </a:rPr>
              <a:t>We had to break long text items into chunks, and combine summarized chunks as output. </a:t>
            </a:r>
          </a:p>
          <a:p>
            <a:r>
              <a:rPr lang="en-US" sz="1800" dirty="0">
                <a:effectLst/>
                <a:latin typeface="Times New Roman" panose="02020603050405020304" pitchFamily="18" charset="0"/>
                <a:ea typeface="PMingLiU" panose="02020500000000000000" pitchFamily="18" charset="-120"/>
              </a:rPr>
              <a:t>This loses contextual information,</a:t>
            </a:r>
            <a:endParaRPr lang="en-US" altLang="en-US" dirty="0">
              <a:latin typeface="Arial" panose="020B0604020202020204" pitchFamily="34" charset="0"/>
              <a:ea typeface="ＭＳ Ｐゴシック" panose="020B0600070205080204" pitchFamily="34" charset="-128"/>
            </a:endParaRPr>
          </a:p>
        </p:txBody>
      </p:sp>
      <p:sp>
        <p:nvSpPr>
          <p:cNvPr id="147460" name="Slide Number Placeholder 3">
            <a:extLst>
              <a:ext uri="{FF2B5EF4-FFF2-40B4-BE49-F238E27FC236}">
                <a16:creationId xmlns:a16="http://schemas.microsoft.com/office/drawing/2014/main" id="{DDF292B7-6548-C5F0-B519-180C3D79DB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C4D9B9-8086-4D0D-9ED3-07DEA23F2134}" type="slidenum">
              <a:rPr lang="en-US" altLang="en-US" sz="1200" smtClean="0"/>
              <a:pPr/>
              <a:t>20</a:t>
            </a:fld>
            <a:endParaRPr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16242814-B582-5445-161F-B5291DED1E75}"/>
              </a:ext>
            </a:extLst>
          </p:cNvPr>
          <p:cNvSpPr>
            <a:spLocks noGrp="1" noRot="1" noChangeAspect="1" noChangeArrowheads="1" noTextEdit="1"/>
          </p:cNvSpPr>
          <p:nvPr>
            <p:ph type="sldImg"/>
          </p:nvPr>
        </p:nvSpPr>
        <p:spPr>
          <a:ln/>
        </p:spPr>
      </p:sp>
      <p:sp>
        <p:nvSpPr>
          <p:cNvPr id="155651" name="Notes Placeholder 2">
            <a:extLst>
              <a:ext uri="{FF2B5EF4-FFF2-40B4-BE49-F238E27FC236}">
                <a16:creationId xmlns:a16="http://schemas.microsoft.com/office/drawing/2014/main" id="{25899B55-7409-8776-806B-771A52CBA6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Out of 18,024, for view (G)</a:t>
            </a:r>
          </a:p>
          <a:p>
            <a:r>
              <a:rPr lang="en-US" altLang="en-US" dirty="0">
                <a:latin typeface="Arial" panose="020B0604020202020204" pitchFamily="34" charset="0"/>
                <a:ea typeface="ＭＳ Ｐゴシック" panose="020B0600070205080204" pitchFamily="34" charset="-128"/>
              </a:rPr>
              <a:t>We got rid of 1,936 posts without location info</a:t>
            </a:r>
          </a:p>
        </p:txBody>
      </p:sp>
      <p:sp>
        <p:nvSpPr>
          <p:cNvPr id="155652" name="Slide Number Placeholder 3">
            <a:extLst>
              <a:ext uri="{FF2B5EF4-FFF2-40B4-BE49-F238E27FC236}">
                <a16:creationId xmlns:a16="http://schemas.microsoft.com/office/drawing/2014/main" id="{40950AB5-5F33-6711-BD77-B5EBF4C7551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395A9F-1228-40C1-844D-027D72721A1C}" type="slidenum">
              <a:rPr lang="en-US" altLang="en-US" sz="1200" smtClean="0"/>
              <a:pPr/>
              <a:t>21</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7CE1540F-9D31-0193-DB4C-4BBDA08EA8FC}"/>
              </a:ext>
            </a:extLst>
          </p:cNvPr>
          <p:cNvSpPr>
            <a:spLocks noGrp="1" noRot="1" noChangeAspect="1" noChangeArrowheads="1" noTextEdit="1"/>
          </p:cNvSpPr>
          <p:nvPr>
            <p:ph type="sldImg"/>
          </p:nvPr>
        </p:nvSpPr>
        <p:spPr>
          <a:ln/>
        </p:spPr>
      </p:sp>
      <p:sp>
        <p:nvSpPr>
          <p:cNvPr id="157699" name="Notes Placeholder 2">
            <a:extLst>
              <a:ext uri="{FF2B5EF4-FFF2-40B4-BE49-F238E27FC236}">
                <a16:creationId xmlns:a16="http://schemas.microsoft.com/office/drawing/2014/main" id="{7BC5E96A-895C-EE24-FC86-70C5C0C5B8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Out of 18,024, for view (G)</a:t>
            </a:r>
          </a:p>
          <a:p>
            <a:r>
              <a:rPr lang="en-US" altLang="en-US" dirty="0">
                <a:latin typeface="Arial" panose="020B0604020202020204" pitchFamily="34" charset="0"/>
                <a:ea typeface="ＭＳ Ｐゴシック" panose="020B0600070205080204" pitchFamily="34" charset="-128"/>
              </a:rPr>
              <a:t>We got rid of 1,936 posts without location info</a:t>
            </a:r>
          </a:p>
        </p:txBody>
      </p:sp>
      <p:sp>
        <p:nvSpPr>
          <p:cNvPr id="157700" name="Slide Number Placeholder 3">
            <a:extLst>
              <a:ext uri="{FF2B5EF4-FFF2-40B4-BE49-F238E27FC236}">
                <a16:creationId xmlns:a16="http://schemas.microsoft.com/office/drawing/2014/main" id="{A8AD4316-89B1-6067-2508-771946628D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FFAFF9-5609-4349-AD5A-053459247AA5}" type="slidenum">
              <a:rPr lang="en-US" altLang="en-US" sz="1200" smtClean="0"/>
              <a:pPr/>
              <a:t>22</a:t>
            </a:fld>
            <a:endParaRPr lang="en-US" altLang="en-US" sz="1200"/>
          </a:p>
        </p:txBody>
      </p:sp>
    </p:spTree>
    <p:extLst>
      <p:ext uri="{BB962C8B-B14F-4D97-AF65-F5344CB8AC3E}">
        <p14:creationId xmlns:p14="http://schemas.microsoft.com/office/powerpoint/2010/main" val="308681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7CE1540F-9D31-0193-DB4C-4BBDA08EA8FC}"/>
              </a:ext>
            </a:extLst>
          </p:cNvPr>
          <p:cNvSpPr>
            <a:spLocks noGrp="1" noRot="1" noChangeAspect="1" noChangeArrowheads="1" noTextEdit="1"/>
          </p:cNvSpPr>
          <p:nvPr>
            <p:ph type="sldImg"/>
          </p:nvPr>
        </p:nvSpPr>
        <p:spPr>
          <a:ln/>
        </p:spPr>
      </p:sp>
      <p:sp>
        <p:nvSpPr>
          <p:cNvPr id="157699" name="Notes Placeholder 2">
            <a:extLst>
              <a:ext uri="{FF2B5EF4-FFF2-40B4-BE49-F238E27FC236}">
                <a16:creationId xmlns:a16="http://schemas.microsoft.com/office/drawing/2014/main" id="{7BC5E96A-895C-EE24-FC86-70C5C0C5B8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57700" name="Slide Number Placeholder 3">
            <a:extLst>
              <a:ext uri="{FF2B5EF4-FFF2-40B4-BE49-F238E27FC236}">
                <a16:creationId xmlns:a16="http://schemas.microsoft.com/office/drawing/2014/main" id="{A8AD4316-89B1-6067-2508-771946628D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FFAFF9-5609-4349-AD5A-053459247AA5}" type="slidenum">
              <a:rPr lang="en-US" altLang="en-US" sz="1200" smtClean="0"/>
              <a:pPr/>
              <a:t>23</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46F504BD-BDC3-8186-4DB8-85F9586C9FF9}"/>
              </a:ext>
            </a:extLst>
          </p:cNvPr>
          <p:cNvSpPr>
            <a:spLocks noGrp="1" noRot="1" noChangeAspect="1" noChangeArrowheads="1" noTextEdit="1"/>
          </p:cNvSpPr>
          <p:nvPr>
            <p:ph type="sldImg"/>
          </p:nvPr>
        </p:nvSpPr>
        <p:spPr>
          <a:ln/>
        </p:spPr>
      </p:sp>
      <p:sp>
        <p:nvSpPr>
          <p:cNvPr id="159747" name="Notes Placeholder 2">
            <a:extLst>
              <a:ext uri="{FF2B5EF4-FFF2-40B4-BE49-F238E27FC236}">
                <a16:creationId xmlns:a16="http://schemas.microsoft.com/office/drawing/2014/main" id="{FE223000-C72F-31EB-ACF3-DC62A1354C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59748" name="Slide Number Placeholder 3">
            <a:extLst>
              <a:ext uri="{FF2B5EF4-FFF2-40B4-BE49-F238E27FC236}">
                <a16:creationId xmlns:a16="http://schemas.microsoft.com/office/drawing/2014/main" id="{6450A83B-FA36-FF45-F929-AEBB56E507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4D93A6-B4B4-49B6-BE44-F5C3B6F38D89}" type="slidenum">
              <a:rPr lang="en-US" altLang="en-US" sz="1200" smtClean="0"/>
              <a:pPr/>
              <a:t>24</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7998F44F-3A90-948F-0F9E-AB802DC730ED}"/>
              </a:ext>
            </a:extLst>
          </p:cNvPr>
          <p:cNvSpPr>
            <a:spLocks noGrp="1" noRot="1" noChangeAspect="1" noChangeArrowheads="1" noTextEdit="1"/>
          </p:cNvSpPr>
          <p:nvPr>
            <p:ph type="sldImg"/>
          </p:nvPr>
        </p:nvSpPr>
        <p:spPr>
          <a:ln/>
        </p:spPr>
      </p:sp>
      <p:sp>
        <p:nvSpPr>
          <p:cNvPr id="161795" name="Notes Placeholder 2">
            <a:extLst>
              <a:ext uri="{FF2B5EF4-FFF2-40B4-BE49-F238E27FC236}">
                <a16:creationId xmlns:a16="http://schemas.microsoft.com/office/drawing/2014/main" id="{9D71EB8B-98E0-41D9-1FA6-0236B53B7D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From 18,024 posts to a 300-word READABLE summary.</a:t>
            </a:r>
          </a:p>
          <a:p>
            <a:r>
              <a:rPr lang="en-US" altLang="en-US" dirty="0">
                <a:latin typeface="Arial" panose="020B0604020202020204" pitchFamily="34" charset="0"/>
                <a:ea typeface="ＭＳ Ｐゴシック" panose="020B0600070205080204" pitchFamily="34" charset="-128"/>
              </a:rPr>
              <a:t>Sentences are listed as their original (timeline) order in the dataset</a:t>
            </a:r>
          </a:p>
        </p:txBody>
      </p:sp>
      <p:sp>
        <p:nvSpPr>
          <p:cNvPr id="161796" name="Slide Number Placeholder 3">
            <a:extLst>
              <a:ext uri="{FF2B5EF4-FFF2-40B4-BE49-F238E27FC236}">
                <a16:creationId xmlns:a16="http://schemas.microsoft.com/office/drawing/2014/main" id="{F92A96D8-B477-3395-4C56-D5C1ACFCD5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742CBB0-F090-4708-B675-536BB8339197}" type="slidenum">
              <a:rPr lang="en-US" altLang="en-US" sz="1200" smtClean="0"/>
              <a:pPr/>
              <a:t>25</a:t>
            </a:fld>
            <a:endParaRPr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26A58827-F5F9-6DD8-D853-F7D3D7A33920}"/>
              </a:ext>
            </a:extLst>
          </p:cNvPr>
          <p:cNvSpPr>
            <a:spLocks noGrp="1" noRot="1" noChangeAspect="1" noChangeArrowheads="1" noTextEdit="1"/>
          </p:cNvSpPr>
          <p:nvPr>
            <p:ph type="sldImg"/>
          </p:nvPr>
        </p:nvSpPr>
        <p:spPr>
          <a:ln/>
        </p:spPr>
      </p:sp>
      <p:sp>
        <p:nvSpPr>
          <p:cNvPr id="165891" name="Notes Placeholder 2">
            <a:extLst>
              <a:ext uri="{FF2B5EF4-FFF2-40B4-BE49-F238E27FC236}">
                <a16:creationId xmlns:a16="http://schemas.microsoft.com/office/drawing/2014/main" id="{031CB144-2C7D-371B-3F8E-37A27BB45A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Vaccines are top entities.</a:t>
            </a:r>
          </a:p>
        </p:txBody>
      </p:sp>
      <p:sp>
        <p:nvSpPr>
          <p:cNvPr id="165892" name="Slide Number Placeholder 3">
            <a:extLst>
              <a:ext uri="{FF2B5EF4-FFF2-40B4-BE49-F238E27FC236}">
                <a16:creationId xmlns:a16="http://schemas.microsoft.com/office/drawing/2014/main" id="{114D6891-D229-5391-A25B-93E9630E8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519D4FD-FD5D-4D5E-A3CE-F9A25E2AA8CA}" type="slidenum">
              <a:rPr lang="en-US" altLang="en-US" sz="1200" smtClean="0"/>
              <a:pPr/>
              <a:t>26</a:t>
            </a:fld>
            <a:endParaRPr lang="en-US"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99592D72-931C-5E80-64D1-9B2A986FAB78}"/>
              </a:ext>
            </a:extLst>
          </p:cNvPr>
          <p:cNvSpPr>
            <a:spLocks noGrp="1" noRot="1" noChangeAspect="1" noChangeArrowheads="1" noTextEdit="1"/>
          </p:cNvSpPr>
          <p:nvPr>
            <p:ph type="sldImg"/>
          </p:nvPr>
        </p:nvSpPr>
        <p:spPr>
          <a:ln/>
        </p:spPr>
      </p:sp>
      <p:sp>
        <p:nvSpPr>
          <p:cNvPr id="163843" name="Notes Placeholder 2">
            <a:extLst>
              <a:ext uri="{FF2B5EF4-FFF2-40B4-BE49-F238E27FC236}">
                <a16:creationId xmlns:a16="http://schemas.microsoft.com/office/drawing/2014/main" id="{EB64CE61-2C9C-A0AF-C6C8-2FDE6C6679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Contextual topic info</a:t>
            </a:r>
          </a:p>
          <a:p>
            <a:r>
              <a:rPr lang="en-US" altLang="en-US" dirty="0">
                <a:latin typeface="Arial" panose="020B0604020202020204" pitchFamily="34" charset="0"/>
                <a:ea typeface="ＭＳ Ｐゴシック" panose="020B0600070205080204" pitchFamily="34" charset="-128"/>
              </a:rPr>
              <a:t>Government or Institutes performed actions about vaccines</a:t>
            </a:r>
          </a:p>
        </p:txBody>
      </p:sp>
      <p:sp>
        <p:nvSpPr>
          <p:cNvPr id="163844" name="Slide Number Placeholder 3">
            <a:extLst>
              <a:ext uri="{FF2B5EF4-FFF2-40B4-BE49-F238E27FC236}">
                <a16:creationId xmlns:a16="http://schemas.microsoft.com/office/drawing/2014/main" id="{7C3164CE-280C-44FE-3D7C-5D9217C992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32D77F9-E295-4320-81C6-75D68522736B}" type="slidenum">
              <a:rPr lang="en-US" altLang="en-US" sz="1200" smtClean="0"/>
              <a:pPr/>
              <a:t>27</a:t>
            </a:fld>
            <a:endParaRPr lang="en-US"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E5B3BBE6-2805-E8F7-94BB-BDBE81263764}"/>
              </a:ext>
            </a:extLst>
          </p:cNvPr>
          <p:cNvSpPr>
            <a:spLocks noGrp="1" noRot="1" noChangeAspect="1" noChangeArrowheads="1" noTextEdit="1"/>
          </p:cNvSpPr>
          <p:nvPr>
            <p:ph type="sldImg"/>
          </p:nvPr>
        </p:nvSpPr>
        <p:spPr>
          <a:ln/>
        </p:spPr>
      </p:sp>
      <p:sp>
        <p:nvSpPr>
          <p:cNvPr id="167939" name="Notes Placeholder 2">
            <a:extLst>
              <a:ext uri="{FF2B5EF4-FFF2-40B4-BE49-F238E27FC236}">
                <a16:creationId xmlns:a16="http://schemas.microsoft.com/office/drawing/2014/main" id="{534302FA-2CCF-4F6A-B7ED-0FD2454896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Mention again </a:t>
            </a:r>
          </a:p>
          <a:p>
            <a:r>
              <a:rPr lang="en-US" altLang="en-US" dirty="0">
                <a:latin typeface="Arial" panose="020B0604020202020204" pitchFamily="34" charset="0"/>
                <a:ea typeface="ＭＳ Ｐゴシック" panose="020B0600070205080204" pitchFamily="34" charset="-128"/>
              </a:rPr>
              <a:t>our work can be extended to different combined perspectives</a:t>
            </a:r>
          </a:p>
          <a:p>
            <a:endParaRPr lang="en-US" altLang="en-US" dirty="0">
              <a:latin typeface="Arial" panose="020B0604020202020204" pitchFamily="34" charset="0"/>
              <a:ea typeface="ＭＳ Ｐゴシック" panose="020B0600070205080204" pitchFamily="34" charset="-128"/>
            </a:endParaRPr>
          </a:p>
        </p:txBody>
      </p:sp>
      <p:sp>
        <p:nvSpPr>
          <p:cNvPr id="167940" name="Slide Number Placeholder 3">
            <a:extLst>
              <a:ext uri="{FF2B5EF4-FFF2-40B4-BE49-F238E27FC236}">
                <a16:creationId xmlns:a16="http://schemas.microsoft.com/office/drawing/2014/main" id="{C9E320E6-5089-4AE1-5D14-568EE72A71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315715A-C432-44B8-92E8-863CA3B92C76}" type="slidenum">
              <a:rPr lang="en-US" altLang="en-US" sz="1200" smtClean="0"/>
              <a:pPr/>
              <a:t>28</a:t>
            </a:fld>
            <a:endParaRPr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C0900545-2FD9-5F81-2872-6020665CF1FF}"/>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4B805234-8D52-6C75-0DD8-0257872C26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71684" name="Slide Number Placeholder 3">
            <a:extLst>
              <a:ext uri="{FF2B5EF4-FFF2-40B4-BE49-F238E27FC236}">
                <a16:creationId xmlns:a16="http://schemas.microsoft.com/office/drawing/2014/main" id="{A3062251-7A18-A175-2850-013F946365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A50860-9CC7-4379-86A1-9EF28CC35CAE}" type="slidenum">
              <a:rPr lang="en-US" altLang="en-US" sz="1200" smtClean="0"/>
              <a:pPr/>
              <a:t>29</a:t>
            </a:fld>
            <a:endParaRPr lang="en-US" altLang="en-US" sz="1200"/>
          </a:p>
        </p:txBody>
      </p:sp>
    </p:spTree>
    <p:extLst>
      <p:ext uri="{BB962C8B-B14F-4D97-AF65-F5344CB8AC3E}">
        <p14:creationId xmlns:p14="http://schemas.microsoft.com/office/powerpoint/2010/main" val="289054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ADE3857F-361F-3818-EC5E-45D85BA65F34}"/>
              </a:ext>
            </a:extLst>
          </p:cNvPr>
          <p:cNvSpPr>
            <a:spLocks noGrp="1" noRot="1" noChangeAspect="1" noChangeArrowheads="1" noTextEdit="1"/>
          </p:cNvSpPr>
          <p:nvPr>
            <p:ph type="sldImg"/>
          </p:nvPr>
        </p:nvSpPr>
        <p:spPr>
          <a:ln/>
        </p:spPr>
      </p:sp>
      <p:sp>
        <p:nvSpPr>
          <p:cNvPr id="114691" name="Notes Placeholder 2">
            <a:extLst>
              <a:ext uri="{FF2B5EF4-FFF2-40B4-BE49-F238E27FC236}">
                <a16:creationId xmlns:a16="http://schemas.microsoft.com/office/drawing/2014/main" id="{B94C3A3E-4719-1BD1-1C1E-51FFAE0466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latin typeface="Times New Roman" panose="02020603050405020304" pitchFamily="18" charset="0"/>
                <a:cs typeface="Times New Roman" panose="02020603050405020304" pitchFamily="18" charset="0"/>
              </a:rPr>
              <a:t>The classifier recursively splits a sentence into a set of logically entailed shorter clauses, </a:t>
            </a:r>
          </a:p>
          <a:p>
            <a:r>
              <a:rPr lang="en-US" altLang="en-US" sz="1200" dirty="0">
                <a:latin typeface="Times New Roman" panose="02020603050405020304" pitchFamily="18" charset="0"/>
                <a:cs typeface="Times New Roman" panose="02020603050405020304" pitchFamily="18" charset="0"/>
              </a:rPr>
              <a:t>and predicts at each step whether an edge should yield a new independent clause. </a:t>
            </a:r>
            <a:endParaRPr lang="en-US" altLang="en-US" dirty="0">
              <a:latin typeface="Arial" panose="020B0604020202020204" pitchFamily="34" charset="0"/>
              <a:ea typeface="ＭＳ Ｐゴシック" panose="020B0600070205080204" pitchFamily="34" charset="-128"/>
            </a:endParaRPr>
          </a:p>
        </p:txBody>
      </p:sp>
      <p:sp>
        <p:nvSpPr>
          <p:cNvPr id="114692" name="Slide Number Placeholder 3">
            <a:extLst>
              <a:ext uri="{FF2B5EF4-FFF2-40B4-BE49-F238E27FC236}">
                <a16:creationId xmlns:a16="http://schemas.microsoft.com/office/drawing/2014/main" id="{E79DE27A-7245-B76A-3EB2-44A2792F65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144A464-E1AD-4951-BF74-7229EBD31773}" type="slidenum">
              <a:rPr lang="en-US" altLang="en-US" sz="1200" smtClean="0"/>
              <a:pPr/>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8A877D05-5899-C40B-5C73-4423FEFD539B}"/>
              </a:ext>
            </a:extLst>
          </p:cNvPr>
          <p:cNvSpPr>
            <a:spLocks noGrp="1" noRot="1" noChangeAspect="1" noChangeArrowheads="1" noTextEdit="1"/>
          </p:cNvSpPr>
          <p:nvPr>
            <p:ph type="sldImg"/>
          </p:nvPr>
        </p:nvSpPr>
        <p:spPr>
          <a:ln/>
        </p:spPr>
      </p:sp>
      <p:sp>
        <p:nvSpPr>
          <p:cNvPr id="116739" name="Notes Placeholder 2">
            <a:extLst>
              <a:ext uri="{FF2B5EF4-FFF2-40B4-BE49-F238E27FC236}">
                <a16:creationId xmlns:a16="http://schemas.microsoft.com/office/drawing/2014/main" id="{F1C13584-FCCA-0CB8-13C1-57498E4485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Times New Roman" panose="02020603050405020304" pitchFamily="18" charset="0"/>
                <a:cs typeface="Times New Roman" panose="02020603050405020304" pitchFamily="18" charset="0"/>
              </a:rPr>
              <a:t>We then applied each summarization method to the cleansed triple set.</a:t>
            </a:r>
          </a:p>
          <a:p>
            <a:endParaRPr lang="en-US" altLang="en-US" dirty="0">
              <a:latin typeface="Arial" panose="020B0604020202020204" pitchFamily="34" charset="0"/>
              <a:ea typeface="ＭＳ Ｐゴシック" panose="020B0600070205080204" pitchFamily="34" charset="-128"/>
            </a:endParaRPr>
          </a:p>
        </p:txBody>
      </p:sp>
      <p:sp>
        <p:nvSpPr>
          <p:cNvPr id="116740" name="Slide Number Placeholder 3">
            <a:extLst>
              <a:ext uri="{FF2B5EF4-FFF2-40B4-BE49-F238E27FC236}">
                <a16:creationId xmlns:a16="http://schemas.microsoft.com/office/drawing/2014/main" id="{B659ABB4-91E0-6981-C5C6-09AA2E843C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D4C8F81-B63A-431E-956F-AD448D2868A0}" type="slidenum">
              <a:rPr lang="en-US" altLang="en-US" sz="1200" smtClean="0"/>
              <a:pPr/>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8E42CF99-D2D3-9EB4-F569-F49036521711}"/>
              </a:ext>
            </a:extLst>
          </p:cNvPr>
          <p:cNvSpPr>
            <a:spLocks noGrp="1" noRot="1" noChangeAspect="1" noChangeArrowheads="1" noTextEdit="1"/>
          </p:cNvSpPr>
          <p:nvPr>
            <p:ph type="sldImg"/>
          </p:nvPr>
        </p:nvSpPr>
        <p:spPr>
          <a:ln/>
        </p:spPr>
      </p:sp>
      <p:sp>
        <p:nvSpPr>
          <p:cNvPr id="118787" name="Notes Placeholder 2">
            <a:extLst>
              <a:ext uri="{FF2B5EF4-FFF2-40B4-BE49-F238E27FC236}">
                <a16:creationId xmlns:a16="http://schemas.microsoft.com/office/drawing/2014/main" id="{0CBDD1BC-023C-431E-7648-1E1B0B6848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18788" name="Slide Number Placeholder 3">
            <a:extLst>
              <a:ext uri="{FF2B5EF4-FFF2-40B4-BE49-F238E27FC236}">
                <a16:creationId xmlns:a16="http://schemas.microsoft.com/office/drawing/2014/main" id="{12A1A232-2292-3619-8AD0-955DAA7CF5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DE4FA99-4947-4FC0-8DBE-67F2FF17BD9D}" type="slidenum">
              <a:rPr lang="en-US" altLang="en-US" sz="1200" smtClean="0"/>
              <a:pPr/>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336FB214-8C84-4344-FD6D-7455D3C29344}"/>
              </a:ext>
            </a:extLst>
          </p:cNvPr>
          <p:cNvSpPr>
            <a:spLocks noGrp="1" noRot="1" noChangeAspect="1" noChangeArrowheads="1" noTextEdit="1"/>
          </p:cNvSpPr>
          <p:nvPr>
            <p:ph type="sldImg"/>
          </p:nvPr>
        </p:nvSpPr>
        <p:spPr>
          <a:ln/>
        </p:spPr>
      </p:sp>
      <p:sp>
        <p:nvSpPr>
          <p:cNvPr id="120835" name="Notes Placeholder 2">
            <a:extLst>
              <a:ext uri="{FF2B5EF4-FFF2-40B4-BE49-F238E27FC236}">
                <a16:creationId xmlns:a16="http://schemas.microsoft.com/office/drawing/2014/main" id="{3B536CC9-7608-B448-DE43-1A96D5100C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Each hollow dot is a triple vector representation</a:t>
            </a:r>
          </a:p>
          <a:p>
            <a:r>
              <a:rPr lang="en-US" altLang="en-US" dirty="0">
                <a:latin typeface="Arial" panose="020B0604020202020204" pitchFamily="34" charset="0"/>
                <a:ea typeface="ＭＳ Ｐゴシック" panose="020B0600070205080204" pitchFamily="34" charset="-128"/>
              </a:rPr>
              <a:t>Solid dot is the centroid of all triple vector representations</a:t>
            </a:r>
          </a:p>
        </p:txBody>
      </p:sp>
      <p:sp>
        <p:nvSpPr>
          <p:cNvPr id="120836" name="Slide Number Placeholder 3">
            <a:extLst>
              <a:ext uri="{FF2B5EF4-FFF2-40B4-BE49-F238E27FC236}">
                <a16:creationId xmlns:a16="http://schemas.microsoft.com/office/drawing/2014/main" id="{280DE76C-97B1-4235-7EC1-BBF0E6293E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65B33E-B871-416A-8208-B8977797A9AE}" type="slidenum">
              <a:rPr lang="en-US" altLang="en-US" sz="1200" smtClean="0"/>
              <a:pPr/>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336FB214-8C84-4344-FD6D-7455D3C29344}"/>
              </a:ext>
            </a:extLst>
          </p:cNvPr>
          <p:cNvSpPr>
            <a:spLocks noGrp="1" noRot="1" noChangeAspect="1" noChangeArrowheads="1" noTextEdit="1"/>
          </p:cNvSpPr>
          <p:nvPr>
            <p:ph type="sldImg"/>
          </p:nvPr>
        </p:nvSpPr>
        <p:spPr>
          <a:ln/>
        </p:spPr>
      </p:sp>
      <p:sp>
        <p:nvSpPr>
          <p:cNvPr id="120835" name="Notes Placeholder 2">
            <a:extLst>
              <a:ext uri="{FF2B5EF4-FFF2-40B4-BE49-F238E27FC236}">
                <a16:creationId xmlns:a16="http://schemas.microsoft.com/office/drawing/2014/main" id="{3B536CC9-7608-B448-DE43-1A96D5100C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20836" name="Slide Number Placeholder 3">
            <a:extLst>
              <a:ext uri="{FF2B5EF4-FFF2-40B4-BE49-F238E27FC236}">
                <a16:creationId xmlns:a16="http://schemas.microsoft.com/office/drawing/2014/main" id="{280DE76C-97B1-4235-7EC1-BBF0E6293E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65B33E-B871-416A-8208-B8977797A9AE}" type="slidenum">
              <a:rPr lang="en-US" altLang="en-US" sz="1200" smtClean="0"/>
              <a:pPr/>
              <a:t>7</a:t>
            </a:fld>
            <a:endParaRPr lang="en-US" altLang="en-US" sz="1200"/>
          </a:p>
        </p:txBody>
      </p:sp>
    </p:spTree>
    <p:extLst>
      <p:ext uri="{BB962C8B-B14F-4D97-AF65-F5344CB8AC3E}">
        <p14:creationId xmlns:p14="http://schemas.microsoft.com/office/powerpoint/2010/main" val="123517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336FB214-8C84-4344-FD6D-7455D3C29344}"/>
              </a:ext>
            </a:extLst>
          </p:cNvPr>
          <p:cNvSpPr>
            <a:spLocks noGrp="1" noRot="1" noChangeAspect="1" noChangeArrowheads="1" noTextEdit="1"/>
          </p:cNvSpPr>
          <p:nvPr>
            <p:ph type="sldImg"/>
          </p:nvPr>
        </p:nvSpPr>
        <p:spPr>
          <a:ln/>
        </p:spPr>
      </p:sp>
      <p:sp>
        <p:nvSpPr>
          <p:cNvPr id="120835" name="Notes Placeholder 2">
            <a:extLst>
              <a:ext uri="{FF2B5EF4-FFF2-40B4-BE49-F238E27FC236}">
                <a16:creationId xmlns:a16="http://schemas.microsoft.com/office/drawing/2014/main" id="{3B536CC9-7608-B448-DE43-1A96D5100C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20836" name="Slide Number Placeholder 3">
            <a:extLst>
              <a:ext uri="{FF2B5EF4-FFF2-40B4-BE49-F238E27FC236}">
                <a16:creationId xmlns:a16="http://schemas.microsoft.com/office/drawing/2014/main" id="{280DE76C-97B1-4235-7EC1-BBF0E6293E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65B33E-B871-416A-8208-B8977797A9AE}" type="slidenum">
              <a:rPr lang="en-US" altLang="en-US" sz="1200" smtClean="0"/>
              <a:pPr/>
              <a:t>8</a:t>
            </a:fld>
            <a:endParaRPr lang="en-US" altLang="en-US" sz="1200"/>
          </a:p>
        </p:txBody>
      </p:sp>
    </p:spTree>
    <p:extLst>
      <p:ext uri="{BB962C8B-B14F-4D97-AF65-F5344CB8AC3E}">
        <p14:creationId xmlns:p14="http://schemas.microsoft.com/office/powerpoint/2010/main" val="3746791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70134076-4066-7A74-CC7A-1A236CF6A3EF}"/>
              </a:ext>
            </a:extLst>
          </p:cNvPr>
          <p:cNvSpPr>
            <a:spLocks noGrp="1" noRot="1" noChangeAspect="1" noChangeArrowheads="1" noTextEdit="1"/>
          </p:cNvSpPr>
          <p:nvPr>
            <p:ph type="sldImg"/>
          </p:nvPr>
        </p:nvSpPr>
        <p:spPr>
          <a:ln/>
        </p:spPr>
      </p:sp>
      <p:sp>
        <p:nvSpPr>
          <p:cNvPr id="122883" name="Notes Placeholder 2">
            <a:extLst>
              <a:ext uri="{FF2B5EF4-FFF2-40B4-BE49-F238E27FC236}">
                <a16:creationId xmlns:a16="http://schemas.microsoft.com/office/drawing/2014/main" id="{7660C3DC-5D70-AAED-64EA-D448451381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22884" name="Slide Number Placeholder 3">
            <a:extLst>
              <a:ext uri="{FF2B5EF4-FFF2-40B4-BE49-F238E27FC236}">
                <a16:creationId xmlns:a16="http://schemas.microsoft.com/office/drawing/2014/main" id="{1AE9003D-AB4A-B7F6-5828-937A283B9E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D804937-5BD0-495F-A2D9-BE08FB514CD6}" type="slidenum">
              <a:rPr lang="en-US" altLang="en-US" sz="1200" smtClean="0"/>
              <a:pPr/>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9A0F82FA-226B-809B-40C9-4A8DF7AD4BD9}"/>
              </a:ext>
            </a:extLst>
          </p:cNvPr>
          <p:cNvSpPr>
            <a:spLocks noGrp="1"/>
          </p:cNvSpPr>
          <p:nvPr>
            <p:ph type="dt" sz="half" idx="10"/>
          </p:nvPr>
        </p:nvSpPr>
        <p:spPr/>
        <p:txBody>
          <a:bodyPr/>
          <a:lstStyle/>
          <a:p>
            <a:fld id="{8111E045-4AEE-426D-BFFA-D57A87473A6B}" type="datetime1">
              <a:rPr lang="en-US" smtClean="0"/>
              <a:t>7/4/2023</a:t>
            </a:fld>
            <a:endParaRPr lang="en-US"/>
          </a:p>
        </p:txBody>
      </p:sp>
      <p:sp>
        <p:nvSpPr>
          <p:cNvPr id="5" name="Footer Placeholder 4">
            <a:extLst>
              <a:ext uri="{FF2B5EF4-FFF2-40B4-BE49-F238E27FC236}">
                <a16:creationId xmlns:a16="http://schemas.microsoft.com/office/drawing/2014/main" id="{D8613753-CE13-6A04-9E24-5422A1088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97CF7-CBC8-AA4E-873C-4BDEB08A5098}"/>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335131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868DB-31A8-EBC7-C48A-DCBD7A0E410D}"/>
              </a:ext>
            </a:extLst>
          </p:cNvPr>
          <p:cNvSpPr>
            <a:spLocks noGrp="1"/>
          </p:cNvSpPr>
          <p:nvPr>
            <p:ph type="dt" sz="half" idx="10"/>
          </p:nvPr>
        </p:nvSpPr>
        <p:spPr/>
        <p:txBody>
          <a:bodyPr/>
          <a:lstStyle/>
          <a:p>
            <a:fld id="{AB3643AF-B847-47A0-907D-69EBEF80FCC2}" type="datetime1">
              <a:rPr lang="en-US" smtClean="0"/>
              <a:t>7/4/2023</a:t>
            </a:fld>
            <a:endParaRPr lang="en-US"/>
          </a:p>
        </p:txBody>
      </p:sp>
      <p:sp>
        <p:nvSpPr>
          <p:cNvPr id="5" name="Footer Placeholder 4">
            <a:extLst>
              <a:ext uri="{FF2B5EF4-FFF2-40B4-BE49-F238E27FC236}">
                <a16:creationId xmlns:a16="http://schemas.microsoft.com/office/drawing/2014/main" id="{A6981171-5305-F222-8C88-BACAA74A0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19E41-47ED-3C08-91CF-4B1E25D489BD}"/>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281365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5533" y="912814"/>
            <a:ext cx="2590800" cy="5183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63133" y="912814"/>
            <a:ext cx="7569200" cy="5183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A85F9-87E7-43C6-6ECB-6C18EE0FFBE3}"/>
              </a:ext>
            </a:extLst>
          </p:cNvPr>
          <p:cNvSpPr>
            <a:spLocks noGrp="1"/>
          </p:cNvSpPr>
          <p:nvPr>
            <p:ph type="dt" sz="half" idx="10"/>
          </p:nvPr>
        </p:nvSpPr>
        <p:spPr/>
        <p:txBody>
          <a:bodyPr/>
          <a:lstStyle/>
          <a:p>
            <a:fld id="{21025E53-1BAB-4610-B64C-7E81CA8E063B}" type="datetime1">
              <a:rPr lang="en-US" smtClean="0"/>
              <a:t>7/4/2023</a:t>
            </a:fld>
            <a:endParaRPr lang="en-US"/>
          </a:p>
        </p:txBody>
      </p:sp>
      <p:sp>
        <p:nvSpPr>
          <p:cNvPr id="5" name="Footer Placeholder 4">
            <a:extLst>
              <a:ext uri="{FF2B5EF4-FFF2-40B4-BE49-F238E27FC236}">
                <a16:creationId xmlns:a16="http://schemas.microsoft.com/office/drawing/2014/main" id="{396CF787-B100-F049-185B-FC0570AD8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7C841-93C3-6F5A-A534-F7A680A77A52}"/>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198909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110CF6B-D662-EBEA-A5C0-8B9A7D496C2A}"/>
              </a:ext>
            </a:extLst>
          </p:cNvPr>
          <p:cNvSpPr>
            <a:spLocks noGrp="1"/>
          </p:cNvSpPr>
          <p:nvPr>
            <p:ph type="dt" sz="half" idx="10"/>
          </p:nvPr>
        </p:nvSpPr>
        <p:spPr/>
        <p:txBody>
          <a:bodyPr/>
          <a:lstStyle>
            <a:lvl1pPr>
              <a:defRPr/>
            </a:lvl1pPr>
          </a:lstStyle>
          <a:p>
            <a:pPr>
              <a:defRPr/>
            </a:pPr>
            <a:fld id="{7289F5C2-F436-4A9E-B761-B5FEB93F6CDB}" type="datetime1">
              <a:rPr lang="en-US" altLang="en-US" smtClean="0"/>
              <a:t>7/4/2023</a:t>
            </a:fld>
            <a:endParaRPr lang="en-US" altLang="en-US"/>
          </a:p>
        </p:txBody>
      </p:sp>
      <p:sp>
        <p:nvSpPr>
          <p:cNvPr id="5" name="Footer Placeholder 4">
            <a:extLst>
              <a:ext uri="{FF2B5EF4-FFF2-40B4-BE49-F238E27FC236}">
                <a16:creationId xmlns:a16="http://schemas.microsoft.com/office/drawing/2014/main" id="{33894614-256F-8112-E46E-C35A6DB353C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F79F38-7E21-E53E-E2D5-95D15E69EC02}"/>
              </a:ext>
            </a:extLst>
          </p:cNvPr>
          <p:cNvSpPr>
            <a:spLocks noGrp="1"/>
          </p:cNvSpPr>
          <p:nvPr>
            <p:ph type="sldNum" sz="quarter" idx="12"/>
          </p:nvPr>
        </p:nvSpPr>
        <p:spPr/>
        <p:txBody>
          <a:bodyPr/>
          <a:lstStyle>
            <a:lvl1pPr>
              <a:defRPr/>
            </a:lvl1pPr>
          </a:lstStyle>
          <a:p>
            <a:pPr>
              <a:defRPr/>
            </a:pPr>
            <a:fld id="{C9BF9617-4EAB-42D2-8F28-33FB89CB36D6}" type="slidenum">
              <a:rPr lang="en-US" altLang="en-US"/>
              <a:pPr>
                <a:defRPr/>
              </a:pPr>
              <a:t>‹#›</a:t>
            </a:fld>
            <a:endParaRPr lang="en-US" altLang="en-US"/>
          </a:p>
        </p:txBody>
      </p:sp>
    </p:spTree>
    <p:extLst>
      <p:ext uri="{BB962C8B-B14F-4D97-AF65-F5344CB8AC3E}">
        <p14:creationId xmlns:p14="http://schemas.microsoft.com/office/powerpoint/2010/main" val="2530471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79780-0BAB-6E2A-53CF-429BDE51EC85}"/>
              </a:ext>
            </a:extLst>
          </p:cNvPr>
          <p:cNvSpPr>
            <a:spLocks noGrp="1"/>
          </p:cNvSpPr>
          <p:nvPr>
            <p:ph type="dt" sz="half" idx="10"/>
          </p:nvPr>
        </p:nvSpPr>
        <p:spPr/>
        <p:txBody>
          <a:bodyPr/>
          <a:lstStyle>
            <a:lvl1pPr>
              <a:defRPr/>
            </a:lvl1pPr>
          </a:lstStyle>
          <a:p>
            <a:pPr>
              <a:defRPr/>
            </a:pPr>
            <a:fld id="{29F9A314-323B-438B-866B-2D7D4FCF3D06}" type="datetime1">
              <a:rPr lang="en-US" altLang="en-US" smtClean="0"/>
              <a:t>7/4/2023</a:t>
            </a:fld>
            <a:endParaRPr lang="en-US" altLang="en-US"/>
          </a:p>
        </p:txBody>
      </p:sp>
      <p:sp>
        <p:nvSpPr>
          <p:cNvPr id="5" name="Footer Placeholder 4">
            <a:extLst>
              <a:ext uri="{FF2B5EF4-FFF2-40B4-BE49-F238E27FC236}">
                <a16:creationId xmlns:a16="http://schemas.microsoft.com/office/drawing/2014/main" id="{D0AC67AB-6E74-911F-FF76-9304C915A56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F52C65D-BDEB-0C5A-E73E-60B2B4DE69AC}"/>
              </a:ext>
            </a:extLst>
          </p:cNvPr>
          <p:cNvSpPr>
            <a:spLocks noGrp="1"/>
          </p:cNvSpPr>
          <p:nvPr>
            <p:ph type="sldNum" sz="quarter" idx="12"/>
          </p:nvPr>
        </p:nvSpPr>
        <p:spPr/>
        <p:txBody>
          <a:bodyPr/>
          <a:lstStyle>
            <a:lvl1pPr>
              <a:defRPr/>
            </a:lvl1pPr>
          </a:lstStyle>
          <a:p>
            <a:pPr>
              <a:defRPr/>
            </a:pPr>
            <a:fld id="{4A2770A0-2236-4107-AB6E-FF4553154BA3}" type="slidenum">
              <a:rPr lang="en-US" altLang="en-US"/>
              <a:pPr>
                <a:defRPr/>
              </a:pPr>
              <a:t>‹#›</a:t>
            </a:fld>
            <a:endParaRPr lang="en-US" altLang="en-US"/>
          </a:p>
        </p:txBody>
      </p:sp>
    </p:spTree>
    <p:extLst>
      <p:ext uri="{BB962C8B-B14F-4D97-AF65-F5344CB8AC3E}">
        <p14:creationId xmlns:p14="http://schemas.microsoft.com/office/powerpoint/2010/main" val="3501759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CE8E71-0B3A-482E-BD05-A6C2347B2213}"/>
              </a:ext>
            </a:extLst>
          </p:cNvPr>
          <p:cNvSpPr>
            <a:spLocks noGrp="1"/>
          </p:cNvSpPr>
          <p:nvPr>
            <p:ph type="dt" sz="half" idx="10"/>
          </p:nvPr>
        </p:nvSpPr>
        <p:spPr/>
        <p:txBody>
          <a:bodyPr/>
          <a:lstStyle>
            <a:lvl1pPr>
              <a:defRPr/>
            </a:lvl1pPr>
          </a:lstStyle>
          <a:p>
            <a:pPr>
              <a:defRPr/>
            </a:pPr>
            <a:fld id="{66A444FA-CD01-4449-A903-208027FA9EFA}" type="datetime1">
              <a:rPr lang="en-US" altLang="en-US" smtClean="0"/>
              <a:t>7/4/2023</a:t>
            </a:fld>
            <a:endParaRPr lang="en-US" altLang="en-US"/>
          </a:p>
        </p:txBody>
      </p:sp>
      <p:sp>
        <p:nvSpPr>
          <p:cNvPr id="5" name="Footer Placeholder 4">
            <a:extLst>
              <a:ext uri="{FF2B5EF4-FFF2-40B4-BE49-F238E27FC236}">
                <a16:creationId xmlns:a16="http://schemas.microsoft.com/office/drawing/2014/main" id="{AC53CF11-F12B-20BC-574A-73C27A4418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6250D2F-430F-3B66-3BC3-C649B75F26E6}"/>
              </a:ext>
            </a:extLst>
          </p:cNvPr>
          <p:cNvSpPr>
            <a:spLocks noGrp="1"/>
          </p:cNvSpPr>
          <p:nvPr>
            <p:ph type="sldNum" sz="quarter" idx="12"/>
          </p:nvPr>
        </p:nvSpPr>
        <p:spPr/>
        <p:txBody>
          <a:bodyPr/>
          <a:lstStyle>
            <a:lvl1pPr>
              <a:defRPr/>
            </a:lvl1pPr>
          </a:lstStyle>
          <a:p>
            <a:pPr>
              <a:defRPr/>
            </a:pPr>
            <a:fld id="{D4D9F9C2-15E3-4C81-B356-9C546F1E3F79}" type="slidenum">
              <a:rPr lang="en-US" altLang="en-US"/>
              <a:pPr>
                <a:defRPr/>
              </a:pPr>
              <a:t>‹#›</a:t>
            </a:fld>
            <a:endParaRPr lang="en-US" altLang="en-US"/>
          </a:p>
        </p:txBody>
      </p:sp>
    </p:spTree>
    <p:extLst>
      <p:ext uri="{BB962C8B-B14F-4D97-AF65-F5344CB8AC3E}">
        <p14:creationId xmlns:p14="http://schemas.microsoft.com/office/powerpoint/2010/main" val="4154203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6C6ED6E-C5E5-FCE3-AE8A-B939E05263C3}"/>
              </a:ext>
            </a:extLst>
          </p:cNvPr>
          <p:cNvSpPr>
            <a:spLocks noGrp="1"/>
          </p:cNvSpPr>
          <p:nvPr>
            <p:ph type="dt" sz="half" idx="10"/>
          </p:nvPr>
        </p:nvSpPr>
        <p:spPr/>
        <p:txBody>
          <a:bodyPr/>
          <a:lstStyle>
            <a:lvl1pPr>
              <a:defRPr/>
            </a:lvl1pPr>
          </a:lstStyle>
          <a:p>
            <a:pPr>
              <a:defRPr/>
            </a:pPr>
            <a:fld id="{DEE809F3-405D-44FF-91D6-64837EE536BF}" type="datetime1">
              <a:rPr lang="en-US" altLang="en-US" smtClean="0"/>
              <a:t>7/4/2023</a:t>
            </a:fld>
            <a:endParaRPr lang="en-US" altLang="en-US"/>
          </a:p>
        </p:txBody>
      </p:sp>
      <p:sp>
        <p:nvSpPr>
          <p:cNvPr id="6" name="Footer Placeholder 4">
            <a:extLst>
              <a:ext uri="{FF2B5EF4-FFF2-40B4-BE49-F238E27FC236}">
                <a16:creationId xmlns:a16="http://schemas.microsoft.com/office/drawing/2014/main" id="{2CD3742C-B952-33C3-24E5-C2931AB25E8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8B750F-E836-2CC4-77E0-A25362EB01F4}"/>
              </a:ext>
            </a:extLst>
          </p:cNvPr>
          <p:cNvSpPr>
            <a:spLocks noGrp="1"/>
          </p:cNvSpPr>
          <p:nvPr>
            <p:ph type="sldNum" sz="quarter" idx="12"/>
          </p:nvPr>
        </p:nvSpPr>
        <p:spPr/>
        <p:txBody>
          <a:bodyPr/>
          <a:lstStyle>
            <a:lvl1pPr>
              <a:defRPr/>
            </a:lvl1pPr>
          </a:lstStyle>
          <a:p>
            <a:pPr>
              <a:defRPr/>
            </a:pPr>
            <a:fld id="{68A78EB3-5B40-47B3-8A79-01CCD227148A}" type="slidenum">
              <a:rPr lang="en-US" altLang="en-US"/>
              <a:pPr>
                <a:defRPr/>
              </a:pPr>
              <a:t>‹#›</a:t>
            </a:fld>
            <a:endParaRPr lang="en-US" altLang="en-US"/>
          </a:p>
        </p:txBody>
      </p:sp>
    </p:spTree>
    <p:extLst>
      <p:ext uri="{BB962C8B-B14F-4D97-AF65-F5344CB8AC3E}">
        <p14:creationId xmlns:p14="http://schemas.microsoft.com/office/powerpoint/2010/main" val="991390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EB01FB4-F7AA-BA01-148F-9E850449DFC3}"/>
              </a:ext>
            </a:extLst>
          </p:cNvPr>
          <p:cNvSpPr>
            <a:spLocks noGrp="1"/>
          </p:cNvSpPr>
          <p:nvPr>
            <p:ph type="dt" sz="half" idx="10"/>
          </p:nvPr>
        </p:nvSpPr>
        <p:spPr/>
        <p:txBody>
          <a:bodyPr/>
          <a:lstStyle>
            <a:lvl1pPr>
              <a:defRPr/>
            </a:lvl1pPr>
          </a:lstStyle>
          <a:p>
            <a:pPr>
              <a:defRPr/>
            </a:pPr>
            <a:fld id="{49EB8CCD-3A77-47C5-B401-BF35BDD4DA3A}" type="datetime1">
              <a:rPr lang="en-US" altLang="en-US" smtClean="0"/>
              <a:t>7/4/2023</a:t>
            </a:fld>
            <a:endParaRPr lang="en-US" altLang="en-US"/>
          </a:p>
        </p:txBody>
      </p:sp>
      <p:sp>
        <p:nvSpPr>
          <p:cNvPr id="8" name="Footer Placeholder 4">
            <a:extLst>
              <a:ext uri="{FF2B5EF4-FFF2-40B4-BE49-F238E27FC236}">
                <a16:creationId xmlns:a16="http://schemas.microsoft.com/office/drawing/2014/main" id="{ADE785FA-388A-9D4D-5962-834CF4E4227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7DB4D45-A90F-E638-955E-4B2DCE4881E1}"/>
              </a:ext>
            </a:extLst>
          </p:cNvPr>
          <p:cNvSpPr>
            <a:spLocks noGrp="1"/>
          </p:cNvSpPr>
          <p:nvPr>
            <p:ph type="sldNum" sz="quarter" idx="12"/>
          </p:nvPr>
        </p:nvSpPr>
        <p:spPr/>
        <p:txBody>
          <a:bodyPr/>
          <a:lstStyle>
            <a:lvl1pPr>
              <a:defRPr/>
            </a:lvl1pPr>
          </a:lstStyle>
          <a:p>
            <a:pPr>
              <a:defRPr/>
            </a:pPr>
            <a:fld id="{A2939A15-A9C9-4E10-8A48-842ED441E5B0}" type="slidenum">
              <a:rPr lang="en-US" altLang="en-US"/>
              <a:pPr>
                <a:defRPr/>
              </a:pPr>
              <a:t>‹#›</a:t>
            </a:fld>
            <a:endParaRPr lang="en-US" altLang="en-US"/>
          </a:p>
        </p:txBody>
      </p:sp>
    </p:spTree>
    <p:extLst>
      <p:ext uri="{BB962C8B-B14F-4D97-AF65-F5344CB8AC3E}">
        <p14:creationId xmlns:p14="http://schemas.microsoft.com/office/powerpoint/2010/main" val="3564464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C26C56C9-4E79-BD89-B8C5-A2D78A966185}"/>
              </a:ext>
            </a:extLst>
          </p:cNvPr>
          <p:cNvSpPr>
            <a:spLocks noGrp="1"/>
          </p:cNvSpPr>
          <p:nvPr>
            <p:ph type="dt" sz="half" idx="10"/>
          </p:nvPr>
        </p:nvSpPr>
        <p:spPr/>
        <p:txBody>
          <a:bodyPr/>
          <a:lstStyle>
            <a:lvl1pPr>
              <a:defRPr/>
            </a:lvl1pPr>
          </a:lstStyle>
          <a:p>
            <a:pPr>
              <a:defRPr/>
            </a:pPr>
            <a:fld id="{350C3232-BE6D-41D4-B47C-48DAB5601C1B}" type="datetime1">
              <a:rPr lang="en-US" altLang="en-US" smtClean="0"/>
              <a:t>7/4/2023</a:t>
            </a:fld>
            <a:endParaRPr lang="en-US" altLang="en-US"/>
          </a:p>
        </p:txBody>
      </p:sp>
      <p:sp>
        <p:nvSpPr>
          <p:cNvPr id="4" name="Footer Placeholder 4">
            <a:extLst>
              <a:ext uri="{FF2B5EF4-FFF2-40B4-BE49-F238E27FC236}">
                <a16:creationId xmlns:a16="http://schemas.microsoft.com/office/drawing/2014/main" id="{F452CD89-6A3C-71BD-BC35-D323226929B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FF980B3-7E4B-3705-61CD-1388A9C864A3}"/>
              </a:ext>
            </a:extLst>
          </p:cNvPr>
          <p:cNvSpPr>
            <a:spLocks noGrp="1"/>
          </p:cNvSpPr>
          <p:nvPr>
            <p:ph type="sldNum" sz="quarter" idx="12"/>
          </p:nvPr>
        </p:nvSpPr>
        <p:spPr/>
        <p:txBody>
          <a:bodyPr/>
          <a:lstStyle>
            <a:lvl1pPr>
              <a:defRPr/>
            </a:lvl1pPr>
          </a:lstStyle>
          <a:p>
            <a:pPr>
              <a:defRPr/>
            </a:pPr>
            <a:fld id="{A6225F1A-08DE-4532-8096-2F71F11BA7E9}" type="slidenum">
              <a:rPr lang="en-US" altLang="en-US"/>
              <a:pPr>
                <a:defRPr/>
              </a:pPr>
              <a:t>‹#›</a:t>
            </a:fld>
            <a:endParaRPr lang="en-US" altLang="en-US"/>
          </a:p>
        </p:txBody>
      </p:sp>
    </p:spTree>
    <p:extLst>
      <p:ext uri="{BB962C8B-B14F-4D97-AF65-F5344CB8AC3E}">
        <p14:creationId xmlns:p14="http://schemas.microsoft.com/office/powerpoint/2010/main" val="4112310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86A1288-A066-E6FB-226D-5E2C4C7CE186}"/>
              </a:ext>
            </a:extLst>
          </p:cNvPr>
          <p:cNvSpPr>
            <a:spLocks noGrp="1"/>
          </p:cNvSpPr>
          <p:nvPr>
            <p:ph type="dt" sz="half" idx="10"/>
          </p:nvPr>
        </p:nvSpPr>
        <p:spPr/>
        <p:txBody>
          <a:bodyPr/>
          <a:lstStyle>
            <a:lvl1pPr>
              <a:defRPr/>
            </a:lvl1pPr>
          </a:lstStyle>
          <a:p>
            <a:pPr>
              <a:defRPr/>
            </a:pPr>
            <a:fld id="{FE9B11E3-F192-433C-B6F0-7C4E296A4015}" type="datetime1">
              <a:rPr lang="en-US" altLang="en-US" smtClean="0"/>
              <a:t>7/4/2023</a:t>
            </a:fld>
            <a:endParaRPr lang="en-US" altLang="en-US"/>
          </a:p>
        </p:txBody>
      </p:sp>
      <p:sp>
        <p:nvSpPr>
          <p:cNvPr id="3" name="Footer Placeholder 4">
            <a:extLst>
              <a:ext uri="{FF2B5EF4-FFF2-40B4-BE49-F238E27FC236}">
                <a16:creationId xmlns:a16="http://schemas.microsoft.com/office/drawing/2014/main" id="{EF977780-0FDE-386B-836D-C43BAFA9EED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6231CF5-8B2F-0867-91AE-F74F71CC71E0}"/>
              </a:ext>
            </a:extLst>
          </p:cNvPr>
          <p:cNvSpPr>
            <a:spLocks noGrp="1"/>
          </p:cNvSpPr>
          <p:nvPr>
            <p:ph type="sldNum" sz="quarter" idx="12"/>
          </p:nvPr>
        </p:nvSpPr>
        <p:spPr/>
        <p:txBody>
          <a:bodyPr/>
          <a:lstStyle>
            <a:lvl1pPr>
              <a:defRPr/>
            </a:lvl1pPr>
          </a:lstStyle>
          <a:p>
            <a:pPr>
              <a:defRPr/>
            </a:pPr>
            <a:fld id="{EBF81AB8-5275-417E-B53C-647E1B3F1D12}" type="slidenum">
              <a:rPr lang="en-US" altLang="en-US"/>
              <a:pPr>
                <a:defRPr/>
              </a:pPr>
              <a:t>‹#›</a:t>
            </a:fld>
            <a:endParaRPr lang="en-US" altLang="en-US"/>
          </a:p>
        </p:txBody>
      </p:sp>
    </p:spTree>
    <p:extLst>
      <p:ext uri="{BB962C8B-B14F-4D97-AF65-F5344CB8AC3E}">
        <p14:creationId xmlns:p14="http://schemas.microsoft.com/office/powerpoint/2010/main" val="1962753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C601DF9-B023-675C-B3AF-BAF94CF07E23}"/>
              </a:ext>
            </a:extLst>
          </p:cNvPr>
          <p:cNvSpPr>
            <a:spLocks noGrp="1"/>
          </p:cNvSpPr>
          <p:nvPr>
            <p:ph type="dt" sz="half" idx="10"/>
          </p:nvPr>
        </p:nvSpPr>
        <p:spPr/>
        <p:txBody>
          <a:bodyPr/>
          <a:lstStyle>
            <a:lvl1pPr>
              <a:defRPr/>
            </a:lvl1pPr>
          </a:lstStyle>
          <a:p>
            <a:pPr>
              <a:defRPr/>
            </a:pPr>
            <a:fld id="{065208AD-D847-4730-A18A-EF2889194C2D}" type="datetime1">
              <a:rPr lang="en-US" altLang="en-US" smtClean="0"/>
              <a:t>7/4/2023</a:t>
            </a:fld>
            <a:endParaRPr lang="en-US" altLang="en-US"/>
          </a:p>
        </p:txBody>
      </p:sp>
      <p:sp>
        <p:nvSpPr>
          <p:cNvPr id="6" name="Footer Placeholder 4">
            <a:extLst>
              <a:ext uri="{FF2B5EF4-FFF2-40B4-BE49-F238E27FC236}">
                <a16:creationId xmlns:a16="http://schemas.microsoft.com/office/drawing/2014/main" id="{B8279E87-C751-46AC-BE30-6D24669891A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48BA509-2241-70D5-31D6-B5544ED13A59}"/>
              </a:ext>
            </a:extLst>
          </p:cNvPr>
          <p:cNvSpPr>
            <a:spLocks noGrp="1"/>
          </p:cNvSpPr>
          <p:nvPr>
            <p:ph type="sldNum" sz="quarter" idx="12"/>
          </p:nvPr>
        </p:nvSpPr>
        <p:spPr/>
        <p:txBody>
          <a:bodyPr/>
          <a:lstStyle>
            <a:lvl1pPr>
              <a:defRPr/>
            </a:lvl1pPr>
          </a:lstStyle>
          <a:p>
            <a:pPr>
              <a:defRPr/>
            </a:pPr>
            <a:fld id="{4B1A5462-7D5B-42EB-9A9C-89E41D9DBF62}" type="slidenum">
              <a:rPr lang="en-US" altLang="en-US"/>
              <a:pPr>
                <a:defRPr/>
              </a:pPr>
              <a:t>‹#›</a:t>
            </a:fld>
            <a:endParaRPr lang="en-US" altLang="en-US"/>
          </a:p>
        </p:txBody>
      </p:sp>
    </p:spTree>
    <p:extLst>
      <p:ext uri="{BB962C8B-B14F-4D97-AF65-F5344CB8AC3E}">
        <p14:creationId xmlns:p14="http://schemas.microsoft.com/office/powerpoint/2010/main" val="387080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4E4CD-446C-9D9A-4982-F91B65C7FDCA}"/>
              </a:ext>
            </a:extLst>
          </p:cNvPr>
          <p:cNvSpPr>
            <a:spLocks noGrp="1"/>
          </p:cNvSpPr>
          <p:nvPr>
            <p:ph type="dt" sz="half" idx="10"/>
          </p:nvPr>
        </p:nvSpPr>
        <p:spPr/>
        <p:txBody>
          <a:bodyPr/>
          <a:lstStyle/>
          <a:p>
            <a:fld id="{48654E88-2020-4731-AD59-EFD548BF6DBE}" type="datetime1">
              <a:rPr lang="en-US" smtClean="0"/>
              <a:t>7/4/2023</a:t>
            </a:fld>
            <a:endParaRPr lang="en-US"/>
          </a:p>
        </p:txBody>
      </p:sp>
      <p:sp>
        <p:nvSpPr>
          <p:cNvPr id="5" name="Footer Placeholder 4">
            <a:extLst>
              <a:ext uri="{FF2B5EF4-FFF2-40B4-BE49-F238E27FC236}">
                <a16:creationId xmlns:a16="http://schemas.microsoft.com/office/drawing/2014/main" id="{B6665AD7-CD4F-3D04-18B1-B3C925E80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A0AB8-9E6D-4CDA-097C-1471963E6E81}"/>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27931071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5952EC9-4BC6-A705-E3B9-2A8320CDAED0}"/>
              </a:ext>
            </a:extLst>
          </p:cNvPr>
          <p:cNvSpPr>
            <a:spLocks noGrp="1"/>
          </p:cNvSpPr>
          <p:nvPr>
            <p:ph type="dt" sz="half" idx="10"/>
          </p:nvPr>
        </p:nvSpPr>
        <p:spPr/>
        <p:txBody>
          <a:bodyPr/>
          <a:lstStyle>
            <a:lvl1pPr>
              <a:defRPr/>
            </a:lvl1pPr>
          </a:lstStyle>
          <a:p>
            <a:pPr>
              <a:defRPr/>
            </a:pPr>
            <a:fld id="{44D21C0E-135F-4B3D-866C-34DA40C8B8AB}" type="datetime1">
              <a:rPr lang="en-US" altLang="en-US" smtClean="0"/>
              <a:t>7/4/2023</a:t>
            </a:fld>
            <a:endParaRPr lang="en-US" altLang="en-US"/>
          </a:p>
        </p:txBody>
      </p:sp>
      <p:sp>
        <p:nvSpPr>
          <p:cNvPr id="6" name="Footer Placeholder 4">
            <a:extLst>
              <a:ext uri="{FF2B5EF4-FFF2-40B4-BE49-F238E27FC236}">
                <a16:creationId xmlns:a16="http://schemas.microsoft.com/office/drawing/2014/main" id="{027709F0-C961-B937-13CC-9E4B75C288E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6E91AB8-F765-F0A1-C2B2-F4C97DCFCCC0}"/>
              </a:ext>
            </a:extLst>
          </p:cNvPr>
          <p:cNvSpPr>
            <a:spLocks noGrp="1"/>
          </p:cNvSpPr>
          <p:nvPr>
            <p:ph type="sldNum" sz="quarter" idx="12"/>
          </p:nvPr>
        </p:nvSpPr>
        <p:spPr/>
        <p:txBody>
          <a:bodyPr/>
          <a:lstStyle>
            <a:lvl1pPr>
              <a:defRPr/>
            </a:lvl1pPr>
          </a:lstStyle>
          <a:p>
            <a:pPr>
              <a:defRPr/>
            </a:pPr>
            <a:fld id="{24492001-C016-4178-BD14-2BFE6E755BB7}" type="slidenum">
              <a:rPr lang="en-US" altLang="en-US"/>
              <a:pPr>
                <a:defRPr/>
              </a:pPr>
              <a:t>‹#›</a:t>
            </a:fld>
            <a:endParaRPr lang="en-US" altLang="en-US"/>
          </a:p>
        </p:txBody>
      </p:sp>
    </p:spTree>
    <p:extLst>
      <p:ext uri="{BB962C8B-B14F-4D97-AF65-F5344CB8AC3E}">
        <p14:creationId xmlns:p14="http://schemas.microsoft.com/office/powerpoint/2010/main" val="2221775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3A1E-2FD2-6B8B-25EF-55B24B8D4925}"/>
              </a:ext>
            </a:extLst>
          </p:cNvPr>
          <p:cNvSpPr>
            <a:spLocks noGrp="1"/>
          </p:cNvSpPr>
          <p:nvPr>
            <p:ph type="dt" sz="half" idx="10"/>
          </p:nvPr>
        </p:nvSpPr>
        <p:spPr/>
        <p:txBody>
          <a:bodyPr/>
          <a:lstStyle>
            <a:lvl1pPr>
              <a:defRPr/>
            </a:lvl1pPr>
          </a:lstStyle>
          <a:p>
            <a:pPr>
              <a:defRPr/>
            </a:pPr>
            <a:fld id="{9752AD45-411B-47C6-A6AA-0FBD8B82F645}" type="datetime1">
              <a:rPr lang="en-US" altLang="en-US" smtClean="0"/>
              <a:t>7/4/2023</a:t>
            </a:fld>
            <a:endParaRPr lang="en-US" altLang="en-US"/>
          </a:p>
        </p:txBody>
      </p:sp>
      <p:sp>
        <p:nvSpPr>
          <p:cNvPr id="5" name="Footer Placeholder 4">
            <a:extLst>
              <a:ext uri="{FF2B5EF4-FFF2-40B4-BE49-F238E27FC236}">
                <a16:creationId xmlns:a16="http://schemas.microsoft.com/office/drawing/2014/main" id="{C9AD09AD-F334-EBD6-9554-7DBADAFE625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4280837-2A90-CA81-7F4E-6A9DA6D63C65}"/>
              </a:ext>
            </a:extLst>
          </p:cNvPr>
          <p:cNvSpPr>
            <a:spLocks noGrp="1"/>
          </p:cNvSpPr>
          <p:nvPr>
            <p:ph type="sldNum" sz="quarter" idx="12"/>
          </p:nvPr>
        </p:nvSpPr>
        <p:spPr/>
        <p:txBody>
          <a:bodyPr/>
          <a:lstStyle>
            <a:lvl1pPr>
              <a:defRPr/>
            </a:lvl1pPr>
          </a:lstStyle>
          <a:p>
            <a:pPr>
              <a:defRPr/>
            </a:pPr>
            <a:fld id="{86A1308E-E914-4549-AAE8-BFEB6606ABCF}" type="slidenum">
              <a:rPr lang="en-US" altLang="en-US"/>
              <a:pPr>
                <a:defRPr/>
              </a:pPr>
              <a:t>‹#›</a:t>
            </a:fld>
            <a:endParaRPr lang="en-US" altLang="en-US"/>
          </a:p>
        </p:txBody>
      </p:sp>
    </p:spTree>
    <p:extLst>
      <p:ext uri="{BB962C8B-B14F-4D97-AF65-F5344CB8AC3E}">
        <p14:creationId xmlns:p14="http://schemas.microsoft.com/office/powerpoint/2010/main" val="2325112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D05FB-03B3-3E5B-6C1C-00762233F501}"/>
              </a:ext>
            </a:extLst>
          </p:cNvPr>
          <p:cNvSpPr>
            <a:spLocks noGrp="1"/>
          </p:cNvSpPr>
          <p:nvPr>
            <p:ph type="dt" sz="half" idx="10"/>
          </p:nvPr>
        </p:nvSpPr>
        <p:spPr/>
        <p:txBody>
          <a:bodyPr/>
          <a:lstStyle>
            <a:lvl1pPr>
              <a:defRPr/>
            </a:lvl1pPr>
          </a:lstStyle>
          <a:p>
            <a:pPr>
              <a:defRPr/>
            </a:pPr>
            <a:fld id="{69A44A20-0B6C-4361-8C28-4433C4760427}" type="datetime1">
              <a:rPr lang="en-US" altLang="en-US" smtClean="0"/>
              <a:t>7/4/2023</a:t>
            </a:fld>
            <a:endParaRPr lang="en-US" altLang="en-US"/>
          </a:p>
        </p:txBody>
      </p:sp>
      <p:sp>
        <p:nvSpPr>
          <p:cNvPr id="5" name="Footer Placeholder 4">
            <a:extLst>
              <a:ext uri="{FF2B5EF4-FFF2-40B4-BE49-F238E27FC236}">
                <a16:creationId xmlns:a16="http://schemas.microsoft.com/office/drawing/2014/main" id="{35FC3AB5-B1AF-3B22-EB99-7E2014E82F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01C5F2D-897E-40DF-6752-E698D0929454}"/>
              </a:ext>
            </a:extLst>
          </p:cNvPr>
          <p:cNvSpPr>
            <a:spLocks noGrp="1"/>
          </p:cNvSpPr>
          <p:nvPr>
            <p:ph type="sldNum" sz="quarter" idx="12"/>
          </p:nvPr>
        </p:nvSpPr>
        <p:spPr/>
        <p:txBody>
          <a:bodyPr/>
          <a:lstStyle>
            <a:lvl1pPr>
              <a:defRPr/>
            </a:lvl1pPr>
          </a:lstStyle>
          <a:p>
            <a:pPr>
              <a:defRPr/>
            </a:pPr>
            <a:fld id="{3271C78B-3744-4D83-9974-7D9190E4B5AD}" type="slidenum">
              <a:rPr lang="en-US" altLang="en-US"/>
              <a:pPr>
                <a:defRPr/>
              </a:pPr>
              <a:t>‹#›</a:t>
            </a:fld>
            <a:endParaRPr lang="en-US" altLang="en-US"/>
          </a:p>
        </p:txBody>
      </p:sp>
    </p:spTree>
    <p:extLst>
      <p:ext uri="{BB962C8B-B14F-4D97-AF65-F5344CB8AC3E}">
        <p14:creationId xmlns:p14="http://schemas.microsoft.com/office/powerpoint/2010/main" val="159744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E26EA313-8670-2972-04AD-58EA66F6C506}"/>
              </a:ext>
            </a:extLst>
          </p:cNvPr>
          <p:cNvSpPr>
            <a:spLocks noGrp="1"/>
          </p:cNvSpPr>
          <p:nvPr>
            <p:ph type="dt" sz="half" idx="10"/>
          </p:nvPr>
        </p:nvSpPr>
        <p:spPr/>
        <p:txBody>
          <a:bodyPr/>
          <a:lstStyle/>
          <a:p>
            <a:fld id="{96FCED5F-0D9E-4F4A-B0BB-E3232E0FEA36}" type="datetime1">
              <a:rPr lang="en-US" smtClean="0"/>
              <a:t>7/4/2023</a:t>
            </a:fld>
            <a:endParaRPr lang="en-US"/>
          </a:p>
        </p:txBody>
      </p:sp>
      <p:sp>
        <p:nvSpPr>
          <p:cNvPr id="5" name="Footer Placeholder 4">
            <a:extLst>
              <a:ext uri="{FF2B5EF4-FFF2-40B4-BE49-F238E27FC236}">
                <a16:creationId xmlns:a16="http://schemas.microsoft.com/office/drawing/2014/main" id="{A355A916-D749-B5D2-8673-FC2C960E8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28906-9215-07D5-1C2B-185BCA7433B6}"/>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604539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63133"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46333"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4A7693-E40F-52CD-7622-38A99AD5026F}"/>
              </a:ext>
            </a:extLst>
          </p:cNvPr>
          <p:cNvSpPr>
            <a:spLocks noGrp="1"/>
          </p:cNvSpPr>
          <p:nvPr>
            <p:ph type="dt" sz="half" idx="10"/>
          </p:nvPr>
        </p:nvSpPr>
        <p:spPr/>
        <p:txBody>
          <a:bodyPr/>
          <a:lstStyle/>
          <a:p>
            <a:fld id="{34549876-9156-415D-A080-223E97E222B9}" type="datetime1">
              <a:rPr lang="en-US" smtClean="0"/>
              <a:t>7/4/2023</a:t>
            </a:fld>
            <a:endParaRPr lang="en-US"/>
          </a:p>
        </p:txBody>
      </p:sp>
      <p:sp>
        <p:nvSpPr>
          <p:cNvPr id="6" name="Footer Placeholder 5">
            <a:extLst>
              <a:ext uri="{FF2B5EF4-FFF2-40B4-BE49-F238E27FC236}">
                <a16:creationId xmlns:a16="http://schemas.microsoft.com/office/drawing/2014/main" id="{66F1C569-1DCB-9D08-FEEA-DD7A4C14B2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DCE07-226C-A7D2-1542-2F7192427B7B}"/>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226676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E3960D-0B58-3BA0-E1AD-175C518C7980}"/>
              </a:ext>
            </a:extLst>
          </p:cNvPr>
          <p:cNvSpPr>
            <a:spLocks noGrp="1"/>
          </p:cNvSpPr>
          <p:nvPr>
            <p:ph type="dt" sz="half" idx="10"/>
          </p:nvPr>
        </p:nvSpPr>
        <p:spPr/>
        <p:txBody>
          <a:bodyPr/>
          <a:lstStyle/>
          <a:p>
            <a:fld id="{70B4E002-1803-47FB-ACAC-4D74229D109D}" type="datetime1">
              <a:rPr lang="en-US" smtClean="0"/>
              <a:t>7/4/2023</a:t>
            </a:fld>
            <a:endParaRPr lang="en-US"/>
          </a:p>
        </p:txBody>
      </p:sp>
      <p:sp>
        <p:nvSpPr>
          <p:cNvPr id="8" name="Footer Placeholder 7">
            <a:extLst>
              <a:ext uri="{FF2B5EF4-FFF2-40B4-BE49-F238E27FC236}">
                <a16:creationId xmlns:a16="http://schemas.microsoft.com/office/drawing/2014/main" id="{87260F43-EB69-5B5E-3873-A76B6AE744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F328BB-0E59-9D0D-F9E5-62A5E79F6DBC}"/>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3305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877D1-6166-93BF-6A06-C50EB37BCACE}"/>
              </a:ext>
            </a:extLst>
          </p:cNvPr>
          <p:cNvSpPr>
            <a:spLocks noGrp="1"/>
          </p:cNvSpPr>
          <p:nvPr>
            <p:ph type="dt" sz="half" idx="10"/>
          </p:nvPr>
        </p:nvSpPr>
        <p:spPr/>
        <p:txBody>
          <a:bodyPr/>
          <a:lstStyle/>
          <a:p>
            <a:fld id="{AB88827A-1C9F-4072-B320-6FCD4F5B6238}" type="datetime1">
              <a:rPr lang="en-US" smtClean="0"/>
              <a:t>7/4/2023</a:t>
            </a:fld>
            <a:endParaRPr lang="en-US"/>
          </a:p>
        </p:txBody>
      </p:sp>
      <p:sp>
        <p:nvSpPr>
          <p:cNvPr id="4" name="Footer Placeholder 3">
            <a:extLst>
              <a:ext uri="{FF2B5EF4-FFF2-40B4-BE49-F238E27FC236}">
                <a16:creationId xmlns:a16="http://schemas.microsoft.com/office/drawing/2014/main" id="{AB591529-4F3D-42DD-6C77-0C1B41222D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CC81CF-C819-0A1A-A2FF-39BB9652D316}"/>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313964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365E567-204C-B243-FC25-43418CD31DAB}"/>
              </a:ext>
            </a:extLst>
          </p:cNvPr>
          <p:cNvSpPr>
            <a:spLocks noGrp="1"/>
          </p:cNvSpPr>
          <p:nvPr>
            <p:ph type="dt" sz="half" idx="10"/>
          </p:nvPr>
        </p:nvSpPr>
        <p:spPr/>
        <p:txBody>
          <a:bodyPr/>
          <a:lstStyle/>
          <a:p>
            <a:fld id="{A17C089B-85A8-41D5-AEB7-5709A70EC4B2}" type="datetime1">
              <a:rPr lang="en-US" smtClean="0"/>
              <a:t>7/4/2023</a:t>
            </a:fld>
            <a:endParaRPr lang="en-US"/>
          </a:p>
        </p:txBody>
      </p:sp>
      <p:sp>
        <p:nvSpPr>
          <p:cNvPr id="4" name="Footer Placeholder 3">
            <a:extLst>
              <a:ext uri="{FF2B5EF4-FFF2-40B4-BE49-F238E27FC236}">
                <a16:creationId xmlns:a16="http://schemas.microsoft.com/office/drawing/2014/main" id="{12EF9D84-B13F-2DD7-A3E0-2796082CFB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89D949-68B3-CC64-34CE-C4D347447E68}"/>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136144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314065B-7F39-10E0-C535-7FFA74884D29}"/>
              </a:ext>
            </a:extLst>
          </p:cNvPr>
          <p:cNvSpPr>
            <a:spLocks noGrp="1"/>
          </p:cNvSpPr>
          <p:nvPr>
            <p:ph type="dt" sz="half" idx="10"/>
          </p:nvPr>
        </p:nvSpPr>
        <p:spPr/>
        <p:txBody>
          <a:bodyPr/>
          <a:lstStyle/>
          <a:p>
            <a:fld id="{3806CADC-650C-4389-8329-4CDFF55CCD52}" type="datetime1">
              <a:rPr lang="en-US" smtClean="0"/>
              <a:t>7/4/2023</a:t>
            </a:fld>
            <a:endParaRPr lang="en-US"/>
          </a:p>
        </p:txBody>
      </p:sp>
      <p:sp>
        <p:nvSpPr>
          <p:cNvPr id="6" name="Footer Placeholder 5">
            <a:extLst>
              <a:ext uri="{FF2B5EF4-FFF2-40B4-BE49-F238E27FC236}">
                <a16:creationId xmlns:a16="http://schemas.microsoft.com/office/drawing/2014/main" id="{16BA5945-CCE3-E7B4-3D82-49A6422A1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1BDFB-C25B-0357-E83B-6CE80FF73E38}"/>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358591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80CAFCE-A6C0-7FC9-7460-9557DC0D0BBC}"/>
              </a:ext>
            </a:extLst>
          </p:cNvPr>
          <p:cNvSpPr>
            <a:spLocks noGrp="1"/>
          </p:cNvSpPr>
          <p:nvPr>
            <p:ph type="dt" sz="half" idx="10"/>
          </p:nvPr>
        </p:nvSpPr>
        <p:spPr/>
        <p:txBody>
          <a:bodyPr/>
          <a:lstStyle/>
          <a:p>
            <a:fld id="{33C9339D-7484-441A-8806-FB5568D09823}" type="datetime1">
              <a:rPr lang="en-US" smtClean="0"/>
              <a:t>7/4/2023</a:t>
            </a:fld>
            <a:endParaRPr lang="en-US"/>
          </a:p>
        </p:txBody>
      </p:sp>
      <p:sp>
        <p:nvSpPr>
          <p:cNvPr id="6" name="Footer Placeholder 5">
            <a:extLst>
              <a:ext uri="{FF2B5EF4-FFF2-40B4-BE49-F238E27FC236}">
                <a16:creationId xmlns:a16="http://schemas.microsoft.com/office/drawing/2014/main" id="{8EBCF6AE-F560-3284-5315-8A65A2651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8A5C3-3B05-8ED0-25EF-899A5626CCDA}"/>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253381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D29A0A7-31B2-F80A-28D8-5B08040286DA}"/>
              </a:ext>
            </a:extLst>
          </p:cNvPr>
          <p:cNvSpPr>
            <a:spLocks noGrp="1" noChangeArrowheads="1"/>
          </p:cNvSpPr>
          <p:nvPr>
            <p:ph type="title"/>
          </p:nvPr>
        </p:nvSpPr>
        <p:spPr bwMode="auto">
          <a:xfrm>
            <a:off x="1363663" y="912813"/>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F50D0CB-77CB-636D-69A1-C0004709B9D7}"/>
              </a:ext>
            </a:extLst>
          </p:cNvPr>
          <p:cNvSpPr>
            <a:spLocks noGrp="1" noChangeArrowheads="1"/>
          </p:cNvSpPr>
          <p:nvPr>
            <p:ph type="body" idx="1"/>
          </p:nvPr>
        </p:nvSpPr>
        <p:spPr bwMode="auto">
          <a:xfrm>
            <a:off x="1363663"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5">
            <a:extLst>
              <a:ext uri="{FF2B5EF4-FFF2-40B4-BE49-F238E27FC236}">
                <a16:creationId xmlns:a16="http://schemas.microsoft.com/office/drawing/2014/main" id="{86364DD3-F8B2-D252-FD56-AA40B3B21CFB}"/>
              </a:ext>
            </a:extLst>
          </p:cNvPr>
          <p:cNvSpPr>
            <a:spLocks noChangeArrowheads="1"/>
          </p:cNvSpPr>
          <p:nvPr userDrawn="1"/>
        </p:nvSpPr>
        <p:spPr bwMode="auto">
          <a:xfrm>
            <a:off x="0" y="6073775"/>
            <a:ext cx="12192000" cy="795338"/>
          </a:xfrm>
          <a:prstGeom prst="rect">
            <a:avLst/>
          </a:prstGeom>
          <a:solidFill>
            <a:srgbClr val="C80000"/>
          </a:solidFill>
          <a:ln>
            <a:noFill/>
          </a:ln>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endParaRPr lang="en-US" altLang="en-US"/>
          </a:p>
        </p:txBody>
      </p:sp>
      <p:pic>
        <p:nvPicPr>
          <p:cNvPr id="1029" name="Picture 7" descr="NJIT_C_SD3_ko.eps">
            <a:extLst>
              <a:ext uri="{FF2B5EF4-FFF2-40B4-BE49-F238E27FC236}">
                <a16:creationId xmlns:a16="http://schemas.microsoft.com/office/drawing/2014/main" id="{CE760443-7C9E-D96A-454B-3DCF4628DD4C}"/>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47663" y="6149975"/>
            <a:ext cx="325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E1C1BF0C-683D-B293-A05D-021D727E0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8CFB5-DE34-4F22-9428-4DC18BD2F17F}" type="datetime1">
              <a:rPr lang="en-US" smtClean="0"/>
              <a:t>7/4/2023</a:t>
            </a:fld>
            <a:endParaRPr lang="en-US"/>
          </a:p>
        </p:txBody>
      </p:sp>
      <p:sp>
        <p:nvSpPr>
          <p:cNvPr id="3" name="Footer Placeholder 2">
            <a:extLst>
              <a:ext uri="{FF2B5EF4-FFF2-40B4-BE49-F238E27FC236}">
                <a16:creationId xmlns:a16="http://schemas.microsoft.com/office/drawing/2014/main" id="{DCF6ADBA-D613-C225-CCBB-CC14A867E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3BB01E5-8E79-5ACD-3F68-FBEF0221B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3200" b="1">
                <a:solidFill>
                  <a:schemeClr val="bg1"/>
                </a:solidFill>
              </a:defRPr>
            </a:lvl1pPr>
          </a:lstStyle>
          <a:p>
            <a:fld id="{DE8AB9A8-589B-4446-8E9E-A8BB80ADF6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2pPr>
      <a:lvl3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3pPr>
      <a:lvl4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4pPr>
      <a:lvl5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5pPr>
      <a:lvl6pPr marL="4572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6pPr>
      <a:lvl7pPr marL="9144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7pPr>
      <a:lvl8pPr marL="13716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8pPr>
      <a:lvl9pPr marL="18288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a:solidFill>
            <a:schemeClr val="tx1"/>
          </a:solidFill>
          <a:latin typeface="+mn-lt"/>
          <a:ea typeface="+mn-ea"/>
          <a:cs typeface="+mn-cs"/>
        </a:defRPr>
      </a:lvl5pPr>
      <a:lvl6pPr marL="2514600" indent="-228600" algn="l" rtl="0" fontAlgn="base">
        <a:spcBef>
          <a:spcPct val="20000"/>
        </a:spcBef>
        <a:spcAft>
          <a:spcPct val="0"/>
        </a:spcAft>
        <a:buChar char="»"/>
        <a:defRPr sz="1400">
          <a:solidFill>
            <a:schemeClr val="tx1"/>
          </a:solidFill>
          <a:latin typeface="+mn-lt"/>
          <a:ea typeface="+mn-ea"/>
          <a:cs typeface="+mn-cs"/>
        </a:defRPr>
      </a:lvl6pPr>
      <a:lvl7pPr marL="2971800" indent="-228600" algn="l" rtl="0" fontAlgn="base">
        <a:spcBef>
          <a:spcPct val="20000"/>
        </a:spcBef>
        <a:spcAft>
          <a:spcPct val="0"/>
        </a:spcAft>
        <a:buChar char="»"/>
        <a:defRPr sz="1400">
          <a:solidFill>
            <a:schemeClr val="tx1"/>
          </a:solidFill>
          <a:latin typeface="+mn-lt"/>
          <a:ea typeface="+mn-ea"/>
          <a:cs typeface="+mn-cs"/>
        </a:defRPr>
      </a:lvl7pPr>
      <a:lvl8pPr marL="3429000" indent="-228600" algn="l" rtl="0" fontAlgn="base">
        <a:spcBef>
          <a:spcPct val="20000"/>
        </a:spcBef>
        <a:spcAft>
          <a:spcPct val="0"/>
        </a:spcAft>
        <a:buChar char="»"/>
        <a:defRPr sz="1400">
          <a:solidFill>
            <a:schemeClr val="tx1"/>
          </a:solidFill>
          <a:latin typeface="+mn-lt"/>
          <a:ea typeface="+mn-ea"/>
          <a:cs typeface="+mn-cs"/>
        </a:defRPr>
      </a:lvl8pPr>
      <a:lvl9pPr marL="3886200" indent="-228600" algn="l" rtl="0" fontAlgn="base">
        <a:spcBef>
          <a:spcPct val="20000"/>
        </a:spcBef>
        <a:spcAft>
          <a:spcPct val="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Placeholder 2">
            <a:extLst>
              <a:ext uri="{FF2B5EF4-FFF2-40B4-BE49-F238E27FC236}">
                <a16:creationId xmlns:a16="http://schemas.microsoft.com/office/drawing/2014/main" id="{46A240E5-EF94-2C7E-E5D9-6AEBFBD30C8B}"/>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B5058E8-8C61-82FF-8629-F4CC9792F872}"/>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ea typeface="ＭＳ Ｐゴシック" pitchFamily="34" charset="-128"/>
              </a:defRPr>
            </a:lvl1pPr>
          </a:lstStyle>
          <a:p>
            <a:pPr>
              <a:defRPr/>
            </a:pPr>
            <a:fld id="{860F350C-1893-4B77-9FB0-4F0A6309752F}" type="datetime1">
              <a:rPr lang="en-US" altLang="en-US" smtClean="0"/>
              <a:t>7/4/2023</a:t>
            </a:fld>
            <a:endParaRPr lang="en-US" altLang="en-US"/>
          </a:p>
        </p:txBody>
      </p:sp>
      <p:sp>
        <p:nvSpPr>
          <p:cNvPr id="5" name="Footer Placeholder 4">
            <a:extLst>
              <a:ext uri="{FF2B5EF4-FFF2-40B4-BE49-F238E27FC236}">
                <a16:creationId xmlns:a16="http://schemas.microsoft.com/office/drawing/2014/main" id="{0428F1C9-EA66-2867-E211-F900294F1E8F}"/>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22026037-4212-06D2-4AC8-41A3D73C2CB1}"/>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E5C9AFD-1D71-4609-926D-50A4D69D422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ヒラギノ角ゴ Pro W3" charset="0"/>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ヒラギノ角ゴ Pro W3"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image40.jpg">
            <a:extLst>
              <a:ext uri="{FF2B5EF4-FFF2-40B4-BE49-F238E27FC236}">
                <a16:creationId xmlns:a16="http://schemas.microsoft.com/office/drawing/2014/main" id="{4169510F-33DC-1C5E-6F65-F46E85368984}"/>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1493126" y="152400"/>
            <a:ext cx="9205748" cy="5867400"/>
          </a:xfrm>
          <a:prstGeom prst="rect">
            <a:avLst/>
          </a:prstGeom>
          <a:noFill/>
          <a:ln w="1270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E31D658-E0B4-5821-B688-BBF60001B55D}"/>
              </a:ext>
            </a:extLst>
          </p:cNvPr>
          <p:cNvSpPr>
            <a:spLocks noGrp="1"/>
          </p:cNvSpPr>
          <p:nvPr>
            <p:ph type="sldNum" sz="quarter" idx="12"/>
          </p:nvPr>
        </p:nvSpPr>
        <p:spPr/>
        <p:txBody>
          <a:bodyPr/>
          <a:lstStyle/>
          <a:p>
            <a:fld id="{DE8AB9A8-589B-4446-8E9E-A8BB80ADF635}"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5968BE-63F4-076D-7075-02FA938141CD}"/>
              </a:ext>
            </a:extLst>
          </p:cNvPr>
          <p:cNvSpPr>
            <a:spLocks noGrp="1"/>
          </p:cNvSpPr>
          <p:nvPr>
            <p:ph type="sldNum" sz="quarter" idx="12"/>
          </p:nvPr>
        </p:nvSpPr>
        <p:spPr/>
        <p:txBody>
          <a:bodyPr/>
          <a:lstStyle/>
          <a:p>
            <a:fld id="{DE8AB9A8-589B-4446-8E9E-A8BB80ADF635}" type="slidenum">
              <a:rPr lang="en-US" smtClean="0"/>
              <a:t>10</a:t>
            </a:fld>
            <a:endParaRPr lang="en-US"/>
          </a:p>
        </p:txBody>
      </p:sp>
      <p:sp>
        <p:nvSpPr>
          <p:cNvPr id="4" name="TextBox 3">
            <a:extLst>
              <a:ext uri="{FF2B5EF4-FFF2-40B4-BE49-F238E27FC236}">
                <a16:creationId xmlns:a16="http://schemas.microsoft.com/office/drawing/2014/main" id="{B51DF60E-709E-28C1-2BF2-280F5FF92AD3}"/>
              </a:ext>
            </a:extLst>
          </p:cNvPr>
          <p:cNvSpPr txBox="1"/>
          <p:nvPr/>
        </p:nvSpPr>
        <p:spPr>
          <a:xfrm>
            <a:off x="152400" y="152906"/>
            <a:ext cx="11887200" cy="1523494"/>
          </a:xfrm>
          <a:prstGeom prst="rect">
            <a:avLst/>
          </a:prstGeom>
          <a:noFill/>
        </p:spPr>
        <p:txBody>
          <a:bodyPr wrap="square">
            <a:spAutoFit/>
          </a:bodyPr>
          <a:lstStyle/>
          <a:p>
            <a:pPr algn="ctr">
              <a:spcAft>
                <a:spcPts val="600"/>
              </a:spcAft>
              <a:defRPr/>
            </a:pPr>
            <a:r>
              <a:rPr lang="en-US" sz="2800" b="1" dirty="0">
                <a:latin typeface="Times New Roman" panose="02020603050405020304" pitchFamily="18" charset="0"/>
                <a:cs typeface="Times New Roman" panose="02020603050405020304" pitchFamily="18" charset="0"/>
              </a:rPr>
              <a:t>Social Feature-based Summarization</a:t>
            </a:r>
          </a:p>
          <a:p>
            <a:pPr marL="342900" indent="-342900" algn="just">
              <a:spcAft>
                <a:spcPts val="600"/>
              </a:spcAft>
              <a:buFont typeface="Arial" panose="020B0604020202020204" pitchFamily="34" charset="0"/>
              <a:buChar char="•"/>
              <a:defRPr/>
            </a:pPr>
            <a:r>
              <a:rPr lang="en-US" sz="3000" dirty="0">
                <a:latin typeface="Times New Roman" panose="02020603050405020304" pitchFamily="18" charset="0"/>
                <a:cs typeface="Times New Roman" panose="02020603050405020304" pitchFamily="18" charset="0"/>
              </a:rPr>
              <a:t>Our goal is to identify summaries with social prominence on social media. Thus, we modified the formula and defined the salience score of a tweet: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75682C-9C23-8D6D-DBE5-B382AF22993D}"/>
                  </a:ext>
                </a:extLst>
              </p:cNvPr>
              <p:cNvSpPr txBox="1"/>
              <p:nvPr/>
            </p:nvSpPr>
            <p:spPr>
              <a:xfrm>
                <a:off x="571500" y="1857161"/>
                <a:ext cx="10972800" cy="1190839"/>
              </a:xfrm>
              <a:prstGeom prst="rect">
                <a:avLst/>
              </a:prstGeom>
              <a:noFill/>
            </p:spPr>
            <p:txBody>
              <a:bodyPr wrap="square" anchor="ctr">
                <a:spAutoFit/>
              </a:bodyPr>
              <a:lstStyle/>
              <a:p>
                <a:pPr marL="0" marR="0" algn="ctr">
                  <a:spcBef>
                    <a:spcPts val="0"/>
                  </a:spcBef>
                  <a:spcAft>
                    <a:spcPts val="0"/>
                  </a:spcAft>
                </a:pPr>
                <a14:m>
                  <m:oMath xmlns:m="http://schemas.openxmlformats.org/officeDocument/2006/math">
                    <m:r>
                      <a:rPr lang="en-US" sz="3200" b="1" i="0" smtClean="0">
                        <a:solidFill>
                          <a:schemeClr val="tx1"/>
                        </a:solidFill>
                        <a:effectLst/>
                        <a:latin typeface="Cambria Math" panose="02040503050406030204" pitchFamily="18" charset="0"/>
                        <a:ea typeface="Cambria Math" panose="02040503050406030204" pitchFamily="18" charset="0"/>
                      </a:rPr>
                      <m:t>𝐒𝐚𝐥𝐢𝐞𝐧𝐜𝐞</m:t>
                    </m:r>
                    <m:r>
                      <a:rPr lang="en-US" sz="3200" b="1" i="0" smtClean="0">
                        <a:solidFill>
                          <a:schemeClr val="tx1"/>
                        </a:solidFill>
                        <a:effectLst/>
                        <a:latin typeface="Cambria Math" panose="02040503050406030204" pitchFamily="18" charset="0"/>
                        <a:ea typeface="Cambria Math" panose="02040503050406030204" pitchFamily="18" charset="0"/>
                      </a:rPr>
                      <m:t> </m:t>
                    </m:r>
                    <m:r>
                      <a:rPr lang="en-US" sz="3200" b="1" i="0" smtClean="0">
                        <a:solidFill>
                          <a:schemeClr val="tx1"/>
                        </a:solidFill>
                        <a:effectLst/>
                        <a:latin typeface="Cambria Math" panose="02040503050406030204" pitchFamily="18" charset="0"/>
                        <a:ea typeface="Cambria Math" panose="02040503050406030204" pitchFamily="18" charset="0"/>
                      </a:rPr>
                      <m:t>𝐒𝐜𝐨𝐫𝐞</m:t>
                    </m:r>
                    <m:r>
                      <a:rPr lang="en-US" sz="3200" i="0">
                        <a:solidFill>
                          <a:schemeClr val="tx1"/>
                        </a:solidFill>
                        <a:effectLst/>
                        <a:latin typeface="Cambria Math" panose="02040503050406030204" pitchFamily="18" charset="0"/>
                        <a:ea typeface="Cambria Math" panose="02040503050406030204" pitchFamily="18" charset="0"/>
                      </a:rPr>
                      <m:t>=</m:t>
                    </m:r>
                    <m:d>
                      <m:dPr>
                        <m:begChr m:val="{"/>
                        <m:endChr m:val=""/>
                        <m:ctrlPr>
                          <a:rPr lang="en-US" sz="3200" i="1">
                            <a:solidFill>
                              <a:schemeClr val="tx1"/>
                            </a:solidFill>
                            <a:effectLst/>
                            <a:latin typeface="Cambria Math" panose="02040503050406030204" pitchFamily="18" charset="0"/>
                            <a:ea typeface="Cambria Math" panose="02040503050406030204" pitchFamily="18" charset="0"/>
                          </a:rPr>
                        </m:ctrlPr>
                      </m:dPr>
                      <m:e>
                        <m:eqArr>
                          <m:eqArrPr>
                            <m:ctrlPr>
                              <a:rPr lang="en-US" sz="3200" i="1">
                                <a:solidFill>
                                  <a:schemeClr val="tx1"/>
                                </a:solidFill>
                                <a:effectLst/>
                                <a:latin typeface="Cambria Math" panose="02040503050406030204" pitchFamily="18" charset="0"/>
                                <a:ea typeface="Cambria Math" panose="02040503050406030204" pitchFamily="18" charset="0"/>
                              </a:rPr>
                            </m:ctrlPr>
                          </m:eqArrPr>
                          <m:e>
                            <m:r>
                              <m:rPr>
                                <m:sty m:val="p"/>
                              </m:rPr>
                              <a:rPr lang="en-US" sz="3200" i="0">
                                <a:solidFill>
                                  <a:schemeClr val="tx1"/>
                                </a:solidFill>
                                <a:effectLst/>
                                <a:latin typeface="Cambria Math" panose="02040503050406030204" pitchFamily="18" charset="0"/>
                                <a:ea typeface="Cambria Math" panose="02040503050406030204" pitchFamily="18" charset="0"/>
                              </a:rPr>
                              <m:t>follower</m:t>
                            </m:r>
                            <m:r>
                              <a:rPr lang="en-US" sz="3200" i="0">
                                <a:solidFill>
                                  <a:schemeClr val="tx1"/>
                                </a:solidFill>
                                <a:effectLst/>
                                <a:latin typeface="Cambria Math" panose="02040503050406030204" pitchFamily="18" charset="0"/>
                                <a:ea typeface="Cambria Math" panose="02040503050406030204" pitchFamily="18" charset="0"/>
                              </a:rPr>
                              <m:t> + </m:t>
                            </m:r>
                            <m:r>
                              <m:rPr>
                                <m:sty m:val="p"/>
                              </m:rPr>
                              <a:rPr lang="en-US" sz="3200" i="0">
                                <a:solidFill>
                                  <a:schemeClr val="tx1"/>
                                </a:solidFill>
                                <a:effectLst/>
                                <a:latin typeface="Cambria Math" panose="02040503050406030204" pitchFamily="18" charset="0"/>
                                <a:ea typeface="Cambria Math" panose="02040503050406030204" pitchFamily="18" charset="0"/>
                              </a:rPr>
                              <m:t>retweet</m:t>
                            </m:r>
                            <m:r>
                              <a:rPr lang="en-US" sz="3200" i="0">
                                <a:solidFill>
                                  <a:schemeClr val="tx1"/>
                                </a:solidFill>
                                <a:effectLst/>
                                <a:latin typeface="Cambria Math" panose="02040503050406030204" pitchFamily="18" charset="0"/>
                                <a:ea typeface="Cambria Math" panose="02040503050406030204" pitchFamily="18" charset="0"/>
                              </a:rPr>
                              <m:t> ∗ 707,  &amp;</m:t>
                            </m:r>
                            <m:r>
                              <m:rPr>
                                <m:sty m:val="p"/>
                              </m:rPr>
                              <a:rPr lang="en-US" sz="3200" i="0">
                                <a:solidFill>
                                  <a:schemeClr val="tx1"/>
                                </a:solidFill>
                                <a:effectLst/>
                                <a:latin typeface="Cambria Math" panose="02040503050406030204" pitchFamily="18" charset="0"/>
                                <a:ea typeface="Cambria Math" panose="02040503050406030204" pitchFamily="18" charset="0"/>
                              </a:rPr>
                              <m:t>follower</m:t>
                            </m:r>
                            <m:r>
                              <a:rPr lang="en-US" sz="3200" i="0">
                                <a:solidFill>
                                  <a:schemeClr val="tx1"/>
                                </a:solidFill>
                                <a:effectLst/>
                                <a:latin typeface="Cambria Math" panose="02040503050406030204" pitchFamily="18" charset="0"/>
                                <a:ea typeface="Cambria Math" panose="02040503050406030204" pitchFamily="18" charset="0"/>
                              </a:rPr>
                              <m:t>&gt;0</m:t>
                            </m:r>
                          </m:e>
                          <m:e>
                            <m:r>
                              <a:rPr lang="en-US" sz="3200" i="0">
                                <a:solidFill>
                                  <a:schemeClr val="tx1"/>
                                </a:solidFill>
                                <a:effectLst/>
                                <a:latin typeface="Cambria Math" panose="02040503050406030204" pitchFamily="18" charset="0"/>
                                <a:ea typeface="Cambria Math" panose="02040503050406030204" pitchFamily="18" charset="0"/>
                              </a:rPr>
                              <m:t>0,  &amp;</m:t>
                            </m:r>
                            <m:r>
                              <m:rPr>
                                <m:sty m:val="p"/>
                              </m:rPr>
                              <a:rPr lang="en-US" sz="3200" i="0">
                                <a:solidFill>
                                  <a:schemeClr val="tx1"/>
                                </a:solidFill>
                                <a:effectLst/>
                                <a:latin typeface="Cambria Math" panose="02040503050406030204" pitchFamily="18" charset="0"/>
                                <a:ea typeface="Cambria Math" panose="02040503050406030204" pitchFamily="18" charset="0"/>
                              </a:rPr>
                              <m:t>follower</m:t>
                            </m:r>
                            <m:r>
                              <a:rPr lang="en-US" sz="3200" i="0">
                                <a:solidFill>
                                  <a:schemeClr val="tx1"/>
                                </a:solidFill>
                                <a:effectLst/>
                                <a:latin typeface="Cambria Math" panose="02040503050406030204" pitchFamily="18" charset="0"/>
                                <a:ea typeface="Cambria Math" panose="02040503050406030204" pitchFamily="18" charset="0"/>
                              </a:rPr>
                              <m:t>=0</m:t>
                            </m:r>
                          </m:e>
                        </m:eqArr>
                      </m:e>
                    </m:d>
                  </m:oMath>
                </a14:m>
                <a:r>
                  <a:rPr lang="en-US" sz="3200" dirty="0">
                    <a:solidFill>
                      <a:schemeClr val="tx1"/>
                    </a:solidFill>
                    <a:effectLst/>
                    <a:latin typeface="Cambria Math" panose="02040503050406030204" pitchFamily="18" charset="0"/>
                    <a:ea typeface="Cambria Math" panose="02040503050406030204" pitchFamily="18" charset="0"/>
                  </a:rPr>
                  <a:t> </a:t>
                </a:r>
                <a:endParaRPr lang="en-US" sz="3200" dirty="0">
                  <a:solidFill>
                    <a:schemeClr val="tx1"/>
                  </a:solidFill>
                  <a:effectLst/>
                  <a:latin typeface="Times New Roman" panose="02020603050405020304" pitchFamily="18" charset="0"/>
                  <a:ea typeface="PMingLiU" panose="02020500000000000000" pitchFamily="18" charset="-120"/>
                </a:endParaRPr>
              </a:p>
            </p:txBody>
          </p:sp>
        </mc:Choice>
        <mc:Fallback xmlns="">
          <p:sp>
            <p:nvSpPr>
              <p:cNvPr id="6" name="TextBox 5">
                <a:extLst>
                  <a:ext uri="{FF2B5EF4-FFF2-40B4-BE49-F238E27FC236}">
                    <a16:creationId xmlns:a16="http://schemas.microsoft.com/office/drawing/2014/main" id="{9475682C-9C23-8D6D-DBE5-B382AF22993D}"/>
                  </a:ext>
                </a:extLst>
              </p:cNvPr>
              <p:cNvSpPr txBox="1">
                <a:spLocks noRot="1" noChangeAspect="1" noMove="1" noResize="1" noEditPoints="1" noAdjustHandles="1" noChangeArrowheads="1" noChangeShapeType="1" noTextEdit="1"/>
              </p:cNvSpPr>
              <p:nvPr/>
            </p:nvSpPr>
            <p:spPr>
              <a:xfrm>
                <a:off x="571500" y="1857161"/>
                <a:ext cx="10972800" cy="1190839"/>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D5D9648-093A-9311-C6D5-4994A3BB0E14}"/>
              </a:ext>
            </a:extLst>
          </p:cNvPr>
          <p:cNvSpPr txBox="1"/>
          <p:nvPr/>
        </p:nvSpPr>
        <p:spPr>
          <a:xfrm>
            <a:off x="228600" y="3200400"/>
            <a:ext cx="11811000" cy="2677656"/>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where 707 is the average number of followers of a user on Twitter (Petrov 2023). When a post is retweeted, there will be on average 707 people who will see it.</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We rank triples by scores of their original tweets, and select the top-scoring triples. The corresponding original sentences of the triples are selected to form the summary.</a:t>
            </a:r>
          </a:p>
        </p:txBody>
      </p:sp>
    </p:spTree>
    <p:extLst>
      <p:ext uri="{BB962C8B-B14F-4D97-AF65-F5344CB8AC3E}">
        <p14:creationId xmlns:p14="http://schemas.microsoft.com/office/powerpoint/2010/main" val="335496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Box 8">
            <a:extLst>
              <a:ext uri="{FF2B5EF4-FFF2-40B4-BE49-F238E27FC236}">
                <a16:creationId xmlns:a16="http://schemas.microsoft.com/office/drawing/2014/main" id="{D9A731D8-6557-B897-3FB6-4DD6DC17E24D}"/>
              </a:ext>
            </a:extLst>
          </p:cNvPr>
          <p:cNvSpPr txBox="1">
            <a:spLocks noChangeArrowheads="1"/>
          </p:cNvSpPr>
          <p:nvPr/>
        </p:nvSpPr>
        <p:spPr bwMode="auto">
          <a:xfrm>
            <a:off x="152400" y="152400"/>
            <a:ext cx="1181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3000" b="1" u="sng" dirty="0">
                <a:latin typeface="Times New Roman" panose="02020603050405020304" pitchFamily="18" charset="0"/>
                <a:cs typeface="Times New Roman" panose="02020603050405020304" pitchFamily="18" charset="0"/>
              </a:rPr>
              <a:t>Entity-based Summarization: Subjects and Objects in &lt;S, V, O&gt;</a:t>
            </a:r>
          </a:p>
        </p:txBody>
      </p:sp>
      <p:sp>
        <p:nvSpPr>
          <p:cNvPr id="125955" name="TextBox 2">
            <a:extLst>
              <a:ext uri="{FF2B5EF4-FFF2-40B4-BE49-F238E27FC236}">
                <a16:creationId xmlns:a16="http://schemas.microsoft.com/office/drawing/2014/main" id="{949EEA21-17EA-AA7C-2C24-9D0B395F7792}"/>
              </a:ext>
            </a:extLst>
          </p:cNvPr>
          <p:cNvSpPr txBox="1">
            <a:spLocks noChangeArrowheads="1"/>
          </p:cNvSpPr>
          <p:nvPr/>
        </p:nvSpPr>
        <p:spPr bwMode="auto">
          <a:xfrm>
            <a:off x="152400" y="1051426"/>
            <a:ext cx="11811000"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200" dirty="0">
                <a:latin typeface="Times New Roman" panose="02020603050405020304" pitchFamily="18" charset="0"/>
                <a:cs typeface="Times New Roman" panose="02020603050405020304" pitchFamily="18" charset="0"/>
              </a:rPr>
              <a:t>In this summarization, we obtain summary based on prominent entities, to discover the most interesting or prominent entities mentioned in the posts. </a:t>
            </a:r>
          </a:p>
          <a:p>
            <a:pPr algn="just">
              <a:spcBef>
                <a:spcPct val="0"/>
              </a:spcBef>
              <a:spcAft>
                <a:spcPts val="600"/>
              </a:spcAft>
            </a:pPr>
            <a:endParaRPr lang="en-US" altLang="en-US" sz="3200" dirty="0">
              <a:latin typeface="Times New Roman" panose="02020603050405020304" pitchFamily="18" charset="0"/>
              <a:cs typeface="Times New Roman" panose="02020603050405020304" pitchFamily="18" charset="0"/>
            </a:endParaRPr>
          </a:p>
          <a:p>
            <a:pPr algn="just">
              <a:spcBef>
                <a:spcPct val="0"/>
              </a:spcBef>
              <a:spcAft>
                <a:spcPts val="600"/>
              </a:spcAft>
              <a:buFont typeface="Wingdings" panose="05000000000000000000" pitchFamily="2" charset="2"/>
              <a:buChar char="v"/>
            </a:pPr>
            <a:r>
              <a:rPr lang="en-US" altLang="en-US" sz="3200" dirty="0">
                <a:latin typeface="Times New Roman" panose="02020603050405020304" pitchFamily="18" charset="0"/>
                <a:cs typeface="Times New Roman" panose="02020603050405020304" pitchFamily="18" charset="0"/>
              </a:rPr>
              <a:t>Besides, important entities can appear in different actions. </a:t>
            </a:r>
          </a:p>
          <a:p>
            <a:pPr lvl="1" algn="just">
              <a:spcBef>
                <a:spcPct val="0"/>
              </a:spcBef>
              <a:spcAft>
                <a:spcPts val="600"/>
              </a:spcAft>
              <a:buFont typeface="Courier New" panose="02070309020205020404" pitchFamily="49" charset="0"/>
              <a:buChar char="o"/>
            </a:pPr>
            <a:r>
              <a:rPr lang="en-US" altLang="en-US" sz="3200" dirty="0">
                <a:latin typeface="Times New Roman" panose="02020603050405020304" pitchFamily="18" charset="0"/>
                <a:cs typeface="Times New Roman" panose="02020603050405020304" pitchFamily="18" charset="0"/>
              </a:rPr>
              <a:t>Preprocessing: We first identify triple verbs expressing similar meanings using different words, such as </a:t>
            </a:r>
            <a:r>
              <a:rPr lang="en-US" altLang="en-US" sz="3200" b="1" dirty="0">
                <a:latin typeface="Times New Roman" panose="02020603050405020304" pitchFamily="18" charset="0"/>
                <a:cs typeface="Times New Roman" panose="02020603050405020304" pitchFamily="18" charset="0"/>
              </a:rPr>
              <a:t>“offer,” “give,” and “provide,”</a:t>
            </a:r>
            <a:r>
              <a:rPr lang="en-US" altLang="en-US" sz="3200" dirty="0">
                <a:latin typeface="Times New Roman" panose="02020603050405020304" pitchFamily="18" charset="0"/>
                <a:cs typeface="Times New Roman" panose="02020603050405020304" pitchFamily="18" charset="0"/>
              </a:rPr>
              <a:t> all of which express a similar meaning of </a:t>
            </a:r>
            <a:r>
              <a:rPr lang="en-US" altLang="en-US" sz="3200" b="1" dirty="0">
                <a:latin typeface="Times New Roman" panose="02020603050405020304" pitchFamily="18" charset="0"/>
                <a:cs typeface="Times New Roman" panose="02020603050405020304" pitchFamily="18" charset="0"/>
              </a:rPr>
              <a:t>“giving something to someone.” </a:t>
            </a:r>
          </a:p>
        </p:txBody>
      </p:sp>
      <p:sp>
        <p:nvSpPr>
          <p:cNvPr id="2" name="Slide Number Placeholder 1">
            <a:extLst>
              <a:ext uri="{FF2B5EF4-FFF2-40B4-BE49-F238E27FC236}">
                <a16:creationId xmlns:a16="http://schemas.microsoft.com/office/drawing/2014/main" id="{7E6FF408-ECF6-8E90-E756-9772B7248C3B}"/>
              </a:ext>
            </a:extLst>
          </p:cNvPr>
          <p:cNvSpPr>
            <a:spLocks noGrp="1"/>
          </p:cNvSpPr>
          <p:nvPr>
            <p:ph type="sldNum" sz="quarter" idx="12"/>
          </p:nvPr>
        </p:nvSpPr>
        <p:spPr/>
        <p:txBody>
          <a:bodyPr/>
          <a:lstStyle/>
          <a:p>
            <a:fld id="{DE8AB9A8-589B-4446-8E9E-A8BB80ADF635}" type="slidenum">
              <a:rPr lang="en-US" smtClean="0"/>
              <a:t>11</a:t>
            </a:fld>
            <a:endParaRPr lang="en-US"/>
          </a:p>
        </p:txBody>
      </p:sp>
    </p:spTree>
    <p:extLst>
      <p:ext uri="{BB962C8B-B14F-4D97-AF65-F5344CB8AC3E}">
        <p14:creationId xmlns:p14="http://schemas.microsoft.com/office/powerpoint/2010/main" val="142082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8309D-54FA-FB08-313F-F09C636C5AAA}"/>
              </a:ext>
            </a:extLst>
          </p:cNvPr>
          <p:cNvSpPr>
            <a:spLocks noGrp="1"/>
          </p:cNvSpPr>
          <p:nvPr>
            <p:ph type="sldNum" sz="quarter" idx="12"/>
          </p:nvPr>
        </p:nvSpPr>
        <p:spPr/>
        <p:txBody>
          <a:bodyPr/>
          <a:lstStyle/>
          <a:p>
            <a:fld id="{DE8AB9A8-589B-4446-8E9E-A8BB80ADF635}" type="slidenum">
              <a:rPr lang="en-US" smtClean="0"/>
              <a:t>12</a:t>
            </a:fld>
            <a:endParaRPr lang="en-US"/>
          </a:p>
        </p:txBody>
      </p:sp>
      <p:pic>
        <p:nvPicPr>
          <p:cNvPr id="4" name="Picture 3">
            <a:extLst>
              <a:ext uri="{FF2B5EF4-FFF2-40B4-BE49-F238E27FC236}">
                <a16:creationId xmlns:a16="http://schemas.microsoft.com/office/drawing/2014/main" id="{F4333EED-499B-C312-220C-F389BFA8C2BC}"/>
              </a:ext>
            </a:extLst>
          </p:cNvPr>
          <p:cNvPicPr>
            <a:picLocks noChangeAspect="1"/>
          </p:cNvPicPr>
          <p:nvPr/>
        </p:nvPicPr>
        <p:blipFill rotWithShape="1">
          <a:blip r:embed="rId3"/>
          <a:srcRect l="32500" t="53728" r="11875" b="20238"/>
          <a:stretch/>
        </p:blipFill>
        <p:spPr>
          <a:xfrm>
            <a:off x="121633" y="0"/>
            <a:ext cx="11948734" cy="3200400"/>
          </a:xfrm>
          <a:prstGeom prst="rect">
            <a:avLst/>
          </a:prstGeom>
          <a:ln w="12700">
            <a:solidFill>
              <a:srgbClr val="FF0000"/>
            </a:solidFill>
          </a:ln>
        </p:spPr>
      </p:pic>
      <p:sp>
        <p:nvSpPr>
          <p:cNvPr id="3" name="TextBox 2">
            <a:extLst>
              <a:ext uri="{FF2B5EF4-FFF2-40B4-BE49-F238E27FC236}">
                <a16:creationId xmlns:a16="http://schemas.microsoft.com/office/drawing/2014/main" id="{2D07B2BE-4E12-95DB-A697-45DFFF462F3E}"/>
              </a:ext>
            </a:extLst>
          </p:cNvPr>
          <p:cNvSpPr txBox="1"/>
          <p:nvPr/>
        </p:nvSpPr>
        <p:spPr>
          <a:xfrm>
            <a:off x="1476375" y="3200400"/>
            <a:ext cx="9877425" cy="2862322"/>
          </a:xfrm>
          <a:prstGeom prst="rect">
            <a:avLst/>
          </a:prstGeom>
          <a:noFill/>
          <a:ln w="12700">
            <a:solidFill>
              <a:srgbClr val="FF0000"/>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highestSuperclass = [ ] </a:t>
            </a:r>
            <a:r>
              <a:rPr lang="en-US" sz="2000" dirty="0">
                <a:latin typeface="Times New Roman" panose="02020603050405020304" pitchFamily="18" charset="0"/>
                <a:cs typeface="Times New Roman" panose="02020603050405020304" pitchFamily="18" charset="0"/>
              </a:rPr>
              <a:t>// a list of root verbs of triple verbs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for v in tripleVerb: </a:t>
            </a:r>
            <a:r>
              <a:rPr lang="en-US" sz="2000" dirty="0">
                <a:latin typeface="Times New Roman" panose="02020603050405020304" pitchFamily="18" charset="0"/>
                <a:cs typeface="Times New Roman" panose="02020603050405020304" pitchFamily="18" charset="0"/>
              </a:rPr>
              <a:t>// a list of triple verbs in the triple set</a:t>
            </a:r>
          </a:p>
          <a:p>
            <a:r>
              <a:rPr lang="en-US" sz="2000" b="1" dirty="0">
                <a:latin typeface="Times New Roman" panose="02020603050405020304" pitchFamily="18" charset="0"/>
                <a:cs typeface="Times New Roman" panose="02020603050405020304" pitchFamily="18" charset="0"/>
              </a:rPr>
              <a:t>    currentV = v + ‘.v.01’</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while ( len(wordNet.synset(currentV).hypernyms()) ==1 ):</a:t>
            </a:r>
          </a:p>
          <a:p>
            <a:r>
              <a:rPr lang="en-US" sz="2000" b="1" dirty="0">
                <a:latin typeface="Times New Roman" panose="02020603050405020304" pitchFamily="18" charset="0"/>
                <a:cs typeface="Times New Roman" panose="02020603050405020304" pitchFamily="18" charset="0"/>
              </a:rPr>
              <a:t>        currentV = wordNet.synset(currentV).hypernyms() </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highestSuperclass.append(currentV)</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Box 8">
            <a:extLst>
              <a:ext uri="{FF2B5EF4-FFF2-40B4-BE49-F238E27FC236}">
                <a16:creationId xmlns:a16="http://schemas.microsoft.com/office/drawing/2014/main" id="{8B7730D2-1B2B-F7B3-7F2B-78CFB6AF0F2E}"/>
              </a:ext>
            </a:extLst>
          </p:cNvPr>
          <p:cNvSpPr txBox="1">
            <a:spLocks noChangeArrowheads="1"/>
          </p:cNvSpPr>
          <p:nvPr/>
        </p:nvSpPr>
        <p:spPr bwMode="auto">
          <a:xfrm>
            <a:off x="152400" y="71438"/>
            <a:ext cx="1181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buFontTx/>
              <a:buNone/>
            </a:pPr>
            <a:r>
              <a:rPr lang="en-US" altLang="en-US" sz="3000" b="1" u="sng" dirty="0">
                <a:latin typeface="Times New Roman" panose="02020603050405020304" pitchFamily="18" charset="0"/>
                <a:cs typeface="Times New Roman" panose="02020603050405020304" pitchFamily="18" charset="0"/>
              </a:rPr>
              <a:t>Entity-based Summarization: Subjects and Objects in &lt;S, V, O&gt;</a:t>
            </a:r>
          </a:p>
        </p:txBody>
      </p:sp>
      <p:sp>
        <p:nvSpPr>
          <p:cNvPr id="130051" name="TextBox 3">
            <a:extLst>
              <a:ext uri="{FF2B5EF4-FFF2-40B4-BE49-F238E27FC236}">
                <a16:creationId xmlns:a16="http://schemas.microsoft.com/office/drawing/2014/main" id="{856F098A-92D0-1657-467C-B31D6AB8D349}"/>
              </a:ext>
            </a:extLst>
          </p:cNvPr>
          <p:cNvSpPr txBox="1">
            <a:spLocks noChangeArrowheads="1"/>
          </p:cNvSpPr>
          <p:nvPr/>
        </p:nvSpPr>
        <p:spPr bwMode="auto">
          <a:xfrm>
            <a:off x="609600" y="1066800"/>
            <a:ext cx="10896600"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600" dirty="0">
                <a:latin typeface="Times New Roman" panose="02020603050405020304" pitchFamily="18" charset="0"/>
                <a:cs typeface="Times New Roman" panose="02020603050405020304" pitchFamily="18" charset="0"/>
              </a:rPr>
              <a:t>We identified the frequent activities by selecting triples whose </a:t>
            </a:r>
            <a:r>
              <a:rPr lang="en-US" altLang="en-US" sz="3600" b="1" i="1" dirty="0">
                <a:latin typeface="Times New Roman" panose="02020603050405020304" pitchFamily="18" charset="0"/>
                <a:cs typeface="Times New Roman" panose="02020603050405020304" pitchFamily="18" charset="0"/>
              </a:rPr>
              <a:t>root verbs</a:t>
            </a:r>
            <a:r>
              <a:rPr lang="en-US" altLang="en-US" sz="3600" dirty="0">
                <a:latin typeface="Times New Roman" panose="02020603050405020304" pitchFamily="18" charset="0"/>
                <a:cs typeface="Times New Roman" panose="02020603050405020304" pitchFamily="18" charset="0"/>
              </a:rPr>
              <a:t> occur more often than a threshold. </a:t>
            </a:r>
            <a:br>
              <a:rPr lang="en-US" altLang="en-US" sz="3600" dirty="0">
                <a:latin typeface="Times New Roman" panose="02020603050405020304" pitchFamily="18" charset="0"/>
                <a:cs typeface="Times New Roman" panose="02020603050405020304" pitchFamily="18" charset="0"/>
              </a:rPr>
            </a:br>
            <a:endParaRPr lang="en-US" altLang="en-US" sz="3600" dirty="0">
              <a:latin typeface="Times New Roman" panose="02020603050405020304" pitchFamily="18" charset="0"/>
              <a:cs typeface="Times New Roman" panose="02020603050405020304" pitchFamily="18" charset="0"/>
            </a:endParaRPr>
          </a:p>
          <a:p>
            <a:pPr algn="just">
              <a:spcBef>
                <a:spcPct val="0"/>
              </a:spcBef>
              <a:spcAft>
                <a:spcPts val="600"/>
              </a:spcAft>
            </a:pPr>
            <a:r>
              <a:rPr lang="en-US" altLang="en-US" sz="3600" dirty="0">
                <a:latin typeface="Times New Roman" panose="02020603050405020304" pitchFamily="18" charset="0"/>
                <a:cs typeface="Times New Roman" panose="02020603050405020304" pitchFamily="18" charset="0"/>
              </a:rPr>
              <a:t>Therefore, we select triples that have frequent root verbs. </a:t>
            </a:r>
          </a:p>
          <a:p>
            <a:pPr algn="just">
              <a:spcBef>
                <a:spcPct val="0"/>
              </a:spcBef>
              <a:spcAft>
                <a:spcPts val="600"/>
              </a:spcAft>
            </a:pPr>
            <a:endParaRPr lang="en-US" altLang="en-US" sz="3600" dirty="0">
              <a:latin typeface="Times New Roman" panose="02020603050405020304" pitchFamily="18" charset="0"/>
              <a:cs typeface="Times New Roman" panose="02020603050405020304" pitchFamily="18" charset="0"/>
            </a:endParaRPr>
          </a:p>
          <a:p>
            <a:pPr algn="just">
              <a:spcBef>
                <a:spcPct val="0"/>
              </a:spcBef>
              <a:spcAft>
                <a:spcPts val="600"/>
              </a:spcAft>
            </a:pPr>
            <a:r>
              <a:rPr lang="en-US" altLang="en-US" sz="3600" b="1" dirty="0">
                <a:latin typeface="Times New Roman" panose="02020603050405020304" pitchFamily="18" charset="0"/>
                <a:cs typeface="Times New Roman" panose="02020603050405020304" pitchFamily="18" charset="0"/>
              </a:rPr>
              <a:t>Then,</a:t>
            </a:r>
            <a:r>
              <a:rPr lang="en-US" altLang="en-US" sz="3600" dirty="0">
                <a:latin typeface="Times New Roman" panose="02020603050405020304" pitchFamily="18" charset="0"/>
                <a:cs typeface="Times New Roman" panose="02020603050405020304" pitchFamily="18" charset="0"/>
              </a:rPr>
              <a:t> we identify </a:t>
            </a:r>
            <a:r>
              <a:rPr lang="en-US" altLang="en-US" sz="3600" b="1" i="1" u="sng" dirty="0">
                <a:latin typeface="Times New Roman" panose="02020603050405020304" pitchFamily="18" charset="0"/>
                <a:cs typeface="Times New Roman" panose="02020603050405020304" pitchFamily="18" charset="0"/>
              </a:rPr>
              <a:t>important entities</a:t>
            </a:r>
            <a:r>
              <a:rPr lang="en-US" altLang="en-US" sz="3600" dirty="0">
                <a:latin typeface="Times New Roman" panose="02020603050405020304" pitchFamily="18" charset="0"/>
                <a:cs typeface="Times New Roman" panose="02020603050405020304" pitchFamily="18" charset="0"/>
              </a:rPr>
              <a:t> to focus on. </a:t>
            </a:r>
          </a:p>
        </p:txBody>
      </p:sp>
      <p:sp>
        <p:nvSpPr>
          <p:cNvPr id="2" name="Slide Number Placeholder 1">
            <a:extLst>
              <a:ext uri="{FF2B5EF4-FFF2-40B4-BE49-F238E27FC236}">
                <a16:creationId xmlns:a16="http://schemas.microsoft.com/office/drawing/2014/main" id="{DA3C7513-EE86-BF1F-6D2F-6155B03AF052}"/>
              </a:ext>
            </a:extLst>
          </p:cNvPr>
          <p:cNvSpPr>
            <a:spLocks noGrp="1"/>
          </p:cNvSpPr>
          <p:nvPr>
            <p:ph type="sldNum" sz="quarter" idx="12"/>
          </p:nvPr>
        </p:nvSpPr>
        <p:spPr/>
        <p:txBody>
          <a:bodyPr/>
          <a:lstStyle/>
          <a:p>
            <a:fld id="{DE8AB9A8-589B-4446-8E9E-A8BB80ADF635}"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Box 8">
            <a:extLst>
              <a:ext uri="{FF2B5EF4-FFF2-40B4-BE49-F238E27FC236}">
                <a16:creationId xmlns:a16="http://schemas.microsoft.com/office/drawing/2014/main" id="{8C730E53-BC9E-CB81-B8B1-2D72362D045C}"/>
              </a:ext>
            </a:extLst>
          </p:cNvPr>
          <p:cNvSpPr txBox="1">
            <a:spLocks noChangeArrowheads="1"/>
          </p:cNvSpPr>
          <p:nvPr/>
        </p:nvSpPr>
        <p:spPr bwMode="auto">
          <a:xfrm>
            <a:off x="2971800" y="0"/>
            <a:ext cx="62484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3000" b="1" u="sng" dirty="0">
                <a:latin typeface="Times New Roman" panose="02020603050405020304" pitchFamily="18" charset="0"/>
                <a:cs typeface="Times New Roman" panose="02020603050405020304" pitchFamily="18" charset="0"/>
              </a:rPr>
              <a:t>Entity-based Summarization</a:t>
            </a:r>
          </a:p>
        </p:txBody>
      </p:sp>
      <p:graphicFrame>
        <p:nvGraphicFramePr>
          <p:cNvPr id="12" name="Table 11">
            <a:extLst>
              <a:ext uri="{FF2B5EF4-FFF2-40B4-BE49-F238E27FC236}">
                <a16:creationId xmlns:a16="http://schemas.microsoft.com/office/drawing/2014/main" id="{17BF74B4-F025-147C-39A1-A9579FBD0A74}"/>
              </a:ext>
            </a:extLst>
          </p:cNvPr>
          <p:cNvGraphicFramePr>
            <a:graphicFrameLocks noGrp="1"/>
          </p:cNvGraphicFramePr>
          <p:nvPr>
            <p:extLst>
              <p:ext uri="{D42A27DB-BD31-4B8C-83A1-F6EECF244321}">
                <p14:modId xmlns:p14="http://schemas.microsoft.com/office/powerpoint/2010/main" val="3996777265"/>
              </p:ext>
            </p:extLst>
          </p:nvPr>
        </p:nvGraphicFramePr>
        <p:xfrm>
          <a:off x="2971800" y="3124200"/>
          <a:ext cx="8077200" cy="2743200"/>
        </p:xfrm>
        <a:graphic>
          <a:graphicData uri="http://schemas.openxmlformats.org/drawingml/2006/table">
            <a:tbl>
              <a:tblPr firstRow="1" firstCol="1" bandRow="1">
                <a:tableStyleId>{5C22544A-7EE6-4342-B048-85BDC9FD1C3A}</a:tableStyleId>
              </a:tblPr>
              <a:tblGrid>
                <a:gridCol w="8077200">
                  <a:extLst>
                    <a:ext uri="{9D8B030D-6E8A-4147-A177-3AD203B41FA5}">
                      <a16:colId xmlns:a16="http://schemas.microsoft.com/office/drawing/2014/main" val="20000"/>
                    </a:ext>
                  </a:extLst>
                </a:gridCol>
              </a:tblGrid>
              <a:tr h="2743200">
                <a:tc>
                  <a:txBody>
                    <a:bodyPr/>
                    <a:lstStyle/>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def preprocess (entity):</a:t>
                      </a:r>
                    </a:p>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    if (length of entity) &lt; three characters:</a:t>
                      </a:r>
                    </a:p>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        return EMPTY string</a:t>
                      </a:r>
                    </a:p>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    entity = remove stop words and numbers from entity</a:t>
                      </a:r>
                    </a:p>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    return lemmatization (entity)</a:t>
                      </a:r>
                    </a:p>
                  </a:txBody>
                  <a:tcPr marL="45384" marR="45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E6C0C22A-D708-55E8-E46E-331BD8C34B7C}"/>
              </a:ext>
            </a:extLst>
          </p:cNvPr>
          <p:cNvSpPr>
            <a:spLocks noGrp="1"/>
          </p:cNvSpPr>
          <p:nvPr>
            <p:ph type="sldNum" sz="quarter" idx="12"/>
          </p:nvPr>
        </p:nvSpPr>
        <p:spPr/>
        <p:txBody>
          <a:bodyPr/>
          <a:lstStyle/>
          <a:p>
            <a:fld id="{DE8AB9A8-589B-4446-8E9E-A8BB80ADF635}" type="slidenum">
              <a:rPr lang="en-US" smtClean="0"/>
              <a:t>14</a:t>
            </a:fld>
            <a:endParaRPr lang="en-US"/>
          </a:p>
        </p:txBody>
      </p:sp>
      <p:sp>
        <p:nvSpPr>
          <p:cNvPr id="4" name="TextBox 3">
            <a:extLst>
              <a:ext uri="{FF2B5EF4-FFF2-40B4-BE49-F238E27FC236}">
                <a16:creationId xmlns:a16="http://schemas.microsoft.com/office/drawing/2014/main" id="{CCC7EA57-3ABE-1350-BF64-30BC43D7CA4B}"/>
              </a:ext>
            </a:extLst>
          </p:cNvPr>
          <p:cNvSpPr txBox="1"/>
          <p:nvPr/>
        </p:nvSpPr>
        <p:spPr>
          <a:xfrm>
            <a:off x="152400" y="685800"/>
            <a:ext cx="11811000" cy="2785378"/>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sz="3400" dirty="0">
                <a:latin typeface="Times New Roman" panose="02020603050405020304" pitchFamily="18" charset="0"/>
                <a:cs typeface="Times New Roman" panose="02020603050405020304" pitchFamily="18" charset="0"/>
              </a:rPr>
              <a:t>We identify important entities (Subjects and Objects) based on the frequencies, by labelling frequencies on words in entities.</a:t>
            </a:r>
          </a:p>
          <a:p>
            <a:pPr marL="457200" indent="-457200">
              <a:spcAft>
                <a:spcPts val="600"/>
              </a:spcAft>
              <a:buFont typeface="Arial" panose="020B0604020202020204" pitchFamily="34" charset="0"/>
              <a:buChar char="•"/>
            </a:pPr>
            <a:r>
              <a:rPr lang="en-US" sz="3400" dirty="0">
                <a:latin typeface="Times New Roman" panose="02020603050405020304" pitchFamily="18" charset="0"/>
                <a:cs typeface="Times New Roman" panose="02020603050405020304" pitchFamily="18" charset="0"/>
              </a:rPr>
              <a:t>To achieve better experiment on labelling and obtain frequent and important entities, we first perform text preprocessing on the entities.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Box 8">
            <a:extLst>
              <a:ext uri="{FF2B5EF4-FFF2-40B4-BE49-F238E27FC236}">
                <a16:creationId xmlns:a16="http://schemas.microsoft.com/office/drawing/2014/main" id="{8C730E53-BC9E-CB81-B8B1-2D72362D045C}"/>
              </a:ext>
            </a:extLst>
          </p:cNvPr>
          <p:cNvSpPr txBox="1">
            <a:spLocks noChangeArrowheads="1"/>
          </p:cNvSpPr>
          <p:nvPr/>
        </p:nvSpPr>
        <p:spPr bwMode="auto">
          <a:xfrm>
            <a:off x="8636000" y="0"/>
            <a:ext cx="3479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0"/>
              </a:spcAft>
              <a:buFontTx/>
              <a:buNone/>
            </a:pPr>
            <a:r>
              <a:rPr lang="en-US" altLang="en-US" sz="3000" b="1" dirty="0">
                <a:latin typeface="Times New Roman" panose="02020603050405020304" pitchFamily="18" charset="0"/>
                <a:cs typeface="Times New Roman" panose="02020603050405020304" pitchFamily="18" charset="0"/>
              </a:rPr>
              <a:t>Entity-based</a:t>
            </a:r>
          </a:p>
          <a:p>
            <a:pPr algn="ctr">
              <a:spcBef>
                <a:spcPct val="0"/>
              </a:spcBef>
              <a:spcAft>
                <a:spcPts val="0"/>
              </a:spcAft>
              <a:buFontTx/>
              <a:buNone/>
            </a:pPr>
            <a:r>
              <a:rPr lang="en-US" altLang="en-US" sz="3000" b="1" dirty="0">
                <a:latin typeface="Times New Roman" panose="02020603050405020304" pitchFamily="18" charset="0"/>
                <a:cs typeface="Times New Roman" panose="02020603050405020304" pitchFamily="18" charset="0"/>
              </a:rPr>
              <a:t>Summarization</a:t>
            </a:r>
          </a:p>
        </p:txBody>
      </p:sp>
      <p:graphicFrame>
        <p:nvGraphicFramePr>
          <p:cNvPr id="12" name="Table 11">
            <a:extLst>
              <a:ext uri="{FF2B5EF4-FFF2-40B4-BE49-F238E27FC236}">
                <a16:creationId xmlns:a16="http://schemas.microsoft.com/office/drawing/2014/main" id="{17BF74B4-F025-147C-39A1-A9579FBD0A74}"/>
              </a:ext>
            </a:extLst>
          </p:cNvPr>
          <p:cNvGraphicFramePr>
            <a:graphicFrameLocks noGrp="1"/>
          </p:cNvGraphicFramePr>
          <p:nvPr>
            <p:extLst>
              <p:ext uri="{D42A27DB-BD31-4B8C-83A1-F6EECF244321}">
                <p14:modId xmlns:p14="http://schemas.microsoft.com/office/powerpoint/2010/main" val="970459858"/>
              </p:ext>
            </p:extLst>
          </p:nvPr>
        </p:nvGraphicFramePr>
        <p:xfrm>
          <a:off x="76200" y="76200"/>
          <a:ext cx="8483600" cy="5943600"/>
        </p:xfrm>
        <a:graphic>
          <a:graphicData uri="http://schemas.openxmlformats.org/drawingml/2006/table">
            <a:tbl>
              <a:tblPr firstRow="1" firstCol="1" bandRow="1">
                <a:tableStyleId>{5C22544A-7EE6-4342-B048-85BDC9FD1C3A}</a:tableStyleId>
              </a:tblPr>
              <a:tblGrid>
                <a:gridCol w="8483600">
                  <a:extLst>
                    <a:ext uri="{9D8B030D-6E8A-4147-A177-3AD203B41FA5}">
                      <a16:colId xmlns:a16="http://schemas.microsoft.com/office/drawing/2014/main" val="20000"/>
                    </a:ext>
                  </a:extLst>
                </a:gridCol>
              </a:tblGrid>
              <a:tr h="5364163">
                <a:tc>
                  <a:txBody>
                    <a:bodyPr/>
                    <a:lstStyle/>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def preprocess (entity):</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if (length of entity) &lt; three characters: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return EMPTY string</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entity = remove stop words and numbers from entity</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return lemmatization (entity)</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 - - - - - - - - - - - - - - - - - - - - - - - - - - - - - - - - - - - - - - - - - - - - - - - - - - - - - - - - - - - - -  - -  - -  - -  - -  </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def main ()</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preprocessedSubject</a:t>
                      </a:r>
                      <a:r>
                        <a:rPr lang="en-US" sz="1500" b="0" dirty="0">
                          <a:solidFill>
                            <a:schemeClr val="tx1"/>
                          </a:solidFill>
                          <a:effectLst/>
                          <a:latin typeface="Times New Roman" panose="02020603050405020304" pitchFamily="18" charset="0"/>
                          <a:cs typeface="Times New Roman" panose="02020603050405020304" pitchFamily="18" charset="0"/>
                        </a:rPr>
                        <a:t> = [ ] </a:t>
                      </a:r>
                      <a:r>
                        <a:rPr lang="en-US" sz="1500" b="1" dirty="0">
                          <a:solidFill>
                            <a:schemeClr val="tx1"/>
                          </a:solidFill>
                          <a:effectLst/>
                          <a:latin typeface="Times New Roman" panose="02020603050405020304" pitchFamily="18" charset="0"/>
                          <a:cs typeface="Times New Roman" panose="02020603050405020304" pitchFamily="18" charset="0"/>
                        </a:rPr>
                        <a:t>//  a list collecting preprocessed subjects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proprocessedObject</a:t>
                      </a:r>
                      <a:r>
                        <a:rPr lang="en-US" sz="1500" b="0" dirty="0">
                          <a:solidFill>
                            <a:schemeClr val="tx1"/>
                          </a:solidFill>
                          <a:effectLst/>
                          <a:latin typeface="Times New Roman" panose="02020603050405020304" pitchFamily="18" charset="0"/>
                          <a:cs typeface="Times New Roman" panose="02020603050405020304" pitchFamily="18" charset="0"/>
                        </a:rPr>
                        <a:t> = [ ]  </a:t>
                      </a:r>
                      <a:r>
                        <a:rPr lang="en-US" sz="1500" b="1" dirty="0">
                          <a:solidFill>
                            <a:schemeClr val="tx1"/>
                          </a:solidFill>
                          <a:effectLst/>
                          <a:latin typeface="Times New Roman" panose="02020603050405020304" pitchFamily="18" charset="0"/>
                          <a:cs typeface="Times New Roman" panose="02020603050405020304" pitchFamily="18" charset="0"/>
                        </a:rPr>
                        <a:t>//  a list collecting preprocessed objects</a:t>
                      </a:r>
                    </a:p>
                    <a:p>
                      <a:pPr marL="0" marR="0" algn="just">
                        <a:spcBef>
                          <a:spcPts val="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subjectWord</a:t>
                      </a:r>
                      <a:r>
                        <a:rPr lang="en-US" sz="1500" b="0" dirty="0">
                          <a:solidFill>
                            <a:schemeClr val="tx1"/>
                          </a:solidFill>
                          <a:effectLst/>
                          <a:latin typeface="Times New Roman" panose="02020603050405020304" pitchFamily="18" charset="0"/>
                          <a:cs typeface="Times New Roman" panose="02020603050405020304" pitchFamily="18" charset="0"/>
                        </a:rPr>
                        <a:t> = [ ]  </a:t>
                      </a:r>
                      <a:r>
                        <a:rPr lang="en-US" sz="1500" b="1" dirty="0">
                          <a:solidFill>
                            <a:schemeClr val="tx1"/>
                          </a:solidFill>
                          <a:effectLst/>
                          <a:latin typeface="Times New Roman" panose="02020603050405020304" pitchFamily="18" charset="0"/>
                          <a:cs typeface="Times New Roman" panose="02020603050405020304" pitchFamily="18" charset="0"/>
                        </a:rPr>
                        <a:t>// a list that collects all words in triple subjects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objectWord</a:t>
                      </a:r>
                      <a:r>
                        <a:rPr lang="en-US" sz="1500" b="0" dirty="0">
                          <a:solidFill>
                            <a:schemeClr val="tx1"/>
                          </a:solidFill>
                          <a:effectLst/>
                          <a:latin typeface="Times New Roman" panose="02020603050405020304" pitchFamily="18" charset="0"/>
                          <a:cs typeface="Times New Roman" panose="02020603050405020304" pitchFamily="18" charset="0"/>
                        </a:rPr>
                        <a:t> = [ ]   </a:t>
                      </a:r>
                      <a:r>
                        <a:rPr lang="en-US" sz="1500" b="1" dirty="0">
                          <a:solidFill>
                            <a:schemeClr val="tx1"/>
                          </a:solidFill>
                          <a:effectLst/>
                          <a:latin typeface="Times New Roman" panose="02020603050405020304" pitchFamily="18" charset="0"/>
                          <a:cs typeface="Times New Roman" panose="02020603050405020304" pitchFamily="18" charset="0"/>
                        </a:rPr>
                        <a:t>// a list that collects all words in triple objects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p>
                    <a:p>
                      <a:pPr marL="0" marR="0" algn="l">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for each (subject s, object o) of triple t in triple set ST: </a:t>
                      </a:r>
                      <a:r>
                        <a:rPr lang="en-US" sz="1500" b="1" dirty="0">
                          <a:solidFill>
                            <a:schemeClr val="tx1"/>
                          </a:solidFill>
                          <a:effectLst/>
                          <a:latin typeface="Times New Roman" panose="02020603050405020304" pitchFamily="18" charset="0"/>
                          <a:cs typeface="Times New Roman" panose="02020603050405020304" pitchFamily="18" charset="0"/>
                        </a:rPr>
                        <a:t>// s is the subject, </a:t>
                      </a: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1" dirty="0">
                          <a:solidFill>
                            <a:schemeClr val="tx1"/>
                          </a:solidFill>
                          <a:effectLst/>
                          <a:latin typeface="Times New Roman" panose="02020603050405020304" pitchFamily="18" charset="0"/>
                          <a:cs typeface="Times New Roman" panose="02020603050405020304" pitchFamily="18" charset="0"/>
                        </a:rPr>
                        <a:t>o is the object of triple t in ST</a:t>
                      </a:r>
                    </a:p>
                    <a:p>
                      <a:pPr marL="0" marR="0" indent="45720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s = preprocess (s)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o = preprocess (o)</a:t>
                      </a:r>
                    </a:p>
                    <a:p>
                      <a:pPr marL="0" marR="0" algn="just">
                        <a:spcBef>
                          <a:spcPts val="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if s == empty string or o == empty string:</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remove t from ST</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p>
                    <a:p>
                      <a:pPr marL="0" marR="0" indent="45720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s = s.split(“ ”)[:-2] </a:t>
                      </a:r>
                      <a:r>
                        <a:rPr lang="en-US" sz="1500" b="1" dirty="0">
                          <a:solidFill>
                            <a:schemeClr val="tx1"/>
                          </a:solidFill>
                          <a:effectLst/>
                          <a:latin typeface="Times New Roman" panose="02020603050405020304" pitchFamily="18" charset="0"/>
                          <a:cs typeface="Times New Roman" panose="02020603050405020304" pitchFamily="18" charset="0"/>
                        </a:rPr>
                        <a:t>// if s have more than two words, remove all except for the last two words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preprocessedSubject.append</a:t>
                      </a:r>
                      <a:r>
                        <a:rPr lang="en-US" sz="1500" b="0" dirty="0">
                          <a:solidFill>
                            <a:schemeClr val="tx1"/>
                          </a:solidFill>
                          <a:effectLst/>
                          <a:latin typeface="Times New Roman" panose="02020603050405020304" pitchFamily="18" charset="0"/>
                          <a:cs typeface="Times New Roman" panose="02020603050405020304" pitchFamily="18" charset="0"/>
                        </a:rPr>
                        <a:t>(s)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preprocessedObject.append</a:t>
                      </a:r>
                      <a:r>
                        <a:rPr lang="en-US" sz="1500" b="0" dirty="0">
                          <a:solidFill>
                            <a:schemeClr val="tx1"/>
                          </a:solidFill>
                          <a:effectLst/>
                          <a:latin typeface="Times New Roman" panose="02020603050405020304" pitchFamily="18" charset="0"/>
                          <a:cs typeface="Times New Roman" panose="02020603050405020304" pitchFamily="18" charset="0"/>
                        </a:rPr>
                        <a:t>(o)</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subjectWord.extend</a:t>
                      </a:r>
                      <a:r>
                        <a:rPr lang="en-US" sz="1500" b="0" dirty="0">
                          <a:solidFill>
                            <a:schemeClr val="tx1"/>
                          </a:solidFill>
                          <a:effectLst/>
                          <a:latin typeface="Times New Roman" panose="02020603050405020304" pitchFamily="18" charset="0"/>
                          <a:cs typeface="Times New Roman" panose="02020603050405020304" pitchFamily="18" charset="0"/>
                        </a:rPr>
                        <a:t> (s.split(“ ”))</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objectWord.extend</a:t>
                      </a: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o.split</a:t>
                      </a:r>
                      <a:r>
                        <a:rPr lang="en-US" sz="1500" b="0" dirty="0">
                          <a:solidFill>
                            <a:schemeClr val="tx1"/>
                          </a:solidFill>
                          <a:effectLst/>
                          <a:latin typeface="Times New Roman" panose="02020603050405020304" pitchFamily="18" charset="0"/>
                          <a:cs typeface="Times New Roman" panose="02020603050405020304" pitchFamily="18" charset="0"/>
                        </a:rPr>
                        <a:t>(“ ”)) </a:t>
                      </a:r>
                    </a:p>
                  </a:txBody>
                  <a:tcPr marL="45384" marR="45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E6C0C22A-D708-55E8-E46E-331BD8C34B7C}"/>
              </a:ext>
            </a:extLst>
          </p:cNvPr>
          <p:cNvSpPr>
            <a:spLocks noGrp="1"/>
          </p:cNvSpPr>
          <p:nvPr>
            <p:ph type="sldNum" sz="quarter" idx="12"/>
          </p:nvPr>
        </p:nvSpPr>
        <p:spPr/>
        <p:txBody>
          <a:bodyPr/>
          <a:lstStyle/>
          <a:p>
            <a:fld id="{DE8AB9A8-589B-4446-8E9E-A8BB80ADF635}" type="slidenum">
              <a:rPr lang="en-US" smtClean="0"/>
              <a:t>15</a:t>
            </a:fld>
            <a:endParaRPr lang="en-US"/>
          </a:p>
        </p:txBody>
      </p:sp>
      <p:sp>
        <p:nvSpPr>
          <p:cNvPr id="4" name="TextBox 3">
            <a:extLst>
              <a:ext uri="{FF2B5EF4-FFF2-40B4-BE49-F238E27FC236}">
                <a16:creationId xmlns:a16="http://schemas.microsoft.com/office/drawing/2014/main" id="{03F20280-324B-17DE-2BFE-FE5DD1FDAAF2}"/>
              </a:ext>
            </a:extLst>
          </p:cNvPr>
          <p:cNvSpPr txBox="1"/>
          <p:nvPr/>
        </p:nvSpPr>
        <p:spPr>
          <a:xfrm>
            <a:off x="8610600" y="1074747"/>
            <a:ext cx="3505200" cy="150810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subject</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“1,000 useful covid vaccines”</a:t>
            </a:r>
          </a:p>
        </p:txBody>
      </p:sp>
      <p:sp>
        <p:nvSpPr>
          <p:cNvPr id="6" name="TextBox 5">
            <a:extLst>
              <a:ext uri="{FF2B5EF4-FFF2-40B4-BE49-F238E27FC236}">
                <a16:creationId xmlns:a16="http://schemas.microsoft.com/office/drawing/2014/main" id="{482BDEC2-CDB5-98CF-C81A-47EA37A75860}"/>
              </a:ext>
            </a:extLst>
          </p:cNvPr>
          <p:cNvSpPr txBox="1"/>
          <p:nvPr/>
        </p:nvSpPr>
        <p:spPr>
          <a:xfrm>
            <a:off x="8610600" y="5029200"/>
            <a:ext cx="3505200" cy="984885"/>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preprocessed subject</a:t>
            </a:r>
          </a:p>
          <a:p>
            <a:r>
              <a:rPr lang="en-US" sz="3000" dirty="0">
                <a:latin typeface="Times New Roman" panose="02020603050405020304" pitchFamily="18" charset="0"/>
                <a:cs typeface="Times New Roman" panose="02020603050405020304" pitchFamily="18" charset="0"/>
              </a:rPr>
              <a:t>“covid vaccine”</a:t>
            </a:r>
          </a:p>
        </p:txBody>
      </p:sp>
      <p:sp>
        <p:nvSpPr>
          <p:cNvPr id="3" name="TextBox 2">
            <a:extLst>
              <a:ext uri="{FF2B5EF4-FFF2-40B4-BE49-F238E27FC236}">
                <a16:creationId xmlns:a16="http://schemas.microsoft.com/office/drawing/2014/main" id="{36E691B9-C6BE-0EA8-6094-BF79A9F21DBC}"/>
              </a:ext>
            </a:extLst>
          </p:cNvPr>
          <p:cNvSpPr txBox="1"/>
          <p:nvPr/>
        </p:nvSpPr>
        <p:spPr>
          <a:xfrm>
            <a:off x="8636000" y="3487411"/>
            <a:ext cx="35052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“useful covid vaccine”</a:t>
            </a:r>
          </a:p>
        </p:txBody>
      </p:sp>
      <p:sp>
        <p:nvSpPr>
          <p:cNvPr id="7" name="Arrow: Down 6">
            <a:extLst>
              <a:ext uri="{FF2B5EF4-FFF2-40B4-BE49-F238E27FC236}">
                <a16:creationId xmlns:a16="http://schemas.microsoft.com/office/drawing/2014/main" id="{4D36C69B-CAA4-EE77-6E61-1412C22B721E}"/>
              </a:ext>
            </a:extLst>
          </p:cNvPr>
          <p:cNvSpPr/>
          <p:nvPr/>
        </p:nvSpPr>
        <p:spPr bwMode="auto">
          <a:xfrm>
            <a:off x="9829800" y="2699054"/>
            <a:ext cx="1066800" cy="67215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8" name="Arrow: Down 7">
            <a:extLst>
              <a:ext uri="{FF2B5EF4-FFF2-40B4-BE49-F238E27FC236}">
                <a16:creationId xmlns:a16="http://schemas.microsoft.com/office/drawing/2014/main" id="{E03E2A9B-1548-3C3D-F581-C226A1144614}"/>
              </a:ext>
            </a:extLst>
          </p:cNvPr>
          <p:cNvSpPr/>
          <p:nvPr/>
        </p:nvSpPr>
        <p:spPr bwMode="auto">
          <a:xfrm>
            <a:off x="9829800" y="4183838"/>
            <a:ext cx="1066800" cy="67215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5" name="Rectangle 4">
            <a:extLst>
              <a:ext uri="{FF2B5EF4-FFF2-40B4-BE49-F238E27FC236}">
                <a16:creationId xmlns:a16="http://schemas.microsoft.com/office/drawing/2014/main" id="{BB266627-B489-B1DC-EE34-DBF15A191787}"/>
              </a:ext>
            </a:extLst>
          </p:cNvPr>
          <p:cNvSpPr/>
          <p:nvPr/>
        </p:nvSpPr>
        <p:spPr bwMode="auto">
          <a:xfrm>
            <a:off x="457200" y="4876800"/>
            <a:ext cx="2895600" cy="1178901"/>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9" name="TextBox 8">
            <a:extLst>
              <a:ext uri="{FF2B5EF4-FFF2-40B4-BE49-F238E27FC236}">
                <a16:creationId xmlns:a16="http://schemas.microsoft.com/office/drawing/2014/main" id="{7B534109-9402-C838-16E5-3F2BAFF494CE}"/>
              </a:ext>
            </a:extLst>
          </p:cNvPr>
          <p:cNvSpPr txBox="1"/>
          <p:nvPr/>
        </p:nvSpPr>
        <p:spPr>
          <a:xfrm>
            <a:off x="3505200" y="5167699"/>
            <a:ext cx="4952999" cy="707886"/>
          </a:xfrm>
          <a:prstGeom prst="rect">
            <a:avLst/>
          </a:prstGeom>
          <a:noFill/>
          <a:ln w="38100">
            <a:solidFill>
              <a:srgbClr val="00B0F0"/>
            </a:solidFill>
          </a:ln>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preprocessedSubject</a:t>
            </a:r>
            <a:r>
              <a:rPr lang="en-US" sz="2000" b="1" dirty="0">
                <a:latin typeface="Times New Roman" panose="02020603050405020304" pitchFamily="18" charset="0"/>
                <a:cs typeface="Times New Roman" panose="02020603050405020304" pitchFamily="18" charset="0"/>
              </a:rPr>
              <a:t> = [ ‘covid vaccine’ ]</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subjectWord</a:t>
            </a:r>
            <a:r>
              <a:rPr lang="en-US" sz="2000" b="1" dirty="0">
                <a:latin typeface="Times New Roman" panose="02020603050405020304" pitchFamily="18" charset="0"/>
                <a:cs typeface="Times New Roman" panose="02020603050405020304" pitchFamily="18" charset="0"/>
              </a:rPr>
              <a:t> = [ ‘covid’ , ‘vaccine’ ]</a:t>
            </a:r>
          </a:p>
        </p:txBody>
      </p:sp>
      <p:sp>
        <p:nvSpPr>
          <p:cNvPr id="14" name="Rectangle 13">
            <a:extLst>
              <a:ext uri="{FF2B5EF4-FFF2-40B4-BE49-F238E27FC236}">
                <a16:creationId xmlns:a16="http://schemas.microsoft.com/office/drawing/2014/main" id="{30B9B7D3-1E16-287A-AE7E-7717A5CC14C9}"/>
              </a:ext>
            </a:extLst>
          </p:cNvPr>
          <p:cNvSpPr/>
          <p:nvPr/>
        </p:nvSpPr>
        <p:spPr bwMode="auto">
          <a:xfrm>
            <a:off x="457200" y="5461000"/>
            <a:ext cx="2895600" cy="59470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61677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7" grpId="0" animBg="1"/>
      <p:bldP spid="8" grpId="0" animBg="1"/>
      <p:bldP spid="5" grpId="0" animBg="1"/>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Box 8">
            <a:extLst>
              <a:ext uri="{FF2B5EF4-FFF2-40B4-BE49-F238E27FC236}">
                <a16:creationId xmlns:a16="http://schemas.microsoft.com/office/drawing/2014/main" id="{C0E35F56-392B-0AE5-7E63-EC523A2EAF64}"/>
              </a:ext>
            </a:extLst>
          </p:cNvPr>
          <p:cNvSpPr txBox="1">
            <a:spLocks noChangeArrowheads="1"/>
          </p:cNvSpPr>
          <p:nvPr/>
        </p:nvSpPr>
        <p:spPr bwMode="auto">
          <a:xfrm>
            <a:off x="152400" y="0"/>
            <a:ext cx="1181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3000" b="1" dirty="0">
                <a:latin typeface="Times New Roman" panose="02020603050405020304" pitchFamily="18" charset="0"/>
                <a:cs typeface="Times New Roman" panose="02020603050405020304" pitchFamily="18" charset="0"/>
              </a:rPr>
              <a:t>Entity-based Summarization: Subjects and Objects in &lt;S, V, O&gt;</a:t>
            </a:r>
          </a:p>
        </p:txBody>
      </p:sp>
      <p:graphicFrame>
        <p:nvGraphicFramePr>
          <p:cNvPr id="12" name="Table 11">
            <a:extLst>
              <a:ext uri="{FF2B5EF4-FFF2-40B4-BE49-F238E27FC236}">
                <a16:creationId xmlns:a16="http://schemas.microsoft.com/office/drawing/2014/main" id="{B1294C9C-C48A-3928-4FEF-AE4716A3E601}"/>
              </a:ext>
            </a:extLst>
          </p:cNvPr>
          <p:cNvGraphicFramePr>
            <a:graphicFrameLocks noGrp="1"/>
          </p:cNvGraphicFramePr>
          <p:nvPr>
            <p:extLst>
              <p:ext uri="{D42A27DB-BD31-4B8C-83A1-F6EECF244321}">
                <p14:modId xmlns:p14="http://schemas.microsoft.com/office/powerpoint/2010/main" val="4084083035"/>
              </p:ext>
            </p:extLst>
          </p:nvPr>
        </p:nvGraphicFramePr>
        <p:xfrm>
          <a:off x="304800" y="769972"/>
          <a:ext cx="11658600" cy="3052654"/>
        </p:xfrm>
        <a:graphic>
          <a:graphicData uri="http://schemas.openxmlformats.org/drawingml/2006/table">
            <a:tbl>
              <a:tblPr firstRow="1" firstCol="1" bandRow="1">
                <a:tableStyleId>{5C22544A-7EE6-4342-B048-85BDC9FD1C3A}</a:tableStyleId>
              </a:tblPr>
              <a:tblGrid>
                <a:gridCol w="11658600">
                  <a:extLst>
                    <a:ext uri="{9D8B030D-6E8A-4147-A177-3AD203B41FA5}">
                      <a16:colId xmlns:a16="http://schemas.microsoft.com/office/drawing/2014/main" val="20000"/>
                    </a:ext>
                  </a:extLst>
                </a:gridCol>
              </a:tblGrid>
              <a:tr h="3052654">
                <a:tc>
                  <a:txBody>
                    <a:bodyPr/>
                    <a:lstStyle/>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for each (word x) in (</a:t>
                      </a:r>
                      <a:r>
                        <a:rPr lang="en-US" sz="2800" dirty="0" err="1">
                          <a:solidFill>
                            <a:schemeClr val="tx1"/>
                          </a:solidFill>
                          <a:effectLst/>
                          <a:latin typeface="Times New Roman" panose="02020603050405020304" pitchFamily="18" charset="0"/>
                          <a:cs typeface="Times New Roman" panose="02020603050405020304" pitchFamily="18" charset="0"/>
                        </a:rPr>
                        <a:t>subjectWord</a:t>
                      </a:r>
                      <a:r>
                        <a:rPr lang="en-US" sz="2800" dirty="0">
                          <a:solidFill>
                            <a:schemeClr val="tx1"/>
                          </a:solidFill>
                          <a:effectLst/>
                          <a:latin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                                                                     </a:t>
                      </a:r>
                      <a:r>
                        <a:rPr lang="en-US" sz="2800" dirty="0">
                          <a:solidFill>
                            <a:srgbClr val="FF0000"/>
                          </a:solidFill>
                          <a:effectLst/>
                          <a:latin typeface="Times New Roman" panose="02020603050405020304" pitchFamily="18" charset="0"/>
                          <a:cs typeface="Times New Roman" panose="02020603050405020304" pitchFamily="18" charset="0"/>
                        </a:rPr>
                        <a:t>//</a:t>
                      </a:r>
                      <a:r>
                        <a:rPr lang="en-US" sz="2800" b="0" dirty="0" err="1">
                          <a:solidFill>
                            <a:srgbClr val="FF0000"/>
                          </a:solidFill>
                          <a:effectLst/>
                          <a:latin typeface="Times New Roman" panose="02020603050405020304" pitchFamily="18" charset="0"/>
                          <a:cs typeface="Times New Roman" panose="02020603050405020304" pitchFamily="18" charset="0"/>
                        </a:rPr>
                        <a:t>subjectWord</a:t>
                      </a:r>
                      <a:r>
                        <a:rPr lang="en-US" sz="2800" b="0" dirty="0">
                          <a:solidFill>
                            <a:srgbClr val="FF0000"/>
                          </a:solidFill>
                          <a:effectLst/>
                          <a:latin typeface="Times New Roman" panose="02020603050405020304" pitchFamily="18" charset="0"/>
                          <a:cs typeface="Times New Roman" panose="02020603050405020304" pitchFamily="18" charset="0"/>
                        </a:rPr>
                        <a:t> = [ ‘covid’ , ‘vaccine’ ]</a:t>
                      </a:r>
                    </a:p>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     label x with an integer score of its frequency in </a:t>
                      </a:r>
                      <a:r>
                        <a:rPr lang="en-US" sz="2800" dirty="0" err="1">
                          <a:solidFill>
                            <a:schemeClr val="tx1"/>
                          </a:solidFill>
                          <a:effectLst/>
                          <a:latin typeface="Times New Roman" panose="02020603050405020304" pitchFamily="18" charset="0"/>
                          <a:cs typeface="Times New Roman" panose="02020603050405020304" pitchFamily="18" charset="0"/>
                        </a:rPr>
                        <a:t>subjectWord</a:t>
                      </a:r>
                      <a:endParaRPr lang="en-US" sz="2800" dirty="0">
                        <a:solidFill>
                          <a:schemeClr val="tx1"/>
                        </a:solidFill>
                        <a:effectLst/>
                        <a:latin typeface="Times New Roman" panose="02020603050405020304" pitchFamily="18" charset="0"/>
                        <a:cs typeface="Times New Roman" panose="02020603050405020304" pitchFamily="18" charset="0"/>
                      </a:endParaRPr>
                    </a:p>
                    <a:p>
                      <a:pPr marL="0" marR="0" algn="just">
                        <a:spcBef>
                          <a:spcPts val="0"/>
                        </a:spcBef>
                        <a:spcAft>
                          <a:spcPts val="0"/>
                        </a:spcAft>
                      </a:pPr>
                      <a:endParaRPr lang="en-US" sz="2800" dirty="0">
                        <a:solidFill>
                          <a:srgbClr val="339933"/>
                        </a:solidFill>
                        <a:effectLst/>
                        <a:latin typeface="Times New Roman" panose="02020603050405020304" pitchFamily="18" charset="0"/>
                        <a:cs typeface="Times New Roman" panose="02020603050405020304" pitchFamily="18" charset="0"/>
                      </a:endParaRPr>
                    </a:p>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for each (subject s) in (</a:t>
                      </a:r>
                      <a:r>
                        <a:rPr lang="en-US" sz="2800" dirty="0" err="1">
                          <a:solidFill>
                            <a:schemeClr val="tx1"/>
                          </a:solidFill>
                          <a:effectLst/>
                          <a:latin typeface="Times New Roman" panose="02020603050405020304" pitchFamily="18" charset="0"/>
                          <a:cs typeface="Times New Roman" panose="02020603050405020304" pitchFamily="18" charset="0"/>
                        </a:rPr>
                        <a:t>processedSubject</a:t>
                      </a:r>
                      <a:r>
                        <a:rPr lang="en-US" sz="2800" dirty="0">
                          <a:solidFill>
                            <a:schemeClr val="tx1"/>
                          </a:solidFill>
                          <a:effectLst/>
                          <a:latin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2800" b="0" dirty="0">
                          <a:solidFill>
                            <a:schemeClr val="tx1"/>
                          </a:solidFill>
                          <a:effectLst/>
                          <a:latin typeface="Times New Roman" panose="02020603050405020304" pitchFamily="18" charset="0"/>
                          <a:cs typeface="Times New Roman" panose="02020603050405020304" pitchFamily="18" charset="0"/>
                        </a:rPr>
                        <a:t>                                                                    </a:t>
                      </a:r>
                      <a:r>
                        <a:rPr lang="en-US" sz="2800" b="0" dirty="0">
                          <a:solidFill>
                            <a:srgbClr val="00B050"/>
                          </a:solidFill>
                          <a:effectLst/>
                          <a:latin typeface="Times New Roman" panose="02020603050405020304" pitchFamily="18" charset="0"/>
                          <a:cs typeface="Times New Roman" panose="02020603050405020304" pitchFamily="18" charset="0"/>
                        </a:rPr>
                        <a:t>//</a:t>
                      </a:r>
                      <a:r>
                        <a:rPr lang="en-US" sz="2800" b="0" dirty="0" err="1">
                          <a:solidFill>
                            <a:srgbClr val="00B050"/>
                          </a:solidFill>
                          <a:effectLst/>
                          <a:latin typeface="Times New Roman" panose="02020603050405020304" pitchFamily="18" charset="0"/>
                          <a:cs typeface="Times New Roman" panose="02020603050405020304" pitchFamily="18" charset="0"/>
                        </a:rPr>
                        <a:t>processedSubject</a:t>
                      </a:r>
                      <a:r>
                        <a:rPr lang="en-US" sz="2800" b="0" dirty="0">
                          <a:solidFill>
                            <a:srgbClr val="00B050"/>
                          </a:solidFill>
                          <a:effectLst/>
                          <a:latin typeface="Times New Roman" panose="02020603050405020304" pitchFamily="18" charset="0"/>
                          <a:cs typeface="Times New Roman" panose="02020603050405020304" pitchFamily="18" charset="0"/>
                        </a:rPr>
                        <a:t> = [‘covid vaccine’]</a:t>
                      </a:r>
                      <a:r>
                        <a:rPr lang="en-US" sz="2800" dirty="0">
                          <a:solidFill>
                            <a:schemeClr val="tx1"/>
                          </a:solidFill>
                          <a:effectLst/>
                          <a:latin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	Subject Score of s = higher score of the word in s</a:t>
                      </a:r>
                      <a:endParaRPr lang="en-US" sz="2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45384" marR="45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843B12AB-7028-AD28-6752-0756A3A3CB27}"/>
              </a:ext>
            </a:extLst>
          </p:cNvPr>
          <p:cNvSpPr>
            <a:spLocks noGrp="1"/>
          </p:cNvSpPr>
          <p:nvPr>
            <p:ph type="sldNum" sz="quarter" idx="12"/>
          </p:nvPr>
        </p:nvSpPr>
        <p:spPr/>
        <p:txBody>
          <a:bodyPr/>
          <a:lstStyle/>
          <a:p>
            <a:fld id="{DE8AB9A8-589B-4446-8E9E-A8BB80ADF635}" type="slidenum">
              <a:rPr lang="en-US" smtClean="0"/>
              <a:t>16</a:t>
            </a:fld>
            <a:endParaRPr lang="en-US"/>
          </a:p>
        </p:txBody>
      </p:sp>
      <p:sp>
        <p:nvSpPr>
          <p:cNvPr id="3" name="TextBox 2">
            <a:extLst>
              <a:ext uri="{FF2B5EF4-FFF2-40B4-BE49-F238E27FC236}">
                <a16:creationId xmlns:a16="http://schemas.microsoft.com/office/drawing/2014/main" id="{AC95FF36-6F61-53A9-304F-92C9514127FC}"/>
              </a:ext>
            </a:extLst>
          </p:cNvPr>
          <p:cNvSpPr txBox="1"/>
          <p:nvPr/>
        </p:nvSpPr>
        <p:spPr>
          <a:xfrm>
            <a:off x="228600" y="3810000"/>
            <a:ext cx="118110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a:t>
            </a:r>
            <a:r>
              <a:rPr lang="en-US" sz="2800" dirty="0" err="1">
                <a:latin typeface="Times New Roman" panose="02020603050405020304" pitchFamily="18" charset="0"/>
                <a:cs typeface="Times New Roman" panose="02020603050405020304" pitchFamily="18" charset="0"/>
              </a:rPr>
              <a:t>processedSubject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IF</a:t>
            </a:r>
            <a:r>
              <a:rPr lang="en-US" sz="2800" dirty="0">
                <a:latin typeface="Times New Roman" panose="02020603050405020304" pitchFamily="18" charset="0"/>
                <a:cs typeface="Times New Roman" panose="02020603050405020304" pitchFamily="18" charset="0"/>
              </a:rPr>
              <a:t> the frequency of word </a:t>
            </a:r>
            <a:r>
              <a:rPr lang="en-US" sz="2800" b="1" dirty="0">
                <a:latin typeface="Times New Roman" panose="02020603050405020304" pitchFamily="18" charset="0"/>
                <a:cs typeface="Times New Roman" panose="02020603050405020304" pitchFamily="18" charset="0"/>
              </a:rPr>
              <a:t>“covid”</a:t>
            </a:r>
            <a:r>
              <a:rPr lang="en-US" sz="2800" dirty="0">
                <a:latin typeface="Times New Roman" panose="02020603050405020304" pitchFamily="18" charset="0"/>
                <a:cs typeface="Times New Roman" panose="02020603050405020304" pitchFamily="18" charset="0"/>
              </a:rPr>
              <a:t> is 87, </a:t>
            </a:r>
            <a:r>
              <a:rPr lang="en-US" sz="2800" b="1" dirty="0">
                <a:latin typeface="Times New Roman" panose="02020603050405020304" pitchFamily="18" charset="0"/>
                <a:cs typeface="Times New Roman" panose="02020603050405020304" pitchFamily="18" charset="0"/>
              </a:rPr>
              <a:t>“vaccine”</a:t>
            </a:r>
            <a:r>
              <a:rPr lang="en-US" sz="2800" dirty="0">
                <a:latin typeface="Times New Roman" panose="02020603050405020304" pitchFamily="18" charset="0"/>
                <a:cs typeface="Times New Roman" panose="02020603050405020304" pitchFamily="18" charset="0"/>
              </a:rPr>
              <a:t> is 80, </a:t>
            </a:r>
          </a:p>
          <a:p>
            <a:r>
              <a:rPr lang="en-US" sz="2800" dirty="0">
                <a:latin typeface="Times New Roman" panose="02020603050405020304" pitchFamily="18" charset="0"/>
                <a:cs typeface="Times New Roman" panose="02020603050405020304" pitchFamily="18" charset="0"/>
              </a:rPr>
              <a:t>     then the </a:t>
            </a:r>
            <a:r>
              <a:rPr lang="en-US" sz="2800" b="1" dirty="0">
                <a:latin typeface="Times New Roman" panose="02020603050405020304" pitchFamily="18" charset="0"/>
                <a:cs typeface="Times New Roman" panose="02020603050405020304" pitchFamily="18" charset="0"/>
              </a:rPr>
              <a:t>Subject Score</a:t>
            </a:r>
            <a:r>
              <a:rPr lang="en-US" sz="2800" dirty="0">
                <a:latin typeface="Times New Roman" panose="02020603050405020304" pitchFamily="18" charset="0"/>
                <a:cs typeface="Times New Roman" panose="02020603050405020304" pitchFamily="18" charset="0"/>
              </a:rPr>
              <a:t> of subject </a:t>
            </a:r>
            <a:r>
              <a:rPr lang="en-US" sz="2800" b="1" i="1" dirty="0">
                <a:latin typeface="Times New Roman" panose="02020603050405020304" pitchFamily="18" charset="0"/>
                <a:cs typeface="Times New Roman" panose="02020603050405020304" pitchFamily="18" charset="0"/>
              </a:rPr>
              <a:t>“covid”</a:t>
            </a:r>
            <a:r>
              <a:rPr lang="en-US" sz="2800" dirty="0">
                <a:latin typeface="Times New Roman" panose="02020603050405020304" pitchFamily="18" charset="0"/>
                <a:cs typeface="Times New Roman" panose="02020603050405020304" pitchFamily="18" charset="0"/>
              </a:rPr>
              <a:t> is 87,  </a:t>
            </a:r>
            <a:r>
              <a:rPr lang="en-US" sz="2800" b="1" i="1" dirty="0">
                <a:latin typeface="Times New Roman" panose="02020603050405020304" pitchFamily="18" charset="0"/>
                <a:cs typeface="Times New Roman" panose="02020603050405020304" pitchFamily="18" charset="0"/>
              </a:rPr>
              <a:t>“vaccine”</a:t>
            </a:r>
            <a:r>
              <a:rPr lang="en-US" sz="2800" dirty="0">
                <a:latin typeface="Times New Roman" panose="02020603050405020304" pitchFamily="18" charset="0"/>
                <a:cs typeface="Times New Roman" panose="02020603050405020304" pitchFamily="18" charset="0"/>
              </a:rPr>
              <a:t> is 80, </a:t>
            </a:r>
          </a:p>
          <a:p>
            <a:r>
              <a:rPr lang="en-US" sz="2800" dirty="0">
                <a:latin typeface="Times New Roman" panose="02020603050405020304" pitchFamily="18" charset="0"/>
                <a:cs typeface="Times New Roman" panose="02020603050405020304" pitchFamily="18" charset="0"/>
              </a:rPr>
              <a:t>	                                           and </a:t>
            </a:r>
            <a:r>
              <a:rPr lang="en-US" sz="2800" b="1" i="1" dirty="0">
                <a:latin typeface="Times New Roman" panose="02020603050405020304" pitchFamily="18" charset="0"/>
                <a:cs typeface="Times New Roman" panose="02020603050405020304" pitchFamily="18" charset="0"/>
              </a:rPr>
              <a:t>“covid vaccine”</a:t>
            </a:r>
            <a:r>
              <a:rPr lang="en-US" sz="2800" dirty="0">
                <a:latin typeface="Times New Roman" panose="02020603050405020304" pitchFamily="18" charset="0"/>
                <a:cs typeface="Times New Roman" panose="02020603050405020304" pitchFamily="18" charset="0"/>
              </a:rPr>
              <a:t> is 87.</a:t>
            </a:r>
          </a:p>
          <a:p>
            <a:r>
              <a:rPr lang="en-US" sz="28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Same scoring labeling method applies to </a:t>
            </a:r>
            <a:r>
              <a:rPr lang="en-US" sz="2800" b="1" dirty="0">
                <a:latin typeface="Times New Roman" panose="02020603050405020304" pitchFamily="18" charset="0"/>
                <a:cs typeface="Times New Roman" panose="02020603050405020304" pitchFamily="18" charset="0"/>
              </a:rPr>
              <a:t>Object Score</a:t>
            </a:r>
            <a:r>
              <a:rPr lang="en-US" sz="2800" dirty="0">
                <a:latin typeface="Times New Roman" panose="02020603050405020304" pitchFamily="18" charset="0"/>
                <a:cs typeface="Times New Roman" panose="02020603050405020304" pitchFamily="18" charset="0"/>
              </a:rPr>
              <a:t> for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Box 8">
            <a:extLst>
              <a:ext uri="{FF2B5EF4-FFF2-40B4-BE49-F238E27FC236}">
                <a16:creationId xmlns:a16="http://schemas.microsoft.com/office/drawing/2014/main" id="{879EDBB0-8F6B-66EF-5D7B-0C358E5FE16E}"/>
              </a:ext>
            </a:extLst>
          </p:cNvPr>
          <p:cNvSpPr txBox="1">
            <a:spLocks noChangeArrowheads="1"/>
          </p:cNvSpPr>
          <p:nvPr/>
        </p:nvSpPr>
        <p:spPr bwMode="auto">
          <a:xfrm>
            <a:off x="152400" y="71438"/>
            <a:ext cx="1181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3000" b="1" dirty="0">
                <a:latin typeface="Times New Roman" panose="02020603050405020304" pitchFamily="18" charset="0"/>
                <a:cs typeface="Times New Roman" panose="02020603050405020304" pitchFamily="18" charset="0"/>
              </a:rPr>
              <a:t>Entity-based Summarization</a:t>
            </a:r>
          </a:p>
        </p:txBody>
      </p:sp>
      <p:sp>
        <p:nvSpPr>
          <p:cNvPr id="136195" name="Rectangle 2">
            <a:extLst>
              <a:ext uri="{FF2B5EF4-FFF2-40B4-BE49-F238E27FC236}">
                <a16:creationId xmlns:a16="http://schemas.microsoft.com/office/drawing/2014/main" id="{CDB5105A-AD14-3A86-7270-ED9DF92B6B49}"/>
              </a:ext>
            </a:extLst>
          </p:cNvPr>
          <p:cNvSpPr>
            <a:spLocks noChangeArrowheads="1"/>
          </p:cNvSpPr>
          <p:nvPr/>
        </p:nvSpPr>
        <p:spPr bwMode="auto">
          <a:xfrm>
            <a:off x="357187" y="990600"/>
            <a:ext cx="1140142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tabLst>
                <a:tab pos="127000" algn="l"/>
                <a:tab pos="228600" algn="l"/>
              </a:tabLst>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tabLst>
                <a:tab pos="127000" algn="l"/>
                <a:tab pos="228600" algn="l"/>
              </a:tabLst>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tabLst>
                <a:tab pos="127000" algn="l"/>
                <a:tab pos="228600" algn="l"/>
              </a:tabLst>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tabLst>
                <a:tab pos="127000" algn="l"/>
                <a:tab pos="228600" algn="l"/>
              </a:tabLst>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9pPr>
          </a:lstStyle>
          <a:p>
            <a:pPr>
              <a:spcBef>
                <a:spcPct val="0"/>
              </a:spcBef>
              <a:spcAft>
                <a:spcPts val="1200"/>
              </a:spcAft>
              <a:buFontTx/>
              <a:buNone/>
            </a:pPr>
            <a:r>
              <a:rPr lang="en-US" altLang="en-US" sz="3600" b="1" u="sng" dirty="0">
                <a:solidFill>
                  <a:srgbClr val="000000"/>
                </a:solidFill>
                <a:latin typeface="Times New Roman" panose="02020603050405020304" pitchFamily="18" charset="0"/>
                <a:cs typeface="Times New Roman" panose="02020603050405020304" pitchFamily="18" charset="0"/>
              </a:rPr>
              <a:t>Triple Score</a:t>
            </a:r>
            <a:r>
              <a:rPr lang="en-US" altLang="en-US" sz="3600" b="1" i="1" dirty="0">
                <a:solidFill>
                  <a:srgbClr val="000000"/>
                </a:solidFill>
                <a:latin typeface="Times New Roman" panose="02020603050405020304" pitchFamily="18" charset="0"/>
                <a:cs typeface="Times New Roman" panose="02020603050405020304" pitchFamily="18" charset="0"/>
              </a:rPr>
              <a:t> </a:t>
            </a:r>
            <a:r>
              <a:rPr lang="en-US" altLang="en-US" sz="3600" i="1" dirty="0">
                <a:solidFill>
                  <a:srgbClr val="000000"/>
                </a:solidFill>
                <a:latin typeface="Times New Roman" panose="02020603050405020304" pitchFamily="18" charset="0"/>
                <a:cs typeface="Times New Roman" panose="02020603050405020304" pitchFamily="18" charset="0"/>
              </a:rPr>
              <a:t>= </a:t>
            </a:r>
            <a:r>
              <a:rPr lang="en-US" altLang="en-US" sz="3600" b="1" dirty="0">
                <a:solidFill>
                  <a:srgbClr val="000000"/>
                </a:solidFill>
                <a:latin typeface="Times New Roman" panose="02020603050405020304" pitchFamily="18" charset="0"/>
                <a:cs typeface="Times New Roman" panose="02020603050405020304" pitchFamily="18" charset="0"/>
              </a:rPr>
              <a:t>α*(Subject Score) + (1-α)*Object Score </a:t>
            </a:r>
            <a:endParaRPr lang="en-US" altLang="en-US" sz="3600" b="1" dirty="0">
              <a:latin typeface="Times New Roman" panose="02020603050405020304" pitchFamily="18" charset="0"/>
              <a:cs typeface="Times New Roman" panose="02020603050405020304" pitchFamily="18" charset="0"/>
            </a:endParaRPr>
          </a:p>
          <a:p>
            <a:pPr>
              <a:spcBef>
                <a:spcPct val="0"/>
              </a:spcBef>
              <a:spcAft>
                <a:spcPts val="1200"/>
              </a:spcAft>
              <a:buFontTx/>
              <a:buNone/>
            </a:pPr>
            <a:r>
              <a:rPr lang="en-US" altLang="en-US" sz="3600" dirty="0">
                <a:latin typeface="Times New Roman" panose="02020603050405020304" pitchFamily="18" charset="0"/>
                <a:cs typeface="Times New Roman" panose="02020603050405020304" pitchFamily="18" charset="0"/>
              </a:rPr>
              <a:t>and α ∈ [0.0, 0.1, 0.2, 0.3, 0.4, 0.5, 0.6, 0.7, 0.8, 0.9, 1.0]</a:t>
            </a:r>
          </a:p>
          <a:p>
            <a:pPr marL="457200" indent="-457200">
              <a:spcBef>
                <a:spcPct val="0"/>
              </a:spcBef>
              <a:spcAft>
                <a:spcPts val="1200"/>
              </a:spcAft>
            </a:pPr>
            <a:r>
              <a:rPr lang="en-US" altLang="en-US" sz="3600" dirty="0">
                <a:solidFill>
                  <a:srgbClr val="000000"/>
                </a:solidFill>
                <a:latin typeface="Times New Roman" panose="02020603050405020304" pitchFamily="18" charset="0"/>
                <a:cs typeface="Times New Roman" panose="02020603050405020304" pitchFamily="18" charset="0"/>
              </a:rPr>
              <a:t>To identify the best summary, we experimented with assigning different weights (</a:t>
            </a:r>
            <a:r>
              <a:rPr lang="en-US" altLang="en-US" sz="3600" dirty="0">
                <a:latin typeface="Times New Roman" panose="02020603050405020304" pitchFamily="18" charset="0"/>
                <a:cs typeface="Times New Roman" panose="02020603050405020304" pitchFamily="18" charset="0"/>
              </a:rPr>
              <a:t>α</a:t>
            </a:r>
            <a:r>
              <a:rPr lang="en-US" altLang="en-US" sz="3600" dirty="0">
                <a:solidFill>
                  <a:srgbClr val="000000"/>
                </a:solidFill>
                <a:latin typeface="Times New Roman" panose="02020603050405020304" pitchFamily="18" charset="0"/>
                <a:cs typeface="Times New Roman" panose="02020603050405020304" pitchFamily="18" charset="0"/>
              </a:rPr>
              <a:t>) to the subject and object entities. </a:t>
            </a:r>
            <a:endParaRPr lang="en-US" altLang="en-US" sz="3600" dirty="0">
              <a:latin typeface="Times New Roman" panose="02020603050405020304" pitchFamily="18" charset="0"/>
              <a:cs typeface="Times New Roman" panose="02020603050405020304" pitchFamily="18" charset="0"/>
            </a:endParaRPr>
          </a:p>
          <a:p>
            <a:pPr marL="457200" indent="-457200">
              <a:spcBef>
                <a:spcPct val="0"/>
              </a:spcBef>
              <a:spcAft>
                <a:spcPts val="1200"/>
              </a:spcAft>
            </a:pPr>
            <a:r>
              <a:rPr lang="en-US" altLang="en-US" sz="3600" dirty="0">
                <a:solidFill>
                  <a:srgbClr val="000000"/>
                </a:solidFill>
                <a:latin typeface="Times New Roman" panose="02020603050405020304" pitchFamily="18" charset="0"/>
                <a:cs typeface="Times New Roman" panose="02020603050405020304" pitchFamily="18" charset="0"/>
              </a:rPr>
              <a:t>We select the corresponding original sentences of top-scoring triples to form the summary. </a:t>
            </a:r>
          </a:p>
        </p:txBody>
      </p:sp>
      <p:sp>
        <p:nvSpPr>
          <p:cNvPr id="2" name="Slide Number Placeholder 1">
            <a:extLst>
              <a:ext uri="{FF2B5EF4-FFF2-40B4-BE49-F238E27FC236}">
                <a16:creationId xmlns:a16="http://schemas.microsoft.com/office/drawing/2014/main" id="{B3968D96-828A-AE2F-554E-405C27EE9BD7}"/>
              </a:ext>
            </a:extLst>
          </p:cNvPr>
          <p:cNvSpPr>
            <a:spLocks noGrp="1"/>
          </p:cNvSpPr>
          <p:nvPr>
            <p:ph type="sldNum" sz="quarter" idx="12"/>
          </p:nvPr>
        </p:nvSpPr>
        <p:spPr/>
        <p:txBody>
          <a:bodyPr/>
          <a:lstStyle/>
          <a:p>
            <a:fld id="{DE8AB9A8-589B-4446-8E9E-A8BB80ADF635}"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Box 8">
            <a:extLst>
              <a:ext uri="{FF2B5EF4-FFF2-40B4-BE49-F238E27FC236}">
                <a16:creationId xmlns:a16="http://schemas.microsoft.com/office/drawing/2014/main" id="{D56EEF2A-E594-21E4-3263-6CF12467DCAA}"/>
              </a:ext>
            </a:extLst>
          </p:cNvPr>
          <p:cNvSpPr txBox="1">
            <a:spLocks noChangeArrowheads="1"/>
          </p:cNvSpPr>
          <p:nvPr/>
        </p:nvSpPr>
        <p:spPr bwMode="auto">
          <a:xfrm>
            <a:off x="152400" y="0"/>
            <a:ext cx="11811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4000" b="1" dirty="0">
                <a:latin typeface="Times New Roman" panose="02020603050405020304" pitchFamily="18" charset="0"/>
                <a:cs typeface="Times New Roman" panose="02020603050405020304" pitchFamily="18" charset="0"/>
              </a:rPr>
              <a:t>Evaluation</a:t>
            </a:r>
          </a:p>
        </p:txBody>
      </p:sp>
      <p:sp>
        <p:nvSpPr>
          <p:cNvPr id="138243" name="TextBox 4">
            <a:extLst>
              <a:ext uri="{FF2B5EF4-FFF2-40B4-BE49-F238E27FC236}">
                <a16:creationId xmlns:a16="http://schemas.microsoft.com/office/drawing/2014/main" id="{E1DF0669-09E1-DBD9-B5F4-113497740100}"/>
              </a:ext>
            </a:extLst>
          </p:cNvPr>
          <p:cNvSpPr txBox="1">
            <a:spLocks noChangeArrowheads="1"/>
          </p:cNvSpPr>
          <p:nvPr/>
        </p:nvSpPr>
        <p:spPr bwMode="auto">
          <a:xfrm>
            <a:off x="228600" y="707886"/>
            <a:ext cx="11734800" cy="541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1200"/>
              </a:spcAft>
            </a:pPr>
            <a:r>
              <a:rPr lang="en-US" altLang="en-US" sz="3400" dirty="0">
                <a:latin typeface="Times New Roman" panose="02020603050405020304" pitchFamily="18" charset="0"/>
                <a:cs typeface="Times New Roman" panose="02020603050405020304" pitchFamily="18" charset="0"/>
              </a:rPr>
              <a:t>For evaluation, we compared our view summaries with the summaries generated by extractive and abstractive summarization models from the literature. </a:t>
            </a:r>
          </a:p>
          <a:p>
            <a:pPr algn="just">
              <a:spcBef>
                <a:spcPct val="0"/>
              </a:spcBef>
              <a:spcAft>
                <a:spcPts val="1200"/>
              </a:spcAft>
            </a:pPr>
            <a:r>
              <a:rPr lang="en-US" altLang="en-US" sz="3400" dirty="0">
                <a:latin typeface="Times New Roman" panose="02020603050405020304" pitchFamily="18" charset="0"/>
                <a:cs typeface="Times New Roman" panose="02020603050405020304" pitchFamily="18" charset="0"/>
              </a:rPr>
              <a:t>Extractive models are </a:t>
            </a:r>
            <a:r>
              <a:rPr lang="en-US" altLang="en-US" sz="3400" b="1" i="1" dirty="0">
                <a:latin typeface="Times New Roman" panose="02020603050405020304" pitchFamily="18" charset="0"/>
                <a:cs typeface="Times New Roman" panose="02020603050405020304" pitchFamily="18" charset="0"/>
              </a:rPr>
              <a:t>BertSum</a:t>
            </a:r>
            <a:r>
              <a:rPr lang="en-US" altLang="en-US" sz="3400" dirty="0">
                <a:latin typeface="Times New Roman" panose="02020603050405020304" pitchFamily="18" charset="0"/>
                <a:cs typeface="Times New Roman" panose="02020603050405020304" pitchFamily="18" charset="0"/>
              </a:rPr>
              <a:t> and </a:t>
            </a:r>
            <a:r>
              <a:rPr lang="en-US" altLang="en-US" sz="3400" b="1" i="1" dirty="0">
                <a:latin typeface="Times New Roman" panose="02020603050405020304" pitchFamily="18" charset="0"/>
                <a:cs typeface="Times New Roman" panose="02020603050405020304" pitchFamily="18" charset="0"/>
              </a:rPr>
              <a:t>SBert</a:t>
            </a:r>
            <a:r>
              <a:rPr lang="en-US" altLang="en-US" sz="3400" dirty="0">
                <a:latin typeface="Times New Roman" panose="02020603050405020304" pitchFamily="18" charset="0"/>
                <a:cs typeface="Times New Roman" panose="02020603050405020304" pitchFamily="18" charset="0"/>
              </a:rPr>
              <a:t>, which are variants of BERT that we used in Distance view.  </a:t>
            </a:r>
          </a:p>
          <a:p>
            <a:pPr lvl="1" algn="just">
              <a:spcBef>
                <a:spcPct val="0"/>
              </a:spcBef>
              <a:spcAft>
                <a:spcPts val="1200"/>
              </a:spcAft>
              <a:buFont typeface="Courier New" panose="02070309020205020404" pitchFamily="49" charset="0"/>
              <a:buChar char="o"/>
            </a:pPr>
            <a:r>
              <a:rPr lang="en-US" altLang="en-US" sz="3400" dirty="0">
                <a:latin typeface="Times New Roman" panose="02020603050405020304" pitchFamily="18" charset="0"/>
                <a:cs typeface="Times New Roman" panose="02020603050405020304" pitchFamily="18" charset="0"/>
              </a:rPr>
              <a:t>The summary consists of words in the original text.</a:t>
            </a:r>
          </a:p>
          <a:p>
            <a:pPr algn="just">
              <a:spcBef>
                <a:spcPct val="0"/>
              </a:spcBef>
              <a:spcAft>
                <a:spcPts val="1200"/>
              </a:spcAft>
            </a:pPr>
            <a:r>
              <a:rPr lang="en-US" altLang="en-US" sz="3400" dirty="0">
                <a:latin typeface="Times New Roman" panose="02020603050405020304" pitchFamily="18" charset="0"/>
                <a:cs typeface="Times New Roman" panose="02020603050405020304" pitchFamily="18" charset="0"/>
              </a:rPr>
              <a:t>Abstractive summarization models are </a:t>
            </a:r>
            <a:r>
              <a:rPr lang="en-US" altLang="en-US" sz="3400" b="1" i="1" dirty="0">
                <a:latin typeface="Times New Roman" panose="02020603050405020304" pitchFamily="18" charset="0"/>
                <a:cs typeface="Times New Roman" panose="02020603050405020304" pitchFamily="18" charset="0"/>
              </a:rPr>
              <a:t>Bart</a:t>
            </a:r>
            <a:r>
              <a:rPr lang="en-US" altLang="en-US" sz="3400" dirty="0">
                <a:latin typeface="Times New Roman" panose="02020603050405020304" pitchFamily="18" charset="0"/>
                <a:cs typeface="Times New Roman" panose="02020603050405020304" pitchFamily="18" charset="0"/>
              </a:rPr>
              <a:t> and </a:t>
            </a:r>
            <a:r>
              <a:rPr lang="en-US" altLang="en-US" sz="3400" b="1" i="1" dirty="0">
                <a:latin typeface="Times New Roman" panose="02020603050405020304" pitchFamily="18" charset="0"/>
                <a:cs typeface="Times New Roman" panose="02020603050405020304" pitchFamily="18" charset="0"/>
              </a:rPr>
              <a:t>T5</a:t>
            </a:r>
            <a:r>
              <a:rPr lang="en-US" altLang="en-US" sz="3400" dirty="0">
                <a:latin typeface="Times New Roman" panose="02020603050405020304" pitchFamily="18" charset="0"/>
                <a:cs typeface="Times New Roman" panose="02020603050405020304" pitchFamily="18" charset="0"/>
              </a:rPr>
              <a:t> .  </a:t>
            </a:r>
          </a:p>
          <a:p>
            <a:pPr lvl="1" algn="just">
              <a:spcBef>
                <a:spcPct val="0"/>
              </a:spcBef>
              <a:spcAft>
                <a:spcPts val="1200"/>
              </a:spcAft>
              <a:buFont typeface="Courier New" panose="02070309020205020404" pitchFamily="49" charset="0"/>
              <a:buChar char="o"/>
            </a:pPr>
            <a:r>
              <a:rPr lang="en-US" altLang="en-US" sz="3400" dirty="0">
                <a:latin typeface="Times New Roman" panose="02020603050405020304" pitchFamily="18" charset="0"/>
                <a:cs typeface="Times New Roman" panose="02020603050405020304" pitchFamily="18" charset="0"/>
              </a:rPr>
              <a:t>The summary captures the ideas in newly constructed sentences.</a:t>
            </a:r>
          </a:p>
        </p:txBody>
      </p:sp>
      <p:sp>
        <p:nvSpPr>
          <p:cNvPr id="2" name="Slide Number Placeholder 1">
            <a:extLst>
              <a:ext uri="{FF2B5EF4-FFF2-40B4-BE49-F238E27FC236}">
                <a16:creationId xmlns:a16="http://schemas.microsoft.com/office/drawing/2014/main" id="{0ED1539F-93F2-CD5A-5AEE-2F938A062731}"/>
              </a:ext>
            </a:extLst>
          </p:cNvPr>
          <p:cNvSpPr>
            <a:spLocks noGrp="1"/>
          </p:cNvSpPr>
          <p:nvPr>
            <p:ph type="sldNum" sz="quarter" idx="12"/>
          </p:nvPr>
        </p:nvSpPr>
        <p:spPr/>
        <p:txBody>
          <a:bodyPr/>
          <a:lstStyle/>
          <a:p>
            <a:fld id="{DE8AB9A8-589B-4446-8E9E-A8BB80ADF635}"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Box 8">
            <a:extLst>
              <a:ext uri="{FF2B5EF4-FFF2-40B4-BE49-F238E27FC236}">
                <a16:creationId xmlns:a16="http://schemas.microsoft.com/office/drawing/2014/main" id="{839CD151-46F3-92D7-C023-2A4CC5C35DA4}"/>
              </a:ext>
            </a:extLst>
          </p:cNvPr>
          <p:cNvSpPr txBox="1">
            <a:spLocks noChangeArrowheads="1"/>
          </p:cNvSpPr>
          <p:nvPr/>
        </p:nvSpPr>
        <p:spPr bwMode="auto">
          <a:xfrm>
            <a:off x="152400" y="0"/>
            <a:ext cx="11811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4000" b="1" dirty="0">
                <a:latin typeface="Times New Roman" panose="02020603050405020304" pitchFamily="18" charset="0"/>
                <a:cs typeface="Times New Roman" panose="02020603050405020304" pitchFamily="18" charset="0"/>
              </a:rPr>
              <a:t>Evaluation</a:t>
            </a:r>
          </a:p>
        </p:txBody>
      </p:sp>
      <p:sp>
        <p:nvSpPr>
          <p:cNvPr id="140291" name="TextBox 4">
            <a:extLst>
              <a:ext uri="{FF2B5EF4-FFF2-40B4-BE49-F238E27FC236}">
                <a16:creationId xmlns:a16="http://schemas.microsoft.com/office/drawing/2014/main" id="{88A63353-6707-C4AD-18A1-1848825EF768}"/>
              </a:ext>
            </a:extLst>
          </p:cNvPr>
          <p:cNvSpPr txBox="1">
            <a:spLocks noChangeArrowheads="1"/>
          </p:cNvSpPr>
          <p:nvPr/>
        </p:nvSpPr>
        <p:spPr bwMode="auto">
          <a:xfrm>
            <a:off x="304800" y="834509"/>
            <a:ext cx="11582400"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400" dirty="0">
                <a:latin typeface="Times New Roman" panose="02020603050405020304" pitchFamily="18" charset="0"/>
                <a:cs typeface="Times New Roman" panose="02020603050405020304" pitchFamily="18" charset="0"/>
              </a:rPr>
              <a:t>To our knowledge, there is no social media dataset with gold standard summaries for performance evaluation. </a:t>
            </a:r>
          </a:p>
          <a:p>
            <a:pPr algn="just">
              <a:spcBef>
                <a:spcPct val="0"/>
              </a:spcBef>
              <a:spcAft>
                <a:spcPts val="600"/>
              </a:spcAft>
            </a:pPr>
            <a:r>
              <a:rPr lang="en-US" altLang="en-US" sz="3400" dirty="0">
                <a:latin typeface="Times New Roman" panose="02020603050405020304" pitchFamily="18" charset="0"/>
                <a:cs typeface="Times New Roman" panose="02020603050405020304" pitchFamily="18" charset="0"/>
              </a:rPr>
              <a:t>Instead, we used a dataset of BBC news items (Greene and Cunningham, 2006). </a:t>
            </a:r>
          </a:p>
          <a:p>
            <a:pPr lvl="1" algn="just">
              <a:spcBef>
                <a:spcPct val="0"/>
              </a:spcBef>
              <a:spcAft>
                <a:spcPts val="600"/>
              </a:spcAft>
              <a:buFont typeface="Wingdings" panose="05000000000000000000" pitchFamily="2" charset="2"/>
              <a:buChar char="v"/>
            </a:pPr>
            <a:r>
              <a:rPr lang="en-US" altLang="en-US" sz="3400" dirty="0">
                <a:latin typeface="Times New Roman" panose="02020603050405020304" pitchFamily="18" charset="0"/>
                <a:cs typeface="Times New Roman" panose="02020603050405020304" pitchFamily="18" charset="0"/>
              </a:rPr>
              <a:t>There are 2,225 news items, </a:t>
            </a:r>
            <a:r>
              <a:rPr lang="en-US" altLang="en-US" sz="3400" b="1" dirty="0">
                <a:latin typeface="Times New Roman" panose="02020603050405020304" pitchFamily="18" charset="0"/>
                <a:cs typeface="Times New Roman" panose="02020603050405020304" pitchFamily="18" charset="0"/>
              </a:rPr>
              <a:t>each of which has an extractive summary. </a:t>
            </a:r>
          </a:p>
          <a:p>
            <a:pPr algn="just">
              <a:spcBef>
                <a:spcPct val="0"/>
              </a:spcBef>
              <a:spcAft>
                <a:spcPts val="600"/>
              </a:spcAft>
            </a:pPr>
            <a:r>
              <a:rPr lang="en-US" altLang="en-US" sz="3400" dirty="0">
                <a:latin typeface="Times New Roman" panose="02020603050405020304" pitchFamily="18" charset="0"/>
                <a:cs typeface="Times New Roman" panose="02020603050405020304" pitchFamily="18" charset="0"/>
              </a:rPr>
              <a:t>We randomly selected 20 documents to work on. </a:t>
            </a:r>
          </a:p>
          <a:p>
            <a:pPr algn="just">
              <a:spcBef>
                <a:spcPct val="0"/>
              </a:spcBef>
              <a:spcAft>
                <a:spcPts val="600"/>
              </a:spcAft>
            </a:pPr>
            <a:r>
              <a:rPr lang="en-US" altLang="en-US" sz="3400" dirty="0">
                <a:latin typeface="Times New Roman" panose="02020603050405020304" pitchFamily="18" charset="0"/>
                <a:cs typeface="Times New Roman" panose="02020603050405020304" pitchFamily="18" charset="0"/>
              </a:rPr>
              <a:t>This dataset doesn’t have social signals, geolocations, or timelines.</a:t>
            </a:r>
          </a:p>
        </p:txBody>
      </p:sp>
      <p:sp>
        <p:nvSpPr>
          <p:cNvPr id="2" name="Slide Number Placeholder 1">
            <a:extLst>
              <a:ext uri="{FF2B5EF4-FFF2-40B4-BE49-F238E27FC236}">
                <a16:creationId xmlns:a16="http://schemas.microsoft.com/office/drawing/2014/main" id="{010A2984-1CED-49CC-3D0F-8B0CC6EE3A4A}"/>
              </a:ext>
            </a:extLst>
          </p:cNvPr>
          <p:cNvSpPr>
            <a:spLocks noGrp="1"/>
          </p:cNvSpPr>
          <p:nvPr>
            <p:ph type="sldNum" sz="quarter" idx="12"/>
          </p:nvPr>
        </p:nvSpPr>
        <p:spPr/>
        <p:txBody>
          <a:bodyPr/>
          <a:lstStyle/>
          <a:p>
            <a:fld id="{DE8AB9A8-589B-4446-8E9E-A8BB80ADF635}"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95BA4-7CDC-CECA-9637-D8D5BA63652E}"/>
              </a:ext>
            </a:extLst>
          </p:cNvPr>
          <p:cNvSpPr txBox="1"/>
          <p:nvPr/>
        </p:nvSpPr>
        <p:spPr>
          <a:xfrm>
            <a:off x="381000" y="76736"/>
            <a:ext cx="11430000" cy="6032421"/>
          </a:xfrm>
          <a:prstGeom prst="rect">
            <a:avLst/>
          </a:prstGeom>
          <a:noFill/>
        </p:spPr>
        <p:txBody>
          <a:bodyPr wrap="square">
            <a:spAutoFit/>
          </a:bodyPr>
          <a:lstStyle/>
          <a:p>
            <a:pPr algn="just">
              <a:spcAft>
                <a:spcPts val="600"/>
              </a:spcAft>
              <a:defRPr/>
            </a:pPr>
            <a:r>
              <a:rPr lang="en-US" dirty="0">
                <a:latin typeface="Times New Roman" panose="02020603050405020304" pitchFamily="18" charset="0"/>
                <a:ea typeface="PMingLiU" panose="02020500000000000000" pitchFamily="18" charset="-120"/>
              </a:rPr>
              <a:t>For the summarization, we developed three different summarization methods:  </a:t>
            </a:r>
          </a:p>
          <a:p>
            <a:pPr marL="1828800" lvl="3" indent="-457200" algn="just">
              <a:spcAft>
                <a:spcPts val="600"/>
              </a:spcAft>
              <a:buFontTx/>
              <a:buAutoNum type="arabicParenR"/>
              <a:defRPr/>
            </a:pPr>
            <a:r>
              <a:rPr lang="en-US" b="1" dirty="0">
                <a:latin typeface="Times New Roman" panose="02020603050405020304" pitchFamily="18" charset="0"/>
                <a:ea typeface="PMingLiU" panose="02020500000000000000" pitchFamily="18" charset="-120"/>
              </a:rPr>
              <a:t>Entity</a:t>
            </a:r>
            <a:r>
              <a:rPr lang="en-US" dirty="0">
                <a:latin typeface="Times New Roman" panose="02020603050405020304" pitchFamily="18" charset="0"/>
                <a:ea typeface="PMingLiU" panose="02020500000000000000" pitchFamily="18" charset="-120"/>
              </a:rPr>
              <a:t>-centered summarization </a:t>
            </a:r>
            <a:r>
              <a:rPr lang="en-US" b="1" dirty="0">
                <a:latin typeface="Times New Roman" panose="02020603050405020304" pitchFamily="18" charset="0"/>
                <a:ea typeface="PMingLiU" panose="02020500000000000000" pitchFamily="18" charset="-120"/>
              </a:rPr>
              <a:t>(E)</a:t>
            </a:r>
            <a:r>
              <a:rPr lang="en-US" dirty="0">
                <a:latin typeface="Times New Roman" panose="02020603050405020304" pitchFamily="18" charset="0"/>
                <a:ea typeface="PMingLiU" panose="02020500000000000000" pitchFamily="18" charset="-120"/>
              </a:rPr>
              <a:t>, </a:t>
            </a:r>
          </a:p>
          <a:p>
            <a:pPr marL="1828800" lvl="3" indent="-457200" algn="just">
              <a:spcAft>
                <a:spcPts val="600"/>
              </a:spcAft>
              <a:buFontTx/>
              <a:buAutoNum type="arabicParenR"/>
              <a:defRPr/>
            </a:pPr>
            <a:r>
              <a:rPr lang="en-US" b="1" dirty="0">
                <a:latin typeface="Times New Roman" panose="02020603050405020304" pitchFamily="18" charset="0"/>
                <a:ea typeface="PMingLiU" panose="02020500000000000000" pitchFamily="18" charset="-120"/>
              </a:rPr>
              <a:t>Social feature</a:t>
            </a:r>
            <a:r>
              <a:rPr lang="en-US" dirty="0">
                <a:latin typeface="Times New Roman" panose="02020603050405020304" pitchFamily="18" charset="0"/>
                <a:ea typeface="PMingLiU" panose="02020500000000000000" pitchFamily="18" charset="-120"/>
              </a:rPr>
              <a:t>-oriented summarization </a:t>
            </a:r>
            <a:r>
              <a:rPr lang="en-US" b="1" dirty="0">
                <a:latin typeface="Times New Roman" panose="02020603050405020304" pitchFamily="18" charset="0"/>
                <a:ea typeface="PMingLiU" panose="02020500000000000000" pitchFamily="18" charset="-120"/>
              </a:rPr>
              <a:t>(SF)</a:t>
            </a:r>
            <a:r>
              <a:rPr lang="en-US" dirty="0">
                <a:latin typeface="Times New Roman" panose="02020603050405020304" pitchFamily="18" charset="0"/>
                <a:ea typeface="PMingLiU" panose="02020500000000000000" pitchFamily="18" charset="-120"/>
              </a:rPr>
              <a:t>, </a:t>
            </a:r>
          </a:p>
          <a:p>
            <a:pPr marL="1828800" lvl="3" indent="-457200" algn="just">
              <a:spcAft>
                <a:spcPts val="600"/>
              </a:spcAft>
              <a:buFontTx/>
              <a:buAutoNum type="arabicParenR"/>
              <a:defRPr/>
            </a:pPr>
            <a:r>
              <a:rPr lang="en-US" b="1" dirty="0">
                <a:latin typeface="Times New Roman" panose="02020603050405020304" pitchFamily="18" charset="0"/>
                <a:ea typeface="PMingLiU" panose="02020500000000000000" pitchFamily="18" charset="-120"/>
              </a:rPr>
              <a:t>Distance</a:t>
            </a:r>
            <a:r>
              <a:rPr lang="en-US" dirty="0">
                <a:latin typeface="Times New Roman" panose="02020603050405020304" pitchFamily="18" charset="0"/>
                <a:ea typeface="PMingLiU" panose="02020500000000000000" pitchFamily="18" charset="-120"/>
              </a:rPr>
              <a:t>-based summarization </a:t>
            </a:r>
            <a:r>
              <a:rPr lang="en-US" b="1" dirty="0">
                <a:latin typeface="Times New Roman" panose="02020603050405020304" pitchFamily="18" charset="0"/>
                <a:ea typeface="PMingLiU" panose="02020500000000000000" pitchFamily="18" charset="-120"/>
              </a:rPr>
              <a:t>(D)</a:t>
            </a:r>
            <a:r>
              <a:rPr lang="en-US" dirty="0">
                <a:latin typeface="Times New Roman" panose="02020603050405020304" pitchFamily="18" charset="0"/>
                <a:ea typeface="PMingLiU" panose="02020500000000000000" pitchFamily="18" charset="-120"/>
              </a:rPr>
              <a:t>.</a:t>
            </a:r>
          </a:p>
          <a:p>
            <a:pPr lvl="3" algn="just">
              <a:spcAft>
                <a:spcPts val="600"/>
              </a:spcAft>
              <a:defRPr/>
            </a:pPr>
            <a:r>
              <a:rPr lang="en-US" dirty="0">
                <a:latin typeface="Times New Roman" panose="02020603050405020304" pitchFamily="18" charset="0"/>
                <a:ea typeface="PMingLiU" panose="02020500000000000000" pitchFamily="18" charset="-120"/>
              </a:rPr>
              <a:t>These can be applied alone, or combined with different perspectives:</a:t>
            </a:r>
          </a:p>
          <a:p>
            <a:pPr marL="2343150" lvl="4" indent="-514350" algn="just">
              <a:spcAft>
                <a:spcPts val="600"/>
              </a:spcAft>
              <a:buFont typeface="+mj-lt"/>
              <a:buAutoNum type="romanLcPeriod"/>
              <a:defRPr/>
            </a:pPr>
            <a:r>
              <a:rPr lang="en-US" b="1" dirty="0">
                <a:latin typeface="Times New Roman" panose="02020603050405020304" pitchFamily="18" charset="0"/>
                <a:ea typeface="PMingLiU" panose="02020500000000000000" pitchFamily="18" charset="-120"/>
              </a:rPr>
              <a:t>Sentiment (S)</a:t>
            </a:r>
            <a:r>
              <a:rPr lang="en-US" dirty="0">
                <a:latin typeface="Times New Roman" panose="02020603050405020304" pitchFamily="18" charset="0"/>
                <a:ea typeface="PMingLiU" panose="02020500000000000000" pitchFamily="18" charset="-120"/>
              </a:rPr>
              <a:t>, </a:t>
            </a:r>
          </a:p>
          <a:p>
            <a:pPr marL="2343150" lvl="4" indent="-514350" algn="just">
              <a:spcAft>
                <a:spcPts val="600"/>
              </a:spcAft>
              <a:buFont typeface="+mj-lt"/>
              <a:buAutoNum type="romanLcPeriod"/>
              <a:defRPr/>
            </a:pPr>
            <a:r>
              <a:rPr lang="en-US" b="1" dirty="0">
                <a:latin typeface="Times New Roman" panose="02020603050405020304" pitchFamily="18" charset="0"/>
                <a:ea typeface="PMingLiU" panose="02020500000000000000" pitchFamily="18" charset="-120"/>
              </a:rPr>
              <a:t>Geo-location (G)</a:t>
            </a:r>
            <a:r>
              <a:rPr lang="en-US" dirty="0">
                <a:latin typeface="Times New Roman" panose="02020603050405020304" pitchFamily="18" charset="0"/>
                <a:ea typeface="PMingLiU" panose="02020500000000000000" pitchFamily="18" charset="-120"/>
              </a:rPr>
              <a:t>, </a:t>
            </a:r>
          </a:p>
          <a:p>
            <a:pPr marL="2343150" lvl="4" indent="-514350" algn="just">
              <a:spcAft>
                <a:spcPts val="600"/>
              </a:spcAft>
              <a:buFont typeface="+mj-lt"/>
              <a:buAutoNum type="romanLcPeriod"/>
              <a:defRPr/>
            </a:pPr>
            <a:r>
              <a:rPr lang="en-US" b="1" dirty="0">
                <a:latin typeface="Times New Roman" panose="02020603050405020304" pitchFamily="18" charset="0"/>
                <a:ea typeface="PMingLiU" panose="02020500000000000000" pitchFamily="18" charset="-120"/>
              </a:rPr>
              <a:t>Timeline (T)</a:t>
            </a:r>
          </a:p>
          <a:p>
            <a:pPr marL="2343150" lvl="4" indent="-514350" algn="just">
              <a:spcAft>
                <a:spcPts val="600"/>
              </a:spcAft>
              <a:buFont typeface="+mj-lt"/>
              <a:buAutoNum type="romanLcPeriod"/>
              <a:defRPr/>
            </a:pPr>
            <a:r>
              <a:rPr lang="en-US" b="1" dirty="0">
                <a:latin typeface="Times New Roman" panose="02020603050405020304" pitchFamily="18" charset="0"/>
                <a:ea typeface="PMingLiU" panose="02020500000000000000" pitchFamily="18" charset="-120"/>
              </a:rPr>
              <a:t>etc.</a:t>
            </a:r>
            <a:r>
              <a:rPr lang="en-US" dirty="0">
                <a:latin typeface="Times New Roman" panose="02020603050405020304" pitchFamily="18" charset="0"/>
                <a:ea typeface="PMingLiU" panose="02020500000000000000" pitchFamily="18" charset="-120"/>
              </a:rPr>
              <a:t> </a:t>
            </a:r>
          </a:p>
          <a:p>
            <a:pPr marL="342900" indent="-342900" algn="just">
              <a:spcAft>
                <a:spcPts val="600"/>
              </a:spcAft>
              <a:buFont typeface="Wingdings" panose="05000000000000000000" pitchFamily="2" charset="2"/>
              <a:buChar char="Ø"/>
              <a:defRPr/>
            </a:pPr>
            <a:r>
              <a:rPr lang="en-US" dirty="0">
                <a:latin typeface="Times New Roman" panose="02020603050405020304" pitchFamily="18" charset="0"/>
                <a:ea typeface="PMingLiU" panose="02020500000000000000" pitchFamily="18" charset="-120"/>
              </a:rPr>
              <a:t>The </a:t>
            </a:r>
            <a:r>
              <a:rPr lang="en-US" i="1" dirty="0">
                <a:latin typeface="Times New Roman" panose="02020603050405020304" pitchFamily="18" charset="0"/>
                <a:ea typeface="PMingLiU" panose="02020500000000000000" pitchFamily="18" charset="-120"/>
              </a:rPr>
              <a:t>power of our framework</a:t>
            </a:r>
            <a:r>
              <a:rPr lang="en-US" dirty="0">
                <a:latin typeface="Times New Roman" panose="02020603050405020304" pitchFamily="18" charset="0"/>
                <a:ea typeface="PMingLiU" panose="02020500000000000000" pitchFamily="18" charset="-120"/>
              </a:rPr>
              <a:t> lies in the </a:t>
            </a:r>
            <a:r>
              <a:rPr lang="en-US" b="1" u="sng" dirty="0">
                <a:latin typeface="Times New Roman" panose="02020603050405020304" pitchFamily="18" charset="0"/>
                <a:ea typeface="PMingLiU" panose="02020500000000000000" pitchFamily="18" charset="-120"/>
              </a:rPr>
              <a:t>composition</a:t>
            </a:r>
            <a:r>
              <a:rPr lang="en-US" dirty="0">
                <a:latin typeface="Times New Roman" panose="02020603050405020304" pitchFamily="18" charset="0"/>
                <a:ea typeface="PMingLiU" panose="02020500000000000000" pitchFamily="18" charset="-120"/>
              </a:rPr>
              <a:t> where different views can be combined to provide fine-grained summaries.  </a:t>
            </a:r>
          </a:p>
          <a:p>
            <a:pPr marL="342900" indent="-342900" algn="just">
              <a:spcAft>
                <a:spcPts val="600"/>
              </a:spcAft>
              <a:buFont typeface="Wingdings" panose="05000000000000000000" pitchFamily="2" charset="2"/>
              <a:buChar char="Ø"/>
              <a:defRPr/>
            </a:pPr>
            <a:r>
              <a:rPr lang="en-US" dirty="0">
                <a:latin typeface="Times New Roman" panose="02020603050405020304" pitchFamily="18" charset="0"/>
                <a:ea typeface="PMingLiU" panose="02020500000000000000" pitchFamily="18" charset="-120"/>
              </a:rPr>
              <a:t>For instance, the summarization can be made from the perspectives of combined </a:t>
            </a:r>
            <a:r>
              <a:rPr lang="en-US" b="1" dirty="0">
                <a:latin typeface="Times New Roman" panose="02020603050405020304" pitchFamily="18" charset="0"/>
                <a:ea typeface="PMingLiU" panose="02020500000000000000" pitchFamily="18" charset="-120"/>
              </a:rPr>
              <a:t>negative</a:t>
            </a:r>
            <a:r>
              <a:rPr lang="en-US" dirty="0">
                <a:latin typeface="Times New Roman" panose="02020603050405020304" pitchFamily="18" charset="0"/>
                <a:ea typeface="PMingLiU" panose="02020500000000000000" pitchFamily="18" charset="-120"/>
              </a:rPr>
              <a:t> views about certain </a:t>
            </a:r>
            <a:r>
              <a:rPr lang="en-US" b="1" dirty="0">
                <a:latin typeface="Times New Roman" panose="02020603050405020304" pitchFamily="18" charset="0"/>
                <a:ea typeface="PMingLiU" panose="02020500000000000000" pitchFamily="18" charset="-120"/>
              </a:rPr>
              <a:t>people</a:t>
            </a:r>
            <a:r>
              <a:rPr lang="en-US" dirty="0">
                <a:latin typeface="Times New Roman" panose="02020603050405020304" pitchFamily="18" charset="0"/>
                <a:ea typeface="PMingLiU" panose="02020500000000000000" pitchFamily="18" charset="-120"/>
              </a:rPr>
              <a:t>, or </a:t>
            </a:r>
            <a:r>
              <a:rPr lang="en-US" b="1" dirty="0">
                <a:latin typeface="Times New Roman" panose="02020603050405020304" pitchFamily="18" charset="0"/>
                <a:ea typeface="PMingLiU" panose="02020500000000000000" pitchFamily="18" charset="-120"/>
              </a:rPr>
              <a:t>fake news</a:t>
            </a:r>
            <a:r>
              <a:rPr lang="en-US" dirty="0">
                <a:latin typeface="Times New Roman" panose="02020603050405020304" pitchFamily="18" charset="0"/>
                <a:ea typeface="PMingLiU" panose="02020500000000000000" pitchFamily="18" charset="-120"/>
              </a:rPr>
              <a:t> view with </a:t>
            </a:r>
            <a:r>
              <a:rPr lang="en-US" b="1" dirty="0">
                <a:latin typeface="Times New Roman" panose="02020603050405020304" pitchFamily="18" charset="0"/>
                <a:ea typeface="PMingLiU" panose="02020500000000000000" pitchFamily="18" charset="-120"/>
              </a:rPr>
              <a:t>positive</a:t>
            </a:r>
            <a:r>
              <a:rPr lang="en-US" dirty="0">
                <a:latin typeface="Times New Roman" panose="02020603050405020304" pitchFamily="18" charset="0"/>
                <a:ea typeface="PMingLiU" panose="02020500000000000000" pitchFamily="18" charset="-120"/>
              </a:rPr>
              <a:t> sentiments only during </a:t>
            </a:r>
            <a:r>
              <a:rPr lang="en-US" b="1" dirty="0">
                <a:latin typeface="Times New Roman" panose="02020603050405020304" pitchFamily="18" charset="0"/>
                <a:ea typeface="PMingLiU" panose="02020500000000000000" pitchFamily="18" charset="-120"/>
              </a:rPr>
              <a:t>December 2020</a:t>
            </a:r>
            <a:r>
              <a:rPr lang="en-US" dirty="0">
                <a:latin typeface="Times New Roman" panose="02020603050405020304" pitchFamily="18" charset="0"/>
                <a:ea typeface="PMingLiU" panose="02020500000000000000" pitchFamily="18" charset="-120"/>
              </a:rPr>
              <a:t>, etc.</a:t>
            </a:r>
            <a:endParaRPr lang="en-US" dirty="0"/>
          </a:p>
        </p:txBody>
      </p:sp>
      <p:sp>
        <p:nvSpPr>
          <p:cNvPr id="2" name="Slide Number Placeholder 1">
            <a:extLst>
              <a:ext uri="{FF2B5EF4-FFF2-40B4-BE49-F238E27FC236}">
                <a16:creationId xmlns:a16="http://schemas.microsoft.com/office/drawing/2014/main" id="{D0AC108E-7C04-D056-8154-E935771DBCF6}"/>
              </a:ext>
            </a:extLst>
          </p:cNvPr>
          <p:cNvSpPr>
            <a:spLocks noGrp="1"/>
          </p:cNvSpPr>
          <p:nvPr>
            <p:ph type="sldNum" sz="quarter" idx="12"/>
          </p:nvPr>
        </p:nvSpPr>
        <p:spPr/>
        <p:txBody>
          <a:bodyPr/>
          <a:lstStyle/>
          <a:p>
            <a:fld id="{DE8AB9A8-589B-4446-8E9E-A8BB80ADF635}"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26923D9-D02A-77A0-1710-5457CF5B2F35}"/>
              </a:ext>
            </a:extLst>
          </p:cNvPr>
          <p:cNvGraphicFramePr>
            <a:graphicFrameLocks noGrp="1"/>
          </p:cNvGraphicFramePr>
          <p:nvPr>
            <p:extLst>
              <p:ext uri="{D42A27DB-BD31-4B8C-83A1-F6EECF244321}">
                <p14:modId xmlns:p14="http://schemas.microsoft.com/office/powerpoint/2010/main" val="2749860083"/>
              </p:ext>
            </p:extLst>
          </p:nvPr>
        </p:nvGraphicFramePr>
        <p:xfrm>
          <a:off x="228600" y="1253955"/>
          <a:ext cx="11810999" cy="4549140"/>
        </p:xfrm>
        <a:graphic>
          <a:graphicData uri="http://schemas.openxmlformats.org/drawingml/2006/table">
            <a:tbl>
              <a:tblPr>
                <a:tableStyleId>{5C22544A-7EE6-4342-B048-85BDC9FD1C3A}</a:tableStyleId>
              </a:tblPr>
              <a:tblGrid>
                <a:gridCol w="5334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057399">
                  <a:extLst>
                    <a:ext uri="{9D8B030D-6E8A-4147-A177-3AD203B41FA5}">
                      <a16:colId xmlns:a16="http://schemas.microsoft.com/office/drawing/2014/main" val="20003"/>
                    </a:ext>
                  </a:extLst>
                </a:gridCol>
              </a:tblGrid>
              <a:tr h="474133">
                <a:tc>
                  <a:txBody>
                    <a:bodyPr/>
                    <a:lstStyle/>
                    <a:p>
                      <a:pPr marL="0" marR="0">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Rouge Score (F-1) </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1-gram</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2-gram</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LCS</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74133">
                <a:tc>
                  <a:txBody>
                    <a:bodyPr/>
                    <a:lstStyle/>
                    <a:p>
                      <a:pPr marL="0" marR="0">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View (E), α = 0.7</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0.465</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0.310</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a:solidFill>
                            <a:schemeClr val="tx1"/>
                          </a:solidFill>
                          <a:effectLst/>
                          <a:latin typeface="Times New Roman" panose="02020603050405020304" pitchFamily="18" charset="0"/>
                          <a:cs typeface="Times New Roman" panose="02020603050405020304" pitchFamily="18" charset="0"/>
                        </a:rPr>
                        <a:t>0.444</a:t>
                      </a:r>
                      <a:endParaRPr lang="en-US" sz="3200" b="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View (D)</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0.557</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1" dirty="0">
                          <a:solidFill>
                            <a:schemeClr val="tx1"/>
                          </a:solidFill>
                          <a:effectLst/>
                          <a:highlight>
                            <a:srgbClr val="FFFF00"/>
                          </a:highlight>
                          <a:latin typeface="Times New Roman" panose="02020603050405020304" pitchFamily="18" charset="0"/>
                          <a:cs typeface="Times New Roman" panose="02020603050405020304" pitchFamily="18" charset="0"/>
                        </a:rPr>
                        <a:t>0.427</a:t>
                      </a:r>
                      <a:endParaRPr lang="en-US" sz="3200" b="1" dirty="0">
                        <a:solidFill>
                          <a:schemeClr val="tx1"/>
                        </a:solidFill>
                        <a:effectLst/>
                        <a:highlight>
                          <a:srgbClr val="FFFF00"/>
                        </a:highligh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0.551</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4133">
                <a:tc>
                  <a:txBody>
                    <a:bodyPr/>
                    <a:lstStyle/>
                    <a:p>
                      <a:pPr marL="0" marR="0">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View ( S(Negative)+D ) </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1" dirty="0">
                          <a:solidFill>
                            <a:schemeClr val="tx1"/>
                          </a:solidFill>
                          <a:effectLst/>
                          <a:highlight>
                            <a:srgbClr val="FFFF00"/>
                          </a:highlight>
                          <a:latin typeface="Times New Roman" panose="02020603050405020304" pitchFamily="18" charset="0"/>
                          <a:cs typeface="Times New Roman" panose="02020603050405020304" pitchFamily="18" charset="0"/>
                        </a:rPr>
                        <a:t>0.58</a:t>
                      </a:r>
                      <a:endParaRPr lang="en-US" sz="3200" b="1" dirty="0">
                        <a:solidFill>
                          <a:schemeClr val="tx1"/>
                        </a:solidFill>
                        <a:effectLst/>
                        <a:highlight>
                          <a:srgbClr val="FFFF00"/>
                        </a:highligh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0.416</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1" dirty="0">
                          <a:solidFill>
                            <a:schemeClr val="tx1"/>
                          </a:solidFill>
                          <a:effectLst/>
                          <a:highlight>
                            <a:srgbClr val="FFFF00"/>
                          </a:highlight>
                          <a:latin typeface="Times New Roman" panose="02020603050405020304" pitchFamily="18" charset="0"/>
                          <a:cs typeface="Times New Roman" panose="02020603050405020304" pitchFamily="18" charset="0"/>
                        </a:rPr>
                        <a:t>0.572</a:t>
                      </a:r>
                      <a:endParaRPr lang="en-US" sz="3200" b="1" dirty="0">
                        <a:solidFill>
                          <a:schemeClr val="tx1"/>
                        </a:solidFill>
                        <a:effectLst/>
                        <a:highlight>
                          <a:srgbClr val="FFFF00"/>
                        </a:highligh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4133">
                <a:tc>
                  <a:txBody>
                    <a:bodyPr/>
                    <a:lstStyle/>
                    <a:p>
                      <a:pPr marL="0" marR="0">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View ( S(Negative)+E ), α = 0.7</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0.459</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0.299</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0.433</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BertSum</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0.406</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0.174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0.394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SBert </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0.444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0.152</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0.428</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bart-large-cnn</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0.402</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0.150</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0.394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T5</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0.304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0.104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0.304</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146486" name="TextBox 4">
            <a:extLst>
              <a:ext uri="{FF2B5EF4-FFF2-40B4-BE49-F238E27FC236}">
                <a16:creationId xmlns:a16="http://schemas.microsoft.com/office/drawing/2014/main" id="{D1002A11-4322-5DD2-E8BE-D09CDB563DDD}"/>
              </a:ext>
            </a:extLst>
          </p:cNvPr>
          <p:cNvSpPr txBox="1">
            <a:spLocks noChangeArrowheads="1"/>
          </p:cNvSpPr>
          <p:nvPr/>
        </p:nvSpPr>
        <p:spPr bwMode="auto">
          <a:xfrm>
            <a:off x="228600" y="115926"/>
            <a:ext cx="11811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3200" b="1" dirty="0">
                <a:latin typeface="Times New Roman" panose="02020603050405020304" pitchFamily="18" charset="0"/>
                <a:ea typeface="PMingLiU" panose="02020500000000000000" pitchFamily="18" charset="-120"/>
              </a:rPr>
              <a:t>Evaluation by Rouge Scores </a:t>
            </a:r>
            <a:r>
              <a:rPr lang="en-US" altLang="en-US" sz="3200" b="1" dirty="0">
                <a:latin typeface="Times New Roman" panose="02020603050405020304" pitchFamily="18" charset="0"/>
                <a:cs typeface="Times New Roman" panose="02020603050405020304" pitchFamily="18" charset="0"/>
              </a:rPr>
              <a:t>(Lin 2004)</a:t>
            </a:r>
            <a:endParaRPr lang="en-US" altLang="en-US" sz="3200" b="1" dirty="0">
              <a:latin typeface="Arial" panose="020B0604020202020204" pitchFamily="34" charset="0"/>
            </a:endParaRPr>
          </a:p>
        </p:txBody>
      </p:sp>
      <p:sp>
        <p:nvSpPr>
          <p:cNvPr id="2" name="Slide Number Placeholder 1">
            <a:extLst>
              <a:ext uri="{FF2B5EF4-FFF2-40B4-BE49-F238E27FC236}">
                <a16:creationId xmlns:a16="http://schemas.microsoft.com/office/drawing/2014/main" id="{50928D2F-3314-077E-551B-97677A8512FE}"/>
              </a:ext>
            </a:extLst>
          </p:cNvPr>
          <p:cNvSpPr>
            <a:spLocks noGrp="1"/>
          </p:cNvSpPr>
          <p:nvPr>
            <p:ph type="sldNum" sz="quarter" idx="12"/>
          </p:nvPr>
        </p:nvSpPr>
        <p:spPr/>
        <p:txBody>
          <a:bodyPr/>
          <a:lstStyle/>
          <a:p>
            <a:fld id="{DE8AB9A8-589B-4446-8E9E-A8BB80ADF635}"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Box 3">
            <a:extLst>
              <a:ext uri="{FF2B5EF4-FFF2-40B4-BE49-F238E27FC236}">
                <a16:creationId xmlns:a16="http://schemas.microsoft.com/office/drawing/2014/main" id="{96D0A531-170F-6B4F-E9A0-EF655D95E436}"/>
              </a:ext>
            </a:extLst>
          </p:cNvPr>
          <p:cNvSpPr txBox="1">
            <a:spLocks noChangeArrowheads="1"/>
          </p:cNvSpPr>
          <p:nvPr/>
        </p:nvSpPr>
        <p:spPr bwMode="auto">
          <a:xfrm>
            <a:off x="571500" y="25400"/>
            <a:ext cx="11049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3000" b="1" dirty="0">
                <a:latin typeface="Times New Roman" panose="02020603050405020304" pitchFamily="18" charset="0"/>
                <a:ea typeface="PMingLiU" panose="02020500000000000000" pitchFamily="18" charset="-120"/>
              </a:rPr>
              <a:t>Application of Multiple View Summarization Framework towards </a:t>
            </a:r>
            <a:br>
              <a:rPr lang="en-US" altLang="en-US" sz="3000" b="1" dirty="0">
                <a:latin typeface="Times New Roman" panose="02020603050405020304" pitchFamily="18" charset="0"/>
                <a:ea typeface="PMingLiU" panose="02020500000000000000" pitchFamily="18" charset="-120"/>
              </a:rPr>
            </a:br>
            <a:r>
              <a:rPr lang="en-US" altLang="en-US" sz="3000" b="1" dirty="0">
                <a:latin typeface="Times New Roman" panose="02020603050405020304" pitchFamily="18" charset="0"/>
                <a:ea typeface="PMingLiU" panose="02020500000000000000" pitchFamily="18" charset="-120"/>
              </a:rPr>
              <a:t>COVID-19 Vaccine Tweet Summarization</a:t>
            </a:r>
          </a:p>
        </p:txBody>
      </p:sp>
      <p:sp>
        <p:nvSpPr>
          <p:cNvPr id="154627" name="TextBox 4">
            <a:extLst>
              <a:ext uri="{FF2B5EF4-FFF2-40B4-BE49-F238E27FC236}">
                <a16:creationId xmlns:a16="http://schemas.microsoft.com/office/drawing/2014/main" id="{0EC5FAD3-9F2A-6ED2-2898-A74C3B7482D7}"/>
              </a:ext>
            </a:extLst>
          </p:cNvPr>
          <p:cNvSpPr txBox="1">
            <a:spLocks noChangeArrowheads="1"/>
          </p:cNvSpPr>
          <p:nvPr/>
        </p:nvSpPr>
        <p:spPr bwMode="auto">
          <a:xfrm>
            <a:off x="228600" y="1298406"/>
            <a:ext cx="11811000" cy="441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000" dirty="0">
                <a:latin typeface="Times New Roman" panose="02020603050405020304" pitchFamily="18" charset="0"/>
                <a:cs typeface="Times New Roman" panose="02020603050405020304" pitchFamily="18" charset="0"/>
              </a:rPr>
              <a:t>A dataset (</a:t>
            </a:r>
            <a:r>
              <a:rPr lang="en-US" altLang="en-US" sz="3000" dirty="0" err="1">
                <a:latin typeface="Times New Roman" panose="02020603050405020304" pitchFamily="18" charset="0"/>
                <a:cs typeface="Times New Roman" panose="02020603050405020304" pitchFamily="18" charset="0"/>
              </a:rPr>
              <a:t>Preda</a:t>
            </a:r>
            <a:r>
              <a:rPr lang="en-US" altLang="en-US" sz="3000" dirty="0">
                <a:latin typeface="Times New Roman" panose="02020603050405020304" pitchFamily="18" charset="0"/>
                <a:cs typeface="Times New Roman" panose="02020603050405020304" pitchFamily="18" charset="0"/>
              </a:rPr>
              <a:t>, 2021) of 18,024 tweets about the COVID vaccines, </a:t>
            </a:r>
            <a:r>
              <a:rPr lang="en-US" altLang="en-US" sz="3000" i="1" dirty="0">
                <a:latin typeface="Times New Roman" panose="02020603050405020304" pitchFamily="18" charset="0"/>
                <a:cs typeface="Times New Roman" panose="02020603050405020304" pitchFamily="18" charset="0"/>
              </a:rPr>
              <a:t>Pfizer/BioNTech, Moderna, Oxford/AstraZeneca (AZ), Sinopharm, Sinovac, Covaxin, and Sputnik V</a:t>
            </a:r>
            <a:r>
              <a:rPr lang="en-US" altLang="en-US" sz="3000" dirty="0">
                <a:latin typeface="Times New Roman" panose="02020603050405020304" pitchFamily="18" charset="0"/>
                <a:cs typeface="Times New Roman" panose="02020603050405020304" pitchFamily="18" charset="0"/>
              </a:rPr>
              <a:t>. </a:t>
            </a:r>
          </a:p>
          <a:p>
            <a:pPr algn="just">
              <a:spcBef>
                <a:spcPct val="0"/>
              </a:spcBef>
              <a:spcAft>
                <a:spcPts val="600"/>
              </a:spcAft>
            </a:pPr>
            <a:r>
              <a:rPr lang="en-US" altLang="en-US" sz="3000" dirty="0">
                <a:latin typeface="Times New Roman" panose="02020603050405020304" pitchFamily="18" charset="0"/>
                <a:cs typeface="Times New Roman" panose="02020603050405020304" pitchFamily="18" charset="0"/>
              </a:rPr>
              <a:t>This dataset contains social features, geographical and temporal information. </a:t>
            </a:r>
          </a:p>
          <a:p>
            <a:pPr lvl="1" algn="just">
              <a:spcBef>
                <a:spcPct val="0"/>
              </a:spcBef>
              <a:spcAft>
                <a:spcPts val="600"/>
              </a:spcAft>
              <a:buFont typeface="Wingdings" panose="05000000000000000000" pitchFamily="2" charset="2"/>
              <a:buChar char="ü"/>
            </a:pPr>
            <a:r>
              <a:rPr lang="en-US" altLang="en-US" sz="2800" dirty="0">
                <a:latin typeface="Times New Roman" panose="02020603050405020304" pitchFamily="18" charset="0"/>
                <a:cs typeface="Times New Roman" panose="02020603050405020304" pitchFamily="18" charset="0"/>
              </a:rPr>
              <a:t>Therefore, </a:t>
            </a:r>
            <a:r>
              <a:rPr lang="en-US" altLang="en-US" sz="2800" u="sng" dirty="0">
                <a:latin typeface="Times New Roman" panose="02020603050405020304" pitchFamily="18" charset="0"/>
                <a:cs typeface="Times New Roman" panose="02020603050405020304" pitchFamily="18" charset="0"/>
              </a:rPr>
              <a:t>Geographical-view (G)</a:t>
            </a:r>
            <a:r>
              <a:rPr lang="en-US" altLang="en-US" sz="2800" dirty="0">
                <a:latin typeface="Times New Roman" panose="02020603050405020304" pitchFamily="18" charset="0"/>
                <a:cs typeface="Times New Roman" panose="02020603050405020304" pitchFamily="18" charset="0"/>
              </a:rPr>
              <a:t> and </a:t>
            </a:r>
            <a:r>
              <a:rPr lang="en-US" altLang="en-US" sz="2800" u="sng" dirty="0">
                <a:latin typeface="Times New Roman" panose="02020603050405020304" pitchFamily="18" charset="0"/>
                <a:cs typeface="Times New Roman" panose="02020603050405020304" pitchFamily="18" charset="0"/>
              </a:rPr>
              <a:t>Temporal-view (T)</a:t>
            </a:r>
            <a:r>
              <a:rPr lang="en-US" altLang="en-US" sz="2800" dirty="0">
                <a:latin typeface="Times New Roman" panose="02020603050405020304" pitchFamily="18" charset="0"/>
                <a:cs typeface="Times New Roman" panose="02020603050405020304" pitchFamily="18" charset="0"/>
              </a:rPr>
              <a:t> can also be used with </a:t>
            </a:r>
            <a:r>
              <a:rPr lang="en-US" altLang="en-US" sz="2800" u="sng" dirty="0">
                <a:latin typeface="Times New Roman" panose="02020603050405020304" pitchFamily="18" charset="0"/>
                <a:cs typeface="Times New Roman" panose="02020603050405020304" pitchFamily="18" charset="0"/>
              </a:rPr>
              <a:t>view Entity (E)</a:t>
            </a:r>
            <a:r>
              <a:rPr lang="en-US" altLang="en-US" sz="2800" dirty="0">
                <a:latin typeface="Times New Roman" panose="02020603050405020304" pitchFamily="18" charset="0"/>
                <a:cs typeface="Times New Roman" panose="02020603050405020304" pitchFamily="18" charset="0"/>
              </a:rPr>
              <a:t>, </a:t>
            </a:r>
            <a:r>
              <a:rPr lang="en-US" altLang="en-US" sz="2800" u="sng" dirty="0">
                <a:latin typeface="Times New Roman" panose="02020603050405020304" pitchFamily="18" charset="0"/>
                <a:cs typeface="Times New Roman" panose="02020603050405020304" pitchFamily="18" charset="0"/>
              </a:rPr>
              <a:t>view Social Feature (SF)</a:t>
            </a:r>
            <a:r>
              <a:rPr lang="en-US" altLang="en-US" sz="2800" dirty="0">
                <a:latin typeface="Times New Roman" panose="02020603050405020304" pitchFamily="18" charset="0"/>
                <a:cs typeface="Times New Roman" panose="02020603050405020304" pitchFamily="18" charset="0"/>
              </a:rPr>
              <a:t>, </a:t>
            </a:r>
            <a:r>
              <a:rPr lang="en-US" altLang="en-US" sz="2800" u="sng" dirty="0">
                <a:latin typeface="Times New Roman" panose="02020603050405020304" pitchFamily="18" charset="0"/>
                <a:cs typeface="Times New Roman" panose="02020603050405020304" pitchFamily="18" charset="0"/>
              </a:rPr>
              <a:t>view Distance (D)</a:t>
            </a:r>
            <a:r>
              <a:rPr lang="en-US" altLang="en-US" sz="2800" dirty="0">
                <a:latin typeface="Times New Roman" panose="02020603050405020304" pitchFamily="18" charset="0"/>
                <a:cs typeface="Times New Roman" panose="02020603050405020304" pitchFamily="18" charset="0"/>
              </a:rPr>
              <a:t>.</a:t>
            </a:r>
          </a:p>
          <a:p>
            <a:pPr algn="just">
              <a:spcBef>
                <a:spcPct val="0"/>
              </a:spcBef>
              <a:spcAft>
                <a:spcPts val="600"/>
              </a:spcAft>
              <a:buFont typeface="Wingdings" panose="05000000000000000000" pitchFamily="2" charset="2"/>
              <a:buChar char="Ø"/>
            </a:pPr>
            <a:r>
              <a:rPr lang="en-US" altLang="en-US" sz="3000" dirty="0">
                <a:latin typeface="Times New Roman" panose="02020603050405020304" pitchFamily="18" charset="0"/>
                <a:cs typeface="Times New Roman" panose="02020603050405020304" pitchFamily="18" charset="0"/>
              </a:rPr>
              <a:t>We present the experiments with combined View (</a:t>
            </a:r>
            <a:r>
              <a:rPr lang="en-US" altLang="en-US" sz="3000" dirty="0" err="1">
                <a:latin typeface="Times New Roman" panose="02020603050405020304" pitchFamily="18" charset="0"/>
                <a:cs typeface="Times New Roman" panose="02020603050405020304" pitchFamily="18" charset="0"/>
              </a:rPr>
              <a:t>G+SF</a:t>
            </a:r>
            <a:r>
              <a:rPr lang="en-US" altLang="en-US" sz="3000" dirty="0">
                <a:latin typeface="Times New Roman" panose="02020603050405020304" pitchFamily="18" charset="0"/>
                <a:cs typeface="Times New Roman" panose="02020603050405020304" pitchFamily="18" charset="0"/>
              </a:rPr>
              <a:t>), View (</a:t>
            </a:r>
            <a:r>
              <a:rPr lang="en-US" altLang="en-US" sz="3000" dirty="0" err="1">
                <a:latin typeface="Times New Roman" panose="02020603050405020304" pitchFamily="18" charset="0"/>
                <a:cs typeface="Times New Roman" panose="02020603050405020304" pitchFamily="18" charset="0"/>
              </a:rPr>
              <a:t>G+E</a:t>
            </a:r>
            <a:r>
              <a:rPr lang="en-US" altLang="en-US" sz="3000" dirty="0">
                <a:latin typeface="Times New Roman" panose="02020603050405020304" pitchFamily="18" charset="0"/>
                <a:cs typeface="Times New Roman" panose="02020603050405020304" pitchFamily="18" charset="0"/>
              </a:rPr>
              <a:t>), and View (</a:t>
            </a:r>
            <a:r>
              <a:rPr lang="en-US" altLang="en-US" sz="3000" dirty="0" err="1">
                <a:latin typeface="Times New Roman" panose="02020603050405020304" pitchFamily="18" charset="0"/>
                <a:cs typeface="Times New Roman" panose="02020603050405020304" pitchFamily="18" charset="0"/>
              </a:rPr>
              <a:t>G+D</a:t>
            </a:r>
            <a:r>
              <a:rPr lang="en-US" altLang="en-US" sz="3000" dirty="0">
                <a:latin typeface="Times New Roman" panose="02020603050405020304" pitchFamily="18" charset="0"/>
                <a:cs typeface="Times New Roman" panose="02020603050405020304" pitchFamily="18" charset="0"/>
              </a:rPr>
              <a:t>). </a:t>
            </a:r>
            <a:endParaRPr lang="en-US" altLang="en-US" sz="30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2DFDA78-8DCB-5D09-5C51-86EA54BA68A3}"/>
              </a:ext>
            </a:extLst>
          </p:cNvPr>
          <p:cNvSpPr>
            <a:spLocks noGrp="1"/>
          </p:cNvSpPr>
          <p:nvPr>
            <p:ph type="sldNum" sz="quarter" idx="12"/>
          </p:nvPr>
        </p:nvSpPr>
        <p:spPr/>
        <p:txBody>
          <a:bodyPr/>
          <a:lstStyle/>
          <a:p>
            <a:fld id="{DE8AB9A8-589B-4446-8E9E-A8BB80ADF635}"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Box 3">
            <a:extLst>
              <a:ext uri="{FF2B5EF4-FFF2-40B4-BE49-F238E27FC236}">
                <a16:creationId xmlns:a16="http://schemas.microsoft.com/office/drawing/2014/main" id="{A291283F-DFB2-5052-9365-82FF458B39B3}"/>
              </a:ext>
            </a:extLst>
          </p:cNvPr>
          <p:cNvSpPr txBox="1">
            <a:spLocks noChangeArrowheads="1"/>
          </p:cNvSpPr>
          <p:nvPr/>
        </p:nvSpPr>
        <p:spPr bwMode="auto">
          <a:xfrm>
            <a:off x="571500" y="25400"/>
            <a:ext cx="1104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000" b="1" dirty="0">
                <a:latin typeface="Times New Roman" panose="02020603050405020304" pitchFamily="18" charset="0"/>
                <a:ea typeface="PMingLiU" panose="02020500000000000000" pitchFamily="18" charset="-120"/>
              </a:rPr>
              <a:t>Result - Summary Triples – View Social Feature + View Geographical</a:t>
            </a:r>
          </a:p>
        </p:txBody>
      </p:sp>
      <p:sp>
        <p:nvSpPr>
          <p:cNvPr id="2" name="Slide Number Placeholder 1">
            <a:extLst>
              <a:ext uri="{FF2B5EF4-FFF2-40B4-BE49-F238E27FC236}">
                <a16:creationId xmlns:a16="http://schemas.microsoft.com/office/drawing/2014/main" id="{9ACBFED3-DE6F-91CA-8D73-37D426E279A3}"/>
              </a:ext>
            </a:extLst>
          </p:cNvPr>
          <p:cNvSpPr>
            <a:spLocks noGrp="1"/>
          </p:cNvSpPr>
          <p:nvPr>
            <p:ph type="sldNum" sz="quarter" idx="12"/>
          </p:nvPr>
        </p:nvSpPr>
        <p:spPr/>
        <p:txBody>
          <a:bodyPr/>
          <a:lstStyle/>
          <a:p>
            <a:fld id="{DE8AB9A8-589B-4446-8E9E-A8BB80ADF635}" type="slidenum">
              <a:rPr lang="en-US" smtClean="0"/>
              <a:t>22</a:t>
            </a:fld>
            <a:endParaRPr lang="en-US"/>
          </a:p>
        </p:txBody>
      </p:sp>
      <p:pic>
        <p:nvPicPr>
          <p:cNvPr id="6" name="Picture 5">
            <a:extLst>
              <a:ext uri="{FF2B5EF4-FFF2-40B4-BE49-F238E27FC236}">
                <a16:creationId xmlns:a16="http://schemas.microsoft.com/office/drawing/2014/main" id="{F4490AD5-C3F6-D531-6CC0-46D6FE965E08}"/>
              </a:ext>
            </a:extLst>
          </p:cNvPr>
          <p:cNvPicPr>
            <a:picLocks noChangeAspect="1"/>
          </p:cNvPicPr>
          <p:nvPr/>
        </p:nvPicPr>
        <p:blipFill rotWithShape="1">
          <a:blip r:embed="rId3"/>
          <a:srcRect l="1875" t="23565" r="26101" b="8140"/>
          <a:stretch/>
        </p:blipFill>
        <p:spPr>
          <a:xfrm>
            <a:off x="304800" y="425450"/>
            <a:ext cx="11506200" cy="5594350"/>
          </a:xfrm>
          <a:prstGeom prst="rect">
            <a:avLst/>
          </a:prstGeom>
          <a:ln>
            <a:solidFill>
              <a:srgbClr val="FF0000"/>
            </a:solidFill>
          </a:ln>
        </p:spPr>
      </p:pic>
      <p:sp>
        <p:nvSpPr>
          <p:cNvPr id="3" name="Rectangle 2">
            <a:extLst>
              <a:ext uri="{FF2B5EF4-FFF2-40B4-BE49-F238E27FC236}">
                <a16:creationId xmlns:a16="http://schemas.microsoft.com/office/drawing/2014/main" id="{C1F508EE-4D16-1DC8-7FE0-C9AA87CD26CA}"/>
              </a:ext>
            </a:extLst>
          </p:cNvPr>
          <p:cNvSpPr/>
          <p:nvPr/>
        </p:nvSpPr>
        <p:spPr bwMode="auto">
          <a:xfrm>
            <a:off x="76200" y="381000"/>
            <a:ext cx="11887200" cy="717550"/>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52143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Box 3">
            <a:extLst>
              <a:ext uri="{FF2B5EF4-FFF2-40B4-BE49-F238E27FC236}">
                <a16:creationId xmlns:a16="http://schemas.microsoft.com/office/drawing/2014/main" id="{A291283F-DFB2-5052-9365-82FF458B39B3}"/>
              </a:ext>
            </a:extLst>
          </p:cNvPr>
          <p:cNvSpPr txBox="1">
            <a:spLocks noChangeArrowheads="1"/>
          </p:cNvSpPr>
          <p:nvPr/>
        </p:nvSpPr>
        <p:spPr bwMode="auto">
          <a:xfrm>
            <a:off x="95250" y="25400"/>
            <a:ext cx="12001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3000" b="1" dirty="0">
                <a:latin typeface="Times New Roman" panose="02020603050405020304" pitchFamily="18" charset="0"/>
                <a:ea typeface="PMingLiU" panose="02020500000000000000" pitchFamily="18" charset="-120"/>
              </a:rPr>
              <a:t>Result - Summary Triples – View Social Feature + View Geographical</a:t>
            </a:r>
          </a:p>
        </p:txBody>
      </p:sp>
      <p:sp>
        <p:nvSpPr>
          <p:cNvPr id="2" name="Slide Number Placeholder 1">
            <a:extLst>
              <a:ext uri="{FF2B5EF4-FFF2-40B4-BE49-F238E27FC236}">
                <a16:creationId xmlns:a16="http://schemas.microsoft.com/office/drawing/2014/main" id="{9ACBFED3-DE6F-91CA-8D73-37D426E279A3}"/>
              </a:ext>
            </a:extLst>
          </p:cNvPr>
          <p:cNvSpPr>
            <a:spLocks noGrp="1"/>
          </p:cNvSpPr>
          <p:nvPr>
            <p:ph type="sldNum" sz="quarter" idx="12"/>
          </p:nvPr>
        </p:nvSpPr>
        <p:spPr/>
        <p:txBody>
          <a:bodyPr/>
          <a:lstStyle/>
          <a:p>
            <a:fld id="{DE8AB9A8-589B-4446-8E9E-A8BB80ADF635}" type="slidenum">
              <a:rPr lang="en-US" smtClean="0"/>
              <a:t>23</a:t>
            </a:fld>
            <a:endParaRPr lang="en-US"/>
          </a:p>
        </p:txBody>
      </p:sp>
      <p:pic>
        <p:nvPicPr>
          <p:cNvPr id="7" name="Picture 6">
            <a:extLst>
              <a:ext uri="{FF2B5EF4-FFF2-40B4-BE49-F238E27FC236}">
                <a16:creationId xmlns:a16="http://schemas.microsoft.com/office/drawing/2014/main" id="{9D597C46-BA5F-85D3-06E7-D589713373FE}"/>
              </a:ext>
            </a:extLst>
          </p:cNvPr>
          <p:cNvPicPr>
            <a:picLocks noChangeAspect="1"/>
          </p:cNvPicPr>
          <p:nvPr/>
        </p:nvPicPr>
        <p:blipFill rotWithShape="1">
          <a:blip r:embed="rId3"/>
          <a:srcRect l="2599" t="38911" r="30626" b="50165"/>
          <a:stretch/>
        </p:blipFill>
        <p:spPr>
          <a:xfrm>
            <a:off x="76200" y="1752601"/>
            <a:ext cx="12096750" cy="1828800"/>
          </a:xfrm>
          <a:prstGeom prst="rect">
            <a:avLst/>
          </a:prstGeom>
          <a:ln>
            <a:solidFill>
              <a:srgbClr val="FF0000"/>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Box 3">
            <a:extLst>
              <a:ext uri="{FF2B5EF4-FFF2-40B4-BE49-F238E27FC236}">
                <a16:creationId xmlns:a16="http://schemas.microsoft.com/office/drawing/2014/main" id="{6CC93A51-E8C5-64F7-DD7E-5006F79E2F87}"/>
              </a:ext>
            </a:extLst>
          </p:cNvPr>
          <p:cNvSpPr txBox="1">
            <a:spLocks noChangeArrowheads="1"/>
          </p:cNvSpPr>
          <p:nvPr/>
        </p:nvSpPr>
        <p:spPr bwMode="auto">
          <a:xfrm>
            <a:off x="571500" y="25400"/>
            <a:ext cx="1104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000" b="1" dirty="0">
                <a:latin typeface="Times New Roman" panose="02020603050405020304" pitchFamily="18" charset="0"/>
                <a:ea typeface="PMingLiU" panose="02020500000000000000" pitchFamily="18" charset="-120"/>
              </a:rPr>
              <a:t>Result - Knowledge Triple Visualization – View Social Feature + View Geographical</a:t>
            </a:r>
          </a:p>
        </p:txBody>
      </p:sp>
      <p:sp>
        <p:nvSpPr>
          <p:cNvPr id="2" name="Slide Number Placeholder 1">
            <a:extLst>
              <a:ext uri="{FF2B5EF4-FFF2-40B4-BE49-F238E27FC236}">
                <a16:creationId xmlns:a16="http://schemas.microsoft.com/office/drawing/2014/main" id="{61E6084A-0FB1-966C-04DF-C3208B77B2B2}"/>
              </a:ext>
            </a:extLst>
          </p:cNvPr>
          <p:cNvSpPr>
            <a:spLocks noGrp="1"/>
          </p:cNvSpPr>
          <p:nvPr>
            <p:ph type="sldNum" sz="quarter" idx="12"/>
          </p:nvPr>
        </p:nvSpPr>
        <p:spPr/>
        <p:txBody>
          <a:bodyPr/>
          <a:lstStyle/>
          <a:p>
            <a:fld id="{DE8AB9A8-589B-4446-8E9E-A8BB80ADF635}" type="slidenum">
              <a:rPr lang="en-US" smtClean="0"/>
              <a:t>24</a:t>
            </a:fld>
            <a:endParaRPr lang="en-US"/>
          </a:p>
        </p:txBody>
      </p:sp>
      <p:grpSp>
        <p:nvGrpSpPr>
          <p:cNvPr id="8" name="Group 7">
            <a:extLst>
              <a:ext uri="{FF2B5EF4-FFF2-40B4-BE49-F238E27FC236}">
                <a16:creationId xmlns:a16="http://schemas.microsoft.com/office/drawing/2014/main" id="{316BCF00-7EB1-E589-9F0F-AF41297E7246}"/>
              </a:ext>
            </a:extLst>
          </p:cNvPr>
          <p:cNvGrpSpPr/>
          <p:nvPr/>
        </p:nvGrpSpPr>
        <p:grpSpPr>
          <a:xfrm>
            <a:off x="228600" y="609600"/>
            <a:ext cx="11658600" cy="5294313"/>
            <a:chOff x="451185" y="900007"/>
            <a:chExt cx="11354852" cy="5002318"/>
          </a:xfrm>
        </p:grpSpPr>
        <p:pic>
          <p:nvPicPr>
            <p:cNvPr id="4" name="Picture 3">
              <a:extLst>
                <a:ext uri="{FF2B5EF4-FFF2-40B4-BE49-F238E27FC236}">
                  <a16:creationId xmlns:a16="http://schemas.microsoft.com/office/drawing/2014/main" id="{F6C24C21-4EC9-0851-6EB2-F0ECCD4DD58F}"/>
                </a:ext>
              </a:extLst>
            </p:cNvPr>
            <p:cNvPicPr>
              <a:picLocks noChangeAspect="1"/>
            </p:cNvPicPr>
            <p:nvPr/>
          </p:nvPicPr>
          <p:blipFill>
            <a:blip r:embed="rId3"/>
            <a:stretch>
              <a:fillRect/>
            </a:stretch>
          </p:blipFill>
          <p:spPr>
            <a:xfrm>
              <a:off x="1044903" y="900007"/>
              <a:ext cx="10761134" cy="5002318"/>
            </a:xfrm>
            <a:prstGeom prst="rect">
              <a:avLst/>
            </a:prstGeom>
          </p:spPr>
        </p:pic>
        <p:pic>
          <p:nvPicPr>
            <p:cNvPr id="7" name="Picture 6">
              <a:extLst>
                <a:ext uri="{FF2B5EF4-FFF2-40B4-BE49-F238E27FC236}">
                  <a16:creationId xmlns:a16="http://schemas.microsoft.com/office/drawing/2014/main" id="{DA75E0D2-C46B-4357-B4FD-4714F4B6609D}"/>
                </a:ext>
              </a:extLst>
            </p:cNvPr>
            <p:cNvPicPr>
              <a:picLocks noChangeAspect="1"/>
            </p:cNvPicPr>
            <p:nvPr/>
          </p:nvPicPr>
          <p:blipFill>
            <a:blip r:embed="rId4"/>
            <a:stretch>
              <a:fillRect/>
            </a:stretch>
          </p:blipFill>
          <p:spPr>
            <a:xfrm>
              <a:off x="451185" y="1273851"/>
              <a:ext cx="1760542" cy="976369"/>
            </a:xfrm>
            <a:prstGeom prst="rect">
              <a:avLst/>
            </a:prstGeom>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Box 3">
            <a:extLst>
              <a:ext uri="{FF2B5EF4-FFF2-40B4-BE49-F238E27FC236}">
                <a16:creationId xmlns:a16="http://schemas.microsoft.com/office/drawing/2014/main" id="{A43D1C55-2204-6FCD-15A2-9D220327C4D6}"/>
              </a:ext>
            </a:extLst>
          </p:cNvPr>
          <p:cNvSpPr txBox="1">
            <a:spLocks noChangeArrowheads="1"/>
          </p:cNvSpPr>
          <p:nvPr/>
        </p:nvSpPr>
        <p:spPr bwMode="auto">
          <a:xfrm>
            <a:off x="0" y="25400"/>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400" b="1" dirty="0">
                <a:latin typeface="Times New Roman" panose="02020603050405020304" pitchFamily="18" charset="0"/>
                <a:ea typeface="PMingLiU" panose="02020500000000000000" pitchFamily="18" charset="-120"/>
              </a:rPr>
              <a:t>Summary Text – Corresponding original sentences of summary triples, sorted by timeline</a:t>
            </a:r>
          </a:p>
        </p:txBody>
      </p:sp>
      <p:graphicFrame>
        <p:nvGraphicFramePr>
          <p:cNvPr id="2" name="Table 1">
            <a:extLst>
              <a:ext uri="{FF2B5EF4-FFF2-40B4-BE49-F238E27FC236}">
                <a16:creationId xmlns:a16="http://schemas.microsoft.com/office/drawing/2014/main" id="{E13500BE-01E5-1CB8-690E-C9A0E9B914CD}"/>
              </a:ext>
            </a:extLst>
          </p:cNvPr>
          <p:cNvGraphicFramePr>
            <a:graphicFrameLocks noGrp="1"/>
          </p:cNvGraphicFramePr>
          <p:nvPr>
            <p:extLst>
              <p:ext uri="{D42A27DB-BD31-4B8C-83A1-F6EECF244321}">
                <p14:modId xmlns:p14="http://schemas.microsoft.com/office/powerpoint/2010/main" val="504764086"/>
              </p:ext>
            </p:extLst>
          </p:nvPr>
        </p:nvGraphicFramePr>
        <p:xfrm>
          <a:off x="482600" y="609600"/>
          <a:ext cx="11226800" cy="5212080"/>
        </p:xfrm>
        <a:graphic>
          <a:graphicData uri="http://schemas.openxmlformats.org/drawingml/2006/table">
            <a:tbl>
              <a:tblPr firstRow="1" firstCol="1" bandRow="1">
                <a:tableStyleId>{5C22544A-7EE6-4342-B048-85BDC9FD1C3A}</a:tableStyleId>
              </a:tblPr>
              <a:tblGrid>
                <a:gridCol w="11226800">
                  <a:extLst>
                    <a:ext uri="{9D8B030D-6E8A-4147-A177-3AD203B41FA5}">
                      <a16:colId xmlns:a16="http://schemas.microsoft.com/office/drawing/2014/main" val="20000"/>
                    </a:ext>
                  </a:extLst>
                </a:gridCol>
              </a:tblGrid>
              <a:tr h="5121275">
                <a:tc>
                  <a:txBody>
                    <a:bodyPr/>
                    <a:lstStyle/>
                    <a:p>
                      <a:pPr marL="0" marR="0" algn="just">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India gets third coronavirus vaccine as </a:t>
                      </a:r>
                      <a:r>
                        <a:rPr lang="en-US" sz="1800" b="0" dirty="0" err="1">
                          <a:solidFill>
                            <a:schemeClr val="tx1"/>
                          </a:solidFill>
                          <a:effectLst/>
                          <a:latin typeface="Times New Roman" panose="02020603050405020304" pitchFamily="18" charset="0"/>
                          <a:cs typeface="Times New Roman" panose="02020603050405020304" pitchFamily="18" charset="0"/>
                        </a:rPr>
                        <a:t>Russias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SputnikV</a:t>
                      </a:r>
                      <a:r>
                        <a:rPr lang="en-US" sz="1800" b="0" dirty="0">
                          <a:solidFill>
                            <a:schemeClr val="tx1"/>
                          </a:solidFill>
                          <a:effectLst/>
                          <a:latin typeface="Times New Roman" panose="02020603050405020304" pitchFamily="18" charset="0"/>
                          <a:cs typeface="Times New Roman" panose="02020603050405020304" pitchFamily="18" charset="0"/>
                        </a:rPr>
                        <a:t> is cleared for emergency use </a:t>
                      </a:r>
                      <a:r>
                        <a:rPr lang="en-US" sz="1800" b="0" dirty="0" err="1">
                          <a:solidFill>
                            <a:schemeClr val="tx1"/>
                          </a:solidFill>
                          <a:effectLst/>
                          <a:latin typeface="Times New Roman" panose="02020603050405020304" pitchFamily="18" charset="0"/>
                          <a:cs typeface="Times New Roman" panose="02020603050405020304" pitchFamily="18" charset="0"/>
                        </a:rPr>
                        <a:t>CovidVaccine</a:t>
                      </a:r>
                      <a:r>
                        <a:rPr lang="en-US" sz="1800" b="0" dirty="0">
                          <a:solidFill>
                            <a:schemeClr val="tx1"/>
                          </a:solidFill>
                          <a:effectLst/>
                          <a:latin typeface="Times New Roman" panose="02020603050405020304" pitchFamily="18" charset="0"/>
                          <a:cs typeface="Times New Roman" panose="02020603050405020304" pitchFamily="18" charset="0"/>
                        </a:rPr>
                        <a:t>. Dr </a:t>
                      </a:r>
                      <a:r>
                        <a:rPr lang="en-US" sz="1800" b="0" dirty="0" err="1">
                          <a:solidFill>
                            <a:schemeClr val="tx1"/>
                          </a:solidFill>
                          <a:effectLst/>
                          <a:latin typeface="Times New Roman" panose="02020603050405020304" pitchFamily="18" charset="0"/>
                          <a:cs typeface="Times New Roman" panose="02020603050405020304" pitchFamily="18" charset="0"/>
                        </a:rPr>
                        <a:t>Reddys</a:t>
                      </a:r>
                      <a:r>
                        <a:rPr lang="en-US" sz="1800" b="0" dirty="0">
                          <a:solidFill>
                            <a:schemeClr val="tx1"/>
                          </a:solidFill>
                          <a:effectLst/>
                          <a:latin typeface="Times New Roman" panose="02020603050405020304" pitchFamily="18" charset="0"/>
                          <a:cs typeface="Times New Roman" panose="02020603050405020304" pitchFamily="18" charset="0"/>
                        </a:rPr>
                        <a:t> administers first dose of the </a:t>
                      </a:r>
                      <a:r>
                        <a:rPr lang="en-US" sz="1800" b="0" dirty="0" err="1">
                          <a:solidFill>
                            <a:schemeClr val="tx1"/>
                          </a:solidFill>
                          <a:effectLst/>
                          <a:latin typeface="Times New Roman" panose="02020603050405020304" pitchFamily="18" charset="0"/>
                          <a:cs typeface="Times New Roman" panose="02020603050405020304" pitchFamily="18" charset="0"/>
                        </a:rPr>
                        <a:t>SputnikV</a:t>
                      </a:r>
                      <a:r>
                        <a:rPr lang="en-US" sz="1800" b="0" dirty="0">
                          <a:solidFill>
                            <a:schemeClr val="tx1"/>
                          </a:solidFill>
                          <a:effectLst/>
                          <a:latin typeface="Times New Roman" panose="02020603050405020304" pitchFamily="18" charset="0"/>
                          <a:cs typeface="Times New Roman" panose="02020603050405020304" pitchFamily="18" charset="0"/>
                        </a:rPr>
                        <a:t> vaccine in Hyderabad. The second consignment of  </a:t>
                      </a:r>
                      <a:r>
                        <a:rPr lang="en-US" sz="1800" b="0" dirty="0" err="1">
                          <a:solidFill>
                            <a:schemeClr val="tx1"/>
                          </a:solidFill>
                          <a:effectLst/>
                          <a:latin typeface="Times New Roman" panose="02020603050405020304" pitchFamily="18" charset="0"/>
                          <a:cs typeface="Times New Roman" panose="02020603050405020304" pitchFamily="18" charset="0"/>
                        </a:rPr>
                        <a:t>SputnikV</a:t>
                      </a:r>
                      <a:r>
                        <a:rPr lang="en-US" sz="1800" b="0" dirty="0">
                          <a:solidFill>
                            <a:schemeClr val="tx1"/>
                          </a:solidFill>
                          <a:effectLst/>
                          <a:latin typeface="Times New Roman" panose="02020603050405020304" pitchFamily="18" charset="0"/>
                          <a:cs typeface="Times New Roman" panose="02020603050405020304" pitchFamily="18" charset="0"/>
                        </a:rPr>
                        <a:t> arrives in Hyderabad, Telangana. There are plans to introduce single-dose vaccine soon in India-Sputnik Lite. </a:t>
                      </a:r>
                      <a:r>
                        <a:rPr lang="en-US" sz="1800" b="0" dirty="0" err="1">
                          <a:solidFill>
                            <a:schemeClr val="tx1"/>
                          </a:solidFill>
                          <a:effectLst/>
                          <a:latin typeface="Times New Roman" panose="02020603050405020304" pitchFamily="18" charset="0"/>
                          <a:cs typeface="Times New Roman" panose="02020603050405020304" pitchFamily="18" charset="0"/>
                        </a:rPr>
                        <a:t>JustIn</a:t>
                      </a:r>
                      <a:r>
                        <a:rPr lang="en-US" sz="1800" b="0" dirty="0">
                          <a:solidFill>
                            <a:schemeClr val="tx1"/>
                          </a:solidFill>
                          <a:effectLst/>
                          <a:latin typeface="Times New Roman" panose="02020603050405020304" pitchFamily="18" charset="0"/>
                          <a:cs typeface="Times New Roman" panose="02020603050405020304" pitchFamily="18" charset="0"/>
                        </a:rPr>
                        <a:t>. A PIL has been moved in Delhi High Court challenging </a:t>
                      </a:r>
                      <a:r>
                        <a:rPr lang="en-US" sz="1800" b="0" dirty="0" err="1">
                          <a:solidFill>
                            <a:schemeClr val="tx1"/>
                          </a:solidFill>
                          <a:effectLst/>
                          <a:latin typeface="Times New Roman" panose="02020603050405020304" pitchFamily="18" charset="0"/>
                          <a:cs typeface="Times New Roman" panose="02020603050405020304" pitchFamily="18" charset="0"/>
                        </a:rPr>
                        <a:t>Centres</a:t>
                      </a:r>
                      <a:r>
                        <a:rPr lang="en-US" sz="1800" b="0" dirty="0">
                          <a:solidFill>
                            <a:schemeClr val="tx1"/>
                          </a:solidFill>
                          <a:effectLst/>
                          <a:latin typeface="Times New Roman" panose="02020603050405020304" pitchFamily="18" charset="0"/>
                          <a:cs typeface="Times New Roman" panose="02020603050405020304" pitchFamily="18" charset="0"/>
                        </a:rPr>
                        <a:t> notification which has accorded permission to conduct the Phase II/III clinical trial of Covaxin in the age group 2 to 18 years to its manufacturer Bharat Biotech. Bharat Biotech Amid Travel Fears </a:t>
                      </a:r>
                      <a:r>
                        <a:rPr lang="en-US" sz="1800" b="0" dirty="0" err="1">
                          <a:solidFill>
                            <a:schemeClr val="tx1"/>
                          </a:solidFill>
                          <a:effectLst/>
                          <a:latin typeface="Times New Roman" panose="02020603050405020304" pitchFamily="18" charset="0"/>
                          <a:cs typeface="Times New Roman" panose="02020603050405020304" pitchFamily="18" charset="0"/>
                        </a:rPr>
                        <a:t>NDTVs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Shonakshi</a:t>
                      </a:r>
                      <a:r>
                        <a:rPr lang="en-US" sz="1800" b="0" dirty="0">
                          <a:solidFill>
                            <a:schemeClr val="tx1"/>
                          </a:solidFill>
                          <a:effectLst/>
                          <a:latin typeface="Times New Roman" panose="02020603050405020304" pitchFamily="18" charset="0"/>
                          <a:cs typeface="Times New Roman" panose="02020603050405020304" pitchFamily="18" charset="0"/>
                        </a:rPr>
                        <a:t> Chakravarty reports Read more. Assam Covaxin Shortage Grows Into Crisis, Some Miss Second Dose Deadline </a:t>
                      </a:r>
                      <a:r>
                        <a:rPr lang="en-US" sz="1800" b="0" dirty="0" err="1">
                          <a:solidFill>
                            <a:schemeClr val="tx1"/>
                          </a:solidFill>
                          <a:effectLst/>
                          <a:latin typeface="Times New Roman" panose="02020603050405020304" pitchFamily="18" charset="0"/>
                          <a:cs typeface="Times New Roman" panose="02020603050405020304" pitchFamily="18" charset="0"/>
                        </a:rPr>
                        <a:t>VaccinationDrive</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CovidVaccine</a:t>
                      </a:r>
                      <a:r>
                        <a:rPr lang="en-US" sz="1800" b="0" dirty="0">
                          <a:solidFill>
                            <a:schemeClr val="tx1"/>
                          </a:solidFill>
                          <a:effectLst/>
                          <a:latin typeface="Times New Roman" panose="02020603050405020304" pitchFamily="18" charset="0"/>
                          <a:cs typeface="Times New Roman" panose="02020603050405020304" pitchFamily="18" charset="0"/>
                        </a:rPr>
                        <a:t>. Made in India Covaxin is the third costliest vaccine globally. </a:t>
                      </a:r>
                      <a:r>
                        <a:rPr lang="en-US" sz="1800" b="0" dirty="0" err="1">
                          <a:solidFill>
                            <a:schemeClr val="tx1"/>
                          </a:solidFill>
                          <a:effectLst/>
                          <a:latin typeface="Times New Roman" panose="02020603050405020304" pitchFamily="18" charset="0"/>
                          <a:cs typeface="Times New Roman" panose="02020603050405020304" pitchFamily="18" charset="0"/>
                        </a:rPr>
                        <a:t>Delhis</a:t>
                      </a:r>
                      <a:r>
                        <a:rPr lang="en-US" sz="1800" b="0" dirty="0">
                          <a:solidFill>
                            <a:schemeClr val="tx1"/>
                          </a:solidFill>
                          <a:effectLst/>
                          <a:latin typeface="Times New Roman" panose="02020603050405020304" pitchFamily="18" charset="0"/>
                          <a:cs typeface="Times New Roman" panose="02020603050405020304" pitchFamily="18" charset="0"/>
                        </a:rPr>
                        <a:t> Madhukar Rainbow Childrens Hospital will start administering </a:t>
                      </a:r>
                      <a:r>
                        <a:rPr lang="en-US" sz="1800" b="0" dirty="0" err="1">
                          <a:solidFill>
                            <a:schemeClr val="tx1"/>
                          </a:solidFill>
                          <a:effectLst/>
                          <a:latin typeface="Times New Roman" panose="02020603050405020304" pitchFamily="18" charset="0"/>
                          <a:cs typeface="Times New Roman" panose="02020603050405020304" pitchFamily="18" charset="0"/>
                        </a:rPr>
                        <a:t>Russias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COVID19</a:t>
                      </a:r>
                      <a:r>
                        <a:rPr lang="en-US" sz="1800" b="0" dirty="0">
                          <a:solidFill>
                            <a:schemeClr val="tx1"/>
                          </a:solidFill>
                          <a:effectLst/>
                          <a:latin typeface="Times New Roman" panose="02020603050405020304" pitchFamily="18" charset="0"/>
                          <a:cs typeface="Times New Roman" panose="02020603050405020304" pitchFamily="18" charset="0"/>
                        </a:rPr>
                        <a:t> vaccine </a:t>
                      </a:r>
                      <a:r>
                        <a:rPr lang="en-US" sz="1800" b="0" dirty="0" err="1">
                          <a:solidFill>
                            <a:schemeClr val="tx1"/>
                          </a:solidFill>
                          <a:effectLst/>
                          <a:latin typeface="Times New Roman" panose="02020603050405020304" pitchFamily="18" charset="0"/>
                          <a:cs typeface="Times New Roman" panose="02020603050405020304" pitchFamily="18" charset="0"/>
                        </a:rPr>
                        <a:t>SputnikV</a:t>
                      </a:r>
                      <a:r>
                        <a:rPr lang="en-US" sz="1800" b="0" dirty="0">
                          <a:solidFill>
                            <a:schemeClr val="tx1"/>
                          </a:solidFill>
                          <a:effectLst/>
                          <a:latin typeface="Times New Roman" panose="02020603050405020304" pitchFamily="18" charset="0"/>
                          <a:cs typeface="Times New Roman" panose="02020603050405020304" pitchFamily="18" charset="0"/>
                        </a:rPr>
                        <a:t>, tentatively by June 20. The appointment slots can be booked via </a:t>
                      </a:r>
                      <a:r>
                        <a:rPr lang="en-US" sz="1800" b="0" dirty="0" err="1">
                          <a:solidFill>
                            <a:schemeClr val="tx1"/>
                          </a:solidFill>
                          <a:effectLst/>
                          <a:latin typeface="Times New Roman" panose="02020603050405020304" pitchFamily="18" charset="0"/>
                          <a:cs typeface="Times New Roman" panose="02020603050405020304" pitchFamily="18" charset="0"/>
                        </a:rPr>
                        <a:t>CoWIN</a:t>
                      </a:r>
                      <a:r>
                        <a:rPr lang="en-US" sz="1800" b="0" dirty="0">
                          <a:solidFill>
                            <a:schemeClr val="tx1"/>
                          </a:solidFill>
                          <a:effectLst/>
                          <a:latin typeface="Times New Roman" panose="02020603050405020304" pitchFamily="18" charset="0"/>
                          <a:cs typeface="Times New Roman" panose="02020603050405020304" pitchFamily="18" charset="0"/>
                        </a:rPr>
                        <a:t> portal, according to the hospital administration. After Covaxin, Zydus </a:t>
                      </a:r>
                      <a:r>
                        <a:rPr lang="en-US" sz="1800" b="0" dirty="0" err="1">
                          <a:solidFill>
                            <a:schemeClr val="tx1"/>
                          </a:solidFill>
                          <a:effectLst/>
                          <a:latin typeface="Times New Roman" panose="02020603050405020304" pitchFamily="18" charset="0"/>
                          <a:cs typeface="Times New Roman" panose="02020603050405020304" pitchFamily="18" charset="0"/>
                        </a:rPr>
                        <a:t>Cadilla</a:t>
                      </a:r>
                      <a:r>
                        <a:rPr lang="en-US" sz="1800" b="0" dirty="0">
                          <a:solidFill>
                            <a:schemeClr val="tx1"/>
                          </a:solidFill>
                          <a:effectLst/>
                          <a:latin typeface="Times New Roman" panose="02020603050405020304" pitchFamily="18" charset="0"/>
                          <a:cs typeface="Times New Roman" panose="02020603050405020304" pitchFamily="18" charset="0"/>
                        </a:rPr>
                        <a:t> is the second indigenously produced vaccine for children currently under trial in India. I request for your kind intervention so that an early approval is received for Covaxin from WHO. This will also benefit people travelling abroad for education, jobs or business. Moderna approved for emergency use, 4th vaccine okayed by India </a:t>
                      </a:r>
                      <a:r>
                        <a:rPr lang="en-US" sz="1800" b="0" dirty="0" err="1">
                          <a:solidFill>
                            <a:schemeClr val="tx1"/>
                          </a:solidFill>
                          <a:effectLst/>
                          <a:latin typeface="Times New Roman" panose="02020603050405020304" pitchFamily="18" charset="0"/>
                          <a:cs typeface="Times New Roman" panose="02020603050405020304" pitchFamily="18" charset="0"/>
                        </a:rPr>
                        <a:t>COVID19Vaccine</a:t>
                      </a:r>
                      <a:r>
                        <a:rPr lang="en-US" sz="1800" b="0" dirty="0">
                          <a:solidFill>
                            <a:schemeClr val="tx1"/>
                          </a:solidFill>
                          <a:effectLst/>
                          <a:latin typeface="Times New Roman" panose="02020603050405020304" pitchFamily="18" charset="0"/>
                          <a:cs typeface="Times New Roman" panose="02020603050405020304" pitchFamily="18" charset="0"/>
                        </a:rPr>
                        <a:t>. Accept </a:t>
                      </a:r>
                      <a:r>
                        <a:rPr lang="en-US" sz="1800" b="0" dirty="0" err="1">
                          <a:solidFill>
                            <a:schemeClr val="tx1"/>
                          </a:solidFill>
                          <a:effectLst/>
                          <a:latin typeface="Times New Roman" panose="02020603050405020304" pitchFamily="18" charset="0"/>
                          <a:cs typeface="Times New Roman" panose="02020603050405020304" pitchFamily="18" charset="0"/>
                        </a:rPr>
                        <a:t>Covishield</a:t>
                      </a:r>
                      <a:r>
                        <a:rPr lang="en-US" sz="1800" b="0" dirty="0">
                          <a:solidFill>
                            <a:schemeClr val="tx1"/>
                          </a:solidFill>
                          <a:effectLst/>
                          <a:latin typeface="Times New Roman" panose="02020603050405020304" pitchFamily="18" charset="0"/>
                          <a:cs typeface="Times New Roman" panose="02020603050405020304" pitchFamily="18" charset="0"/>
                        </a:rPr>
                        <a:t>, Covaxin Or Face Mandatory Quarantine, India Tells EU. COVAXIN effective against </a:t>
                      </a:r>
                      <a:r>
                        <a:rPr lang="en-US" sz="1800" b="0" dirty="0" err="1">
                          <a:solidFill>
                            <a:schemeClr val="tx1"/>
                          </a:solidFill>
                          <a:effectLst/>
                          <a:latin typeface="Times New Roman" panose="02020603050405020304" pitchFamily="18" charset="0"/>
                          <a:cs typeface="Times New Roman" panose="02020603050405020304" pitchFamily="18" charset="0"/>
                        </a:rPr>
                        <a:t>DeltaPlus</a:t>
                      </a:r>
                      <a:r>
                        <a:rPr lang="en-US" sz="1800" b="0" dirty="0">
                          <a:solidFill>
                            <a:schemeClr val="tx1"/>
                          </a:solidFill>
                          <a:effectLst/>
                          <a:latin typeface="Times New Roman" panose="02020603050405020304" pitchFamily="18" charset="0"/>
                          <a:cs typeface="Times New Roman" panose="02020603050405020304" pitchFamily="18" charset="0"/>
                        </a:rPr>
                        <a:t> variant of </a:t>
                      </a:r>
                      <a:r>
                        <a:rPr lang="en-US" sz="1800" b="0" dirty="0" err="1">
                          <a:solidFill>
                            <a:schemeClr val="tx1"/>
                          </a:solidFill>
                          <a:effectLst/>
                          <a:latin typeface="Times New Roman" panose="02020603050405020304" pitchFamily="18" charset="0"/>
                          <a:cs typeface="Times New Roman" panose="02020603050405020304" pitchFamily="18" charset="0"/>
                        </a:rPr>
                        <a:t>COVID19</a:t>
                      </a:r>
                      <a:r>
                        <a:rPr lang="en-US" sz="1800" b="0" dirty="0">
                          <a:solidFill>
                            <a:schemeClr val="tx1"/>
                          </a:solidFill>
                          <a:effectLst/>
                          <a:latin typeface="Times New Roman" panose="02020603050405020304" pitchFamily="18" charset="0"/>
                          <a:cs typeface="Times New Roman" panose="02020603050405020304" pitchFamily="18" charset="0"/>
                        </a:rPr>
                        <a:t>, says Indian Council of Medical Research study. </a:t>
                      </a:r>
                      <a:r>
                        <a:rPr lang="en-US" sz="1800" b="0" dirty="0" err="1">
                          <a:solidFill>
                            <a:schemeClr val="tx1"/>
                          </a:solidFill>
                          <a:effectLst/>
                          <a:latin typeface="Times New Roman" panose="02020603050405020304" pitchFamily="18" charset="0"/>
                          <a:cs typeface="Times New Roman" panose="02020603050405020304" pitchFamily="18" charset="0"/>
                        </a:rPr>
                        <a:t>DCGI</a:t>
                      </a:r>
                      <a:r>
                        <a:rPr lang="en-US" sz="1800" b="0" dirty="0">
                          <a:solidFill>
                            <a:schemeClr val="tx1"/>
                          </a:solidFill>
                          <a:effectLst/>
                          <a:latin typeface="Times New Roman" panose="02020603050405020304" pitchFamily="18" charset="0"/>
                          <a:cs typeface="Times New Roman" panose="02020603050405020304" pitchFamily="18" charset="0"/>
                        </a:rPr>
                        <a:t> gives nod to study mixing of </a:t>
                      </a:r>
                      <a:r>
                        <a:rPr lang="en-US" sz="1800" b="0" dirty="0" err="1">
                          <a:solidFill>
                            <a:schemeClr val="tx1"/>
                          </a:solidFill>
                          <a:effectLst/>
                          <a:latin typeface="Times New Roman" panose="02020603050405020304" pitchFamily="18" charset="0"/>
                          <a:cs typeface="Times New Roman" panose="02020603050405020304" pitchFamily="18" charset="0"/>
                        </a:rPr>
                        <a:t>Covishield</a:t>
                      </a:r>
                      <a:r>
                        <a:rPr lang="en-US" sz="1800" b="0" dirty="0">
                          <a:solidFill>
                            <a:schemeClr val="tx1"/>
                          </a:solidFill>
                          <a:effectLst/>
                          <a:latin typeface="Times New Roman" panose="02020603050405020304" pitchFamily="18" charset="0"/>
                          <a:cs typeface="Times New Roman" panose="02020603050405020304" pitchFamily="18" charset="0"/>
                        </a:rPr>
                        <a:t> and Covaxin. Union Minister of Health and Family Welfare, Mansukh </a:t>
                      </a:r>
                      <a:r>
                        <a:rPr lang="en-US" sz="1800" b="0" dirty="0" err="1">
                          <a:solidFill>
                            <a:schemeClr val="tx1"/>
                          </a:solidFill>
                          <a:effectLst/>
                          <a:latin typeface="Times New Roman" panose="02020603050405020304" pitchFamily="18" charset="0"/>
                          <a:cs typeface="Times New Roman" panose="02020603050405020304" pitchFamily="18" charset="0"/>
                        </a:rPr>
                        <a:t>Mandaviya</a:t>
                      </a:r>
                      <a:r>
                        <a:rPr lang="en-US" sz="1800" b="0" dirty="0">
                          <a:solidFill>
                            <a:schemeClr val="tx1"/>
                          </a:solidFill>
                          <a:effectLst/>
                          <a:latin typeface="Times New Roman" panose="02020603050405020304" pitchFamily="18" charset="0"/>
                          <a:cs typeface="Times New Roman" panose="02020603050405020304" pitchFamily="18" charset="0"/>
                        </a:rPr>
                        <a:t> launches the first commercial batch of Bharat </a:t>
                      </a:r>
                      <a:r>
                        <a:rPr lang="en-US" sz="1800" b="0" dirty="0" err="1">
                          <a:solidFill>
                            <a:schemeClr val="tx1"/>
                          </a:solidFill>
                          <a:effectLst/>
                          <a:latin typeface="Times New Roman" panose="02020603050405020304" pitchFamily="18" charset="0"/>
                          <a:cs typeface="Times New Roman" panose="02020603050405020304" pitchFamily="18" charset="0"/>
                        </a:rPr>
                        <a:t>Biotechs</a:t>
                      </a:r>
                      <a:r>
                        <a:rPr lang="en-US" sz="1800" b="0" dirty="0">
                          <a:solidFill>
                            <a:schemeClr val="tx1"/>
                          </a:solidFill>
                          <a:effectLst/>
                          <a:latin typeface="Times New Roman" panose="02020603050405020304" pitchFamily="18" charset="0"/>
                          <a:cs typeface="Times New Roman" panose="02020603050405020304" pitchFamily="18" charset="0"/>
                        </a:rPr>
                        <a:t> Covaxin manufactured in </a:t>
                      </a:r>
                      <a:r>
                        <a:rPr lang="en-US" sz="1800" b="0" dirty="0" err="1">
                          <a:solidFill>
                            <a:schemeClr val="tx1"/>
                          </a:solidFill>
                          <a:effectLst/>
                          <a:latin typeface="Times New Roman" panose="02020603050405020304" pitchFamily="18" charset="0"/>
                          <a:cs typeface="Times New Roman" panose="02020603050405020304" pitchFamily="18" charset="0"/>
                        </a:rPr>
                        <a:t>Gujarats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Ankleshwar</a:t>
                      </a:r>
                      <a:r>
                        <a:rPr lang="en-US" sz="1800" b="0" dirty="0">
                          <a:solidFill>
                            <a:schemeClr val="tx1"/>
                          </a:solidFill>
                          <a:effectLst/>
                          <a:latin typeface="Times New Roman" panose="02020603050405020304" pitchFamily="18" charset="0"/>
                          <a:cs typeface="Times New Roman" panose="02020603050405020304" pitchFamily="18" charset="0"/>
                        </a:rPr>
                        <a:t>. Subject Expert Committee recommends Covaxin for kids aged between 2 and 18 </a:t>
                      </a:r>
                      <a:r>
                        <a:rPr lang="en-US" sz="1800" b="0" dirty="0" err="1">
                          <a:solidFill>
                            <a:schemeClr val="tx1"/>
                          </a:solidFill>
                          <a:effectLst/>
                          <a:latin typeface="Times New Roman" panose="02020603050405020304" pitchFamily="18" charset="0"/>
                          <a:cs typeface="Times New Roman" panose="02020603050405020304" pitchFamily="18" charset="0"/>
                        </a:rPr>
                        <a:t>NDTVs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Meher</a:t>
                      </a:r>
                      <a:r>
                        <a:rPr lang="en-US" sz="1800" b="0" dirty="0">
                          <a:solidFill>
                            <a:schemeClr val="tx1"/>
                          </a:solidFill>
                          <a:effectLst/>
                          <a:latin typeface="Times New Roman" panose="02020603050405020304" pitchFamily="18" charset="0"/>
                          <a:cs typeface="Times New Roman" panose="02020603050405020304" pitchFamily="18" charset="0"/>
                        </a:rPr>
                        <a:t> Pandey reports. The Lancet peer-review confirms the efficacy analysis of Bharat </a:t>
                      </a:r>
                      <a:r>
                        <a:rPr lang="en-US" sz="1800" b="0" dirty="0" err="1">
                          <a:solidFill>
                            <a:schemeClr val="tx1"/>
                          </a:solidFill>
                          <a:effectLst/>
                          <a:latin typeface="Times New Roman" panose="02020603050405020304" pitchFamily="18" charset="0"/>
                          <a:cs typeface="Times New Roman" panose="02020603050405020304" pitchFamily="18" charset="0"/>
                        </a:rPr>
                        <a:t>Biotechs</a:t>
                      </a:r>
                      <a:r>
                        <a:rPr lang="en-US" sz="1800" b="0" dirty="0">
                          <a:solidFill>
                            <a:schemeClr val="tx1"/>
                          </a:solidFill>
                          <a:effectLst/>
                          <a:latin typeface="Times New Roman" panose="02020603050405020304" pitchFamily="18" charset="0"/>
                          <a:cs typeface="Times New Roman" panose="02020603050405020304" pitchFamily="18" charset="0"/>
                        </a:rPr>
                        <a:t> Covaxin. As per phase-three clinical trials data, Covaxin demonstrates 77.8% efficacy against symptomatic </a:t>
                      </a:r>
                      <a:r>
                        <a:rPr lang="en-US" sz="1800" b="0" dirty="0" err="1">
                          <a:solidFill>
                            <a:schemeClr val="tx1"/>
                          </a:solidFill>
                          <a:effectLst/>
                          <a:latin typeface="Times New Roman" panose="02020603050405020304" pitchFamily="18" charset="0"/>
                          <a:cs typeface="Times New Roman" panose="02020603050405020304" pitchFamily="18" charset="0"/>
                        </a:rPr>
                        <a:t>COVID19</a:t>
                      </a:r>
                      <a:r>
                        <a:rPr lang="en-US" sz="1800" b="0" dirty="0">
                          <a:solidFill>
                            <a:schemeClr val="tx1"/>
                          </a:solidFill>
                          <a:effectLst/>
                          <a:latin typeface="Times New Roman" panose="02020603050405020304" pitchFamily="18" charset="0"/>
                          <a:cs typeface="Times New Roman" panose="02020603050405020304" pitchFamily="18" charset="0"/>
                        </a:rPr>
                        <a:t>. Covaxin Cleared By UK, Relief For Indian Students And Tourists.</a:t>
                      </a:r>
                      <a:endParaRPr lang="en-US" sz="18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57150" marR="57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 name="Slide Number Placeholder 2">
            <a:extLst>
              <a:ext uri="{FF2B5EF4-FFF2-40B4-BE49-F238E27FC236}">
                <a16:creationId xmlns:a16="http://schemas.microsoft.com/office/drawing/2014/main" id="{4F6C48A7-9682-682A-D86E-ADBB64E19F07}"/>
              </a:ext>
            </a:extLst>
          </p:cNvPr>
          <p:cNvSpPr>
            <a:spLocks noGrp="1"/>
          </p:cNvSpPr>
          <p:nvPr>
            <p:ph type="sldNum" sz="quarter" idx="12"/>
          </p:nvPr>
        </p:nvSpPr>
        <p:spPr/>
        <p:txBody>
          <a:bodyPr/>
          <a:lstStyle/>
          <a:p>
            <a:fld id="{DE8AB9A8-589B-4446-8E9E-A8BB80ADF635}"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Box 3">
            <a:extLst>
              <a:ext uri="{FF2B5EF4-FFF2-40B4-BE49-F238E27FC236}">
                <a16:creationId xmlns:a16="http://schemas.microsoft.com/office/drawing/2014/main" id="{78C0BA6C-9E04-58D9-677C-36480FF960C0}"/>
              </a:ext>
            </a:extLst>
          </p:cNvPr>
          <p:cNvSpPr txBox="1">
            <a:spLocks noChangeArrowheads="1"/>
          </p:cNvSpPr>
          <p:nvPr/>
        </p:nvSpPr>
        <p:spPr bwMode="auto">
          <a:xfrm>
            <a:off x="571500" y="25400"/>
            <a:ext cx="1104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400" b="1" dirty="0">
                <a:latin typeface="Times New Roman" panose="02020603050405020304" pitchFamily="18" charset="0"/>
                <a:ea typeface="PMingLiU" panose="02020500000000000000" pitchFamily="18" charset="-120"/>
              </a:rPr>
              <a:t>Result – View Entity + View Geographical</a:t>
            </a:r>
          </a:p>
        </p:txBody>
      </p:sp>
      <p:pic>
        <p:nvPicPr>
          <p:cNvPr id="164867" name="Picture 6" descr="Graphical user interface, text, application, email&#10;&#10;Description automatically generated">
            <a:extLst>
              <a:ext uri="{FF2B5EF4-FFF2-40B4-BE49-F238E27FC236}">
                <a16:creationId xmlns:a16="http://schemas.microsoft.com/office/drawing/2014/main" id="{6B6A71C3-F3B1-DF80-9285-ADC48F64E483}"/>
              </a:ext>
            </a:extLst>
          </p:cNvPr>
          <p:cNvPicPr>
            <a:picLocks noChangeAspect="1"/>
          </p:cNvPicPr>
          <p:nvPr/>
        </p:nvPicPr>
        <p:blipFill rotWithShape="1">
          <a:blip r:embed="rId3">
            <a:extLst>
              <a:ext uri="{28A0092B-C50C-407E-A947-70E740481C1C}">
                <a14:useLocalDpi xmlns:a14="http://schemas.microsoft.com/office/drawing/2010/main" val="0"/>
              </a:ext>
            </a:extLst>
          </a:blip>
          <a:srcRect l="568" t="1973" r="578" b="1336"/>
          <a:stretch/>
        </p:blipFill>
        <p:spPr bwMode="auto">
          <a:xfrm>
            <a:off x="152400" y="501650"/>
            <a:ext cx="11887200" cy="5518150"/>
          </a:xfrm>
          <a:prstGeom prst="rect">
            <a:avLst/>
          </a:prstGeom>
          <a:noFill/>
          <a:ln w="9525" algn="ctr">
            <a:solidFill>
              <a:srgbClr val="4472C4"/>
            </a:solidFill>
            <a:round/>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925F2C6-5CC4-20E8-5218-ED29F1C94F54}"/>
              </a:ext>
            </a:extLst>
          </p:cNvPr>
          <p:cNvSpPr>
            <a:spLocks noGrp="1"/>
          </p:cNvSpPr>
          <p:nvPr>
            <p:ph type="sldNum" sz="quarter" idx="12"/>
          </p:nvPr>
        </p:nvSpPr>
        <p:spPr/>
        <p:txBody>
          <a:bodyPr/>
          <a:lstStyle/>
          <a:p>
            <a:fld id="{DE8AB9A8-589B-4446-8E9E-A8BB80ADF635}"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Box 3">
            <a:extLst>
              <a:ext uri="{FF2B5EF4-FFF2-40B4-BE49-F238E27FC236}">
                <a16:creationId xmlns:a16="http://schemas.microsoft.com/office/drawing/2014/main" id="{89F149CF-ED66-BE82-924A-4BE4E1102B17}"/>
              </a:ext>
            </a:extLst>
          </p:cNvPr>
          <p:cNvSpPr txBox="1">
            <a:spLocks noChangeArrowheads="1"/>
          </p:cNvSpPr>
          <p:nvPr/>
        </p:nvSpPr>
        <p:spPr bwMode="auto">
          <a:xfrm>
            <a:off x="571500" y="25400"/>
            <a:ext cx="1104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400" b="1" dirty="0">
                <a:latin typeface="Times New Roman" panose="02020603050405020304" pitchFamily="18" charset="0"/>
                <a:ea typeface="PMingLiU" panose="02020500000000000000" pitchFamily="18" charset="-120"/>
              </a:rPr>
              <a:t>Result – View Distance + View Geographical</a:t>
            </a:r>
          </a:p>
        </p:txBody>
      </p:sp>
      <p:sp>
        <p:nvSpPr>
          <p:cNvPr id="2" name="Slide Number Placeholder 1">
            <a:extLst>
              <a:ext uri="{FF2B5EF4-FFF2-40B4-BE49-F238E27FC236}">
                <a16:creationId xmlns:a16="http://schemas.microsoft.com/office/drawing/2014/main" id="{0E5C6430-BE32-8235-6DBA-3D07BF70CA7F}"/>
              </a:ext>
            </a:extLst>
          </p:cNvPr>
          <p:cNvSpPr>
            <a:spLocks noGrp="1"/>
          </p:cNvSpPr>
          <p:nvPr>
            <p:ph type="sldNum" sz="quarter" idx="12"/>
          </p:nvPr>
        </p:nvSpPr>
        <p:spPr/>
        <p:txBody>
          <a:bodyPr/>
          <a:lstStyle/>
          <a:p>
            <a:fld id="{DE8AB9A8-589B-4446-8E9E-A8BB80ADF635}" type="slidenum">
              <a:rPr lang="en-US" smtClean="0"/>
              <a:t>27</a:t>
            </a:fld>
            <a:endParaRPr lang="en-US"/>
          </a:p>
        </p:txBody>
      </p:sp>
      <p:pic>
        <p:nvPicPr>
          <p:cNvPr id="4" name="Picture 3">
            <a:extLst>
              <a:ext uri="{FF2B5EF4-FFF2-40B4-BE49-F238E27FC236}">
                <a16:creationId xmlns:a16="http://schemas.microsoft.com/office/drawing/2014/main" id="{1CA261F6-AFF8-7AC9-122A-10CBAE8A5F61}"/>
              </a:ext>
            </a:extLst>
          </p:cNvPr>
          <p:cNvPicPr>
            <a:picLocks noChangeAspect="1"/>
          </p:cNvPicPr>
          <p:nvPr/>
        </p:nvPicPr>
        <p:blipFill rotWithShape="1">
          <a:blip r:embed="rId3"/>
          <a:srcRect l="1874" t="35223" r="24376" b="22128"/>
          <a:stretch/>
        </p:blipFill>
        <p:spPr>
          <a:xfrm>
            <a:off x="41189" y="609600"/>
            <a:ext cx="12150811" cy="5257800"/>
          </a:xfrm>
          <a:prstGeom prst="rect">
            <a:avLst/>
          </a:prstGeom>
          <a:ln>
            <a:solidFill>
              <a:srgbClr val="FF0000"/>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Box 3">
            <a:extLst>
              <a:ext uri="{FF2B5EF4-FFF2-40B4-BE49-F238E27FC236}">
                <a16:creationId xmlns:a16="http://schemas.microsoft.com/office/drawing/2014/main" id="{2C1E7680-E759-8DAA-2551-7B46182C48B6}"/>
              </a:ext>
            </a:extLst>
          </p:cNvPr>
          <p:cNvSpPr txBox="1">
            <a:spLocks noChangeArrowheads="1"/>
          </p:cNvSpPr>
          <p:nvPr/>
        </p:nvSpPr>
        <p:spPr bwMode="auto">
          <a:xfrm>
            <a:off x="571500" y="25400"/>
            <a:ext cx="11049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3000" b="1" dirty="0">
                <a:latin typeface="Times New Roman" panose="02020603050405020304" pitchFamily="18" charset="0"/>
                <a:ea typeface="PMingLiU" panose="02020500000000000000" pitchFamily="18" charset="-120"/>
              </a:rPr>
              <a:t>Result – Findings</a:t>
            </a:r>
          </a:p>
        </p:txBody>
      </p:sp>
      <p:graphicFrame>
        <p:nvGraphicFramePr>
          <p:cNvPr id="2" name="Table 1">
            <a:extLst>
              <a:ext uri="{FF2B5EF4-FFF2-40B4-BE49-F238E27FC236}">
                <a16:creationId xmlns:a16="http://schemas.microsoft.com/office/drawing/2014/main" id="{E87F32FF-1265-1A2E-EB6C-8A560AE3C6F0}"/>
              </a:ext>
            </a:extLst>
          </p:cNvPr>
          <p:cNvGraphicFramePr>
            <a:graphicFrameLocks noGrp="1"/>
          </p:cNvGraphicFramePr>
          <p:nvPr>
            <p:extLst>
              <p:ext uri="{D42A27DB-BD31-4B8C-83A1-F6EECF244321}">
                <p14:modId xmlns:p14="http://schemas.microsoft.com/office/powerpoint/2010/main" val="675098964"/>
              </p:ext>
            </p:extLst>
          </p:nvPr>
        </p:nvGraphicFramePr>
        <p:xfrm>
          <a:off x="304800" y="3657600"/>
          <a:ext cx="11658599" cy="2133600"/>
        </p:xfrm>
        <a:graphic>
          <a:graphicData uri="http://schemas.openxmlformats.org/drawingml/2006/table">
            <a:tbl>
              <a:tblPr bandRow="1">
                <a:tableStyleId>{5C22544A-7EE6-4342-B048-85BDC9FD1C3A}</a:tableStyleId>
              </a:tblPr>
              <a:tblGrid>
                <a:gridCol w="1219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3590667">
                  <a:extLst>
                    <a:ext uri="{9D8B030D-6E8A-4147-A177-3AD203B41FA5}">
                      <a16:colId xmlns:a16="http://schemas.microsoft.com/office/drawing/2014/main" val="20003"/>
                    </a:ext>
                  </a:extLst>
                </a:gridCol>
                <a:gridCol w="2048132">
                  <a:extLst>
                    <a:ext uri="{9D8B030D-6E8A-4147-A177-3AD203B41FA5}">
                      <a16:colId xmlns:a16="http://schemas.microsoft.com/office/drawing/2014/main" val="20004"/>
                    </a:ext>
                  </a:extLst>
                </a:gridCol>
              </a:tblGrid>
              <a:tr h="808990">
                <a:tc>
                  <a:txBody>
                    <a:bodyPr/>
                    <a:lstStyle/>
                    <a:p>
                      <a:pPr marL="0" marR="0">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Summary </a:t>
                      </a:r>
                    </a:p>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Triple #</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Summary </a:t>
                      </a:r>
                    </a:p>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Sentence #</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Word # </a:t>
                      </a:r>
                    </a:p>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in Summary Sentences</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Avg word # </a:t>
                      </a:r>
                    </a:p>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per sentence</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4495">
                <a:tc>
                  <a:txBody>
                    <a:bodyPr/>
                    <a:lstStyle/>
                    <a:p>
                      <a:pPr marL="0" marR="0">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G+SF</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25</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22</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304</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b="1" dirty="0">
                          <a:effectLst/>
                          <a:latin typeface="Times New Roman" panose="02020603050405020304" pitchFamily="18" charset="0"/>
                          <a:cs typeface="Times New Roman" panose="02020603050405020304" pitchFamily="18" charset="0"/>
                        </a:rPr>
                        <a:t>13.81</a:t>
                      </a:r>
                      <a:endParaRPr lang="en-US" sz="28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4495">
                <a:tc>
                  <a:txBody>
                    <a:bodyPr/>
                    <a:lstStyle/>
                    <a:p>
                      <a:pPr marL="0" marR="0">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G+E</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16</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16</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305</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19.06</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4495">
                <a:tc>
                  <a:txBody>
                    <a:bodyPr/>
                    <a:lstStyle/>
                    <a:p>
                      <a:pPr marL="0" marR="0">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G+D</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14</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14</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309</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b="1" dirty="0">
                          <a:effectLst/>
                          <a:latin typeface="Times New Roman" panose="02020603050405020304" pitchFamily="18" charset="0"/>
                          <a:cs typeface="Times New Roman" panose="02020603050405020304" pitchFamily="18" charset="0"/>
                        </a:rPr>
                        <a:t>22.07</a:t>
                      </a:r>
                      <a:endParaRPr lang="en-US" sz="28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66947" name="TextBox 4">
            <a:extLst>
              <a:ext uri="{FF2B5EF4-FFF2-40B4-BE49-F238E27FC236}">
                <a16:creationId xmlns:a16="http://schemas.microsoft.com/office/drawing/2014/main" id="{3CCB128A-F119-0CAA-E040-D54B80C39539}"/>
              </a:ext>
            </a:extLst>
          </p:cNvPr>
          <p:cNvSpPr txBox="1">
            <a:spLocks noChangeArrowheads="1"/>
          </p:cNvSpPr>
          <p:nvPr/>
        </p:nvSpPr>
        <p:spPr bwMode="auto">
          <a:xfrm>
            <a:off x="152400" y="750888"/>
            <a:ext cx="11811000"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2800" dirty="0">
                <a:latin typeface="Times New Roman" panose="02020603050405020304" pitchFamily="18" charset="0"/>
                <a:ea typeface="PMingLiU" panose="02020500000000000000" pitchFamily="18" charset="-120"/>
              </a:rPr>
              <a:t>The summary triples are mainly based in India, and discussed India’ state vaccine, Covaxin. The summaries are negative sentiment based. </a:t>
            </a:r>
          </a:p>
          <a:p>
            <a:pPr algn="just">
              <a:spcBef>
                <a:spcPct val="0"/>
              </a:spcBef>
              <a:spcAft>
                <a:spcPts val="600"/>
              </a:spcAft>
              <a:buFont typeface="Wingdings" panose="05000000000000000000" pitchFamily="2" charset="2"/>
              <a:buChar char="Ø"/>
            </a:pPr>
            <a:r>
              <a:rPr lang="en-US" altLang="en-US" sz="2800" dirty="0">
                <a:latin typeface="Times New Roman" panose="02020603050405020304" pitchFamily="18" charset="0"/>
                <a:ea typeface="PMingLiU" panose="02020500000000000000" pitchFamily="18" charset="-120"/>
              </a:rPr>
              <a:t>Three views build summaries in different perspectives, and all three views have no common selection of triples and sentences in the summaries. </a:t>
            </a:r>
          </a:p>
          <a:p>
            <a:pPr algn="just">
              <a:spcBef>
                <a:spcPct val="0"/>
              </a:spcBef>
              <a:spcAft>
                <a:spcPts val="600"/>
              </a:spcAft>
            </a:pPr>
            <a:r>
              <a:rPr lang="en-US" altLang="en-US" sz="2800" dirty="0">
                <a:latin typeface="Times New Roman" panose="02020603050405020304" pitchFamily="18" charset="0"/>
                <a:ea typeface="PMingLiU" panose="02020500000000000000" pitchFamily="18" charset="-120"/>
              </a:rPr>
              <a:t>The average sentence length in view (</a:t>
            </a:r>
            <a:r>
              <a:rPr lang="en-US" altLang="en-US" sz="2800" dirty="0" err="1">
                <a:latin typeface="Times New Roman" panose="02020603050405020304" pitchFamily="18" charset="0"/>
                <a:ea typeface="PMingLiU" panose="02020500000000000000" pitchFamily="18" charset="-120"/>
              </a:rPr>
              <a:t>G+D</a:t>
            </a:r>
            <a:r>
              <a:rPr lang="en-US" altLang="en-US" sz="2800" dirty="0">
                <a:latin typeface="Times New Roman" panose="02020603050405020304" pitchFamily="18" charset="0"/>
                <a:ea typeface="PMingLiU" panose="02020500000000000000" pitchFamily="18" charset="-120"/>
              </a:rPr>
              <a:t>) is the longest among three views, while that of view (</a:t>
            </a:r>
            <a:r>
              <a:rPr lang="en-US" altLang="en-US" sz="2800" dirty="0" err="1">
                <a:latin typeface="Times New Roman" panose="02020603050405020304" pitchFamily="18" charset="0"/>
                <a:ea typeface="PMingLiU" panose="02020500000000000000" pitchFamily="18" charset="-120"/>
              </a:rPr>
              <a:t>G+SF</a:t>
            </a:r>
            <a:r>
              <a:rPr lang="en-US" altLang="en-US" sz="2800" dirty="0">
                <a:latin typeface="Times New Roman" panose="02020603050405020304" pitchFamily="18" charset="0"/>
                <a:ea typeface="PMingLiU" panose="02020500000000000000" pitchFamily="18" charset="-120"/>
              </a:rPr>
              <a:t>) is the shortest </a:t>
            </a:r>
            <a:endParaRPr lang="en-US" altLang="en-US" sz="2800" dirty="0">
              <a:latin typeface="Arial" panose="020B0604020202020204" pitchFamily="34" charset="0"/>
            </a:endParaRPr>
          </a:p>
        </p:txBody>
      </p:sp>
      <p:sp>
        <p:nvSpPr>
          <p:cNvPr id="3" name="Slide Number Placeholder 2">
            <a:extLst>
              <a:ext uri="{FF2B5EF4-FFF2-40B4-BE49-F238E27FC236}">
                <a16:creationId xmlns:a16="http://schemas.microsoft.com/office/drawing/2014/main" id="{D7148886-2BFE-0C1C-1E0A-A5F715A7EC00}"/>
              </a:ext>
            </a:extLst>
          </p:cNvPr>
          <p:cNvSpPr>
            <a:spLocks noGrp="1"/>
          </p:cNvSpPr>
          <p:nvPr>
            <p:ph type="sldNum" sz="quarter" idx="12"/>
          </p:nvPr>
        </p:nvSpPr>
        <p:spPr/>
        <p:txBody>
          <a:bodyPr/>
          <a:lstStyle/>
          <a:p>
            <a:fld id="{DE8AB9A8-589B-4446-8E9E-A8BB80ADF635}"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F7F865-F3C0-5890-F0FD-F94CDA0AE991}"/>
              </a:ext>
            </a:extLst>
          </p:cNvPr>
          <p:cNvSpPr>
            <a:spLocks noGrp="1"/>
          </p:cNvSpPr>
          <p:nvPr>
            <p:ph type="title"/>
          </p:nvPr>
        </p:nvSpPr>
        <p:spPr>
          <a:xfrm>
            <a:off x="228600" y="762000"/>
            <a:ext cx="11734800" cy="1220788"/>
          </a:xfrm>
        </p:spPr>
        <p:txBody>
          <a:bodyPr/>
          <a:lstStyle/>
          <a:p>
            <a:r>
              <a:rPr lang="en-US" dirty="0">
                <a:latin typeface="Times New Roman" panose="02020603050405020304" pitchFamily="18" charset="0"/>
                <a:cs typeface="Times New Roman" panose="02020603050405020304" pitchFamily="18" charset="0"/>
              </a:rPr>
              <a:t>The above work is accepted and currently pending publication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B57667-AAAA-E4BE-8471-193AC8C24840}"/>
              </a:ext>
            </a:extLst>
          </p:cNvPr>
          <p:cNvSpPr txBox="1"/>
          <p:nvPr/>
        </p:nvSpPr>
        <p:spPr>
          <a:xfrm>
            <a:off x="838200" y="2228671"/>
            <a:ext cx="10325100" cy="1938992"/>
          </a:xfrm>
          <a:prstGeom prst="rect">
            <a:avLst/>
          </a:prstGeom>
          <a:noFill/>
        </p:spPr>
        <p:txBody>
          <a:bodyPr wrap="square">
            <a:spAutoFit/>
          </a:bodyPr>
          <a:lstStyle/>
          <a:p>
            <a:pPr marL="742950" marR="38100" indent="-457200" algn="just">
              <a:spcBef>
                <a:spcPts val="0"/>
              </a:spcBef>
              <a:spcAft>
                <a:spcPts val="600"/>
              </a:spcAft>
              <a:tabLst>
                <a:tab pos="457200" algn="l"/>
                <a:tab pos="914400" algn="l"/>
                <a:tab pos="285750" algn="l"/>
              </a:tabLst>
            </a:pPr>
            <a:r>
              <a:rPr lang="en-US" sz="3000" b="1" dirty="0">
                <a:solidFill>
                  <a:srgbClr val="000000"/>
                </a:solidFill>
                <a:effectLst/>
                <a:latin typeface="Times New Roman" panose="02020603050405020304" pitchFamily="18" charset="0"/>
                <a:ea typeface="PMingLiU" panose="02020500000000000000" pitchFamily="18" charset="-120"/>
              </a:rPr>
              <a:t>Li, C.,</a:t>
            </a:r>
            <a:r>
              <a:rPr lang="en-US" sz="3000" dirty="0">
                <a:solidFill>
                  <a:srgbClr val="000000"/>
                </a:solidFill>
                <a:effectLst/>
                <a:latin typeface="Times New Roman" panose="02020603050405020304" pitchFamily="18" charset="0"/>
                <a:ea typeface="PMingLiU" panose="02020500000000000000" pitchFamily="18" charset="-120"/>
              </a:rPr>
              <a:t> Chun, S. A., &amp; Geller, J. (in press). Multiple View Summarization Framework for Social Media. Proceedings of the International Florida Artificial Intelligence Research Society Conference, FLAIRS, 36.</a:t>
            </a:r>
            <a:endParaRPr lang="en-US" sz="30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81168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Box 2">
            <a:extLst>
              <a:ext uri="{FF2B5EF4-FFF2-40B4-BE49-F238E27FC236}">
                <a16:creationId xmlns:a16="http://schemas.microsoft.com/office/drawing/2014/main" id="{364CB109-5224-371C-A765-3B19124EE456}"/>
              </a:ext>
            </a:extLst>
          </p:cNvPr>
          <p:cNvSpPr txBox="1">
            <a:spLocks noChangeArrowheads="1"/>
          </p:cNvSpPr>
          <p:nvPr/>
        </p:nvSpPr>
        <p:spPr bwMode="auto">
          <a:xfrm>
            <a:off x="228600" y="86142"/>
            <a:ext cx="11734799" cy="290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000" dirty="0">
                <a:latin typeface="Times New Roman" panose="02020603050405020304" pitchFamily="18" charset="0"/>
                <a:cs typeface="Times New Roman" panose="02020603050405020304" pitchFamily="18" charset="0"/>
              </a:rPr>
              <a:t>We focus on post sentences that have </a:t>
            </a:r>
            <a:r>
              <a:rPr lang="en-US" altLang="en-US" sz="3000" b="1" dirty="0">
                <a:latin typeface="Times New Roman" panose="02020603050405020304" pitchFamily="18" charset="0"/>
                <a:cs typeface="Times New Roman" panose="02020603050405020304" pitchFamily="18" charset="0"/>
              </a:rPr>
              <a:t>&lt;subject, verb, object&gt; triples</a:t>
            </a:r>
            <a:r>
              <a:rPr lang="en-US" altLang="en-US" sz="3000" dirty="0">
                <a:latin typeface="Times New Roman" panose="02020603050405020304" pitchFamily="18" charset="0"/>
                <a:cs typeface="Times New Roman" panose="02020603050405020304" pitchFamily="18" charset="0"/>
              </a:rPr>
              <a:t> describing events or activities. </a:t>
            </a:r>
          </a:p>
          <a:p>
            <a:pPr lvl="1" algn="just">
              <a:spcBef>
                <a:spcPct val="0"/>
              </a:spcBef>
              <a:spcAft>
                <a:spcPts val="60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Social media users are often more interested in tweets that describe events or activities (Liu et al. 2012). </a:t>
            </a:r>
          </a:p>
          <a:p>
            <a:pPr lvl="1" algn="just">
              <a:spcBef>
                <a:spcPct val="0"/>
              </a:spcBef>
              <a:spcAft>
                <a:spcPts val="600"/>
              </a:spcAft>
              <a:buFont typeface="Wingdings" panose="05000000000000000000" pitchFamily="2" charset="2"/>
              <a:buChar char="§"/>
            </a:pPr>
            <a:endParaRPr lang="en-US" altLang="en-US" sz="3000" dirty="0">
              <a:latin typeface="Times New Roman" panose="02020603050405020304" pitchFamily="18" charset="0"/>
              <a:cs typeface="Times New Roman" panose="02020603050405020304" pitchFamily="18" charset="0"/>
            </a:endParaRPr>
          </a:p>
          <a:p>
            <a:pPr algn="just">
              <a:spcBef>
                <a:spcPct val="0"/>
              </a:spcBef>
              <a:spcAft>
                <a:spcPts val="600"/>
              </a:spcAft>
            </a:pPr>
            <a:r>
              <a:rPr lang="en-US" altLang="en-US" sz="3000" dirty="0">
                <a:latin typeface="Times New Roman" panose="02020603050405020304" pitchFamily="18" charset="0"/>
                <a:cs typeface="Times New Roman" panose="02020603050405020304" pitchFamily="18" charset="0"/>
              </a:rPr>
              <a:t>We used the Stanford Open IE model to extract triples from sentences. </a:t>
            </a:r>
          </a:p>
        </p:txBody>
      </p:sp>
      <p:graphicFrame>
        <p:nvGraphicFramePr>
          <p:cNvPr id="2" name="Table 1">
            <a:extLst>
              <a:ext uri="{FF2B5EF4-FFF2-40B4-BE49-F238E27FC236}">
                <a16:creationId xmlns:a16="http://schemas.microsoft.com/office/drawing/2014/main" id="{A4D9B6F6-0617-7A28-1BE4-CB9D203ADD7D}"/>
              </a:ext>
            </a:extLst>
          </p:cNvPr>
          <p:cNvGraphicFramePr>
            <a:graphicFrameLocks noGrp="1"/>
          </p:cNvGraphicFramePr>
          <p:nvPr>
            <p:extLst>
              <p:ext uri="{D42A27DB-BD31-4B8C-83A1-F6EECF244321}">
                <p14:modId xmlns:p14="http://schemas.microsoft.com/office/powerpoint/2010/main" val="3913515698"/>
              </p:ext>
            </p:extLst>
          </p:nvPr>
        </p:nvGraphicFramePr>
        <p:xfrm>
          <a:off x="1371595" y="3021221"/>
          <a:ext cx="9448801" cy="1356405"/>
        </p:xfrm>
        <a:graphic>
          <a:graphicData uri="http://schemas.openxmlformats.org/drawingml/2006/table">
            <a:tbl>
              <a:tblPr bandRow="1">
                <a:tableStyleId>{5C22544A-7EE6-4342-B048-85BDC9FD1C3A}</a:tableStyleId>
              </a:tblPr>
              <a:tblGrid>
                <a:gridCol w="9448801">
                  <a:extLst>
                    <a:ext uri="{9D8B030D-6E8A-4147-A177-3AD203B41FA5}">
                      <a16:colId xmlns:a16="http://schemas.microsoft.com/office/drawing/2014/main" val="20001"/>
                    </a:ext>
                  </a:extLst>
                </a:gridCol>
              </a:tblGrid>
              <a:tr h="349674">
                <a:tc>
                  <a:txBody>
                    <a:bodyPr/>
                    <a:lstStyle/>
                    <a:p>
                      <a:pPr marL="0" marR="0" algn="just">
                        <a:spcBef>
                          <a:spcPts val="0"/>
                        </a:spcBef>
                        <a:spcAft>
                          <a:spcPts val="0"/>
                        </a:spcAft>
                      </a:pPr>
                      <a:r>
                        <a:rPr lang="en-US" sz="2600" dirty="0">
                          <a:effectLst/>
                          <a:latin typeface="Times New Roman" panose="02020603050405020304" pitchFamily="18" charset="0"/>
                          <a:cs typeface="Times New Roman" panose="02020603050405020304" pitchFamily="18" charset="0"/>
                        </a:rPr>
                        <a:t>A post with </a:t>
                      </a:r>
                      <a:r>
                        <a:rPr lang="en-US" sz="2600">
                          <a:effectLst/>
                          <a:latin typeface="Times New Roman" panose="02020603050405020304" pitchFamily="18" charset="0"/>
                          <a:cs typeface="Times New Roman" panose="02020603050405020304" pitchFamily="18" charset="0"/>
                        </a:rPr>
                        <a:t>two sentences</a:t>
                      </a:r>
                      <a:endParaRPr lang="en-US" sz="26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60165">
                <a:tc>
                  <a:txBody>
                    <a:bodyPr/>
                    <a:lstStyle/>
                    <a:p>
                      <a:pPr marL="0" marR="0" algn="just">
                        <a:spcBef>
                          <a:spcPts val="0"/>
                        </a:spcBef>
                        <a:spcAft>
                          <a:spcPts val="0"/>
                        </a:spcAft>
                      </a:pPr>
                      <a:r>
                        <a:rPr lang="en-US" sz="2600" dirty="0">
                          <a:effectLst/>
                          <a:latin typeface="Times New Roman" panose="02020603050405020304" pitchFamily="18" charset="0"/>
                          <a:cs typeface="Times New Roman" panose="02020603050405020304" pitchFamily="18" charset="0"/>
                        </a:rPr>
                        <a:t>A shipment of Sputnik V vaccine arrived in Vietnam.</a:t>
                      </a:r>
                    </a:p>
                    <a:p>
                      <a:pPr marL="0" marR="0" algn="just">
                        <a:spcBef>
                          <a:spcPts val="0"/>
                        </a:spcBef>
                        <a:spcAft>
                          <a:spcPts val="0"/>
                        </a:spcAft>
                      </a:pPr>
                      <a:r>
                        <a:rPr lang="en-US" sz="2600" dirty="0">
                          <a:effectLst/>
                          <a:latin typeface="Times New Roman" panose="02020603050405020304" pitchFamily="18" charset="0"/>
                          <a:cs typeface="Times New Roman" panose="02020603050405020304" pitchFamily="18" charset="0"/>
                        </a:rPr>
                        <a:t>The handover ceremony took place at Noi Bai airport.</a:t>
                      </a:r>
                      <a:endParaRPr lang="en-US" sz="26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27AF227-D5CA-0C53-D9E3-0F3FA2A16197}"/>
              </a:ext>
            </a:extLst>
          </p:cNvPr>
          <p:cNvGraphicFramePr>
            <a:graphicFrameLocks noGrp="1"/>
          </p:cNvGraphicFramePr>
          <p:nvPr>
            <p:extLst>
              <p:ext uri="{D42A27DB-BD31-4B8C-83A1-F6EECF244321}">
                <p14:modId xmlns:p14="http://schemas.microsoft.com/office/powerpoint/2010/main" val="1384914923"/>
              </p:ext>
            </p:extLst>
          </p:nvPr>
        </p:nvGraphicFramePr>
        <p:xfrm>
          <a:off x="571496" y="4580001"/>
          <a:ext cx="11049000" cy="1371600"/>
        </p:xfrm>
        <a:graphic>
          <a:graphicData uri="http://schemas.openxmlformats.org/drawingml/2006/table">
            <a:tbl>
              <a:tblPr bandRow="1">
                <a:tableStyleId>{5C22544A-7EE6-4342-B048-85BDC9FD1C3A}</a:tableStyleId>
              </a:tblPr>
              <a:tblGrid>
                <a:gridCol w="4554551">
                  <a:extLst>
                    <a:ext uri="{9D8B030D-6E8A-4147-A177-3AD203B41FA5}">
                      <a16:colId xmlns:a16="http://schemas.microsoft.com/office/drawing/2014/main" val="20003"/>
                    </a:ext>
                  </a:extLst>
                </a:gridCol>
                <a:gridCol w="3451514">
                  <a:extLst>
                    <a:ext uri="{9D8B030D-6E8A-4147-A177-3AD203B41FA5}">
                      <a16:colId xmlns:a16="http://schemas.microsoft.com/office/drawing/2014/main" val="20004"/>
                    </a:ext>
                  </a:extLst>
                </a:gridCol>
                <a:gridCol w="3042935">
                  <a:extLst>
                    <a:ext uri="{9D8B030D-6E8A-4147-A177-3AD203B41FA5}">
                      <a16:colId xmlns:a16="http://schemas.microsoft.com/office/drawing/2014/main" val="20005"/>
                    </a:ext>
                  </a:extLst>
                </a:gridCol>
              </a:tblGrid>
              <a:tr h="184150">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subject</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verb</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object</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4150">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shipment</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arrived in</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err="1">
                          <a:effectLst/>
                          <a:latin typeface="Times New Roman" panose="02020603050405020304" pitchFamily="18" charset="0"/>
                          <a:cs typeface="Times New Roman" panose="02020603050405020304" pitchFamily="18" charset="0"/>
                        </a:rPr>
                        <a:t>vietnam</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4150">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handover ceremony</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a:effectLst/>
                          <a:latin typeface="Times New Roman" panose="02020603050405020304" pitchFamily="18" charset="0"/>
                          <a:cs typeface="Times New Roman" panose="02020603050405020304" pitchFamily="18" charset="0"/>
                        </a:rPr>
                        <a:t>took place at</a:t>
                      </a:r>
                      <a:endParaRPr lang="en-US" sz="30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err="1">
                          <a:effectLst/>
                          <a:latin typeface="Times New Roman" panose="02020603050405020304" pitchFamily="18" charset="0"/>
                          <a:cs typeface="Times New Roman" panose="02020603050405020304" pitchFamily="18" charset="0"/>
                        </a:rPr>
                        <a:t>noi</a:t>
                      </a:r>
                      <a:r>
                        <a:rPr lang="en-US" sz="3000" dirty="0">
                          <a:effectLst/>
                          <a:latin typeface="Times New Roman" panose="02020603050405020304" pitchFamily="18" charset="0"/>
                          <a:cs typeface="Times New Roman" panose="02020603050405020304" pitchFamily="18" charset="0"/>
                        </a:rPr>
                        <a:t> bai </a:t>
                      </a:r>
                      <a:r>
                        <a:rPr lang="en-US" sz="3000" dirty="0" err="1">
                          <a:effectLst/>
                          <a:latin typeface="Times New Roman" panose="02020603050405020304" pitchFamily="18" charset="0"/>
                          <a:cs typeface="Times New Roman" panose="02020603050405020304" pitchFamily="18" charset="0"/>
                        </a:rPr>
                        <a:t>aiport</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85214836-CEEE-4CFB-662B-787B55204A4D}"/>
              </a:ext>
            </a:extLst>
          </p:cNvPr>
          <p:cNvSpPr>
            <a:spLocks noGrp="1"/>
          </p:cNvSpPr>
          <p:nvPr>
            <p:ph type="sldNum" sz="quarter" idx="12"/>
          </p:nvPr>
        </p:nvSpPr>
        <p:spPr/>
        <p:txBody>
          <a:bodyPr/>
          <a:lstStyle/>
          <a:p>
            <a:fld id="{DE8AB9A8-589B-4446-8E9E-A8BB80ADF635}"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image25.png" descr="Graphical user interface, text&#10;&#10;Description automatically generated">
            <a:extLst>
              <a:ext uri="{FF2B5EF4-FFF2-40B4-BE49-F238E27FC236}">
                <a16:creationId xmlns:a16="http://schemas.microsoft.com/office/drawing/2014/main" id="{474CEC0A-31ED-920C-66A1-3D18505E8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895600"/>
            <a:ext cx="11315700" cy="28929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617229-1126-FB38-7E79-98402E7962A1}"/>
              </a:ext>
            </a:extLst>
          </p:cNvPr>
          <p:cNvSpPr txBox="1"/>
          <p:nvPr/>
        </p:nvSpPr>
        <p:spPr>
          <a:xfrm>
            <a:off x="266700" y="76200"/>
            <a:ext cx="11658600" cy="2631490"/>
          </a:xfrm>
          <a:prstGeom prst="rect">
            <a:avLst/>
          </a:prstGeom>
          <a:noFill/>
        </p:spPr>
        <p:txBody>
          <a:bodyPr>
            <a:spAutoFit/>
          </a:bodyPr>
          <a:lstStyle/>
          <a:p>
            <a:pPr algn="just">
              <a:spcAft>
                <a:spcPts val="600"/>
              </a:spcAft>
              <a:defRPr/>
            </a:pPr>
            <a:r>
              <a:rPr lang="en-US" sz="3000" b="1" u="sng" dirty="0">
                <a:latin typeface="Times New Roman" panose="02020603050405020304" pitchFamily="18" charset="0"/>
                <a:cs typeface="Times New Roman" panose="02020603050405020304" pitchFamily="18" charset="0"/>
              </a:rPr>
              <a:t>Cleaning Process</a:t>
            </a:r>
          </a:p>
          <a:p>
            <a:pPr marL="342900" indent="-342900" algn="just">
              <a:spcAft>
                <a:spcPts val="600"/>
              </a:spcAft>
              <a:buFont typeface="Arial" panose="020B0604020202020204" pitchFamily="34" charset="0"/>
              <a:buChar char="•"/>
              <a:defRPr/>
            </a:pPr>
            <a:r>
              <a:rPr lang="en-US" sz="3000" dirty="0">
                <a:latin typeface="Times New Roman" panose="02020603050405020304" pitchFamily="18" charset="0"/>
                <a:cs typeface="Times New Roman" panose="02020603050405020304" pitchFamily="18" charset="0"/>
              </a:rPr>
              <a:t>We first removed triples where “be,” or “have” and their tense forms are the verbs, as these are auxiliary verbs that carry little meaning. </a:t>
            </a:r>
          </a:p>
          <a:p>
            <a:pPr marL="342900" indent="-342900" algn="just">
              <a:spcAft>
                <a:spcPts val="600"/>
              </a:spcAft>
              <a:buFont typeface="Arial" panose="020B0604020202020204" pitchFamily="34" charset="0"/>
              <a:buChar char="•"/>
              <a:defRPr/>
            </a:pPr>
            <a:endParaRPr lang="en-US" sz="3000" dirty="0">
              <a:latin typeface="Times New Roman" panose="02020603050405020304" pitchFamily="18" charset="0"/>
              <a:cs typeface="Times New Roman" panose="02020603050405020304" pitchFamily="18" charset="0"/>
            </a:endParaRPr>
          </a:p>
          <a:p>
            <a:pPr marL="342900" indent="-342900" algn="just">
              <a:spcAft>
                <a:spcPts val="600"/>
              </a:spcAft>
              <a:buFont typeface="Arial" panose="020B0604020202020204" pitchFamily="34" charset="0"/>
              <a:buChar char="•"/>
              <a:defRPr/>
            </a:pPr>
            <a:r>
              <a:rPr lang="en-US" sz="3000" dirty="0">
                <a:latin typeface="Times New Roman" panose="02020603050405020304" pitchFamily="18" charset="0"/>
                <a:cs typeface="Times New Roman" panose="02020603050405020304" pitchFamily="18" charset="0"/>
              </a:rPr>
              <a:t>We removed duplicate triples derived from the same sentence.</a:t>
            </a:r>
          </a:p>
        </p:txBody>
      </p:sp>
      <p:sp>
        <p:nvSpPr>
          <p:cNvPr id="2" name="Slide Number Placeholder 1">
            <a:extLst>
              <a:ext uri="{FF2B5EF4-FFF2-40B4-BE49-F238E27FC236}">
                <a16:creationId xmlns:a16="http://schemas.microsoft.com/office/drawing/2014/main" id="{6FC28281-6A82-AED0-68C2-7F950397CE0D}"/>
              </a:ext>
            </a:extLst>
          </p:cNvPr>
          <p:cNvSpPr>
            <a:spLocks noGrp="1"/>
          </p:cNvSpPr>
          <p:nvPr>
            <p:ph type="sldNum" sz="quarter" idx="12"/>
          </p:nvPr>
        </p:nvSpPr>
        <p:spPr/>
        <p:txBody>
          <a:bodyPr/>
          <a:lstStyle/>
          <a:p>
            <a:fld id="{DE8AB9A8-589B-4446-8E9E-A8BB80ADF635}" type="slidenum">
              <a:rPr lang="en-US" smtClean="0"/>
              <a:t>4</a:t>
            </a:fld>
            <a:endParaRPr lang="en-US"/>
          </a:p>
        </p:txBody>
      </p:sp>
      <p:cxnSp>
        <p:nvCxnSpPr>
          <p:cNvPr id="3" name="Straight Connector 2">
            <a:extLst>
              <a:ext uri="{FF2B5EF4-FFF2-40B4-BE49-F238E27FC236}">
                <a16:creationId xmlns:a16="http://schemas.microsoft.com/office/drawing/2014/main" id="{D9E08124-1FC1-BF6B-8308-8A5CCE824BC4}"/>
              </a:ext>
            </a:extLst>
          </p:cNvPr>
          <p:cNvCxnSpPr/>
          <p:nvPr/>
        </p:nvCxnSpPr>
        <p:spPr bwMode="auto">
          <a:xfrm>
            <a:off x="228600" y="3810000"/>
            <a:ext cx="11658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 name="Straight Connector 3">
            <a:extLst>
              <a:ext uri="{FF2B5EF4-FFF2-40B4-BE49-F238E27FC236}">
                <a16:creationId xmlns:a16="http://schemas.microsoft.com/office/drawing/2014/main" id="{F8E69B37-2CC5-942F-75A8-0E57BD808005}"/>
              </a:ext>
            </a:extLst>
          </p:cNvPr>
          <p:cNvCxnSpPr/>
          <p:nvPr/>
        </p:nvCxnSpPr>
        <p:spPr bwMode="auto">
          <a:xfrm>
            <a:off x="228600" y="4343400"/>
            <a:ext cx="11658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F0CE62B3-6B9B-F31E-9A9F-B624BD54619B}"/>
              </a:ext>
            </a:extLst>
          </p:cNvPr>
          <p:cNvCxnSpPr/>
          <p:nvPr/>
        </p:nvCxnSpPr>
        <p:spPr bwMode="auto">
          <a:xfrm>
            <a:off x="266700" y="5562600"/>
            <a:ext cx="11658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2B66E6-00C2-5E6E-A3A7-0B1BAF671EEA}"/>
              </a:ext>
            </a:extLst>
          </p:cNvPr>
          <p:cNvSpPr txBox="1"/>
          <p:nvPr/>
        </p:nvSpPr>
        <p:spPr>
          <a:xfrm>
            <a:off x="323850" y="914400"/>
            <a:ext cx="11544300" cy="4478149"/>
          </a:xfrm>
          <a:prstGeom prst="rect">
            <a:avLst/>
          </a:prstGeom>
          <a:noFill/>
        </p:spPr>
        <p:txBody>
          <a:bodyPr wrap="square">
            <a:spAutoFit/>
          </a:bodyPr>
          <a:lstStyle/>
          <a:p>
            <a:pPr marL="342900" indent="-342900" algn="just">
              <a:spcAft>
                <a:spcPts val="600"/>
              </a:spcAft>
              <a:buFont typeface="Arial" panose="020B0604020202020204" pitchFamily="34" charset="0"/>
              <a:buChar char="•"/>
              <a:defRPr/>
            </a:pPr>
            <a:r>
              <a:rPr lang="en-US" sz="4000" dirty="0">
                <a:latin typeface="Times New Roman" panose="02020603050405020304" pitchFamily="18" charset="0"/>
                <a:cs typeface="Times New Roman" panose="02020603050405020304" pitchFamily="18" charset="0"/>
              </a:rPr>
              <a:t>In this summarization view, we produced a summary based on important </a:t>
            </a:r>
            <a:r>
              <a:rPr lang="en-US" sz="4000" b="1" dirty="0">
                <a:latin typeface="Times New Roman" panose="02020603050405020304" pitchFamily="18" charset="0"/>
                <a:cs typeface="Times New Roman" panose="02020603050405020304" pitchFamily="18" charset="0"/>
              </a:rPr>
              <a:t>contextual information</a:t>
            </a:r>
            <a:r>
              <a:rPr lang="en-US" sz="4000" dirty="0">
                <a:latin typeface="Times New Roman" panose="02020603050405020304" pitchFamily="18" charset="0"/>
                <a:cs typeface="Times New Roman" panose="02020603050405020304" pitchFamily="18" charset="0"/>
              </a:rPr>
              <a:t> conveyed by the whole triples.  </a:t>
            </a:r>
          </a:p>
          <a:p>
            <a:pPr marL="342900" indent="-342900" algn="just">
              <a:spcAft>
                <a:spcPts val="600"/>
              </a:spcAft>
              <a:buFont typeface="Arial" panose="020B0604020202020204" pitchFamily="34" charset="0"/>
              <a:buChar char="•"/>
              <a:defRPr/>
            </a:pPr>
            <a:r>
              <a:rPr lang="en-US" sz="4000" dirty="0">
                <a:latin typeface="Times New Roman" panose="02020603050405020304" pitchFamily="18" charset="0"/>
                <a:cs typeface="Times New Roman" panose="02020603050405020304" pitchFamily="18" charset="0"/>
              </a:rPr>
              <a:t>To create triple sentence representations, we created embeddings by using </a:t>
            </a:r>
            <a:r>
              <a:rPr lang="en-US" sz="4000" b="1" dirty="0">
                <a:latin typeface="Times New Roman" panose="02020603050405020304" pitchFamily="18" charset="0"/>
                <a:cs typeface="Times New Roman" panose="02020603050405020304" pitchFamily="18" charset="0"/>
              </a:rPr>
              <a:t>BERT</a:t>
            </a:r>
            <a:r>
              <a:rPr lang="en-US" sz="4000" dirty="0">
                <a:latin typeface="Times New Roman" panose="02020603050405020304" pitchFamily="18" charset="0"/>
                <a:cs typeface="Times New Roman" panose="02020603050405020304" pitchFamily="18" charset="0"/>
              </a:rPr>
              <a:t> and an </a:t>
            </a:r>
            <a:r>
              <a:rPr lang="en-US" sz="4000" b="1" dirty="0">
                <a:latin typeface="Times New Roman" panose="02020603050405020304" pitchFamily="18" charset="0"/>
                <a:cs typeface="Times New Roman" panose="02020603050405020304" pitchFamily="18" charset="0"/>
              </a:rPr>
              <a:t>autoencoder</a:t>
            </a:r>
            <a:r>
              <a:rPr lang="en-US" sz="4000" dirty="0">
                <a:latin typeface="Times New Roman" panose="02020603050405020304" pitchFamily="18" charset="0"/>
                <a:cs typeface="Times New Roman" panose="02020603050405020304" pitchFamily="18" charset="0"/>
              </a:rPr>
              <a:t> (Bank et al. 2020) to learn a vector representation of each triple. </a:t>
            </a:r>
          </a:p>
        </p:txBody>
      </p:sp>
      <p:sp>
        <p:nvSpPr>
          <p:cNvPr id="2" name="Slide Number Placeholder 1">
            <a:extLst>
              <a:ext uri="{FF2B5EF4-FFF2-40B4-BE49-F238E27FC236}">
                <a16:creationId xmlns:a16="http://schemas.microsoft.com/office/drawing/2014/main" id="{F0F9B2BA-FE90-742C-93E0-A8D19574A70C}"/>
              </a:ext>
            </a:extLst>
          </p:cNvPr>
          <p:cNvSpPr>
            <a:spLocks noGrp="1"/>
          </p:cNvSpPr>
          <p:nvPr>
            <p:ph type="sldNum" sz="quarter" idx="12"/>
          </p:nvPr>
        </p:nvSpPr>
        <p:spPr/>
        <p:txBody>
          <a:bodyPr/>
          <a:lstStyle/>
          <a:p>
            <a:fld id="{DE8AB9A8-589B-4446-8E9E-A8BB80ADF635}" type="slidenum">
              <a:rPr lang="en-US" smtClean="0"/>
              <a:t>5</a:t>
            </a:fld>
            <a:endParaRPr lang="en-US"/>
          </a:p>
        </p:txBody>
      </p:sp>
      <p:sp>
        <p:nvSpPr>
          <p:cNvPr id="4" name="TextBox 3">
            <a:extLst>
              <a:ext uri="{FF2B5EF4-FFF2-40B4-BE49-F238E27FC236}">
                <a16:creationId xmlns:a16="http://schemas.microsoft.com/office/drawing/2014/main" id="{1B6E5603-BA1E-7503-565D-31F1B54965F7}"/>
              </a:ext>
            </a:extLst>
          </p:cNvPr>
          <p:cNvSpPr txBox="1"/>
          <p:nvPr/>
        </p:nvSpPr>
        <p:spPr>
          <a:xfrm>
            <a:off x="2362200" y="73025"/>
            <a:ext cx="7467600" cy="584775"/>
          </a:xfrm>
          <a:prstGeom prst="rect">
            <a:avLst/>
          </a:prstGeom>
          <a:noFill/>
        </p:spPr>
        <p:txBody>
          <a:bodyPr wrap="square">
            <a:spAutoFit/>
          </a:bodyPr>
          <a:lstStyle/>
          <a:p>
            <a:pPr algn="ctr">
              <a:spcAft>
                <a:spcPts val="600"/>
              </a:spcAft>
              <a:defRPr/>
            </a:pPr>
            <a:r>
              <a:rPr lang="en-US" sz="3200" b="1" dirty="0">
                <a:latin typeface="Times New Roman" panose="02020603050405020304" pitchFamily="18" charset="0"/>
                <a:cs typeface="Times New Roman" panose="02020603050405020304" pitchFamily="18" charset="0"/>
              </a:rPr>
              <a:t>Triple Distance-based Summarization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BFE748-4EC8-C7CE-1435-A0A81B23BE84}"/>
              </a:ext>
            </a:extLst>
          </p:cNvPr>
          <p:cNvSpPr>
            <a:spLocks noGrp="1"/>
          </p:cNvSpPr>
          <p:nvPr>
            <p:ph type="sldNum" sz="quarter" idx="12"/>
          </p:nvPr>
        </p:nvSpPr>
        <p:spPr/>
        <p:txBody>
          <a:bodyPr/>
          <a:lstStyle/>
          <a:p>
            <a:fld id="{DE8AB9A8-589B-4446-8E9E-A8BB80ADF635}" type="slidenum">
              <a:rPr lang="en-US" smtClean="0"/>
              <a:t>6</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D71770-C1AE-BA6B-130F-C8009AE935AD}"/>
                  </a:ext>
                </a:extLst>
              </p:cNvPr>
              <p:cNvSpPr txBox="1"/>
              <p:nvPr/>
            </p:nvSpPr>
            <p:spPr>
              <a:xfrm>
                <a:off x="304800" y="762000"/>
                <a:ext cx="6934200" cy="5206618"/>
              </a:xfrm>
              <a:prstGeom prst="rect">
                <a:avLst/>
              </a:prstGeom>
              <a:noFill/>
            </p:spPr>
            <p:txBody>
              <a:bodyPr wrap="square">
                <a:spAutoFit/>
              </a:bodyPr>
              <a:lstStyle/>
              <a:p>
                <a:pPr marL="0" marR="0" algn="just">
                  <a:spcBef>
                    <a:spcPts val="0"/>
                  </a:spcBef>
                  <a:spcAft>
                    <a:spcPts val="600"/>
                  </a:spcAft>
                </a:pPr>
                <a:r>
                  <a:rPr lang="en-US" sz="2800" dirty="0">
                    <a:effectLst/>
                    <a:latin typeface="Times New Roman" panose="02020603050405020304" pitchFamily="18" charset="0"/>
                    <a:ea typeface="Tahoma" panose="020B0604030504040204" pitchFamily="34" charset="0"/>
                    <a:cs typeface="Times New Roman" panose="02020603050405020304" pitchFamily="18" charset="0"/>
                  </a:rPr>
                  <a:t>For each triple t, its vector representation v is:</a:t>
                </a:r>
              </a:p>
              <a:p>
                <a:pPr marL="0" marR="0" algn="just">
                  <a:spcBef>
                    <a:spcPts val="0"/>
                  </a:spcBef>
                  <a:spcAft>
                    <a:spcPts val="600"/>
                  </a:spcAft>
                </a:pPr>
                <a14:m>
                  <m:oMath xmlns:m="http://schemas.openxmlformats.org/officeDocument/2006/math">
                    <m:sSub>
                      <m:sSubPr>
                        <m:ctrlPr>
                          <a:rPr lang="en-US" sz="2800" i="1" smtClean="0">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r>
                          <a:rPr lang="en-US" sz="2800" i="1">
                            <a:effectLst/>
                            <a:latin typeface="Cambria Math" panose="02040503050406030204" pitchFamily="18" charset="0"/>
                            <a:ea typeface="PMingLiU" panose="02020500000000000000" pitchFamily="18" charset="-120"/>
                          </a:rPr>
                          <m:t>1</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r>
                          <a:rPr lang="en-US" sz="2800" i="1">
                            <a:effectLst/>
                            <a:latin typeface="Cambria Math" panose="02040503050406030204" pitchFamily="18" charset="0"/>
                            <a:ea typeface="PMingLiU" panose="02020500000000000000" pitchFamily="18" charset="-120"/>
                          </a:rPr>
                          <m:t>2</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r>
                          <a:rPr lang="en-US" sz="2800" i="1">
                            <a:effectLst/>
                            <a:latin typeface="Cambria Math" panose="02040503050406030204" pitchFamily="18" charset="0"/>
                            <a:ea typeface="PMingLiU" panose="02020500000000000000" pitchFamily="18" charset="-120"/>
                          </a:rPr>
                          <m:t>3</m:t>
                        </m:r>
                      </m:sub>
                    </m:sSub>
                    <m:r>
                      <a:rPr lang="en-US" sz="2800" i="1">
                        <a:effectLst/>
                        <a:latin typeface="Cambria Math" panose="02040503050406030204" pitchFamily="18" charset="0"/>
                        <a:ea typeface="Cambria Math" panose="02040503050406030204" pitchFamily="18" charset="0"/>
                      </a:rPr>
                      <m:t>,</m:t>
                    </m:r>
                    <m:r>
                      <a:rPr lang="en-US" sz="2800" i="1">
                        <a:effectLst/>
                        <a:latin typeface="Cambria Math" panose="02040503050406030204" pitchFamily="18" charset="0"/>
                        <a:ea typeface="PMingLiU" panose="02020500000000000000" pitchFamily="18" charset="-120"/>
                      </a:rPr>
                      <m:t>... </m:t>
                    </m:r>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r>
                          <a:rPr lang="en-US" sz="2800" b="0" i="1" smtClean="0">
                            <a:effectLst/>
                            <a:latin typeface="Cambria Math" panose="02040503050406030204" pitchFamily="18" charset="0"/>
                            <a:ea typeface="PMingLiU" panose="02020500000000000000" pitchFamily="18" charset="-120"/>
                          </a:rPr>
                          <m:t>𝑥</m:t>
                        </m:r>
                      </m:sub>
                    </m:sSub>
                    <m:r>
                      <a:rPr lang="en-US" sz="2800" i="1">
                        <a:effectLst/>
                        <a:latin typeface="Cambria Math" panose="02040503050406030204" pitchFamily="18" charset="0"/>
                        <a:ea typeface="Cambria Math" panose="02040503050406030204" pitchFamily="18" charset="0"/>
                      </a:rPr>
                      <m:t>]</m:t>
                    </m:r>
                  </m:oMath>
                </a14:m>
                <a:r>
                  <a:rPr lang="en-US" sz="2800" dirty="0">
                    <a:effectLst/>
                    <a:latin typeface="Times New Roman" panose="02020603050405020304" pitchFamily="18" charset="0"/>
                    <a:ea typeface="PMingLiU" panose="02020500000000000000" pitchFamily="18" charset="-120"/>
                  </a:rPr>
                  <a:t> </a:t>
                </a:r>
                <a:endParaRPr lang="en-US" sz="2800" dirty="0">
                  <a:latin typeface="Times New Roman" panose="02020603050405020304" pitchFamily="18" charset="0"/>
                  <a:ea typeface="PMingLiU" panose="02020500000000000000" pitchFamily="18" charset="-120"/>
                </a:endParaRPr>
              </a:p>
              <a:p>
                <a:pPr marL="0" marR="0" algn="just">
                  <a:spcBef>
                    <a:spcPts val="0"/>
                  </a:spcBef>
                  <a:spcAft>
                    <a:spcPts val="600"/>
                  </a:spcAft>
                </a:pPr>
                <a:endParaRPr lang="en-US" sz="2800" dirty="0">
                  <a:effectLst/>
                  <a:latin typeface="Times New Roman" panose="02020603050405020304" pitchFamily="18" charset="0"/>
                  <a:ea typeface="PMingLiU" panose="02020500000000000000" pitchFamily="18" charset="-120"/>
                </a:endParaRPr>
              </a:p>
              <a:p>
                <a:pPr marL="0" marR="0" algn="just">
                  <a:spcBef>
                    <a:spcPts val="0"/>
                  </a:spcBef>
                  <a:spcAft>
                    <a:spcPts val="600"/>
                  </a:spcAft>
                </a:pPr>
                <a:r>
                  <a:rPr lang="en-US" sz="2800" dirty="0">
                    <a:effectLst/>
                    <a:latin typeface="Times New Roman" panose="02020603050405020304" pitchFamily="18" charset="0"/>
                    <a:ea typeface="PMingLiU" panose="02020500000000000000" pitchFamily="18" charset="-120"/>
                  </a:rPr>
                  <a:t>The centroid vector </a:t>
                </a:r>
                <a14:m>
                  <m:oMath xmlns:m="http://schemas.openxmlformats.org/officeDocument/2006/math">
                    <m:sSub>
                      <m:sSubPr>
                        <m:ctrlPr>
                          <a:rPr lang="en-US" sz="2800" i="1" smtClean="0">
                            <a:effectLst/>
                            <a:latin typeface="Cambria Math" panose="02040503050406030204" pitchFamily="18" charset="0"/>
                            <a:ea typeface="Cambria Math" panose="02040503050406030204" pitchFamily="18" charset="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Cambria Math" panose="02040503050406030204" pitchFamily="18" charset="0"/>
                          </a:rPr>
                          <m:t>𝑐</m:t>
                        </m:r>
                      </m:sub>
                    </m:sSub>
                  </m:oMath>
                </a14:m>
                <a:r>
                  <a:rPr lang="en-US" sz="2800" dirty="0">
                    <a:effectLst/>
                    <a:latin typeface="Times New Roman" panose="02020603050405020304" pitchFamily="18" charset="0"/>
                    <a:ea typeface="PMingLiU" panose="02020500000000000000" pitchFamily="18" charset="-120"/>
                  </a:rPr>
                  <a:t> of all triple vectors is:</a:t>
                </a:r>
              </a:p>
              <a:p>
                <a:pPr marL="0" marR="0" algn="just">
                  <a:spcBef>
                    <a:spcPts val="0"/>
                  </a:spcBef>
                  <a:spcAft>
                    <a:spcPts val="600"/>
                  </a:spcAft>
                </a:pPr>
                <a14:m>
                  <m:oMath xmlns:m="http://schemas.openxmlformats.org/officeDocument/2006/math">
                    <m:sSub>
                      <m:sSubPr>
                        <m:ctrlPr>
                          <a:rPr lang="en-US" sz="2800" i="1">
                            <a:effectLst/>
                            <a:latin typeface="Cambria Math" panose="02040503050406030204" pitchFamily="18" charset="0"/>
                            <a:ea typeface="Cambria Math" panose="02040503050406030204" pitchFamily="18" charset="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Cambria Math" panose="02040503050406030204" pitchFamily="18" charset="0"/>
                          </a:rPr>
                          <m:t>𝑐</m:t>
                        </m:r>
                      </m:sub>
                    </m:sSub>
                    <m:r>
                      <a:rPr lang="en-US" sz="2800" i="1">
                        <a:effectLst/>
                        <a:latin typeface="Cambria Math" panose="02040503050406030204" pitchFamily="18" charset="0"/>
                        <a:ea typeface="Cambria Math" panose="02040503050406030204" pitchFamily="18" charset="0"/>
                      </a:rPr>
                      <m:t>=</m:t>
                    </m:r>
                    <m:f>
                      <m:fPr>
                        <m:ctrlPr>
                          <a:rPr lang="en-US" sz="2800" i="1">
                            <a:effectLst/>
                            <a:latin typeface="Cambria Math" panose="02040503050406030204" pitchFamily="18" charset="0"/>
                            <a:ea typeface="Cambria Math" panose="02040503050406030204" pitchFamily="18" charset="0"/>
                          </a:rPr>
                        </m:ctrlPr>
                      </m:fPr>
                      <m:num>
                        <m:r>
                          <a:rPr lang="en-US" sz="2800" i="1">
                            <a:effectLst/>
                            <a:latin typeface="Cambria Math" panose="02040503050406030204" pitchFamily="18" charset="0"/>
                            <a:ea typeface="Cambria Math" panose="02040503050406030204" pitchFamily="18" charset="0"/>
                          </a:rPr>
                          <m:t>1</m:t>
                        </m:r>
                      </m:num>
                      <m:den>
                        <m:r>
                          <a:rPr lang="en-US" sz="2800" i="1">
                            <a:effectLst/>
                            <a:latin typeface="Cambria Math" panose="02040503050406030204" pitchFamily="18" charset="0"/>
                            <a:ea typeface="Cambria Math" panose="02040503050406030204" pitchFamily="18" charset="0"/>
                          </a:rPr>
                          <m:t>𝑛</m:t>
                        </m:r>
                      </m:den>
                    </m:f>
                    <m:r>
                      <a:rPr lang="en-US" sz="2800" i="1">
                        <a:effectLst/>
                        <a:latin typeface="Cambria Math" panose="02040503050406030204" pitchFamily="18" charset="0"/>
                        <a:ea typeface="Cambria Math" panose="02040503050406030204" pitchFamily="18" charset="0"/>
                      </a:rPr>
                      <m:t>(</m:t>
                    </m:r>
                    <m:nary>
                      <m:naryPr>
                        <m:chr m:val="∑"/>
                        <m:ctrlPr>
                          <a:rPr lang="en-US" sz="2800" i="1">
                            <a:effectLst/>
                            <a:latin typeface="Cambria Math" panose="02040503050406030204" pitchFamily="18" charset="0"/>
                            <a:ea typeface="Cambria Math" panose="02040503050406030204" pitchFamily="18" charset="0"/>
                          </a:rPr>
                        </m:ctrlPr>
                      </m:naryPr>
                      <m:sub>
                        <m:r>
                          <a:rPr lang="en-US" sz="2800" i="1">
                            <a:effectLst/>
                            <a:latin typeface="Cambria Math" panose="02040503050406030204" pitchFamily="18" charset="0"/>
                            <a:ea typeface="Cambria Math" panose="02040503050406030204" pitchFamily="18" charset="0"/>
                          </a:rPr>
                          <m:t>𝑡</m:t>
                        </m:r>
                        <m:r>
                          <a:rPr lang="en-US" sz="2800" i="1">
                            <a:effectLst/>
                            <a:latin typeface="Cambria Math" panose="02040503050406030204" pitchFamily="18" charset="0"/>
                            <a:ea typeface="Cambria Math" panose="02040503050406030204" pitchFamily="18" charset="0"/>
                          </a:rPr>
                          <m:t>=1</m:t>
                        </m:r>
                      </m:sub>
                      <m:sup>
                        <m:r>
                          <a:rPr lang="en-US" sz="2800" i="1">
                            <a:effectLst/>
                            <a:latin typeface="Cambria Math" panose="02040503050406030204" pitchFamily="18" charset="0"/>
                            <a:ea typeface="Cambria Math" panose="02040503050406030204" pitchFamily="18" charset="0"/>
                          </a:rPr>
                          <m:t>𝑛</m:t>
                        </m:r>
                      </m:sup>
                      <m:e>
                        <m:sSub>
                          <m:sSubPr>
                            <m:ctrlPr>
                              <a:rPr lang="en-US" sz="2800" i="1">
                                <a:latin typeface="Cambria Math" panose="02040503050406030204" pitchFamily="18" charset="0"/>
                                <a:ea typeface="PMingLiU" panose="02020500000000000000" pitchFamily="18" charset="-120"/>
                              </a:rPr>
                            </m:ctrlPr>
                          </m:sSubPr>
                          <m:e>
                            <m:r>
                              <a:rPr lang="en-US" sz="2800" i="1">
                                <a:latin typeface="Cambria Math" panose="02040503050406030204" pitchFamily="18" charset="0"/>
                                <a:ea typeface="PMingLiU" panose="02020500000000000000" pitchFamily="18" charset="-120"/>
                              </a:rPr>
                              <m:t>𝑣</m:t>
                            </m:r>
                          </m:e>
                          <m:sub>
                            <m:r>
                              <a:rPr lang="en-US" sz="2800" i="1">
                                <a:latin typeface="Cambria Math" panose="02040503050406030204" pitchFamily="18" charset="0"/>
                                <a:ea typeface="PMingLiU" panose="02020500000000000000" pitchFamily="18" charset="-120"/>
                              </a:rPr>
                              <m:t>𝑡</m:t>
                            </m:r>
                          </m:sub>
                        </m:sSub>
                      </m:e>
                    </m:nary>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𝑐</m:t>
                        </m:r>
                        <m:r>
                          <a:rPr lang="en-US" sz="2800" i="1">
                            <a:effectLst/>
                            <a:latin typeface="Cambria Math" panose="02040503050406030204" pitchFamily="18" charset="0"/>
                            <a:ea typeface="PMingLiU" panose="02020500000000000000" pitchFamily="18" charset="-120"/>
                          </a:rPr>
                          <m:t>1</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𝑐</m:t>
                        </m:r>
                        <m:r>
                          <a:rPr lang="en-US" sz="2800" i="1">
                            <a:effectLst/>
                            <a:latin typeface="Cambria Math" panose="02040503050406030204" pitchFamily="18" charset="0"/>
                            <a:ea typeface="PMingLiU" panose="02020500000000000000" pitchFamily="18" charset="-120"/>
                          </a:rPr>
                          <m:t>2</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𝑐</m:t>
                        </m:r>
                        <m:r>
                          <a:rPr lang="en-US" sz="2800" i="1">
                            <a:effectLst/>
                            <a:latin typeface="Cambria Math" panose="02040503050406030204" pitchFamily="18" charset="0"/>
                            <a:ea typeface="PMingLiU" panose="02020500000000000000" pitchFamily="18" charset="-120"/>
                          </a:rPr>
                          <m:t>3</m:t>
                        </m:r>
                      </m:sub>
                    </m:sSub>
                    <m:r>
                      <a:rPr lang="en-US" sz="2800" i="1">
                        <a:effectLst/>
                        <a:latin typeface="Cambria Math" panose="02040503050406030204" pitchFamily="18" charset="0"/>
                        <a:ea typeface="Cambria Math" panose="02040503050406030204" pitchFamily="18" charset="0"/>
                      </a:rPr>
                      <m:t>,</m:t>
                    </m:r>
                    <m:r>
                      <a:rPr lang="en-US" sz="2800" i="1">
                        <a:effectLst/>
                        <a:latin typeface="Cambria Math" panose="02040503050406030204" pitchFamily="18" charset="0"/>
                        <a:ea typeface="PMingLiU" panose="02020500000000000000" pitchFamily="18" charset="-120"/>
                      </a:rPr>
                      <m:t>... </m:t>
                    </m:r>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𝑐</m:t>
                        </m:r>
                        <m:r>
                          <a:rPr lang="en-US" sz="2800" b="0" i="1" smtClean="0">
                            <a:effectLst/>
                            <a:latin typeface="Cambria Math" panose="02040503050406030204" pitchFamily="18" charset="0"/>
                            <a:ea typeface="PMingLiU" panose="02020500000000000000" pitchFamily="18" charset="-120"/>
                          </a:rPr>
                          <m:t>𝑥</m:t>
                        </m:r>
                      </m:sub>
                    </m:sSub>
                    <m:r>
                      <a:rPr lang="en-US" sz="2800" i="1">
                        <a:effectLst/>
                        <a:latin typeface="Cambria Math" panose="02040503050406030204" pitchFamily="18" charset="0"/>
                        <a:ea typeface="Cambria Math" panose="02040503050406030204" pitchFamily="18" charset="0"/>
                      </a:rPr>
                      <m:t>]</m:t>
                    </m:r>
                  </m:oMath>
                </a14:m>
                <a:r>
                  <a:rPr lang="en-US" sz="2800" dirty="0">
                    <a:effectLst/>
                    <a:latin typeface="Times New Roman" panose="02020603050405020304" pitchFamily="18" charset="0"/>
                    <a:ea typeface="PMingLiU" panose="02020500000000000000" pitchFamily="18" charset="-120"/>
                  </a:rPr>
                  <a:t> </a:t>
                </a:r>
              </a:p>
              <a:p>
                <a:pPr marL="0" marR="0" algn="just">
                  <a:spcBef>
                    <a:spcPts val="0"/>
                  </a:spcBef>
                  <a:spcAft>
                    <a:spcPts val="600"/>
                  </a:spcAft>
                </a:pPr>
                <a:r>
                  <a:rPr lang="en-US" sz="2800" dirty="0">
                    <a:effectLst/>
                    <a:latin typeface="Times New Roman" panose="02020603050405020304" pitchFamily="18" charset="0"/>
                    <a:ea typeface="PMingLiU" panose="02020500000000000000" pitchFamily="18" charset="-120"/>
                  </a:rPr>
                  <a:t>where n is the triple count.</a:t>
                </a:r>
              </a:p>
              <a:p>
                <a:pPr marL="0" marR="0" algn="just">
                  <a:spcBef>
                    <a:spcPts val="0"/>
                  </a:spcBef>
                  <a:spcAft>
                    <a:spcPts val="600"/>
                  </a:spcAft>
                </a:pPr>
                <a:endParaRPr lang="en-US" sz="2800" dirty="0">
                  <a:effectLst/>
                  <a:latin typeface="Times New Roman" panose="02020603050405020304" pitchFamily="18" charset="0"/>
                  <a:ea typeface="PMingLiU" panose="02020500000000000000" pitchFamily="18" charset="-120"/>
                </a:endParaRPr>
              </a:p>
              <a:p>
                <a:pPr marL="0" marR="0" algn="just">
                  <a:spcBef>
                    <a:spcPts val="0"/>
                  </a:spcBef>
                  <a:spcAft>
                    <a:spcPts val="600"/>
                  </a:spcAft>
                </a:pPr>
                <a:r>
                  <a:rPr lang="en-US" sz="2800" dirty="0">
                    <a:effectLst/>
                    <a:latin typeface="Times New Roman" panose="02020603050405020304" pitchFamily="18" charset="0"/>
                    <a:ea typeface="PMingLiU" panose="02020500000000000000" pitchFamily="18" charset="-120"/>
                  </a:rPr>
                  <a:t>The Euclidean distance d from a triple t to the centroid c is:  </a:t>
                </a:r>
              </a:p>
              <a:p>
                <a:pPr marL="0" marR="0" algn="just">
                  <a:spcBef>
                    <a:spcPts val="0"/>
                  </a:spcBef>
                  <a:spcAft>
                    <a:spcPts val="600"/>
                  </a:spcAft>
                </a:pPr>
                <a14:m>
                  <m:oMath xmlns:m="http://schemas.openxmlformats.org/officeDocument/2006/math">
                    <m:sSub>
                      <m:sSubPr>
                        <m:ctrlPr>
                          <a:rPr lang="en-US" sz="2800" i="1">
                            <a:effectLst/>
                            <a:latin typeface="Cambria Math" panose="02040503050406030204" pitchFamily="18" charset="0"/>
                            <a:ea typeface="Cambria Math" panose="02040503050406030204" pitchFamily="18" charset="0"/>
                          </a:rPr>
                        </m:ctrlPr>
                      </m:sSubPr>
                      <m:e>
                        <m:r>
                          <a:rPr lang="en-US" sz="2800" b="1" i="1">
                            <a:effectLst/>
                            <a:latin typeface="Cambria Math" panose="02040503050406030204" pitchFamily="18" charset="0"/>
                            <a:ea typeface="PMingLiU" panose="02020500000000000000" pitchFamily="18" charset="-120"/>
                          </a:rPr>
                          <m:t>𝒅</m:t>
                        </m:r>
                      </m:e>
                      <m:sub>
                        <m:r>
                          <a:rPr lang="en-US" sz="2800" i="1">
                            <a:effectLst/>
                            <a:latin typeface="Cambria Math" panose="02040503050406030204" pitchFamily="18" charset="0"/>
                            <a:ea typeface="Cambria Math" panose="02040503050406030204" pitchFamily="18" charset="0"/>
                          </a:rPr>
                          <m:t>𝑡𝑐</m:t>
                        </m:r>
                      </m:sub>
                    </m:sSub>
                    <m:r>
                      <a:rPr lang="en-US" sz="2800" i="1">
                        <a:effectLst/>
                        <a:latin typeface="Cambria Math" panose="02040503050406030204" pitchFamily="18" charset="0"/>
                        <a:ea typeface="Cambria Math" panose="02040503050406030204" pitchFamily="18" charset="0"/>
                      </a:rPr>
                      <m:t>= </m:t>
                    </m:r>
                    <m:r>
                      <a:rPr lang="en-US" sz="2800" i="1">
                        <a:effectLst/>
                        <a:latin typeface="Cambria Math" panose="02040503050406030204" pitchFamily="18" charset="0"/>
                        <a:ea typeface="Cambria Math" panose="02040503050406030204" pitchFamily="18" charset="0"/>
                      </a:rPr>
                      <m:t>𝑠𝑞𝑟𝑡</m:t>
                    </m:r>
                    <m:r>
                      <a:rPr lang="en-US" sz="2800" i="1">
                        <a:effectLst/>
                        <a:latin typeface="Cambria Math" panose="02040503050406030204" pitchFamily="18" charset="0"/>
                        <a:ea typeface="Cambria Math" panose="02040503050406030204" pitchFamily="18" charset="0"/>
                      </a:rPr>
                      <m:t>(</m:t>
                    </m:r>
                    <m:nary>
                      <m:naryPr>
                        <m:chr m:val="∑"/>
                        <m:ctrlPr>
                          <a:rPr lang="en-US" sz="2800" i="1">
                            <a:effectLst/>
                            <a:latin typeface="Cambria Math" panose="02040503050406030204" pitchFamily="18" charset="0"/>
                            <a:ea typeface="Cambria Math" panose="02040503050406030204" pitchFamily="18" charset="0"/>
                          </a:rPr>
                        </m:ctrlPr>
                      </m:naryPr>
                      <m:sub>
                        <m:r>
                          <a:rPr lang="en-US" sz="2800" i="1">
                            <a:effectLst/>
                            <a:latin typeface="Cambria Math" panose="02040503050406030204" pitchFamily="18" charset="0"/>
                            <a:ea typeface="Cambria Math" panose="02040503050406030204" pitchFamily="18" charset="0"/>
                          </a:rPr>
                          <m:t>𝑖</m:t>
                        </m:r>
                        <m:r>
                          <a:rPr lang="en-US" sz="2800" i="1">
                            <a:effectLst/>
                            <a:latin typeface="Cambria Math" panose="02040503050406030204" pitchFamily="18" charset="0"/>
                            <a:ea typeface="Cambria Math" panose="02040503050406030204" pitchFamily="18" charset="0"/>
                          </a:rPr>
                          <m:t>=1</m:t>
                        </m:r>
                      </m:sub>
                      <m:sup>
                        <m:r>
                          <a:rPr lang="en-US" sz="2800" b="0" i="1" smtClean="0">
                            <a:effectLst/>
                            <a:latin typeface="Cambria Math" panose="02040503050406030204" pitchFamily="18" charset="0"/>
                            <a:ea typeface="Cambria Math" panose="02040503050406030204" pitchFamily="18" charset="0"/>
                          </a:rPr>
                          <m:t>𝑥</m:t>
                        </m:r>
                      </m:sup>
                      <m:e>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PMingLiU" panose="02020500000000000000" pitchFamily="18" charset="-120"/>
                                      </a:rPr>
                                    </m:ctrlPr>
                                  </m:sSubPr>
                                  <m:e>
                                    <m:r>
                                      <a:rPr lang="en-US" sz="2800" i="1">
                                        <a:latin typeface="Cambria Math" panose="02040503050406030204" pitchFamily="18" charset="0"/>
                                        <a:ea typeface="PMingLiU" panose="02020500000000000000" pitchFamily="18" charset="-120"/>
                                      </a:rPr>
                                      <m:t>𝑣</m:t>
                                    </m:r>
                                  </m:e>
                                  <m:sub>
                                    <m:r>
                                      <a:rPr lang="en-US" sz="2800" i="1">
                                        <a:latin typeface="Cambria Math" panose="02040503050406030204" pitchFamily="18" charset="0"/>
                                        <a:ea typeface="PMingLiU" panose="02020500000000000000" pitchFamily="18" charset="-120"/>
                                      </a:rPr>
                                      <m:t>𝑡𝑖</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PMingLiU" panose="02020500000000000000" pitchFamily="18" charset="-120"/>
                                      </a:rPr>
                                    </m:ctrlPr>
                                  </m:sSubPr>
                                  <m:e>
                                    <m:r>
                                      <a:rPr lang="en-US" sz="2800" i="1">
                                        <a:latin typeface="Cambria Math" panose="02040503050406030204" pitchFamily="18" charset="0"/>
                                        <a:ea typeface="PMingLiU" panose="02020500000000000000" pitchFamily="18" charset="-120"/>
                                      </a:rPr>
                                      <m:t>𝑣</m:t>
                                    </m:r>
                                  </m:e>
                                  <m:sub>
                                    <m:r>
                                      <a:rPr lang="en-US" sz="2800" i="1">
                                        <a:latin typeface="Cambria Math" panose="02040503050406030204" pitchFamily="18" charset="0"/>
                                        <a:ea typeface="PMingLiU" panose="02020500000000000000" pitchFamily="18" charset="-120"/>
                                      </a:rPr>
                                      <m:t>𝑐𝑖</m:t>
                                    </m:r>
                                  </m:sub>
                                </m:sSub>
                              </m:e>
                            </m:d>
                          </m:e>
                          <m:sup>
                            <m:r>
                              <a:rPr lang="en-US" sz="2800" i="1">
                                <a:latin typeface="Cambria Math" panose="02040503050406030204" pitchFamily="18" charset="0"/>
                                <a:ea typeface="Cambria Math" panose="02040503050406030204" pitchFamily="18" charset="0"/>
                              </a:rPr>
                              <m:t>2</m:t>
                            </m:r>
                          </m:sup>
                        </m:sSup>
                      </m:e>
                    </m:nary>
                    <m:r>
                      <a:rPr lang="en-US" sz="2800" i="1">
                        <a:effectLst/>
                        <a:latin typeface="Cambria Math" panose="02040503050406030204" pitchFamily="18" charset="0"/>
                        <a:ea typeface="Cambria Math" panose="02040503050406030204" pitchFamily="18" charset="0"/>
                      </a:rPr>
                      <m:t>)</m:t>
                    </m:r>
                  </m:oMath>
                </a14:m>
                <a:r>
                  <a:rPr lang="en-US" sz="2800" dirty="0">
                    <a:effectLst/>
                    <a:latin typeface="Times New Roman" panose="02020603050405020304" pitchFamily="18" charset="0"/>
                    <a:ea typeface="PMingLiU" panose="02020500000000000000" pitchFamily="18" charset="-120"/>
                  </a:rPr>
                  <a:t>	</a:t>
                </a:r>
              </a:p>
            </p:txBody>
          </p:sp>
        </mc:Choice>
        <mc:Fallback xmlns="">
          <p:sp>
            <p:nvSpPr>
              <p:cNvPr id="5" name="TextBox 4">
                <a:extLst>
                  <a:ext uri="{FF2B5EF4-FFF2-40B4-BE49-F238E27FC236}">
                    <a16:creationId xmlns:a16="http://schemas.microsoft.com/office/drawing/2014/main" id="{41D71770-C1AE-BA6B-130F-C8009AE935AD}"/>
                  </a:ext>
                </a:extLst>
              </p:cNvPr>
              <p:cNvSpPr txBox="1">
                <a:spLocks noRot="1" noChangeAspect="1" noMove="1" noResize="1" noEditPoints="1" noAdjustHandles="1" noChangeArrowheads="1" noChangeShapeType="1" noTextEdit="1"/>
              </p:cNvSpPr>
              <p:nvPr/>
            </p:nvSpPr>
            <p:spPr>
              <a:xfrm>
                <a:off x="304800" y="762000"/>
                <a:ext cx="6934200" cy="5206618"/>
              </a:xfrm>
              <a:prstGeom prst="rect">
                <a:avLst/>
              </a:prstGeom>
              <a:blipFill>
                <a:blip r:embed="rId3"/>
                <a:stretch>
                  <a:fillRect l="-1757" t="-1171" r="-167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AC89E97-D3C4-D7E6-8FD9-53A57EFB642B}"/>
              </a:ext>
            </a:extLst>
          </p:cNvPr>
          <p:cNvSpPr txBox="1"/>
          <p:nvPr/>
        </p:nvSpPr>
        <p:spPr>
          <a:xfrm>
            <a:off x="1600200" y="-28733"/>
            <a:ext cx="8991600" cy="553998"/>
          </a:xfrm>
          <a:prstGeom prst="rect">
            <a:avLst/>
          </a:prstGeom>
          <a:noFill/>
        </p:spPr>
        <p:txBody>
          <a:bodyPr wrap="square">
            <a:spAutoFit/>
          </a:bodyPr>
          <a:lstStyle/>
          <a:p>
            <a:pPr algn="ctr"/>
            <a:r>
              <a:rPr lang="en-US" sz="3000" b="1" dirty="0">
                <a:latin typeface="Times New Roman" panose="02020603050405020304" pitchFamily="18" charset="0"/>
                <a:cs typeface="Times New Roman" panose="02020603050405020304" pitchFamily="18" charset="0"/>
              </a:rPr>
              <a:t>Triple Distance-based Summarization</a:t>
            </a:r>
          </a:p>
        </p:txBody>
      </p:sp>
      <p:pic>
        <p:nvPicPr>
          <p:cNvPr id="3" name="Picture 2">
            <a:extLst>
              <a:ext uri="{FF2B5EF4-FFF2-40B4-BE49-F238E27FC236}">
                <a16:creationId xmlns:a16="http://schemas.microsoft.com/office/drawing/2014/main" id="{269BE5AC-5A3F-42B6-A93E-BBA1B5218810}"/>
              </a:ext>
            </a:extLst>
          </p:cNvPr>
          <p:cNvPicPr>
            <a:picLocks noChangeAspect="1"/>
          </p:cNvPicPr>
          <p:nvPr/>
        </p:nvPicPr>
        <p:blipFill rotWithShape="1">
          <a:blip r:embed="rId4"/>
          <a:srcRect l="17561" t="2564" r="5245"/>
          <a:stretch/>
        </p:blipFill>
        <p:spPr>
          <a:xfrm>
            <a:off x="7772400" y="1143000"/>
            <a:ext cx="4038600" cy="4066493"/>
          </a:xfrm>
          <a:prstGeom prst="rect">
            <a:avLst/>
          </a:prstGeom>
          <a:ln>
            <a:solidFill>
              <a:srgbClr val="FF0000"/>
            </a:solidFill>
          </a:ln>
        </p:spPr>
      </p:pic>
      <p:sp>
        <p:nvSpPr>
          <p:cNvPr id="4" name="Oval 3">
            <a:extLst>
              <a:ext uri="{FF2B5EF4-FFF2-40B4-BE49-F238E27FC236}">
                <a16:creationId xmlns:a16="http://schemas.microsoft.com/office/drawing/2014/main" id="{38D78664-ED4D-4879-B760-0942629E567A}"/>
              </a:ext>
            </a:extLst>
          </p:cNvPr>
          <p:cNvSpPr/>
          <p:nvPr/>
        </p:nvSpPr>
        <p:spPr bwMode="auto">
          <a:xfrm>
            <a:off x="9296400" y="2971800"/>
            <a:ext cx="1482811" cy="133834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1" charset="0"/>
              <a:ea typeface="ＭＳ Ｐゴシック" pitchFamily="-112" charset="-128"/>
              <a:cs typeface="ＭＳ Ｐゴシック" pitchFamily="-112"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BFE748-4EC8-C7CE-1435-A0A81B23BE84}"/>
              </a:ext>
            </a:extLst>
          </p:cNvPr>
          <p:cNvSpPr>
            <a:spLocks noGrp="1"/>
          </p:cNvSpPr>
          <p:nvPr>
            <p:ph type="sldNum" sz="quarter" idx="12"/>
          </p:nvPr>
        </p:nvSpPr>
        <p:spPr/>
        <p:txBody>
          <a:bodyPr/>
          <a:lstStyle/>
          <a:p>
            <a:fld id="{DE8AB9A8-589B-4446-8E9E-A8BB80ADF635}" type="slidenum">
              <a:rPr lang="en-US" smtClean="0"/>
              <a:t>7</a:t>
            </a:fld>
            <a:endParaRPr lang="en-US"/>
          </a:p>
        </p:txBody>
      </p:sp>
      <p:graphicFrame>
        <p:nvGraphicFramePr>
          <p:cNvPr id="6" name="Table 5">
            <a:extLst>
              <a:ext uri="{FF2B5EF4-FFF2-40B4-BE49-F238E27FC236}">
                <a16:creationId xmlns:a16="http://schemas.microsoft.com/office/drawing/2014/main" id="{1BFE1ACC-665E-0AA4-D239-AC3FA5A230D5}"/>
              </a:ext>
            </a:extLst>
          </p:cNvPr>
          <p:cNvGraphicFramePr>
            <a:graphicFrameLocks noGrp="1"/>
          </p:cNvGraphicFramePr>
          <p:nvPr>
            <p:extLst>
              <p:ext uri="{D42A27DB-BD31-4B8C-83A1-F6EECF244321}">
                <p14:modId xmlns:p14="http://schemas.microsoft.com/office/powerpoint/2010/main" val="1673648568"/>
              </p:ext>
            </p:extLst>
          </p:nvPr>
        </p:nvGraphicFramePr>
        <p:xfrm>
          <a:off x="857250" y="4221480"/>
          <a:ext cx="10515599" cy="1645920"/>
        </p:xfrm>
        <a:graphic>
          <a:graphicData uri="http://schemas.openxmlformats.org/drawingml/2006/table">
            <a:tbl>
              <a:tblPr bandRow="1">
                <a:tableStyleId>{5C22544A-7EE6-4342-B048-85BDC9FD1C3A}</a:tableStyleId>
              </a:tblPr>
              <a:tblGrid>
                <a:gridCol w="10515599">
                  <a:extLst>
                    <a:ext uri="{9D8B030D-6E8A-4147-A177-3AD203B41FA5}">
                      <a16:colId xmlns:a16="http://schemas.microsoft.com/office/drawing/2014/main" val="20001"/>
                    </a:ext>
                  </a:extLst>
                </a:gridCol>
              </a:tblGrid>
              <a:tr h="349674">
                <a:tc>
                  <a:txBody>
                    <a:bodyPr/>
                    <a:lstStyle/>
                    <a:p>
                      <a:pPr marL="0" marR="0" algn="just">
                        <a:spcBef>
                          <a:spcPts val="0"/>
                        </a:spcBef>
                        <a:spcAft>
                          <a:spcPts val="0"/>
                        </a:spcAft>
                      </a:pPr>
                      <a:r>
                        <a:rPr lang="en-US" sz="3600" b="1" dirty="0">
                          <a:effectLst/>
                          <a:latin typeface="Times New Roman" panose="02020603050405020304" pitchFamily="18" charset="0"/>
                          <a:cs typeface="Times New Roman" panose="02020603050405020304" pitchFamily="18" charset="0"/>
                        </a:rPr>
                        <a:t>Post</a:t>
                      </a:r>
                      <a:endParaRPr lang="en-US" sz="36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2345" marR="623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60165">
                <a:tc>
                  <a:txBody>
                    <a:bodyPr/>
                    <a:lstStyle/>
                    <a:p>
                      <a:pPr marL="0" marR="0" algn="just">
                        <a:spcBef>
                          <a:spcPts val="0"/>
                        </a:spcBef>
                        <a:spcAft>
                          <a:spcPts val="0"/>
                        </a:spcAft>
                      </a:pPr>
                      <a:r>
                        <a:rPr lang="en-US" sz="3600" dirty="0">
                          <a:effectLst/>
                          <a:latin typeface="Times New Roman" panose="02020603050405020304" pitchFamily="18" charset="0"/>
                          <a:cs typeface="Times New Roman" panose="02020603050405020304" pitchFamily="18" charset="0"/>
                        </a:rPr>
                        <a:t>A shipment of Sputnik V vaccine arrived in Vietnam.</a:t>
                      </a:r>
                    </a:p>
                    <a:p>
                      <a:pPr marL="0" marR="0" algn="just">
                        <a:spcBef>
                          <a:spcPts val="0"/>
                        </a:spcBef>
                        <a:spcAft>
                          <a:spcPts val="0"/>
                        </a:spcAft>
                      </a:pPr>
                      <a:r>
                        <a:rPr lang="en-US" sz="3600" dirty="0">
                          <a:effectLst/>
                          <a:latin typeface="Times New Roman" panose="02020603050405020304" pitchFamily="18" charset="0"/>
                          <a:cs typeface="Times New Roman" panose="02020603050405020304" pitchFamily="18" charset="0"/>
                        </a:rPr>
                        <a:t>The handover ceremony took place at Noi Bai airport.</a:t>
                      </a:r>
                      <a:endParaRPr lang="en-US" sz="36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2345" marR="623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97016A42-1616-FB4A-CD9D-FA7E2A8B809F}"/>
              </a:ext>
            </a:extLst>
          </p:cNvPr>
          <p:cNvGraphicFramePr>
            <a:graphicFrameLocks noGrp="1"/>
          </p:cNvGraphicFramePr>
          <p:nvPr>
            <p:extLst>
              <p:ext uri="{D42A27DB-BD31-4B8C-83A1-F6EECF244321}">
                <p14:modId xmlns:p14="http://schemas.microsoft.com/office/powerpoint/2010/main" val="1377839633"/>
              </p:ext>
            </p:extLst>
          </p:nvPr>
        </p:nvGraphicFramePr>
        <p:xfrm>
          <a:off x="571500" y="2590800"/>
          <a:ext cx="11049000" cy="1463040"/>
        </p:xfrm>
        <a:graphic>
          <a:graphicData uri="http://schemas.openxmlformats.org/drawingml/2006/table">
            <a:tbl>
              <a:tblPr bandRow="1">
                <a:tableStyleId>{5C22544A-7EE6-4342-B048-85BDC9FD1C3A}</a:tableStyleId>
              </a:tblPr>
              <a:tblGrid>
                <a:gridCol w="4554551">
                  <a:extLst>
                    <a:ext uri="{9D8B030D-6E8A-4147-A177-3AD203B41FA5}">
                      <a16:colId xmlns:a16="http://schemas.microsoft.com/office/drawing/2014/main" val="20003"/>
                    </a:ext>
                  </a:extLst>
                </a:gridCol>
                <a:gridCol w="3451514">
                  <a:extLst>
                    <a:ext uri="{9D8B030D-6E8A-4147-A177-3AD203B41FA5}">
                      <a16:colId xmlns:a16="http://schemas.microsoft.com/office/drawing/2014/main" val="20004"/>
                    </a:ext>
                  </a:extLst>
                </a:gridCol>
                <a:gridCol w="3042935">
                  <a:extLst>
                    <a:ext uri="{9D8B030D-6E8A-4147-A177-3AD203B41FA5}">
                      <a16:colId xmlns:a16="http://schemas.microsoft.com/office/drawing/2014/main" val="20005"/>
                    </a:ext>
                  </a:extLst>
                </a:gridCol>
              </a:tblGrid>
              <a:tr h="184150">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subject</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verb</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object</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4150">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shipment</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arrived in</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err="1">
                          <a:effectLst/>
                          <a:latin typeface="Times New Roman" panose="02020603050405020304" pitchFamily="18" charset="0"/>
                          <a:cs typeface="Times New Roman" panose="02020603050405020304" pitchFamily="18" charset="0"/>
                        </a:rPr>
                        <a:t>vietnam</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4150">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handover ceremony</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a:effectLst/>
                          <a:latin typeface="Times New Roman" panose="02020603050405020304" pitchFamily="18" charset="0"/>
                          <a:cs typeface="Times New Roman" panose="02020603050405020304" pitchFamily="18" charset="0"/>
                        </a:rPr>
                        <a:t>took place at</a:t>
                      </a:r>
                      <a:endParaRPr lang="en-US" sz="32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err="1">
                          <a:effectLst/>
                          <a:latin typeface="Times New Roman" panose="02020603050405020304" pitchFamily="18" charset="0"/>
                          <a:cs typeface="Times New Roman" panose="02020603050405020304" pitchFamily="18" charset="0"/>
                        </a:rPr>
                        <a:t>noi</a:t>
                      </a:r>
                      <a:r>
                        <a:rPr lang="en-US" sz="3200" dirty="0">
                          <a:effectLst/>
                          <a:latin typeface="Times New Roman" panose="02020603050405020304" pitchFamily="18" charset="0"/>
                          <a:cs typeface="Times New Roman" panose="02020603050405020304" pitchFamily="18" charset="0"/>
                        </a:rPr>
                        <a:t> bai </a:t>
                      </a:r>
                      <a:r>
                        <a:rPr lang="en-US" sz="3200" dirty="0" err="1">
                          <a:effectLst/>
                          <a:latin typeface="Times New Roman" panose="02020603050405020304" pitchFamily="18" charset="0"/>
                          <a:cs typeface="Times New Roman" panose="02020603050405020304" pitchFamily="18" charset="0"/>
                        </a:rPr>
                        <a:t>aiport</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9ED6304C-DDAD-1EC7-E7F4-F35314682908}"/>
              </a:ext>
            </a:extLst>
          </p:cNvPr>
          <p:cNvSpPr/>
          <p:nvPr/>
        </p:nvSpPr>
        <p:spPr bwMode="auto">
          <a:xfrm>
            <a:off x="400050" y="3048000"/>
            <a:ext cx="11391900" cy="609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5" name="Rectangle 4">
            <a:extLst>
              <a:ext uri="{FF2B5EF4-FFF2-40B4-BE49-F238E27FC236}">
                <a16:creationId xmlns:a16="http://schemas.microsoft.com/office/drawing/2014/main" id="{3721DC69-92F9-544E-36DC-17AFE77CF8EA}"/>
              </a:ext>
            </a:extLst>
          </p:cNvPr>
          <p:cNvSpPr/>
          <p:nvPr/>
        </p:nvSpPr>
        <p:spPr bwMode="auto">
          <a:xfrm>
            <a:off x="419100" y="4753656"/>
            <a:ext cx="11391900" cy="55399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4" name="TextBox 3">
            <a:extLst>
              <a:ext uri="{FF2B5EF4-FFF2-40B4-BE49-F238E27FC236}">
                <a16:creationId xmlns:a16="http://schemas.microsoft.com/office/drawing/2014/main" id="{8101606D-5466-1AEA-DB1F-C3D9A48812AB}"/>
              </a:ext>
            </a:extLst>
          </p:cNvPr>
          <p:cNvSpPr txBox="1"/>
          <p:nvPr/>
        </p:nvSpPr>
        <p:spPr>
          <a:xfrm>
            <a:off x="228600" y="76200"/>
            <a:ext cx="11734800" cy="2400657"/>
          </a:xfrm>
          <a:prstGeom prst="rect">
            <a:avLst/>
          </a:prstGeom>
          <a:noFill/>
        </p:spPr>
        <p:txBody>
          <a:bodyPr wrap="square">
            <a:spAutoFit/>
          </a:bodyPr>
          <a:lstStyle/>
          <a:p>
            <a:pPr marL="342900" marR="0" indent="-342900" algn="just">
              <a:spcBef>
                <a:spcPts val="0"/>
              </a:spcBef>
              <a:spcAft>
                <a:spcPts val="0"/>
              </a:spcAft>
              <a:buFont typeface="Arial" panose="020B0604020202020204" pitchFamily="34" charset="0"/>
              <a:buChar char="•"/>
            </a:pPr>
            <a:r>
              <a:rPr lang="en-US" sz="3000" dirty="0">
                <a:effectLst/>
                <a:latin typeface="Times New Roman" panose="02020603050405020304" pitchFamily="18" charset="0"/>
                <a:ea typeface="PMingLiU" panose="02020500000000000000" pitchFamily="18" charset="-120"/>
                <a:cs typeface="Times New Roman" panose="02020603050405020304" pitchFamily="18" charset="0"/>
              </a:rPr>
              <a:t>Triples with the </a:t>
            </a:r>
            <a:r>
              <a:rPr lang="en-US" sz="3000" i="1" dirty="0">
                <a:effectLst/>
                <a:latin typeface="Times New Roman" panose="02020603050405020304" pitchFamily="18" charset="0"/>
                <a:ea typeface="PMingLiU" panose="02020500000000000000" pitchFamily="18" charset="-120"/>
                <a:cs typeface="Times New Roman" panose="02020603050405020304" pitchFamily="18" charset="0"/>
              </a:rPr>
              <a:t>shorter distances</a:t>
            </a:r>
            <a:r>
              <a:rPr lang="en-US" sz="3000" dirty="0">
                <a:effectLst/>
                <a:latin typeface="Times New Roman" panose="02020603050405020304" pitchFamily="18" charset="0"/>
                <a:ea typeface="PMingLiU" panose="02020500000000000000" pitchFamily="18" charset="-120"/>
                <a:cs typeface="Times New Roman" panose="02020603050405020304" pitchFamily="18" charset="0"/>
              </a:rPr>
              <a:t> to the centroid have higher rankings, which are selected as summary triples. </a:t>
            </a:r>
          </a:p>
          <a:p>
            <a:pPr marL="342900" marR="0" indent="-342900" algn="just">
              <a:spcBef>
                <a:spcPts val="0"/>
              </a:spcBef>
              <a:spcAft>
                <a:spcPts val="0"/>
              </a:spcAft>
              <a:buFont typeface="Arial" panose="020B0604020202020204" pitchFamily="34" charset="0"/>
              <a:buChar char="•"/>
            </a:pP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457200" marR="0" indent="-457200" algn="just">
              <a:spcBef>
                <a:spcPts val="0"/>
              </a:spcBef>
              <a:spcAft>
                <a:spcPts val="0"/>
              </a:spcAft>
              <a:buFont typeface="Wingdings" panose="05000000000000000000" pitchFamily="2" charset="2"/>
              <a:buChar char="v"/>
            </a:pPr>
            <a:r>
              <a:rPr lang="en-US" sz="3000" dirty="0">
                <a:effectLst/>
                <a:latin typeface="Times New Roman" panose="02020603050405020304" pitchFamily="18" charset="0"/>
                <a:ea typeface="PMingLiU" panose="02020500000000000000" pitchFamily="18" charset="-120"/>
                <a:cs typeface="Times New Roman" panose="02020603050405020304" pitchFamily="18" charset="0"/>
              </a:rPr>
              <a:t>The original sentences corresponding to the selected triples are used to make the summary.</a:t>
            </a:r>
          </a:p>
        </p:txBody>
      </p:sp>
    </p:spTree>
    <p:extLst>
      <p:ext uri="{BB962C8B-B14F-4D97-AF65-F5344CB8AC3E}">
        <p14:creationId xmlns:p14="http://schemas.microsoft.com/office/powerpoint/2010/main" val="378637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BFE748-4EC8-C7CE-1435-A0A81B23BE84}"/>
              </a:ext>
            </a:extLst>
          </p:cNvPr>
          <p:cNvSpPr>
            <a:spLocks noGrp="1"/>
          </p:cNvSpPr>
          <p:nvPr>
            <p:ph type="sldNum" sz="quarter" idx="12"/>
          </p:nvPr>
        </p:nvSpPr>
        <p:spPr/>
        <p:txBody>
          <a:bodyPr/>
          <a:lstStyle/>
          <a:p>
            <a:fld id="{DE8AB9A8-589B-4446-8E9E-A8BB80ADF635}" type="slidenum">
              <a:rPr lang="en-US" smtClean="0"/>
              <a:t>8</a:t>
            </a:fld>
            <a:endParaRPr lang="en-US"/>
          </a:p>
        </p:txBody>
      </p:sp>
      <p:graphicFrame>
        <p:nvGraphicFramePr>
          <p:cNvPr id="6" name="Table 5">
            <a:extLst>
              <a:ext uri="{FF2B5EF4-FFF2-40B4-BE49-F238E27FC236}">
                <a16:creationId xmlns:a16="http://schemas.microsoft.com/office/drawing/2014/main" id="{1BFE1ACC-665E-0AA4-D239-AC3FA5A230D5}"/>
              </a:ext>
            </a:extLst>
          </p:cNvPr>
          <p:cNvGraphicFramePr>
            <a:graphicFrameLocks noGrp="1"/>
          </p:cNvGraphicFramePr>
          <p:nvPr>
            <p:extLst>
              <p:ext uri="{D42A27DB-BD31-4B8C-83A1-F6EECF244321}">
                <p14:modId xmlns:p14="http://schemas.microsoft.com/office/powerpoint/2010/main" val="328477849"/>
              </p:ext>
            </p:extLst>
          </p:nvPr>
        </p:nvGraphicFramePr>
        <p:xfrm>
          <a:off x="800100" y="533400"/>
          <a:ext cx="10782300" cy="1645920"/>
        </p:xfrm>
        <a:graphic>
          <a:graphicData uri="http://schemas.openxmlformats.org/drawingml/2006/table">
            <a:tbl>
              <a:tblPr bandRow="1">
                <a:tableStyleId>{5C22544A-7EE6-4342-B048-85BDC9FD1C3A}</a:tableStyleId>
              </a:tblPr>
              <a:tblGrid>
                <a:gridCol w="10782300">
                  <a:extLst>
                    <a:ext uri="{9D8B030D-6E8A-4147-A177-3AD203B41FA5}">
                      <a16:colId xmlns:a16="http://schemas.microsoft.com/office/drawing/2014/main" val="20001"/>
                    </a:ext>
                  </a:extLst>
                </a:gridCol>
              </a:tblGrid>
              <a:tr h="349674">
                <a:tc>
                  <a:txBody>
                    <a:bodyPr/>
                    <a:lstStyle/>
                    <a:p>
                      <a:pPr marL="0" marR="0" algn="just">
                        <a:spcBef>
                          <a:spcPts val="0"/>
                        </a:spcBef>
                        <a:spcAft>
                          <a:spcPts val="0"/>
                        </a:spcAft>
                      </a:pPr>
                      <a:r>
                        <a:rPr lang="en-US" sz="3600" b="1" dirty="0">
                          <a:effectLst/>
                          <a:latin typeface="Times New Roman" panose="02020603050405020304" pitchFamily="18" charset="0"/>
                          <a:cs typeface="Times New Roman" panose="02020603050405020304" pitchFamily="18" charset="0"/>
                        </a:rPr>
                        <a:t>Post</a:t>
                      </a:r>
                      <a:endParaRPr lang="en-US" sz="36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60165">
                <a:tc>
                  <a:txBody>
                    <a:bodyPr/>
                    <a:lstStyle/>
                    <a:p>
                      <a:pPr marL="0" marR="0" algn="just">
                        <a:spcBef>
                          <a:spcPts val="0"/>
                        </a:spcBef>
                        <a:spcAft>
                          <a:spcPts val="0"/>
                        </a:spcAft>
                      </a:pPr>
                      <a:r>
                        <a:rPr lang="en-US" sz="3600" dirty="0">
                          <a:effectLst/>
                          <a:latin typeface="Times New Roman" panose="02020603050405020304" pitchFamily="18" charset="0"/>
                          <a:cs typeface="Times New Roman" panose="02020603050405020304" pitchFamily="18" charset="0"/>
                        </a:rPr>
                        <a:t>A shipment of Sputnik V vaccine arrived in Vietnam.</a:t>
                      </a:r>
                    </a:p>
                    <a:p>
                      <a:pPr marL="0" marR="0" algn="just">
                        <a:spcBef>
                          <a:spcPts val="0"/>
                        </a:spcBef>
                        <a:spcAft>
                          <a:spcPts val="0"/>
                        </a:spcAft>
                      </a:pPr>
                      <a:r>
                        <a:rPr lang="en-US" sz="3600" dirty="0">
                          <a:effectLst/>
                          <a:latin typeface="Times New Roman" panose="02020603050405020304" pitchFamily="18" charset="0"/>
                          <a:cs typeface="Times New Roman" panose="02020603050405020304" pitchFamily="18" charset="0"/>
                        </a:rPr>
                        <a:t>The handover ceremony took place at Noi Bai airport.</a:t>
                      </a:r>
                      <a:endParaRPr lang="en-US" sz="36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97016A42-1616-FB4A-CD9D-FA7E2A8B809F}"/>
              </a:ext>
            </a:extLst>
          </p:cNvPr>
          <p:cNvGraphicFramePr>
            <a:graphicFrameLocks noGrp="1"/>
          </p:cNvGraphicFramePr>
          <p:nvPr>
            <p:extLst>
              <p:ext uri="{D42A27DB-BD31-4B8C-83A1-F6EECF244321}">
                <p14:modId xmlns:p14="http://schemas.microsoft.com/office/powerpoint/2010/main" val="3695711739"/>
              </p:ext>
            </p:extLst>
          </p:nvPr>
        </p:nvGraphicFramePr>
        <p:xfrm>
          <a:off x="781050" y="2888877"/>
          <a:ext cx="10795000" cy="2731781"/>
        </p:xfrm>
        <a:graphic>
          <a:graphicData uri="http://schemas.openxmlformats.org/drawingml/2006/table">
            <a:tbl>
              <a:tblPr bandRow="1">
                <a:tableStyleId>{5C22544A-7EE6-4342-B048-85BDC9FD1C3A}</a:tableStyleId>
              </a:tblPr>
              <a:tblGrid>
                <a:gridCol w="10795000">
                  <a:extLst>
                    <a:ext uri="{9D8B030D-6E8A-4147-A177-3AD203B41FA5}">
                      <a16:colId xmlns:a16="http://schemas.microsoft.com/office/drawing/2014/main" val="20003"/>
                    </a:ext>
                  </a:extLst>
                </a:gridCol>
              </a:tblGrid>
              <a:tr h="1077731">
                <a:tc>
                  <a:txBody>
                    <a:bodyPr/>
                    <a:lstStyle/>
                    <a:p>
                      <a:pPr marL="0" marR="0" algn="just">
                        <a:spcBef>
                          <a:spcPts val="0"/>
                        </a:spcBef>
                        <a:spcAft>
                          <a:spcPts val="0"/>
                        </a:spcAft>
                      </a:pPr>
                      <a:r>
                        <a:rPr lang="en-US" sz="4000" b="1" dirty="0">
                          <a:effectLst/>
                          <a:latin typeface="Times New Roman" panose="02020603050405020304" pitchFamily="18" charset="0"/>
                          <a:cs typeface="Times New Roman" panose="02020603050405020304" pitchFamily="18" charset="0"/>
                        </a:rPr>
                        <a:t>Summary Text</a:t>
                      </a:r>
                      <a:endParaRPr lang="en-US" sz="40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54050">
                <a:tc>
                  <a:txBody>
                    <a:bodyPr/>
                    <a:lstStyle/>
                    <a:p>
                      <a:pPr marL="0" marR="0" algn="just">
                        <a:spcBef>
                          <a:spcPts val="0"/>
                        </a:spcBef>
                        <a:spcAft>
                          <a:spcPts val="0"/>
                        </a:spcAft>
                      </a:pPr>
                      <a:endParaRPr lang="en-US" sz="4000" b="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Rectangle 4">
            <a:extLst>
              <a:ext uri="{FF2B5EF4-FFF2-40B4-BE49-F238E27FC236}">
                <a16:creationId xmlns:a16="http://schemas.microsoft.com/office/drawing/2014/main" id="{3721DC69-92F9-544E-36DC-17AFE77CF8EA}"/>
              </a:ext>
            </a:extLst>
          </p:cNvPr>
          <p:cNvSpPr/>
          <p:nvPr/>
        </p:nvSpPr>
        <p:spPr bwMode="auto">
          <a:xfrm>
            <a:off x="463550" y="1143000"/>
            <a:ext cx="11391900" cy="55399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4" name="TextBox 3">
            <a:extLst>
              <a:ext uri="{FF2B5EF4-FFF2-40B4-BE49-F238E27FC236}">
                <a16:creationId xmlns:a16="http://schemas.microsoft.com/office/drawing/2014/main" id="{33A52FAC-CDDC-5054-C5F4-4E6E625F36C2}"/>
              </a:ext>
            </a:extLst>
          </p:cNvPr>
          <p:cNvSpPr txBox="1"/>
          <p:nvPr/>
        </p:nvSpPr>
        <p:spPr>
          <a:xfrm>
            <a:off x="857250" y="4164865"/>
            <a:ext cx="10668000" cy="1200329"/>
          </a:xfrm>
          <a:prstGeom prst="rect">
            <a:avLst/>
          </a:prstGeom>
          <a:noFill/>
        </p:spPr>
        <p:txBody>
          <a:bodyPr wrap="square">
            <a:spAutoFit/>
          </a:bodyPr>
          <a:lstStyle/>
          <a:p>
            <a:r>
              <a:rPr lang="en-US" sz="3600" b="1" dirty="0">
                <a:effectLst/>
                <a:latin typeface="Times New Roman" panose="02020603050405020304" pitchFamily="18" charset="0"/>
                <a:cs typeface="Times New Roman" panose="02020603050405020304" pitchFamily="18" charset="0"/>
              </a:rPr>
              <a:t>A shipment of Sputnik V vaccine arrived in Vietnam. </a:t>
            </a:r>
          </a:p>
          <a:p>
            <a:r>
              <a:rPr lang="en-US" sz="3600" b="1" dirty="0">
                <a:effectLst/>
                <a:latin typeface="Times New Roman" panose="02020603050405020304" pitchFamily="18" charset="0"/>
                <a:cs typeface="Times New Roman" panose="02020603050405020304" pitchFamily="18" charset="0"/>
              </a:rPr>
              <a:t>...</a:t>
            </a:r>
            <a:endParaRPr lang="en-US" sz="3600" b="1" dirty="0"/>
          </a:p>
        </p:txBody>
      </p:sp>
    </p:spTree>
    <p:extLst>
      <p:ext uri="{BB962C8B-B14F-4D97-AF65-F5344CB8AC3E}">
        <p14:creationId xmlns:p14="http://schemas.microsoft.com/office/powerpoint/2010/main" val="407790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B11009A-3871-0222-3DD2-7E81F9A8DAF4}"/>
              </a:ext>
            </a:extLst>
          </p:cNvPr>
          <p:cNvSpPr txBox="1"/>
          <p:nvPr/>
        </p:nvSpPr>
        <p:spPr>
          <a:xfrm>
            <a:off x="304800" y="136525"/>
            <a:ext cx="11639550" cy="5786199"/>
          </a:xfrm>
          <a:prstGeom prst="rect">
            <a:avLst/>
          </a:prstGeom>
          <a:noFill/>
        </p:spPr>
        <p:txBody>
          <a:bodyPr wrap="square">
            <a:spAutoFit/>
          </a:bodyPr>
          <a:lstStyle/>
          <a:p>
            <a:pPr algn="ctr">
              <a:spcAft>
                <a:spcPts val="600"/>
              </a:spcAft>
              <a:defRPr/>
            </a:pPr>
            <a:r>
              <a:rPr lang="en-US" sz="3200" b="1" dirty="0">
                <a:latin typeface="Times New Roman" panose="02020603050405020304" pitchFamily="18" charset="0"/>
                <a:cs typeface="Times New Roman" panose="02020603050405020304" pitchFamily="18" charset="0"/>
              </a:rPr>
              <a:t>Social Feature-based Summarization</a:t>
            </a:r>
          </a:p>
          <a:p>
            <a:pPr marL="342900" indent="-342900" algn="just">
              <a:spcAft>
                <a:spcPts val="600"/>
              </a:spcAft>
              <a:buFont typeface="Arial" panose="020B0604020202020204" pitchFamily="34" charset="0"/>
              <a:buChar char="•"/>
              <a:defRPr/>
            </a:pPr>
            <a:r>
              <a:rPr lang="en-US" sz="3200" dirty="0">
                <a:latin typeface="Times New Roman" panose="02020603050405020304" pitchFamily="18" charset="0"/>
                <a:cs typeface="Times New Roman" panose="02020603050405020304" pitchFamily="18" charset="0"/>
              </a:rPr>
              <a:t>In this view, we obtain a summary based on social prominence.</a:t>
            </a:r>
          </a:p>
          <a:p>
            <a:pPr marL="342900" indent="-342900" algn="just">
              <a:spcAft>
                <a:spcPts val="600"/>
              </a:spcAft>
              <a:buFont typeface="Arial" panose="020B0604020202020204" pitchFamily="34" charset="0"/>
              <a:buChar char="•"/>
              <a:defRPr/>
            </a:pPr>
            <a:r>
              <a:rPr lang="en-US" sz="3200" dirty="0">
                <a:latin typeface="Times New Roman" panose="02020603050405020304" pitchFamily="18" charset="0"/>
                <a:cs typeface="Times New Roman" panose="02020603050405020304" pitchFamily="18" charset="0"/>
              </a:rPr>
              <a:t>We exploit the social network signals (i.e., </a:t>
            </a:r>
            <a:r>
              <a:rPr lang="en-US" sz="3200" b="1" i="1" u="sng" dirty="0">
                <a:latin typeface="Times New Roman" panose="02020603050405020304" pitchFamily="18" charset="0"/>
                <a:cs typeface="Times New Roman" panose="02020603050405020304" pitchFamily="18" charset="0"/>
              </a:rPr>
              <a:t>user’s followers, retweet count</a:t>
            </a:r>
            <a:r>
              <a:rPr lang="en-US" sz="3200" dirty="0">
                <a:latin typeface="Times New Roman" panose="02020603050405020304" pitchFamily="18" charset="0"/>
                <a:cs typeface="Times New Roman" panose="02020603050405020304" pitchFamily="18" charset="0"/>
              </a:rPr>
              <a:t>) to identify the saliences of tweets. </a:t>
            </a:r>
          </a:p>
          <a:p>
            <a:pPr marL="342900" indent="-342900" algn="just">
              <a:spcAft>
                <a:spcPts val="600"/>
              </a:spcAft>
              <a:buFont typeface="Arial" panose="020B0604020202020204" pitchFamily="34" charset="0"/>
              <a:buChar char="•"/>
              <a:defRPr/>
            </a:pPr>
            <a:endParaRPr lang="en-US" sz="3200" dirty="0">
              <a:latin typeface="Times New Roman" panose="02020603050405020304" pitchFamily="18" charset="0"/>
              <a:cs typeface="Times New Roman" panose="02020603050405020304" pitchFamily="18" charset="0"/>
            </a:endParaRPr>
          </a:p>
          <a:p>
            <a:pPr marL="342900" indent="-342900" algn="just">
              <a:spcAft>
                <a:spcPts val="1200"/>
              </a:spcAft>
              <a:buFont typeface="Arial" panose="020B0604020202020204" pitchFamily="34" charset="0"/>
              <a:buChar char="•"/>
              <a:defRPr/>
            </a:pPr>
            <a:r>
              <a:rPr lang="en-US" sz="3200" dirty="0">
                <a:latin typeface="Times New Roman" panose="02020603050405020304" pitchFamily="18" charset="0"/>
                <a:cs typeface="Times New Roman" panose="02020603050405020304" pitchFamily="18" charset="0"/>
              </a:rPr>
              <a:t>(Liu et al. 2012) stated that a tweet is more important if </a:t>
            </a:r>
            <a:endParaRPr lang="en-US" sz="3200" b="1" dirty="0">
              <a:latin typeface="Times New Roman" panose="02020603050405020304" pitchFamily="18" charset="0"/>
              <a:cs typeface="Times New Roman" panose="02020603050405020304" pitchFamily="18" charset="0"/>
            </a:endParaRPr>
          </a:p>
          <a:p>
            <a:pPr lvl="3">
              <a:spcAft>
                <a:spcPts val="1200"/>
              </a:spcAft>
              <a:defRPr/>
            </a:pPr>
            <a:r>
              <a:rPr lang="en-US" sz="3200" b="1" dirty="0">
                <a:latin typeface="Times New Roman" panose="02020603050405020304" pitchFamily="18" charset="0"/>
                <a:cs typeface="Times New Roman" panose="02020603050405020304" pitchFamily="18" charset="0"/>
              </a:rPr>
              <a:t>(1) It has been retweeted many times, and </a:t>
            </a:r>
          </a:p>
          <a:p>
            <a:pPr lvl="3">
              <a:spcAft>
                <a:spcPts val="1200"/>
              </a:spcAft>
              <a:defRPr/>
            </a:pPr>
            <a:r>
              <a:rPr lang="en-US" sz="3200" b="1" dirty="0">
                <a:latin typeface="Times New Roman" panose="02020603050405020304" pitchFamily="18" charset="0"/>
                <a:cs typeface="Times New Roman" panose="02020603050405020304" pitchFamily="18" charset="0"/>
              </a:rPr>
              <a:t>(2) it is posted by a user with many followers. </a:t>
            </a:r>
            <a:endParaRPr lang="en-US" sz="3200" dirty="0">
              <a:latin typeface="Times New Roman" panose="02020603050405020304" pitchFamily="18" charset="0"/>
              <a:cs typeface="Times New Roman" panose="02020603050405020304" pitchFamily="18" charset="0"/>
            </a:endParaRPr>
          </a:p>
          <a:p>
            <a:pPr marL="457200" lvl="2" algn="just">
              <a:spcAft>
                <a:spcPts val="1200"/>
              </a:spcAft>
              <a:defRPr/>
            </a:pPr>
            <a:r>
              <a:rPr lang="en-US" sz="3200" dirty="0">
                <a:latin typeface="Times New Roman" panose="02020603050405020304" pitchFamily="18" charset="0"/>
                <a:cs typeface="Times New Roman" panose="02020603050405020304" pitchFamily="18" charset="0"/>
              </a:rPr>
              <a:t>They defined the salience score of a tweet as the </a:t>
            </a:r>
            <a:r>
              <a:rPr lang="en-US" sz="3200" i="1" dirty="0">
                <a:latin typeface="Times New Roman" panose="02020603050405020304" pitchFamily="18" charset="0"/>
                <a:cs typeface="Times New Roman" panose="02020603050405020304" pitchFamily="18" charset="0"/>
              </a:rPr>
              <a:t>multiplication of retweet count, user follower count and readability</a:t>
            </a:r>
            <a:r>
              <a:rPr lang="en-US" sz="3200" dirty="0">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BB3B5888-3C68-48C8-D143-F57A2F9D63C3}"/>
              </a:ext>
            </a:extLst>
          </p:cNvPr>
          <p:cNvSpPr>
            <a:spLocks noGrp="1"/>
          </p:cNvSpPr>
          <p:nvPr>
            <p:ph type="sldNum" sz="quarter" idx="12"/>
          </p:nvPr>
        </p:nvSpPr>
        <p:spPr/>
        <p:txBody>
          <a:bodyPr/>
          <a:lstStyle/>
          <a:p>
            <a:fld id="{DE8AB9A8-589B-4446-8E9E-A8BB80ADF635}" type="slidenum">
              <a:rPr lang="en-US" smtClean="0"/>
              <a:t>9</a:t>
            </a:fld>
            <a:endParaRPr lang="en-US"/>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ITC Stone Sans Std Semibold"/>
        <a:ea typeface="ＭＳ Ｐゴシック"/>
        <a:cs typeface="ＭＳ Ｐゴシック"/>
      </a:majorFont>
      <a:minorFont>
        <a:latin typeface="ITC Stone Sans Std Semibold"/>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4329</TotalTime>
  <Words>2816</Words>
  <Application>Microsoft Office PowerPoint</Application>
  <PresentationFormat>Widescreen</PresentationFormat>
  <Paragraphs>339</Paragraphs>
  <Slides>29</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ITC Stone Sans Std Semibold</vt:lpstr>
      <vt:lpstr>Arial</vt:lpstr>
      <vt:lpstr>Arial</vt:lpstr>
      <vt:lpstr>Calibri</vt:lpstr>
      <vt:lpstr>Cambria Math</vt:lpstr>
      <vt:lpstr>Courier New</vt:lpstr>
      <vt:lpstr>Times New Roman</vt:lpstr>
      <vt:lpstr>Wingdings</vt:lpstr>
      <vt:lpstr>Blank Presentation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above work is accepted and currently pending publication </vt:lpstr>
    </vt:vector>
  </TitlesOfParts>
  <Company>Foundry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Manier</dc:creator>
  <cp:lastModifiedBy>Chih-Yuan</cp:lastModifiedBy>
  <cp:revision>1209</cp:revision>
  <dcterms:created xsi:type="dcterms:W3CDTF">2014-02-18T17:37:52Z</dcterms:created>
  <dcterms:modified xsi:type="dcterms:W3CDTF">2023-07-04T23:43:54Z</dcterms:modified>
</cp:coreProperties>
</file>