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25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6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3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7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9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85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7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7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7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2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1F3156-6FA2-4AF2-B57D-F78586693324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8902720-7448-4D5C-957B-9EB8496C2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368968"/>
            <a:ext cx="8676222" cy="3441033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университет телекоммуникаций им. Проф. М.А.Бонч-Бруевича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теории управления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effectLst/>
              </a:rPr>
              <a:t>Управление в производственных системах. Изучение применения теории автоматического управления в производственных системах, оптимизация производственных процессов и управление ресурсами</a:t>
            </a:r>
            <a:endParaRPr lang="ru-RU" sz="2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602832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учебной группы ИСТ-312 </a:t>
            </a:r>
          </a:p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Гончаров А.С.</a:t>
            </a:r>
          </a:p>
          <a:p>
            <a:pPr algn="ctr"/>
            <a:endParaRPr lang="ru-RU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Белов А.М.</a:t>
            </a:r>
          </a:p>
          <a:p>
            <a:pPr algn="ctr"/>
            <a:endParaRPr lang="ru-RU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5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области применения ТАУ в производственных системах: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336276"/>
            <a:ext cx="975940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Роботизированные системы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Оптимизация работы конвейеров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Энергетическое управление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Диагностика и предиктивное обслуживание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Системы управления качеством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Гибкие производственные системы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Flexible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Manufacturing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Systems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FMS) </a:t>
            </a:r>
          </a:p>
        </p:txBody>
      </p:sp>
    </p:spTree>
    <p:extLst>
      <p:ext uri="{BB962C8B-B14F-4D97-AF65-F5344CB8AC3E}">
        <p14:creationId xmlns:p14="http://schemas.microsoft.com/office/powerpoint/2010/main" val="6677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90944"/>
            <a:ext cx="9905998" cy="876993"/>
          </a:xfrm>
        </p:spPr>
        <p:txBody>
          <a:bodyPr/>
          <a:lstStyle/>
          <a:p>
            <a:r>
              <a:rPr lang="ru-RU" dirty="0"/>
              <a:t>Примеры использования ТАУ на практике: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3" y="1662545"/>
            <a:ext cx="9905998" cy="4128656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effectLst/>
              </a:rPr>
              <a:t>Автомобильная промышленность</a:t>
            </a:r>
            <a:r>
              <a:rPr lang="ru-RU" dirty="0">
                <a:effectLst/>
              </a:rPr>
              <a:t>: В производственных процессах широко применяются автоматические системы управления, например, на линиях сварки, окраски и сборки кузовов автомобилей.</a:t>
            </a:r>
          </a:p>
          <a:p>
            <a:pPr algn="just"/>
            <a:r>
              <a:rPr lang="ru-RU" dirty="0">
                <a:effectLst/>
              </a:rPr>
              <a:t>·  </a:t>
            </a:r>
            <a:r>
              <a:rPr lang="ru-RU" b="1" dirty="0">
                <a:effectLst/>
              </a:rPr>
              <a:t>Пищевая промышленность</a:t>
            </a:r>
            <a:r>
              <a:rPr lang="ru-RU" dirty="0">
                <a:effectLst/>
              </a:rPr>
              <a:t>: Автоматизация линий производства продуктов питания с помощью ТАУ позволяет точно дозировать ингредиенты, контролировать процесс приготовления и обеспечивать соблюдение стандартов качества.</a:t>
            </a:r>
          </a:p>
          <a:p>
            <a:pPr algn="just"/>
            <a:r>
              <a:rPr lang="ru-RU" dirty="0">
                <a:effectLst/>
              </a:rPr>
              <a:t>·  </a:t>
            </a:r>
            <a:r>
              <a:rPr lang="ru-RU" b="1" dirty="0">
                <a:effectLst/>
              </a:rPr>
              <a:t>Энергетика</a:t>
            </a:r>
            <a:r>
              <a:rPr lang="ru-RU" dirty="0">
                <a:effectLst/>
              </a:rPr>
              <a:t>: В энергетической промышленности используются системы автоматического управления для управления генерацией и распределением электроэнергии, а также для поддержания стабильности энергосистемы.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0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15636"/>
            <a:ext cx="9905998" cy="1159625"/>
          </a:xfrm>
        </p:spPr>
        <p:txBody>
          <a:bodyPr/>
          <a:lstStyle/>
          <a:p>
            <a:r>
              <a:rPr lang="ru-RU" dirty="0"/>
              <a:t>Оптимизация производственных процессов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77537"/>
            <a:ext cx="9905998" cy="45484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effectLst/>
              </a:rPr>
              <a:t>Оптимизация производственных процессов - процесс систематического анализа и улучшения производственных процессов для повышения эффективности, снижения затрат и повышения качества продукции.</a:t>
            </a:r>
          </a:p>
          <a:p>
            <a:pPr marL="0" indent="0" algn="just" fontAlgn="base">
              <a:buNone/>
            </a:pPr>
            <a:r>
              <a:rPr lang="ru-RU" dirty="0">
                <a:effectLst/>
              </a:rPr>
              <a:t>Цели оптимизации производства заключаются в том, чтобы уменьшить расходы на выпуск продукции, при этом обеспечить ее высокое качество. Эти две цели конфликтуют друг с другом, поскольку прямое сокращение расходов негативно отразится на качестве. Кроме этого, производство представляет собой комплекс взаимосвязанных процессов, и улучшение только одного из них может нарушить оптимальность системы в целом.</a:t>
            </a:r>
          </a:p>
          <a:p>
            <a:pPr marL="0" indent="0" algn="just" fontAlgn="base">
              <a:buNone/>
            </a:pPr>
            <a:r>
              <a:rPr lang="ru-RU" dirty="0">
                <a:effectLst/>
              </a:rPr>
              <a:t>Поэтому основная задача заключается в приведении производственной системы к состоянию баланса между взаимоисключающими характеристиками, когда находится наилучший вариант достижения поставленных целей при заданных требованиях и в рамках имеющихся ограничений.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4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7570"/>
            <a:ext cx="9905998" cy="793865"/>
          </a:xfrm>
        </p:spPr>
        <p:txBody>
          <a:bodyPr/>
          <a:lstStyle/>
          <a:p>
            <a:r>
              <a:rPr lang="ru-RU" dirty="0"/>
              <a:t>Уровни оптимизации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21725"/>
            <a:ext cx="9905998" cy="5101244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dirty="0">
                <a:effectLst/>
              </a:rPr>
              <a:t>Оптимизация производства предполагает поэтапный переход от начального к наивысшему уровню зрелости.</a:t>
            </a:r>
          </a:p>
          <a:p>
            <a:pPr marL="0" indent="0" algn="just" fontAlgn="base">
              <a:buNone/>
            </a:pPr>
            <a:r>
              <a:rPr lang="ru-RU" dirty="0">
                <a:effectLst/>
              </a:rPr>
              <a:t>На первом уровне происходит автоматизация технологических и управленческих процессов, направленная сокращение рутинной работы, снижение количества ошибок, связанных с человеческим фактором, повышение прозрачности производственной системы.</a:t>
            </a:r>
          </a:p>
          <a:p>
            <a:pPr marL="0" indent="0" algn="just" fontAlgn="base">
              <a:buNone/>
            </a:pPr>
            <a:r>
              <a:rPr lang="ru-RU" dirty="0">
                <a:effectLst/>
              </a:rPr>
              <a:t>Второй уровень зрелости подразумевает анализ и перестройку производственных процессов с целью исключить как можно больше непроизводительных операций, которые не влияют на результат, при этом потребляют ресурсы и время.</a:t>
            </a:r>
          </a:p>
          <a:p>
            <a:pPr marL="0" indent="0" algn="just" fontAlgn="base">
              <a:buNone/>
            </a:pPr>
            <a:r>
              <a:rPr lang="ru-RU" dirty="0">
                <a:effectLst/>
              </a:rPr>
              <a:t>Третий уровень — оптимизация в режиме реального времени, при которой процессы поддерживаются на оптимальном уровне при любых изменениях внешних или внутренних факторов.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8255"/>
          </a:xfrm>
        </p:spPr>
        <p:txBody>
          <a:bodyPr/>
          <a:lstStyle/>
          <a:p>
            <a:r>
              <a:rPr lang="ru-RU" dirty="0">
                <a:effectLst/>
              </a:rPr>
              <a:t>Методы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3347" y="1537855"/>
            <a:ext cx="9905998" cy="4995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</a:rPr>
              <a:t>Бережливое производство — метод, который основан на стремлении к минимизации и устранению всех возможных потерь. К потерям относят все действия и операции, которые не добавляют ценности и приводят к дополнительным издержкам</a:t>
            </a:r>
          </a:p>
          <a:p>
            <a:pPr marL="0" indent="0" algn="just">
              <a:buNone/>
            </a:pPr>
            <a:r>
              <a:rPr lang="ru-RU" dirty="0">
                <a:effectLst/>
              </a:rPr>
              <a:t>Тотальная оптимизация – метод, при котором оптимизация проводится «снизу-вверх». Принцип осуществления этого метода заключается в сокращения затрат путем выработки и внедрения рационализаторских предложений.</a:t>
            </a:r>
          </a:p>
          <a:p>
            <a:pPr marL="0" indent="0" algn="just">
              <a:buNone/>
            </a:pPr>
            <a:r>
              <a:rPr lang="ru-RU" dirty="0">
                <a:effectLst/>
              </a:rPr>
              <a:t>Метод реинжиниринга используется в случае, когда предприятию требуются глубокая перестройка, тотальная замена средств производства и методов его организации. Такая трансформация направлена на внедрение революционных преобразований, позволяющих полностью отказаться от старых методов работы и проектировать новое производство, соответствующее современным требованиям.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25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6556"/>
            <a:ext cx="9905998" cy="1905000"/>
          </a:xfrm>
        </p:spPr>
        <p:txBody>
          <a:bodyPr/>
          <a:lstStyle/>
          <a:p>
            <a:r>
              <a:rPr lang="ru-RU" dirty="0"/>
              <a:t>Управление ресурсами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61556"/>
            <a:ext cx="9905998" cy="370747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Управление ресурсами — это процесс планирования, организации, контроля и оптимизации использования ресурсов (человеческих, материальных, финансовых, технологических) для достижения целей организации.</a:t>
            </a:r>
          </a:p>
          <a:p>
            <a:pPr marL="0" indent="0">
              <a:buNone/>
            </a:pPr>
            <a:r>
              <a:rPr lang="ru-RU" dirty="0"/>
              <a:t>Типы ресурсов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Человеческие Ресурсы: Персонал, рабочая сила, навыки, опыт </a:t>
            </a:r>
          </a:p>
          <a:p>
            <a:pPr marL="0" indent="0">
              <a:buNone/>
            </a:pPr>
            <a:r>
              <a:rPr lang="ru-RU" dirty="0"/>
              <a:t>Материальные Ресурсы: Сырье, материалы, инвентарь, оборудование </a:t>
            </a:r>
          </a:p>
          <a:p>
            <a:pPr marL="0" indent="0">
              <a:buNone/>
            </a:pPr>
            <a:r>
              <a:rPr lang="ru-RU" dirty="0"/>
              <a:t>Финансовые Ресурсы: Бюджет, капитал, кредиты, инвестиции </a:t>
            </a:r>
          </a:p>
          <a:p>
            <a:pPr marL="0" indent="0">
              <a:buNone/>
            </a:pPr>
            <a:r>
              <a:rPr lang="ru-RU" dirty="0"/>
              <a:t>Технологические Ресурсы: Оборудование, ПО, ИТ-инфраструктура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62750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3225" y="813261"/>
            <a:ext cx="9905998" cy="5379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Процесс управления ресурсов</a:t>
            </a: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ru-RU" b="1" dirty="0">
                <a:effectLst/>
              </a:rPr>
              <a:t>планирование:</a:t>
            </a:r>
            <a:r>
              <a:rPr lang="ru-RU" dirty="0">
                <a:effectLst/>
              </a:rPr>
              <a:t> Определение потребностей и целей</a:t>
            </a:r>
            <a:br>
              <a:rPr lang="ru-RU" dirty="0"/>
            </a:br>
            <a:r>
              <a:rPr lang="ru-RU" b="1" dirty="0">
                <a:effectLst/>
              </a:rPr>
              <a:t>Организация:</a:t>
            </a:r>
            <a:r>
              <a:rPr lang="ru-RU" dirty="0">
                <a:effectLst/>
              </a:rPr>
              <a:t> Структурирование ресурсов для достижения целей</a:t>
            </a:r>
            <a:br>
              <a:rPr lang="ru-RU" dirty="0"/>
            </a:br>
            <a:r>
              <a:rPr lang="ru-RU" b="1" dirty="0">
                <a:effectLst/>
              </a:rPr>
              <a:t>Контроль:</a:t>
            </a:r>
            <a:r>
              <a:rPr lang="ru-RU" dirty="0">
                <a:effectLst/>
              </a:rPr>
              <a:t> Мониторинг использования ресурсов</a:t>
            </a:r>
            <a:br>
              <a:rPr lang="ru-RU" dirty="0"/>
            </a:br>
            <a:r>
              <a:rPr lang="ru-RU" b="1" dirty="0">
                <a:effectLst/>
              </a:rPr>
              <a:t>Оптимизация:</a:t>
            </a:r>
            <a:r>
              <a:rPr lang="ru-RU" dirty="0">
                <a:effectLst/>
              </a:rPr>
              <a:t> Постоянное улучшение использования ресурсов</a:t>
            </a: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Инструменты управления ресурсами</a:t>
            </a:r>
            <a:r>
              <a:rPr lang="en-US" dirty="0">
                <a:effectLst/>
              </a:rPr>
              <a:t>: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Системы планирования ресурсов предприятия (ERP)</a:t>
            </a:r>
            <a:r>
              <a:rPr lang="en-US" dirty="0">
                <a:effectLst/>
              </a:rPr>
              <a:t>: </a:t>
            </a:r>
            <a:r>
              <a:rPr lang="en-US" b="1" dirty="0">
                <a:effectLst/>
              </a:rPr>
              <a:t>SAP ERP</a:t>
            </a:r>
            <a:r>
              <a:rPr lang="ru-RU" dirty="0">
                <a:effectLst/>
              </a:rPr>
              <a:t>, </a:t>
            </a:r>
            <a:r>
              <a:rPr lang="en-US" b="1" dirty="0">
                <a:effectLst/>
              </a:rPr>
              <a:t>Oracle ERP</a:t>
            </a:r>
            <a:r>
              <a:rPr lang="ru-RU" dirty="0">
                <a:effectLst/>
              </a:rPr>
              <a:t>, </a:t>
            </a:r>
            <a:r>
              <a:rPr lang="en-US" b="1" dirty="0">
                <a:effectLst/>
              </a:rPr>
              <a:t>Microsoft Dynamics</a:t>
            </a:r>
            <a:r>
              <a:rPr lang="ru-RU" dirty="0">
                <a:effectLst/>
              </a:rPr>
              <a:t>, </a:t>
            </a:r>
            <a:r>
              <a:rPr lang="en-US" b="1" dirty="0">
                <a:effectLst/>
              </a:rPr>
              <a:t>1</a:t>
            </a:r>
            <a:r>
              <a:rPr lang="ru-RU" b="1" dirty="0">
                <a:effectLst/>
              </a:rPr>
              <a:t>С:Предприятие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Системы управления производством (</a:t>
            </a:r>
            <a:r>
              <a:rPr lang="en-US" dirty="0">
                <a:effectLst/>
              </a:rPr>
              <a:t>MES): </a:t>
            </a:r>
            <a:r>
              <a:rPr lang="en-US" b="1" dirty="0">
                <a:effectLst/>
              </a:rPr>
              <a:t>GE </a:t>
            </a:r>
            <a:r>
              <a:rPr lang="en-US" b="1" dirty="0" err="1">
                <a:effectLst/>
              </a:rPr>
              <a:t>Proficy</a:t>
            </a:r>
            <a:r>
              <a:rPr lang="ru-RU" dirty="0">
                <a:effectLst/>
              </a:rPr>
              <a:t>, </a:t>
            </a:r>
            <a:r>
              <a:rPr lang="en-US" b="1" dirty="0">
                <a:effectLst/>
              </a:rPr>
              <a:t>Siemens SIMATIC IT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Системы управления проектами</a:t>
            </a:r>
            <a:r>
              <a:rPr lang="en-US" dirty="0">
                <a:effectLst/>
              </a:rPr>
              <a:t>: </a:t>
            </a:r>
            <a:r>
              <a:rPr lang="en-US" b="1" dirty="0">
                <a:effectLst/>
              </a:rPr>
              <a:t>Microsoft Project</a:t>
            </a:r>
            <a:r>
              <a:rPr lang="ru-RU" dirty="0">
                <a:effectLst/>
              </a:rPr>
              <a:t>, </a:t>
            </a:r>
            <a:r>
              <a:rPr lang="en-US" b="1" dirty="0">
                <a:effectLst/>
              </a:rPr>
              <a:t>Asana</a:t>
            </a:r>
            <a:r>
              <a:rPr lang="ru-RU" dirty="0">
                <a:effectLst/>
              </a:rPr>
              <a:t>, </a:t>
            </a:r>
            <a:r>
              <a:rPr lang="en-US" b="1" dirty="0">
                <a:effectLst/>
              </a:rPr>
              <a:t>Trello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90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85156"/>
            <a:ext cx="9905998" cy="19050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960418"/>
            <a:ext cx="9905998" cy="207125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effectLst/>
              </a:rPr>
              <a:t>В ходе нашей презентации мы рассмотрели ряд важных аспектов управления в производственных системах, включая теорию автоматического управления, оптимизацию производственных процессов и управление ресурсами. Эти компоненты играют критическую роль в улучшении эффективности, снижении затрат и повышении качества продукции на современных производствах.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82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7914" y="515389"/>
            <a:ext cx="9905998" cy="918556"/>
          </a:xfrm>
        </p:spPr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599" y="1702723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Теория Автоматического Управления</a:t>
            </a:r>
            <a:r>
              <a:rPr lang="ru-RU" dirty="0">
                <a:effectLst/>
              </a:rPr>
              <a:t> - Под ред. Б.Н. Петрова, М.: </a:t>
            </a:r>
            <a:r>
              <a:rPr lang="ru-RU" dirty="0" err="1">
                <a:effectLst/>
              </a:rPr>
              <a:t>Энергоатомиздат</a:t>
            </a:r>
            <a:r>
              <a:rPr lang="ru-RU" dirty="0">
                <a:effectLst/>
              </a:rPr>
              <a:t>, 1988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Автоматизация Производственных Процессов</a:t>
            </a:r>
            <a:r>
              <a:rPr lang="ru-RU" dirty="0">
                <a:effectLst/>
              </a:rPr>
              <a:t> - А.Н. Шидловский, М.: Солон-Пресс, 2015</a:t>
            </a:r>
          </a:p>
          <a:p>
            <a:pPr marL="0" indent="0">
              <a:buNone/>
            </a:pPr>
            <a:r>
              <a:rPr lang="ru-RU" dirty="0"/>
              <a:t>ТЕОРИЯ АВТОМАТИЧЕСКОГО РЕГУЛИРОВАНИЯ – ИСТОРИЯ, СОВРЕМЕННОЕ СОСТОЯНИЕ И ПЕРСПЕКТИВЫ РАЗВИТИЯ - В.И. </a:t>
            </a:r>
            <a:r>
              <a:rPr lang="ru-RU" dirty="0" err="1"/>
              <a:t>Бабичев</a:t>
            </a:r>
            <a:r>
              <a:rPr lang="ru-RU" dirty="0"/>
              <a:t>, А.В. Игнатов, Е.В. Александров, статья</a:t>
            </a:r>
            <a:br>
              <a:rPr lang="ru-RU" dirty="0"/>
            </a:br>
            <a:r>
              <a:rPr lang="ru-RU" b="1" dirty="0">
                <a:effectLst/>
              </a:rPr>
              <a:t>Оптимизация Производственных Процессов</a:t>
            </a:r>
            <a:r>
              <a:rPr lang="ru-RU" dirty="0">
                <a:effectLst/>
              </a:rPr>
              <a:t> - В.И. Васильев, М.: ИНФРА-М, 2013</a:t>
            </a:r>
            <a:br>
              <a:rPr lang="ru-RU" dirty="0"/>
            </a:br>
            <a:r>
              <a:rPr lang="ru-RU" b="1" dirty="0">
                <a:effectLst/>
              </a:rPr>
              <a:t>Управление Ресурсами в Производстве</a:t>
            </a:r>
            <a:r>
              <a:rPr lang="ru-RU" dirty="0">
                <a:effectLst/>
              </a:rPr>
              <a:t> - под ред. А.И. Квита, СПб.: Питер,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65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8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0465"/>
            <a:ext cx="9905998" cy="778626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11282"/>
            <a:ext cx="9905998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Управление в производственных системах является ключевым фактором успешного функционирования предприятий. В условиях быстро меняющихся рыночных условий и высоких требований к качеству и скорости производства, эффективное управление позволяет оптимизировать процессы, снижать затраты и рационально использовать ресурсы. </a:t>
            </a:r>
          </a:p>
          <a:p>
            <a:pPr marL="0" indent="0" algn="just">
              <a:buNone/>
            </a:pPr>
            <a:r>
              <a:rPr lang="ru-RU" dirty="0"/>
              <a:t>Современные технологии и методы управления, включая теорию автоматического управления и различные подходы к оптимизации, дают возможность повышать производительность и гибкость производственных систем.</a:t>
            </a: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1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27215"/>
            <a:ext cx="9905998" cy="1252451"/>
          </a:xfrm>
        </p:spPr>
        <p:txBody>
          <a:bodyPr/>
          <a:lstStyle/>
          <a:p>
            <a:pPr algn="ctr"/>
            <a:r>
              <a:rPr lang="ru-RU" dirty="0"/>
              <a:t>Управление в производственных системах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780" y="1479666"/>
            <a:ext cx="9905998" cy="4921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Определение и роль производственных систем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Производственная система — это совокупность оборудования, технологий, персонала и информационных потоков, которая организована для выпуска продукции или выполнения определенных операций. 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Задачи управления в производственных системах</a:t>
            </a:r>
            <a:r>
              <a:rPr lang="ru-RU" dirty="0"/>
              <a:t>:</a:t>
            </a:r>
          </a:p>
          <a:p>
            <a:pPr algn="just"/>
            <a:r>
              <a:rPr lang="ru-RU" dirty="0"/>
              <a:t>Планирование производства</a:t>
            </a:r>
          </a:p>
          <a:p>
            <a:pPr algn="just"/>
            <a:r>
              <a:rPr lang="ru-RU" dirty="0"/>
              <a:t>Организация производственных процессов</a:t>
            </a:r>
          </a:p>
          <a:p>
            <a:pPr algn="just"/>
            <a:r>
              <a:rPr lang="ru-RU" dirty="0"/>
              <a:t>Контроль за выполнением задач</a:t>
            </a:r>
          </a:p>
          <a:p>
            <a:pPr algn="just"/>
            <a:r>
              <a:rPr lang="ru-RU" dirty="0"/>
              <a:t>Регулирование и корректировка производственных процессов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50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4787" y="563879"/>
            <a:ext cx="9905998" cy="542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Методы организации производства</a:t>
            </a:r>
          </a:p>
          <a:p>
            <a:pPr marL="0" indent="0" algn="just">
              <a:buNone/>
            </a:pPr>
            <a:r>
              <a:rPr lang="ru-RU" dirty="0"/>
              <a:t>Методы организации производства определяют, как структурируются технологические операции, как организованы рабочие места и потоки материалов, а также каким образом распределяются ресурсы для выполнения производственных задач.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Выбор метода зависит от нескольких факторов:</a:t>
            </a:r>
          </a:p>
          <a:p>
            <a:r>
              <a:rPr lang="ru-RU" dirty="0"/>
              <a:t>Объем и тип продукции</a:t>
            </a:r>
          </a:p>
          <a:p>
            <a:r>
              <a:rPr lang="ru-RU" dirty="0"/>
              <a:t>Характеристики спроса</a:t>
            </a:r>
          </a:p>
          <a:p>
            <a:r>
              <a:rPr lang="ru-RU" dirty="0"/>
              <a:t>Технические возможности</a:t>
            </a:r>
          </a:p>
          <a:p>
            <a:r>
              <a:rPr lang="ru-RU" dirty="0"/>
              <a:t>Стратегические цели компании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283" y="347748"/>
            <a:ext cx="9905998" cy="5396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методы организации производства включают: поточный, серийный и единичный методы.</a:t>
            </a:r>
          </a:p>
          <a:p>
            <a:pPr marL="0" indent="0">
              <a:buNone/>
            </a:pPr>
            <a:endParaRPr lang="ru-RU" dirty="0"/>
          </a:p>
          <a:p>
            <a:pPr algn="just"/>
            <a:r>
              <a:rPr lang="ru-RU" dirty="0"/>
              <a:t>Поточный</a:t>
            </a:r>
            <a:r>
              <a:rPr lang="en-US" dirty="0"/>
              <a:t>: </a:t>
            </a:r>
            <a:r>
              <a:rPr lang="ru-RU" dirty="0"/>
              <a:t>предполагает непрерывное выполнение технологических операций в строгой последовательности, при которой однотипные изделия последовательно перемещаются по технологической линии.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Серийный</a:t>
            </a:r>
            <a:r>
              <a:rPr lang="en-US" dirty="0"/>
              <a:t>: </a:t>
            </a:r>
            <a:r>
              <a:rPr lang="ru-RU" dirty="0"/>
              <a:t>метод, при котором продукция выпускается сериями (партиями) определенного объема.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Единичный</a:t>
            </a:r>
            <a:r>
              <a:rPr lang="en-US" dirty="0"/>
              <a:t>:</a:t>
            </a:r>
            <a:r>
              <a:rPr lang="ru-RU" dirty="0"/>
              <a:t>выпуск уникальных или </a:t>
            </a:r>
            <a:r>
              <a:rPr lang="ru-RU" dirty="0" err="1"/>
              <a:t>малосерийных</a:t>
            </a:r>
            <a:r>
              <a:rPr lang="ru-RU" dirty="0"/>
              <a:t> изделий, каждый из которых может иметь индивидуальные характеристики.</a:t>
            </a:r>
          </a:p>
        </p:txBody>
      </p:sp>
    </p:spTree>
    <p:extLst>
      <p:ext uri="{BB962C8B-B14F-4D97-AF65-F5344CB8AC3E}">
        <p14:creationId xmlns:p14="http://schemas.microsoft.com/office/powerpoint/2010/main" val="169849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77585"/>
            <a:ext cx="9905998" cy="1905000"/>
          </a:xfrm>
        </p:spPr>
        <p:txBody>
          <a:bodyPr/>
          <a:lstStyle/>
          <a:p>
            <a:r>
              <a:rPr lang="ru-RU" dirty="0" err="1"/>
              <a:t>теориЯ</a:t>
            </a:r>
            <a:r>
              <a:rPr lang="ru-RU" dirty="0"/>
              <a:t> автоматического управления в производственных системах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02970"/>
            <a:ext cx="9905998" cy="3708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Применение теории автоматического управления</a:t>
            </a:r>
            <a:r>
              <a:rPr lang="en-US" dirty="0"/>
              <a:t> </a:t>
            </a:r>
            <a:r>
              <a:rPr lang="ru-RU" dirty="0"/>
              <a:t>(ТАУ) позволяет контролировать, регулировать и координировать работу оборудования, ресурсов и технологий с минимальным участием человека.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ТАУ является частью технической кибернетики и направлена на разработку универсальных принципов автоматического управления, а также на методы анализа (исследования работы) и синтеза (подбора параметров) систем автоматического управления (САУ) для технических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69184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5528"/>
            <a:ext cx="9905998" cy="1202575"/>
          </a:xfrm>
        </p:spPr>
        <p:txBody>
          <a:bodyPr/>
          <a:lstStyle/>
          <a:p>
            <a:r>
              <a:rPr lang="ru-RU" dirty="0"/>
              <a:t>Принципы управления САУ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70214"/>
            <a:ext cx="9905998" cy="44320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Управление САУ основано на применении обратной связи и регулирования параметров. </a:t>
            </a:r>
          </a:p>
          <a:p>
            <a:pPr marL="0" indent="0" algn="just">
              <a:buNone/>
            </a:pPr>
            <a:r>
              <a:rPr lang="ru-RU" dirty="0"/>
              <a:t>Обратная связь - связь</a:t>
            </a:r>
            <a:r>
              <a:rPr lang="ru-RU" dirty="0">
                <a:effectLst/>
              </a:rPr>
              <a:t>, при которой на вход регулятора (</a:t>
            </a:r>
            <a:r>
              <a:rPr lang="ru-RU" dirty="0"/>
              <a:t>устройства или алгоритма, предназначенного для автоматического поддержания заданного значения регулируемой величины в системе</a:t>
            </a:r>
            <a:r>
              <a:rPr lang="ru-RU" dirty="0">
                <a:effectLst/>
              </a:rPr>
              <a:t>) подаётся действительное значение выходной переменной, а также заданное значение регулируемой переменной.</a:t>
            </a:r>
          </a:p>
          <a:p>
            <a:pPr marL="0" indent="0" algn="just">
              <a:buNone/>
            </a:pPr>
            <a:endParaRPr lang="ru-RU" dirty="0">
              <a:effectLst/>
            </a:endParaRPr>
          </a:p>
          <a:p>
            <a:pPr marL="0" indent="0" algn="just">
              <a:buNone/>
            </a:pPr>
            <a:r>
              <a:rPr lang="ru-RU" b="1" dirty="0"/>
              <a:t>Жёсткая обратная связь</a:t>
            </a:r>
            <a:r>
              <a:rPr lang="ru-RU" dirty="0"/>
              <a:t>: сигнал на вход регулятора пропорционален выходному сигналу объекта в каждый момент времени.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Гибкая обратная связь</a:t>
            </a:r>
            <a:r>
              <a:rPr lang="ru-RU" dirty="0"/>
              <a:t>: на вход регулятора поступает не только сигнал, пропорциональный выходному сигналу, но и сигнал, пропорциональный производным выходной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18343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2277"/>
            <a:ext cx="9905998" cy="1044633"/>
          </a:xfrm>
        </p:spPr>
        <p:txBody>
          <a:bodyPr/>
          <a:lstStyle/>
          <a:p>
            <a:r>
              <a:rPr lang="ru-RU" dirty="0"/>
              <a:t>Способы управления </a:t>
            </a:r>
            <a:r>
              <a:rPr lang="ru-RU" dirty="0" err="1"/>
              <a:t>сау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598" y="1654233"/>
            <a:ext cx="9905998" cy="4668982"/>
          </a:xfrm>
        </p:spPr>
        <p:txBody>
          <a:bodyPr>
            <a:normAutofit/>
          </a:bodyPr>
          <a:lstStyle/>
          <a:p>
            <a:pPr algn="just"/>
            <a:r>
              <a:rPr lang="ru-RU" i="1" dirty="0">
                <a:effectLst/>
              </a:rPr>
              <a:t>Управление по принципу отклонения управляемой переменной</a:t>
            </a:r>
            <a:r>
              <a:rPr lang="ru-RU" dirty="0">
                <a:effectLst/>
              </a:rPr>
              <a:t> — обратная связь образует замкнутый контур. На управляемый объект подаётся воздействие, пропорциональное сумме (разности) между выходной переменной и заданным значением, так, чтобы эта сумма (разность) уменьшалась.</a:t>
            </a:r>
          </a:p>
          <a:p>
            <a:pPr algn="just"/>
            <a:r>
              <a:rPr lang="ru-RU" i="1" dirty="0">
                <a:effectLst/>
              </a:rPr>
              <a:t>Управление по принципу компенсации возмущений</a:t>
            </a:r>
            <a:r>
              <a:rPr lang="ru-RU" dirty="0">
                <a:effectLst/>
              </a:rPr>
              <a:t> — на вход регулятора попадает сигнал, пропорциональный возмущающему воздействию. Отсутствует зависимость между управляющим воздействием и результатом этого действия на объект.</a:t>
            </a:r>
          </a:p>
          <a:p>
            <a:pPr algn="just"/>
            <a:r>
              <a:rPr lang="ru-RU" i="1" dirty="0">
                <a:effectLst/>
              </a:rPr>
              <a:t>Управление по принципу комбинированного регулирования</a:t>
            </a:r>
            <a:r>
              <a:rPr lang="ru-RU" dirty="0">
                <a:effectLst/>
              </a:rPr>
              <a:t> — используется одновременно регулирование по возмущению и по отклонению, что обеспечивает наиболее высокую точность управления.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6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инцип отклонения управляемой переменной в ТА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5" y="473826"/>
            <a:ext cx="3921529" cy="2261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инцип компенсации возмущений в ТА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21" y="473826"/>
            <a:ext cx="4253979" cy="163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ринцип комбинированного регулирования в ТА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04" y="3699165"/>
            <a:ext cx="3911168" cy="2114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6683" y="2852297"/>
            <a:ext cx="422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Принцип отклонения управляемой переменной в ТАУ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2219" y="2258967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Принцип компенсации возмущений в ТАУ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804" y="5918662"/>
            <a:ext cx="38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Принцип комбинированного регулирования в ТАУ</a:t>
            </a:r>
          </a:p>
        </p:txBody>
      </p:sp>
    </p:spTree>
    <p:extLst>
      <p:ext uri="{BB962C8B-B14F-4D97-AF65-F5344CB8AC3E}">
        <p14:creationId xmlns:p14="http://schemas.microsoft.com/office/powerpoint/2010/main" val="305156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495</TotalTime>
  <Words>1306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Times New Roman</vt:lpstr>
      <vt:lpstr>Сетка</vt:lpstr>
      <vt:lpstr>Санкт-Петербургский государственный университет телекоммуникаций им. Проф. М.А.Бонч-Бруевича   ОСНовы теории управления   Управление в производственных системах. Изучение применения теории автоматического управления в производственных системах, оптимизация производственных процессов и управление ресурсами</vt:lpstr>
      <vt:lpstr>Введение</vt:lpstr>
      <vt:lpstr>Управление в производственных системах</vt:lpstr>
      <vt:lpstr>PowerPoint Presentation</vt:lpstr>
      <vt:lpstr>PowerPoint Presentation</vt:lpstr>
      <vt:lpstr>теориЯ автоматического управления в производственных системах</vt:lpstr>
      <vt:lpstr>Принципы управления САУ</vt:lpstr>
      <vt:lpstr>Способы управления сау</vt:lpstr>
      <vt:lpstr>PowerPoint Presentation</vt:lpstr>
      <vt:lpstr>Основные области применения ТАУ в производственных системах:</vt:lpstr>
      <vt:lpstr>Примеры использования ТАУ на практике:</vt:lpstr>
      <vt:lpstr>Оптимизация производственных процессов</vt:lpstr>
      <vt:lpstr>Уровни оптимизации</vt:lpstr>
      <vt:lpstr>Методы оптимизации</vt:lpstr>
      <vt:lpstr>Управление ресурсами</vt:lpstr>
      <vt:lpstr>PowerPoint Presentation</vt:lpstr>
      <vt:lpstr>Заключение</vt:lpstr>
      <vt:lpstr>Источники: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 производственных системах. Изучение применения теории автоматического управления в производственных системах, оптимизация производственных процессов и управление ресурсами</dc:title>
  <dc:creator>UnifySystem</dc:creator>
  <cp:lastModifiedBy>HuaweiD14</cp:lastModifiedBy>
  <cp:revision>15</cp:revision>
  <dcterms:created xsi:type="dcterms:W3CDTF">2024-10-23T18:06:57Z</dcterms:created>
  <dcterms:modified xsi:type="dcterms:W3CDTF">2024-10-24T10:52:55Z</dcterms:modified>
</cp:coreProperties>
</file>