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259200" y="1299960"/>
            <a:ext cx="8552880" cy="64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3459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ru-RU" sz="345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07200" y="8125560"/>
            <a:ext cx="7257240" cy="76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449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44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936960" cy="8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1"/>
          </p:nvPr>
        </p:nvSpPr>
        <p:spPr>
          <a:xfrm>
            <a:off x="5134680" y="0"/>
            <a:ext cx="3936960" cy="8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2"/>
          </p:nvPr>
        </p:nvSpPr>
        <p:spPr>
          <a:xfrm>
            <a:off x="0" y="16251840"/>
            <a:ext cx="3936960" cy="8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3"/>
          </p:nvPr>
        </p:nvSpPr>
        <p:spPr>
          <a:xfrm>
            <a:off x="5134680" y="16251840"/>
            <a:ext cx="3936960" cy="8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67B3B9-CED2-474F-BD8B-EFB77707F10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7CFA68-EB76-4FE1-B14F-65D40AE9AC2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0B3503-79D1-48A0-90B5-476EC07709C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0D1426-C50A-4CA8-A61B-C11B08272F9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4C29B8-D111-4506-A55F-E8A15AF950A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FB26A59-0EFA-44D7-BF91-916DCCDBFA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D8BB6A-EC53-4AE5-9872-F075E933C6B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A838EEE-9F4D-4015-9E8B-7DD60D13DD7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28440" y="1346760"/>
            <a:ext cx="10972440" cy="286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chemeClr val="dk1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31160" y="1925280"/>
            <a:ext cx="13166640" cy="477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6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359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3359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35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10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6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216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68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6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216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3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3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33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eeee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f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821960" y="2175480"/>
            <a:ext cx="10972440" cy="193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ts val="3101"/>
              </a:lnSpc>
              <a:spcBef>
                <a:spcPts val="14400"/>
              </a:spcBef>
              <a:spcAft>
                <a:spcPts val="14400"/>
              </a:spcAft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chemeClr val="dk1"/>
                </a:solidFill>
                <a:latin typeface="Calibri Light"/>
                <a:ea typeface="Fraunces Extra Bold"/>
              </a:rPr>
              <a:t>Управление в финансовой сфере.</a:t>
            </a:r>
            <a:r>
              <a:rPr b="1" lang="en-US" sz="4200" spc="-1" strike="noStrike">
                <a:solidFill>
                  <a:schemeClr val="dk1"/>
                </a:solidFill>
                <a:latin typeface="Calibri Light"/>
                <a:ea typeface="Fraunces Extra Bold"/>
              </a:rPr>
              <a:t> </a:t>
            </a:r>
            <a:r>
              <a:rPr b="0" lang="en-US" sz="4200" spc="-1" strike="noStrike">
                <a:solidFill>
                  <a:schemeClr val="dk1"/>
                </a:solidFill>
                <a:latin typeface="Calibri Light"/>
                <a:ea typeface="Nobile"/>
              </a:rPr>
              <a:t>Автоматизация для оптимизации управления активами и портфелями</a:t>
            </a:r>
            <a:endParaRPr b="0" lang="ru-RU" sz="4200" spc="-1" strike="noStrike">
              <a:solidFill>
                <a:schemeClr val="dk1"/>
              </a:solidFill>
              <a:latin typeface="Calibri Light"/>
              <a:ea typeface="Source Han Sans CN"/>
            </a:endParaRPr>
          </a:p>
        </p:txBody>
      </p:sp>
      <p:sp>
        <p:nvSpPr>
          <p:cNvPr id="51" name="Заголовок 1"/>
          <p:cNvSpPr/>
          <p:nvPr/>
        </p:nvSpPr>
        <p:spPr>
          <a:xfrm>
            <a:off x="1644120" y="274320"/>
            <a:ext cx="11328480" cy="29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 defTabSz="914400">
              <a:lnSpc>
                <a:spcPct val="90000"/>
              </a:lnSpc>
            </a:pPr>
            <a:r>
              <a:rPr b="1" lang="ru-RU" sz="1400" spc="-1" strike="noStrike">
                <a:solidFill>
                  <a:schemeClr val="dk1"/>
                </a:solidFill>
                <a:latin typeface="Calibri Light"/>
                <a:ea typeface="Roboto"/>
              </a:rPr>
              <a:t>Санкт-Петербургский государственный университет телекоммуникаций им. проф. М.А. Бонч-Бруевича</a:t>
            </a:r>
            <a:br>
              <a:rPr sz="1400"/>
            </a:br>
            <a:br>
              <a:rPr sz="1400"/>
            </a:br>
            <a:r>
              <a:rPr b="1" lang="ru-RU" sz="1400" spc="-1" strike="noStrike">
                <a:solidFill>
                  <a:schemeClr val="dk1"/>
                </a:solidFill>
                <a:latin typeface="Calibri Light"/>
                <a:ea typeface="Roboto"/>
              </a:rPr>
              <a:t>Основы теории управления</a:t>
            </a:r>
            <a:br>
              <a:rPr sz="1400"/>
            </a:br>
            <a:br>
              <a:rPr sz="1400"/>
            </a:br>
            <a:br>
              <a:rPr sz="1400"/>
            </a:br>
            <a:br>
              <a:rPr sz="1400"/>
            </a:br>
            <a:br>
              <a:rPr sz="1400"/>
            </a:br>
            <a:br>
              <a:rPr sz="1400"/>
            </a:br>
            <a:br>
              <a:rPr sz="1400"/>
            </a:br>
            <a:br>
              <a:rPr sz="1400"/>
            </a:br>
            <a:br>
              <a:rPr sz="1400"/>
            </a:b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828440" y="5315040"/>
            <a:ext cx="10972440" cy="291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 Light"/>
                <a:ea typeface="Roboto"/>
              </a:rPr>
              <a:t>Выполнили студент учебной группы ИСТ-312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  <a:ea typeface="Roboto"/>
              </a:rPr>
              <a:t>Аджигирей Д. С.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 Light"/>
                <a:ea typeface="Roboto"/>
              </a:rPr>
              <a:t>Преподаватаель: Белов А. М.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500" spc="-1" strike="noStrike">
                <a:solidFill>
                  <a:srgbClr val="000000"/>
                </a:solidFill>
                <a:latin typeface="Calibri Light"/>
                <a:ea typeface="Roboto"/>
              </a:rPr>
              <a:t>Санкт-Петербург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500" spc="-1" strike="noStrike">
                <a:solidFill>
                  <a:srgbClr val="000000"/>
                </a:solidFill>
                <a:latin typeface="Calibri Light"/>
                <a:ea typeface="Roboto"/>
              </a:rPr>
              <a:t>2024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0"/>
          <p:cNvSpPr/>
          <p:nvPr/>
        </p:nvSpPr>
        <p:spPr>
          <a:xfrm>
            <a:off x="864000" y="2598120"/>
            <a:ext cx="1213992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6049"/>
              </a:lnSpc>
              <a:tabLst>
                <a:tab algn="l" pos="0"/>
              </a:tabLst>
            </a:pPr>
            <a:r>
              <a:rPr b="1" lang="en-US" sz="48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Теория автоматического управления</a:t>
            </a:r>
            <a:endParaRPr b="0" lang="en-US" sz="4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1"/>
          <p:cNvSpPr/>
          <p:nvPr/>
        </p:nvSpPr>
        <p:spPr>
          <a:xfrm>
            <a:off x="864000" y="3986640"/>
            <a:ext cx="33847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Система управления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2"/>
          <p:cNvSpPr/>
          <p:nvPr/>
        </p:nvSpPr>
        <p:spPr>
          <a:xfrm>
            <a:off x="864000" y="4619160"/>
            <a:ext cx="389844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Взаимодействие для достижения цели.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3"/>
          <p:cNvSpPr/>
          <p:nvPr/>
        </p:nvSpPr>
        <p:spPr>
          <a:xfrm>
            <a:off x="5372640" y="39866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Обратная связь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4"/>
          <p:cNvSpPr/>
          <p:nvPr/>
        </p:nvSpPr>
        <p:spPr>
          <a:xfrm>
            <a:off x="5372640" y="4619160"/>
            <a:ext cx="389844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Корректировка работы системы.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5"/>
          <p:cNvSpPr/>
          <p:nvPr/>
        </p:nvSpPr>
        <p:spPr>
          <a:xfrm>
            <a:off x="9881280" y="39866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Финансы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6"/>
          <p:cNvSpPr/>
          <p:nvPr/>
        </p:nvSpPr>
        <p:spPr>
          <a:xfrm>
            <a:off x="9881280" y="4619160"/>
            <a:ext cx="3898440" cy="7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Адаптация принципов для управления деньгами.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12537000" y="7495200"/>
            <a:ext cx="205740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6350400" y="1101600"/>
            <a:ext cx="7415640" cy="15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049"/>
              </a:lnSpc>
              <a:tabLst>
                <a:tab algn="l" pos="0"/>
              </a:tabLst>
            </a:pPr>
            <a:r>
              <a:rPr b="1" lang="en-US" sz="48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Применение в финансах</a:t>
            </a:r>
            <a:endParaRPr b="0" lang="en-US" sz="4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Shape 1"/>
          <p:cNvSpPr/>
          <p:nvPr/>
        </p:nvSpPr>
        <p:spPr>
          <a:xfrm>
            <a:off x="6350400" y="3292560"/>
            <a:ext cx="555120" cy="55512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2"/>
          <p:cNvSpPr/>
          <p:nvPr/>
        </p:nvSpPr>
        <p:spPr>
          <a:xfrm>
            <a:off x="6535800" y="3385080"/>
            <a:ext cx="18432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1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 3"/>
          <p:cNvSpPr/>
          <p:nvPr/>
        </p:nvSpPr>
        <p:spPr>
          <a:xfrm>
            <a:off x="7152840" y="3292560"/>
            <a:ext cx="446076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Алгоритмическая торговля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 4"/>
          <p:cNvSpPr/>
          <p:nvPr/>
        </p:nvSpPr>
        <p:spPr>
          <a:xfrm>
            <a:off x="7152840" y="3826440"/>
            <a:ext cx="6613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Роботы торгуют на биржах.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Shape 5"/>
          <p:cNvSpPr/>
          <p:nvPr/>
        </p:nvSpPr>
        <p:spPr>
          <a:xfrm>
            <a:off x="6350400" y="4745880"/>
            <a:ext cx="555120" cy="55512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6"/>
          <p:cNvSpPr/>
          <p:nvPr/>
        </p:nvSpPr>
        <p:spPr>
          <a:xfrm>
            <a:off x="6507000" y="4838400"/>
            <a:ext cx="24156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2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 7"/>
          <p:cNvSpPr/>
          <p:nvPr/>
        </p:nvSpPr>
        <p:spPr>
          <a:xfrm>
            <a:off x="7152840" y="4745880"/>
            <a:ext cx="48470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Финансовые платформы с ИИ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 8"/>
          <p:cNvSpPr/>
          <p:nvPr/>
        </p:nvSpPr>
        <p:spPr>
          <a:xfrm>
            <a:off x="7152840" y="5279760"/>
            <a:ext cx="6613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Анализ рисков и прогнозирование.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Shape 9"/>
          <p:cNvSpPr/>
          <p:nvPr/>
        </p:nvSpPr>
        <p:spPr>
          <a:xfrm>
            <a:off x="6350400" y="6199200"/>
            <a:ext cx="555120" cy="55512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10"/>
          <p:cNvSpPr/>
          <p:nvPr/>
        </p:nvSpPr>
        <p:spPr>
          <a:xfrm>
            <a:off x="6516360" y="6291720"/>
            <a:ext cx="22320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1" lang="en-US" sz="29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3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 11"/>
          <p:cNvSpPr/>
          <p:nvPr/>
        </p:nvSpPr>
        <p:spPr>
          <a:xfrm>
            <a:off x="7152840" y="6199200"/>
            <a:ext cx="34718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Управление рисками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12"/>
          <p:cNvSpPr/>
          <p:nvPr/>
        </p:nvSpPr>
        <p:spPr>
          <a:xfrm>
            <a:off x="7152840" y="6733080"/>
            <a:ext cx="6613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Автоматическое выявление рисковых активов.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2537000" y="7495200"/>
            <a:ext cx="205740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12537000" y="7495200"/>
            <a:ext cx="205740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78" name="Text 0"/>
          <p:cNvSpPr/>
          <p:nvPr/>
        </p:nvSpPr>
        <p:spPr>
          <a:xfrm>
            <a:off x="864000" y="777600"/>
            <a:ext cx="7415640" cy="15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6049"/>
              </a:lnSpc>
              <a:tabLst>
                <a:tab algn="l" pos="0"/>
              </a:tabLst>
            </a:pPr>
            <a:r>
              <a:rPr b="1" lang="en-US" sz="48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Оптимизация управления активами</a:t>
            </a:r>
            <a:endParaRPr b="0" lang="en-US" sz="4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Shape 1"/>
          <p:cNvSpPr/>
          <p:nvPr/>
        </p:nvSpPr>
        <p:spPr>
          <a:xfrm>
            <a:off x="864000" y="2690640"/>
            <a:ext cx="7415640" cy="1422360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 2"/>
          <p:cNvSpPr/>
          <p:nvPr/>
        </p:nvSpPr>
        <p:spPr>
          <a:xfrm>
            <a:off x="1110960" y="293760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Стратегия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3"/>
          <p:cNvSpPr/>
          <p:nvPr/>
        </p:nvSpPr>
        <p:spPr>
          <a:xfrm>
            <a:off x="1110960" y="3471480"/>
            <a:ext cx="6922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Выбор оптимальной стратегии инвестирования.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Shape 4"/>
          <p:cNvSpPr/>
          <p:nvPr/>
        </p:nvSpPr>
        <p:spPr>
          <a:xfrm>
            <a:off x="864000" y="4360320"/>
            <a:ext cx="7415640" cy="1422360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 5"/>
          <p:cNvSpPr/>
          <p:nvPr/>
        </p:nvSpPr>
        <p:spPr>
          <a:xfrm>
            <a:off x="1110960" y="460692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Баланс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6"/>
          <p:cNvSpPr/>
          <p:nvPr/>
        </p:nvSpPr>
        <p:spPr>
          <a:xfrm>
            <a:off x="1110960" y="5140800"/>
            <a:ext cx="6922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Балансировка доходности и рисков.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Shape 7"/>
          <p:cNvSpPr/>
          <p:nvPr/>
        </p:nvSpPr>
        <p:spPr>
          <a:xfrm>
            <a:off x="864000" y="6029640"/>
            <a:ext cx="7415640" cy="1422360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 8"/>
          <p:cNvSpPr/>
          <p:nvPr/>
        </p:nvSpPr>
        <p:spPr>
          <a:xfrm>
            <a:off x="1110960" y="62762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Адаптация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9"/>
          <p:cNvSpPr/>
          <p:nvPr/>
        </p:nvSpPr>
        <p:spPr>
          <a:xfrm>
            <a:off x="1110960" y="6810120"/>
            <a:ext cx="6922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Адаптация к рыночным условиям.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0"/>
          <p:cNvSpPr/>
          <p:nvPr/>
        </p:nvSpPr>
        <p:spPr>
          <a:xfrm>
            <a:off x="803520" y="362880"/>
            <a:ext cx="12912480" cy="100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601"/>
              </a:lnSpc>
              <a:tabLst>
                <a:tab algn="l" pos="0"/>
              </a:tabLst>
            </a:pPr>
            <a:r>
              <a:rPr b="1" lang="en-US" sz="45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Оптимизация портфельного управления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Shape 1"/>
          <p:cNvSpPr/>
          <p:nvPr/>
        </p:nvSpPr>
        <p:spPr>
          <a:xfrm>
            <a:off x="1382040" y="1600200"/>
            <a:ext cx="61200" cy="5976000"/>
          </a:xfrm>
          <a:prstGeom prst="roundRect">
            <a:avLst>
              <a:gd name="adj" fmla="val 677862"/>
            </a:avLst>
          </a:prstGeom>
          <a:solidFill>
            <a:srgbClr val="ced9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Shape 2"/>
          <p:cNvSpPr/>
          <p:nvPr/>
        </p:nvSpPr>
        <p:spPr>
          <a:xfrm>
            <a:off x="1874160" y="2276640"/>
            <a:ext cx="1627920" cy="40680"/>
          </a:xfrm>
          <a:prstGeom prst="roundRect">
            <a:avLst>
              <a:gd name="adj" fmla="val 677862"/>
            </a:avLst>
          </a:prstGeom>
          <a:solidFill>
            <a:srgbClr val="ced9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5840" bIns="-158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Shape 3"/>
          <p:cNvSpPr/>
          <p:nvPr/>
        </p:nvSpPr>
        <p:spPr>
          <a:xfrm>
            <a:off x="889560" y="1948680"/>
            <a:ext cx="1046160" cy="696600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 4"/>
          <p:cNvSpPr/>
          <p:nvPr/>
        </p:nvSpPr>
        <p:spPr>
          <a:xfrm>
            <a:off x="1238400" y="2064600"/>
            <a:ext cx="347760" cy="4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01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1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5"/>
          <p:cNvSpPr/>
          <p:nvPr/>
        </p:nvSpPr>
        <p:spPr>
          <a:xfrm>
            <a:off x="1935720" y="1910160"/>
            <a:ext cx="70981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Классические подходы</a:t>
            </a:r>
            <a:endParaRPr b="0" lang="en-U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6"/>
          <p:cNvSpPr/>
          <p:nvPr/>
        </p:nvSpPr>
        <p:spPr>
          <a:xfrm>
            <a:off x="2172960" y="2514600"/>
            <a:ext cx="85712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05449"/>
                </a:solidFill>
                <a:latin typeface="Nobile"/>
                <a:ea typeface="Nobile"/>
              </a:rPr>
              <a:t>Модели Марковица и диверсификация.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Shape 7"/>
          <p:cNvSpPr/>
          <p:nvPr/>
        </p:nvSpPr>
        <p:spPr>
          <a:xfrm>
            <a:off x="1874160" y="4372200"/>
            <a:ext cx="1627920" cy="41400"/>
          </a:xfrm>
          <a:prstGeom prst="roundRect">
            <a:avLst>
              <a:gd name="adj" fmla="val 677862"/>
            </a:avLst>
          </a:prstGeom>
          <a:solidFill>
            <a:srgbClr val="ced9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5120" bIns="-1512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Shape 8"/>
          <p:cNvSpPr/>
          <p:nvPr/>
        </p:nvSpPr>
        <p:spPr>
          <a:xfrm>
            <a:off x="889560" y="4044240"/>
            <a:ext cx="1046160" cy="697320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 9"/>
          <p:cNvSpPr/>
          <p:nvPr/>
        </p:nvSpPr>
        <p:spPr>
          <a:xfrm>
            <a:off x="1184760" y="4160520"/>
            <a:ext cx="455400" cy="4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01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2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 10"/>
          <p:cNvSpPr/>
          <p:nvPr/>
        </p:nvSpPr>
        <p:spPr>
          <a:xfrm>
            <a:off x="1935720" y="3935520"/>
            <a:ext cx="70686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Современные подходы</a:t>
            </a:r>
            <a:endParaRPr b="0" lang="en-U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11"/>
          <p:cNvSpPr/>
          <p:nvPr/>
        </p:nvSpPr>
        <p:spPr>
          <a:xfrm>
            <a:off x="2172960" y="4419000"/>
            <a:ext cx="85712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05449"/>
                </a:solidFill>
                <a:latin typeface="Nobile"/>
                <a:ea typeface="Nobile"/>
              </a:rPr>
              <a:t>Автоматизированный анализ и оптимизация.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Shape 12"/>
          <p:cNvSpPr/>
          <p:nvPr/>
        </p:nvSpPr>
        <p:spPr>
          <a:xfrm>
            <a:off x="1874160" y="6467400"/>
            <a:ext cx="1627920" cy="41040"/>
          </a:xfrm>
          <a:prstGeom prst="roundRect">
            <a:avLst>
              <a:gd name="adj" fmla="val 677862"/>
            </a:avLst>
          </a:prstGeom>
          <a:solidFill>
            <a:srgbClr val="ced9c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5480" bIns="-1548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hape 13"/>
          <p:cNvSpPr/>
          <p:nvPr/>
        </p:nvSpPr>
        <p:spPr>
          <a:xfrm>
            <a:off x="889560" y="6139440"/>
            <a:ext cx="1046160" cy="696960"/>
          </a:xfrm>
          <a:prstGeom prst="roundRect">
            <a:avLst>
              <a:gd name="adj" fmla="val 40003"/>
            </a:avLst>
          </a:prstGeom>
          <a:solidFill>
            <a:srgbClr val="e8f3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14"/>
          <p:cNvSpPr/>
          <p:nvPr/>
        </p:nvSpPr>
        <p:spPr>
          <a:xfrm>
            <a:off x="1202040" y="6255720"/>
            <a:ext cx="420840" cy="4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01"/>
              </a:lnSpc>
              <a:tabLst>
                <a:tab algn="l" pos="0"/>
              </a:tabLst>
            </a:pPr>
            <a:r>
              <a:rPr b="1" lang="en-US" sz="27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3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 15"/>
          <p:cNvSpPr/>
          <p:nvPr/>
        </p:nvSpPr>
        <p:spPr>
          <a:xfrm>
            <a:off x="2057400" y="5983560"/>
            <a:ext cx="837360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01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Динамическое управление</a:t>
            </a:r>
            <a:endParaRPr b="0" lang="en-US" sz="2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16"/>
          <p:cNvSpPr/>
          <p:nvPr/>
        </p:nvSpPr>
        <p:spPr>
          <a:xfrm>
            <a:off x="2057400" y="6508440"/>
            <a:ext cx="857124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405449"/>
                </a:solidFill>
                <a:latin typeface="Nobile"/>
                <a:ea typeface="Nobile"/>
              </a:rPr>
              <a:t>Адаптация к изменяющимся условиям.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2537000" y="7495200"/>
            <a:ext cx="205740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0"/>
          <p:cNvSpPr/>
          <p:nvPr/>
        </p:nvSpPr>
        <p:spPr>
          <a:xfrm>
            <a:off x="864000" y="927000"/>
            <a:ext cx="1096848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6049"/>
              </a:lnSpc>
              <a:tabLst>
                <a:tab algn="l" pos="0"/>
              </a:tabLst>
            </a:pPr>
            <a:r>
              <a:rPr b="1" lang="en-US" sz="48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Примеры успешного применения</a:t>
            </a:r>
            <a:endParaRPr b="0" lang="en-US" sz="4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 0" descr="preencoded.png"/>
          <p:cNvPicPr/>
          <p:nvPr/>
        </p:nvPicPr>
        <p:blipFill>
          <a:blip r:embed="rId1"/>
          <a:stretch/>
        </p:blipFill>
        <p:spPr>
          <a:xfrm>
            <a:off x="864000" y="2192400"/>
            <a:ext cx="6265800" cy="3872160"/>
          </a:xfrm>
          <a:prstGeom prst="rect">
            <a:avLst/>
          </a:prstGeom>
          <a:ln w="0">
            <a:noFill/>
          </a:ln>
        </p:spPr>
      </p:pic>
      <p:sp>
        <p:nvSpPr>
          <p:cNvPr id="108" name="Text 1"/>
          <p:cNvSpPr/>
          <p:nvPr/>
        </p:nvSpPr>
        <p:spPr>
          <a:xfrm>
            <a:off x="864000" y="63734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Крупные фонды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2"/>
          <p:cNvSpPr/>
          <p:nvPr/>
        </p:nvSpPr>
        <p:spPr>
          <a:xfrm>
            <a:off x="864000" y="6907320"/>
            <a:ext cx="6265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Автоматические торговые стратегии.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 1" descr="preencoded.png"/>
          <p:cNvPicPr/>
          <p:nvPr/>
        </p:nvPicPr>
        <p:blipFill>
          <a:blip r:embed="rId2"/>
          <a:stretch/>
        </p:blipFill>
        <p:spPr>
          <a:xfrm>
            <a:off x="7500240" y="2192400"/>
            <a:ext cx="6265800" cy="3872160"/>
          </a:xfrm>
          <a:prstGeom prst="rect">
            <a:avLst/>
          </a:prstGeom>
          <a:ln w="0">
            <a:noFill/>
          </a:ln>
        </p:spPr>
      </p:pic>
      <p:sp>
        <p:nvSpPr>
          <p:cNvPr id="111" name="Text 3"/>
          <p:cNvSpPr/>
          <p:nvPr/>
        </p:nvSpPr>
        <p:spPr>
          <a:xfrm>
            <a:off x="7500240" y="6373440"/>
            <a:ext cx="30859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Робо-эдвайзеры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 4"/>
          <p:cNvSpPr/>
          <p:nvPr/>
        </p:nvSpPr>
        <p:spPr>
          <a:xfrm>
            <a:off x="7500240" y="6907320"/>
            <a:ext cx="6265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405449"/>
                </a:solidFill>
                <a:latin typeface="Nobile"/>
                <a:ea typeface="Nobile"/>
              </a:rPr>
              <a:t>Автоматизированные инвестиционные услуги.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2537000" y="7495200"/>
            <a:ext cx="205740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115" name="Text 0"/>
          <p:cNvSpPr/>
          <p:nvPr/>
        </p:nvSpPr>
        <p:spPr>
          <a:xfrm>
            <a:off x="843840" y="664560"/>
            <a:ext cx="6026760" cy="7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899"/>
              </a:lnSpc>
              <a:tabLst>
                <a:tab algn="l" pos="0"/>
              </a:tabLst>
            </a:pPr>
            <a:r>
              <a:rPr b="1" lang="en-US" sz="470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Заключение</a:t>
            </a:r>
            <a:endParaRPr b="0" lang="en-US" sz="4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Image 1" descr="preencoded.png"/>
          <p:cNvPicPr/>
          <p:nvPr/>
        </p:nvPicPr>
        <p:blipFill>
          <a:blip r:embed="rId2"/>
          <a:stretch/>
        </p:blipFill>
        <p:spPr>
          <a:xfrm>
            <a:off x="843840" y="1779480"/>
            <a:ext cx="1204920" cy="1928160"/>
          </a:xfrm>
          <a:prstGeom prst="rect">
            <a:avLst/>
          </a:prstGeom>
          <a:ln w="0">
            <a:noFill/>
          </a:ln>
        </p:spPr>
      </p:pic>
      <p:sp>
        <p:nvSpPr>
          <p:cNvPr id="117" name="Text 1"/>
          <p:cNvSpPr/>
          <p:nvPr/>
        </p:nvSpPr>
        <p:spPr>
          <a:xfrm>
            <a:off x="2410560" y="2020320"/>
            <a:ext cx="301320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1" lang="en-US" sz="23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Эффективность</a:t>
            </a:r>
            <a:endParaRPr b="0" lang="en-US" sz="2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2"/>
          <p:cNvSpPr/>
          <p:nvPr/>
        </p:nvSpPr>
        <p:spPr>
          <a:xfrm>
            <a:off x="2410560" y="2541600"/>
            <a:ext cx="58892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405449"/>
                </a:solidFill>
                <a:latin typeface="Nobile"/>
                <a:ea typeface="Nobile"/>
              </a:rPr>
              <a:t>Повышение эффективности управления.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Image 2" descr="preencoded.png"/>
          <p:cNvPicPr/>
          <p:nvPr/>
        </p:nvPicPr>
        <p:blipFill>
          <a:blip r:embed="rId3"/>
          <a:stretch/>
        </p:blipFill>
        <p:spPr>
          <a:xfrm>
            <a:off x="843840" y="3708000"/>
            <a:ext cx="1204920" cy="1928160"/>
          </a:xfrm>
          <a:prstGeom prst="rect">
            <a:avLst/>
          </a:prstGeom>
          <a:ln w="0">
            <a:noFill/>
          </a:ln>
        </p:spPr>
      </p:pic>
      <p:sp>
        <p:nvSpPr>
          <p:cNvPr id="120" name="Text 3"/>
          <p:cNvSpPr/>
          <p:nvPr/>
        </p:nvSpPr>
        <p:spPr>
          <a:xfrm>
            <a:off x="2410560" y="3948840"/>
            <a:ext cx="301320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1" lang="en-US" sz="23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Оптимизация</a:t>
            </a:r>
            <a:endParaRPr b="0" lang="en-US" sz="2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4"/>
          <p:cNvSpPr/>
          <p:nvPr/>
        </p:nvSpPr>
        <p:spPr>
          <a:xfrm>
            <a:off x="2410560" y="4470120"/>
            <a:ext cx="58892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405449"/>
                </a:solidFill>
                <a:latin typeface="Nobile"/>
                <a:ea typeface="Nobile"/>
              </a:rPr>
              <a:t>Снижение рисков и оптимизация.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Image 3" descr="preencoded.png"/>
          <p:cNvPicPr/>
          <p:nvPr/>
        </p:nvPicPr>
        <p:blipFill>
          <a:blip r:embed="rId4"/>
          <a:stretch/>
        </p:blipFill>
        <p:spPr>
          <a:xfrm>
            <a:off x="843840" y="5636520"/>
            <a:ext cx="1204920" cy="1928160"/>
          </a:xfrm>
          <a:prstGeom prst="rect">
            <a:avLst/>
          </a:prstGeom>
          <a:ln w="0">
            <a:noFill/>
          </a:ln>
        </p:spPr>
      </p:pic>
      <p:sp>
        <p:nvSpPr>
          <p:cNvPr id="123" name="Text 5"/>
          <p:cNvSpPr/>
          <p:nvPr/>
        </p:nvSpPr>
        <p:spPr>
          <a:xfrm>
            <a:off x="2410560" y="5877360"/>
            <a:ext cx="3013200" cy="3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tabLst>
                <a:tab algn="l" pos="0"/>
              </a:tabLst>
            </a:pPr>
            <a:r>
              <a:rPr b="1" lang="en-US" sz="2350" spc="-1" strike="noStrike">
                <a:solidFill>
                  <a:srgbClr val="405449"/>
                </a:solidFill>
                <a:latin typeface="Fraunces Extra Bold"/>
                <a:ea typeface="Fraunces Extra Bold"/>
              </a:rPr>
              <a:t>Будущее</a:t>
            </a:r>
            <a:endParaRPr b="0" lang="en-US" sz="2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6"/>
          <p:cNvSpPr/>
          <p:nvPr/>
        </p:nvSpPr>
        <p:spPr>
          <a:xfrm>
            <a:off x="2410560" y="6398640"/>
            <a:ext cx="588924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405449"/>
                </a:solidFill>
                <a:latin typeface="Nobile"/>
                <a:ea typeface="Nobile"/>
              </a:rPr>
              <a:t>Развитие ИИ для адаптивных систем.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0"/>
          <p:cNvSpPr/>
          <p:nvPr/>
        </p:nvSpPr>
        <p:spPr>
          <a:xfrm>
            <a:off x="4229280" y="3728880"/>
            <a:ext cx="6171840" cy="7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6049"/>
              </a:lnSpc>
              <a:tabLst>
                <a:tab algn="l" pos="0"/>
              </a:tabLst>
            </a:pPr>
            <a:r>
              <a:rPr b="1" lang="en-US" sz="4850" spc="-1" strike="noStrike">
                <a:solidFill>
                  <a:srgbClr val="3b4540"/>
                </a:solidFill>
                <a:latin typeface="Fraunces Extra Bold"/>
                <a:ea typeface="Fraunces Extra Bold"/>
              </a:rPr>
              <a:t>Вопросы</a:t>
            </a:r>
            <a:endParaRPr b="0" lang="en-US" sz="4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2537000" y="7495200"/>
            <a:ext cx="2057400" cy="685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Application>LibreOffice/24.2.6.2$Linux_X86_64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2024-10-23T18:43:25Z</dcterms:created>
  <dc:creator>PptxGenJS</dc:creator>
  <dc:description/>
  <dc:language>en-US</dc:language>
  <cp:lastModifiedBy/>
  <dcterms:modified xsi:type="dcterms:W3CDTF">2024-10-24T19:03:11Z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