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4630400" cy="8229600"/>
  <p:notesSz cx="8229600" cy="14630400"/>
  <p:embeddedFontLst>
    <p:embeddedFont>
      <p:font typeface="Instrument Sans Medium" panose="020B0604020202020204" charset="0"/>
      <p:regular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Sans Serif Collection" panose="020B0502040504020204" pitchFamily="34" charset="-78"/>
      <p:regular r:id="rId2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70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5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84101" y="2685967"/>
            <a:ext cx="130428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Концепция социальной солидарности; Суицид как социологическая проблема; Теория </a:t>
            </a:r>
            <a:r>
              <a:rPr lang="en-US" sz="4450" dirty="0" err="1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аномии</a:t>
            </a: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в</a:t>
            </a:r>
            <a:r>
              <a:rPr lang="ru-RU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социологии - Э. Дюркгейма</a:t>
            </a:r>
            <a:endParaRPr lang="en-US" sz="445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209E341-61E4-4370-B84B-941B427EA25C}"/>
              </a:ext>
            </a:extLst>
          </p:cNvPr>
          <p:cNvSpPr/>
          <p:nvPr/>
        </p:nvSpPr>
        <p:spPr>
          <a:xfrm>
            <a:off x="12801600" y="7710311"/>
            <a:ext cx="1828800" cy="519289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01DBAB54-7CC1-4CCD-B6ED-2FDF5E1CD136}"/>
              </a:ext>
            </a:extLst>
          </p:cNvPr>
          <p:cNvSpPr/>
          <p:nvPr/>
        </p:nvSpPr>
        <p:spPr>
          <a:xfrm>
            <a:off x="793788" y="6487085"/>
            <a:ext cx="130428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ru-RU" sz="2400" dirty="0">
                <a:solidFill>
                  <a:srgbClr val="FEFEFE"/>
                </a:solidFill>
                <a:latin typeface="Instrument Sans Medium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Подготовили студенты группы ИСТ</a:t>
            </a:r>
            <a:r>
              <a:rPr lang="en-US" sz="2400" dirty="0">
                <a:solidFill>
                  <a:srgbClr val="FEFEFE"/>
                </a:solidFill>
                <a:latin typeface="Instrument Sans Medium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-</a:t>
            </a:r>
            <a:r>
              <a:rPr lang="ru-RU" sz="2400" dirty="0">
                <a:solidFill>
                  <a:srgbClr val="FEFEFE"/>
                </a:solidFill>
                <a:latin typeface="Instrument Sans Medium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312</a:t>
            </a:r>
            <a:r>
              <a:rPr lang="en-US" sz="2400" dirty="0">
                <a:solidFill>
                  <a:srgbClr val="FEFEFE"/>
                </a:solidFill>
                <a:latin typeface="Instrument Sans Medium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:</a:t>
            </a:r>
          </a:p>
          <a:p>
            <a:pPr marL="0" indent="0" algn="ctr">
              <a:lnSpc>
                <a:spcPts val="5550"/>
              </a:lnSpc>
              <a:buNone/>
            </a:pPr>
            <a:r>
              <a:rPr lang="ru-RU" sz="2400" dirty="0" err="1">
                <a:solidFill>
                  <a:srgbClr val="FEFEFE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Аджигирей</a:t>
            </a:r>
            <a:r>
              <a:rPr lang="ru-RU" sz="2400" dirty="0">
                <a:solidFill>
                  <a:srgbClr val="FEFEFE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Д.</a:t>
            </a:r>
            <a:r>
              <a:rPr lang="en-US" sz="2400" dirty="0">
                <a:solidFill>
                  <a:srgbClr val="FEFEFE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, </a:t>
            </a:r>
            <a:r>
              <a:rPr lang="ru-RU" sz="2400" dirty="0" err="1">
                <a:solidFill>
                  <a:srgbClr val="FEFEFE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Кандиков</a:t>
            </a:r>
            <a:r>
              <a:rPr lang="ru-RU" sz="2400" dirty="0">
                <a:solidFill>
                  <a:srgbClr val="FEFEFE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М., Павлов В.</a:t>
            </a:r>
            <a:endParaRPr lang="en-US" sz="24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772358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Аномическое самоубийство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Аномия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3785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Ослабление норм и правил.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685949" y="4194453"/>
            <a:ext cx="11025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9937790" y="29522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Резкие изменения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442692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Экономические или социальные.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261866" y="3243382"/>
            <a:ext cx="15621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9937790" y="52233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Потеря ориентиров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713809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Скачки благосостояния, кризисы, войны.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782401" y="5969556"/>
            <a:ext cx="1635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2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708E1BC-BC0C-6EAC-08AE-4E34AAF868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82525" y="7749268"/>
            <a:ext cx="2047875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74508"/>
            <a:ext cx="75199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Теория аномии Дюркгейма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936915"/>
            <a:ext cx="2152055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9190" y="3201233"/>
            <a:ext cx="11025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3163729"/>
            <a:ext cx="26973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Быстрые перемены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187077" y="3757970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575757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801547"/>
            <a:ext cx="4304109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76211" y="3978712"/>
            <a:ext cx="15621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6433304" y="4028361"/>
            <a:ext cx="30651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Моральная регуляция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6263164" y="4622602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575757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4666178"/>
            <a:ext cx="6456164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72520" y="4843343"/>
            <a:ext cx="1635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7509272" y="4892993"/>
            <a:ext cx="240982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Новые институты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793790" y="572928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Социально-экономические перемены – главный фактор аномии. Необходимы новые институты и нормы, чтобы вернуть порядок.</a:t>
            </a:r>
            <a:endParaRPr lang="en-US" sz="17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EADB4B7-6458-408E-8EA5-2D25BABAEBBB}"/>
              </a:ext>
            </a:extLst>
          </p:cNvPr>
          <p:cNvSpPr/>
          <p:nvPr/>
        </p:nvSpPr>
        <p:spPr>
          <a:xfrm>
            <a:off x="12801600" y="7710311"/>
            <a:ext cx="1828800" cy="519289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738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Вывод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622834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3E3E3E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849648"/>
            <a:ext cx="36710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Социальная солидарность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4340066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Механическая и органическая.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622834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3E3E3E"/>
          </a:solidFill>
          <a:ln/>
        </p:spPr>
      </p:sp>
      <p:sp>
        <p:nvSpPr>
          <p:cNvPr id="7" name="Text 5"/>
          <p:cNvSpPr/>
          <p:nvPr/>
        </p:nvSpPr>
        <p:spPr>
          <a:xfrm>
            <a:off x="5443776" y="38496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Самоубийство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43776" y="4340066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Эгоистический, альтруистический и аномический типы.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622834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3E3E3E"/>
          </a:solidFill>
          <a:ln/>
        </p:spPr>
      </p:sp>
      <p:sp>
        <p:nvSpPr>
          <p:cNvPr id="10" name="Text 8"/>
          <p:cNvSpPr/>
          <p:nvPr/>
        </p:nvSpPr>
        <p:spPr>
          <a:xfrm>
            <a:off x="9866948" y="38496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Теория аномии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66948" y="4340066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Развитие общества без норм порождает «патологическое» состояние.</a:t>
            </a:r>
            <a:endParaRPr lang="en-US" sz="17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B596FE1-C241-44B7-A262-567C73613A9A}"/>
              </a:ext>
            </a:extLst>
          </p:cNvPr>
          <p:cNvSpPr/>
          <p:nvPr/>
        </p:nvSpPr>
        <p:spPr>
          <a:xfrm>
            <a:off x="12801600" y="7710311"/>
            <a:ext cx="1828800" cy="519289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482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Литература</a:t>
            </a:r>
            <a:endParaRPr lang="en-US" sz="44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B596FE1-C241-44B7-A262-567C73613A9A}"/>
              </a:ext>
            </a:extLst>
          </p:cNvPr>
          <p:cNvSpPr/>
          <p:nvPr/>
        </p:nvSpPr>
        <p:spPr>
          <a:xfrm>
            <a:off x="12801600" y="7710311"/>
            <a:ext cx="1828800" cy="519289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EA832E-3B68-4552-9DD1-9350128712BD}"/>
              </a:ext>
            </a:extLst>
          </p:cNvPr>
          <p:cNvSpPr txBox="1"/>
          <p:nvPr/>
        </p:nvSpPr>
        <p:spPr>
          <a:xfrm>
            <a:off x="1027288" y="1237178"/>
            <a:ext cx="12485511" cy="6680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Дюркгейм Э. "О разделении общественного труда" / Пер. с фр. А.Б.</a:t>
            </a:r>
            <a:r>
              <a:rPr lang="en-US" sz="24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ru-RU" sz="24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Гофмана, примечания В.В. </a:t>
            </a:r>
            <a:r>
              <a:rPr lang="ru-RU" sz="2400" dirty="0" err="1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Сапова</a:t>
            </a:r>
            <a:r>
              <a:rPr lang="ru-RU" sz="24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. — М.: Канон, 1996. — 432 с. —</a:t>
            </a:r>
            <a:endParaRPr lang="en-US" sz="2400" dirty="0">
              <a:solidFill>
                <a:srgbClr val="FEFEFE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EFEFE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Дюркгейм Э. Самоубийство /Э. Дюркгейм, проф. социологии; Пер. с фр. А.Н. Ильинского, под ред. В.А. Базарова; С предисл. и </a:t>
            </a:r>
            <a:r>
              <a:rPr lang="ru-RU" sz="2400" dirty="0" err="1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библиогр</a:t>
            </a:r>
            <a:r>
              <a:rPr lang="ru-RU" sz="24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. указ. рус. лит. о самоубийстве д-ра Г.И. Гордона</a:t>
            </a:r>
            <a:endParaRPr lang="en-US" sz="2400" dirty="0">
              <a:solidFill>
                <a:srgbClr val="FEFEFE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EFEFE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Контуры социологии эмоций в концепции социальной солидарности: теоретические истоки в работе Э. </a:t>
            </a:r>
            <a:r>
              <a:rPr lang="ru-RU" sz="2400" dirty="0" err="1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Дюкргейма</a:t>
            </a:r>
            <a:r>
              <a:rPr lang="ru-RU" sz="24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“О разделение общественного труда” // </a:t>
            </a:r>
            <a:r>
              <a:rPr lang="ru-RU" sz="2400" dirty="0" err="1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cyberleninka</a:t>
            </a:r>
            <a:r>
              <a:rPr lang="ru-RU" sz="24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URL: https://cyberleninka.ru/article/n/kontury-sotsiologii-emotsiy-v-kontseptsii-sotsialnoy-solidarnosti-teoreticheskie-istoki-v-rabote-e-dyurkgeyma-o-razdelenii/viewer (дата обращения: 01.03.2025).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46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44311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Содержание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457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Типы солидарности: Механическая и Органическая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93790" y="31878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2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Механическая солидарность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2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Органическая солидарность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2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Эволюция солидарности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5"/>
            </a:pPr>
            <a:r>
              <a:rPr lang="en-US" sz="2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Самоубийство как социальный феномен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6"/>
            </a:pPr>
            <a:r>
              <a:rPr lang="en-US" sz="2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Типы самоубийства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7"/>
            </a:pPr>
            <a:r>
              <a:rPr lang="en-US" sz="2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Аномическое самоубийство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793790" y="58410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8"/>
            </a:pPr>
            <a:r>
              <a:rPr lang="en-US" sz="2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Теория аномии Дюркгейма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793790" y="628328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9"/>
            </a:pPr>
            <a:r>
              <a:rPr lang="en-US" sz="2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Вывод</a:t>
            </a:r>
            <a:endParaRPr lang="en-US" sz="2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847D52A-E9B5-4D1D-B420-A8ADFFD6C92C}"/>
              </a:ext>
            </a:extLst>
          </p:cNvPr>
          <p:cNvSpPr/>
          <p:nvPr/>
        </p:nvSpPr>
        <p:spPr>
          <a:xfrm>
            <a:off x="12801600" y="7710311"/>
            <a:ext cx="1828800" cy="519289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98659"/>
            <a:ext cx="4820007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Эмиль Дюркгейм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793790" y="1763792"/>
            <a:ext cx="8583454" cy="2313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Эмиль Дюркгейм (1858-1917) - французский социолог, один из основателей социологии как науки. Он известен своими работами о социальной солидарности, самоубийстве и религии. Дюркгейм подчеркивал важность социальных фактов и их влияния на индивидуальное поведение, а также развивал теорию аномии для объяснения социальных девиаций и кризисов.</a:t>
            </a:r>
            <a:endParaRPr lang="en-US" sz="18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344" y="1807131"/>
            <a:ext cx="3334583" cy="502515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855160" y="7049095"/>
            <a:ext cx="398895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0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Эмиль Дюркгейм</a:t>
            </a:r>
            <a:endParaRPr lang="en-US"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D640AC6-7AED-4991-B585-09D9D71CFD68}"/>
              </a:ext>
            </a:extLst>
          </p:cNvPr>
          <p:cNvSpPr/>
          <p:nvPr/>
        </p:nvSpPr>
        <p:spPr>
          <a:xfrm>
            <a:off x="12801600" y="7710311"/>
            <a:ext cx="1828800" cy="519289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4841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Типы солидарности: Механическая и Органическая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5329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Механическая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11409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Основывается на сходстве и коллективном сознании.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5329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Органическая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511409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Опирается на разделение труда и специализацию.</a:t>
            </a:r>
            <a:endParaRPr lang="en-US" sz="175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43DFECD-F170-4219-8474-191510E86268}"/>
              </a:ext>
            </a:extLst>
          </p:cNvPr>
          <p:cNvSpPr/>
          <p:nvPr/>
        </p:nvSpPr>
        <p:spPr>
          <a:xfrm>
            <a:off x="12801600" y="7710311"/>
            <a:ext cx="1828800" cy="519289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4148" y="890376"/>
            <a:ext cx="79851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Механическая солидарность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115140" y="226089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4" name="Text 2"/>
          <p:cNvSpPr/>
          <p:nvPr/>
        </p:nvSpPr>
        <p:spPr>
          <a:xfrm>
            <a:off x="1304092" y="2345901"/>
            <a:ext cx="1323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852256" y="22608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Простые общества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852256" y="2751309"/>
            <a:ext cx="476303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Характерна для простых, «сегментарных» обществ.</a:t>
            </a:r>
            <a:endParaRPr lang="en-US" sz="2400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4A33027-902F-4345-981A-4B0C39E29FAB}"/>
              </a:ext>
            </a:extLst>
          </p:cNvPr>
          <p:cNvGrpSpPr/>
          <p:nvPr/>
        </p:nvGrpSpPr>
        <p:grpSpPr>
          <a:xfrm>
            <a:off x="1138125" y="3946038"/>
            <a:ext cx="5408632" cy="853322"/>
            <a:chOff x="1165877" y="2751309"/>
            <a:chExt cx="4137133" cy="853322"/>
          </a:xfrm>
        </p:grpSpPr>
        <p:sp>
          <p:nvSpPr>
            <p:cNvPr id="7" name="Shape 5"/>
            <p:cNvSpPr/>
            <p:nvPr/>
          </p:nvSpPr>
          <p:spPr>
            <a:xfrm>
              <a:off x="1165877" y="2751309"/>
              <a:ext cx="390337" cy="510302"/>
            </a:xfrm>
            <a:prstGeom prst="roundRect">
              <a:avLst>
                <a:gd name="adj" fmla="val 6667"/>
              </a:avLst>
            </a:prstGeom>
            <a:solidFill>
              <a:srgbClr val="3E3E3E"/>
            </a:solidFill>
            <a:ln/>
          </p:spPr>
        </p:sp>
        <p:sp>
          <p:nvSpPr>
            <p:cNvPr id="8" name="Text 6"/>
            <p:cNvSpPr/>
            <p:nvPr/>
          </p:nvSpPr>
          <p:spPr>
            <a:xfrm>
              <a:off x="1267981" y="2836320"/>
              <a:ext cx="187523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BFBFBF"/>
                  </a:solidFill>
                  <a:latin typeface="Instrument Sans Medium" pitchFamily="34" charset="0"/>
                  <a:ea typeface="Instrument Sans Medium" pitchFamily="34" charset="-122"/>
                  <a:cs typeface="Instrument Sans Medium" pitchFamily="34" charset="-120"/>
                </a:rPr>
                <a:t>2</a:t>
              </a:r>
              <a:endParaRPr lang="en-US" sz="2650" dirty="0"/>
            </a:p>
          </p:txBody>
        </p:sp>
        <p:sp>
          <p:nvSpPr>
            <p:cNvPr id="9" name="Text 7"/>
            <p:cNvSpPr/>
            <p:nvPr/>
          </p:nvSpPr>
          <p:spPr>
            <a:xfrm>
              <a:off x="1843768" y="2751309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400" dirty="0">
                  <a:solidFill>
                    <a:srgbClr val="BFBFBF"/>
                  </a:solidFill>
                  <a:latin typeface="Instrument Sans Medium" pitchFamily="34" charset="0"/>
                  <a:ea typeface="Instrument Sans Medium" pitchFamily="34" charset="-122"/>
                  <a:cs typeface="Instrument Sans Medium" pitchFamily="34" charset="-120"/>
                </a:rPr>
                <a:t>Общие верования</a:t>
              </a:r>
              <a:endParaRPr lang="en-US" sz="2400" dirty="0"/>
            </a:p>
          </p:txBody>
        </p:sp>
        <p:sp>
          <p:nvSpPr>
            <p:cNvPr id="10" name="Text 8"/>
            <p:cNvSpPr/>
            <p:nvPr/>
          </p:nvSpPr>
          <p:spPr>
            <a:xfrm>
              <a:off x="1843768" y="3241728"/>
              <a:ext cx="3459242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2400" dirty="0">
                  <a:solidFill>
                    <a:srgbClr val="BFBFBF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Единое мировоззрение.</a:t>
              </a:r>
              <a:endParaRPr lang="en-US" sz="2400" dirty="0"/>
            </a:p>
          </p:txBody>
        </p:sp>
      </p:grpSp>
      <p:sp>
        <p:nvSpPr>
          <p:cNvPr id="11" name="Shape 9"/>
          <p:cNvSpPr/>
          <p:nvPr/>
        </p:nvSpPr>
        <p:spPr>
          <a:xfrm>
            <a:off x="1138125" y="535865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2" name="Text 10"/>
          <p:cNvSpPr/>
          <p:nvPr/>
        </p:nvSpPr>
        <p:spPr>
          <a:xfrm>
            <a:off x="1260165" y="5463544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840356" y="5378533"/>
            <a:ext cx="322064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Репрессивные санкции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1840355" y="5868952"/>
            <a:ext cx="484046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Нарушение норм = покушение на целостность группы.</a:t>
            </a:r>
            <a:endParaRPr lang="en-US" sz="24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9F128E2-7CB9-47EC-BFDC-67D77B0BE6AF}"/>
              </a:ext>
            </a:extLst>
          </p:cNvPr>
          <p:cNvSpPr/>
          <p:nvPr/>
        </p:nvSpPr>
        <p:spPr>
          <a:xfrm>
            <a:off x="12801600" y="7710311"/>
            <a:ext cx="1828800" cy="519289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Разница между Механической и Органической солидарностью">
            <a:extLst>
              <a:ext uri="{FF2B5EF4-FFF2-40B4-BE49-F238E27FC236}">
                <a16:creationId xmlns:a16="http://schemas.microsoft.com/office/drawing/2014/main" id="{CB677994-C8EC-49F9-BE41-ED0F9A706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586" y="2221262"/>
            <a:ext cx="5921130" cy="430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73893"/>
            <a:ext cx="78924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Органическая солидарность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622834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3E3E3E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8496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Сложные общества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4340066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Присуща сложным индустриальным обществам.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622834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3E3E3E"/>
          </a:solidFill>
          <a:ln/>
        </p:spPr>
      </p:sp>
      <p:sp>
        <p:nvSpPr>
          <p:cNvPr id="7" name="Text 5"/>
          <p:cNvSpPr/>
          <p:nvPr/>
        </p:nvSpPr>
        <p:spPr>
          <a:xfrm>
            <a:off x="5443776" y="38496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Специализация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43776" y="4340066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Профессий и взаимная зависимость.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622834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3E3E3E"/>
          </a:solidFill>
          <a:ln/>
        </p:spPr>
      </p:sp>
      <p:sp>
        <p:nvSpPr>
          <p:cNvPr id="10" name="Text 8"/>
          <p:cNvSpPr/>
          <p:nvPr/>
        </p:nvSpPr>
        <p:spPr>
          <a:xfrm>
            <a:off x="9866948" y="3849648"/>
            <a:ext cx="36347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Восстановительное право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66948" y="4340066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Преимущественно восстановительное, а не карательное.</a:t>
            </a:r>
            <a:endParaRPr lang="en-US" sz="17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77D8C3A-8304-4E35-92A1-136CE5F39B48}"/>
              </a:ext>
            </a:extLst>
          </p:cNvPr>
          <p:cNvSpPr/>
          <p:nvPr/>
        </p:nvSpPr>
        <p:spPr>
          <a:xfrm>
            <a:off x="12801600" y="7710311"/>
            <a:ext cx="1828800" cy="519289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03033"/>
            <a:ext cx="68437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Эволюция солидарности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118711" y="2451973"/>
            <a:ext cx="30480" cy="4374475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</p:sp>
      <p:sp>
        <p:nvSpPr>
          <p:cNvPr id="4" name="Shape 2"/>
          <p:cNvSpPr/>
          <p:nvPr/>
        </p:nvSpPr>
        <p:spPr>
          <a:xfrm>
            <a:off x="1358622" y="2947035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</p:sp>
      <p:sp>
        <p:nvSpPr>
          <p:cNvPr id="5" name="Shape 3"/>
          <p:cNvSpPr/>
          <p:nvPr/>
        </p:nvSpPr>
        <p:spPr>
          <a:xfrm>
            <a:off x="878800" y="27071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6" name="Text 4"/>
          <p:cNvSpPr/>
          <p:nvPr/>
        </p:nvSpPr>
        <p:spPr>
          <a:xfrm>
            <a:off x="1067753" y="2792135"/>
            <a:ext cx="1323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381488" y="26787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Исторический сдвиг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2381488" y="3169206"/>
            <a:ext cx="11455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От механической к органической солидарности.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358622" y="4480798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</p:sp>
      <p:sp>
        <p:nvSpPr>
          <p:cNvPr id="10" name="Shape 8"/>
          <p:cNvSpPr/>
          <p:nvPr/>
        </p:nvSpPr>
        <p:spPr>
          <a:xfrm>
            <a:off x="878800" y="424088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1" name="Text 9"/>
          <p:cNvSpPr/>
          <p:nvPr/>
        </p:nvSpPr>
        <p:spPr>
          <a:xfrm>
            <a:off x="1040130" y="4325898"/>
            <a:ext cx="18752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2381488" y="4212550"/>
            <a:ext cx="30181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Рост индивидуализма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2381488" y="4702969"/>
            <a:ext cx="11455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Сочетается с функциональной взаимозависимостью.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358622" y="6014561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</p:sp>
      <p:sp>
        <p:nvSpPr>
          <p:cNvPr id="15" name="Shape 13"/>
          <p:cNvSpPr/>
          <p:nvPr/>
        </p:nvSpPr>
        <p:spPr>
          <a:xfrm>
            <a:off x="878800" y="577465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6" name="Text 14"/>
          <p:cNvSpPr/>
          <p:nvPr/>
        </p:nvSpPr>
        <p:spPr>
          <a:xfrm>
            <a:off x="1035725" y="5859661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2381488" y="5746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Разделение труда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2381488" y="6236732"/>
            <a:ext cx="11455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«Цементирует» современное общество.</a:t>
            </a:r>
            <a:endParaRPr lang="en-US" sz="175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4CF562E-7E53-4DC4-8205-65044CED1F38}"/>
              </a:ext>
            </a:extLst>
          </p:cNvPr>
          <p:cNvSpPr/>
          <p:nvPr/>
        </p:nvSpPr>
        <p:spPr>
          <a:xfrm>
            <a:off x="12801600" y="7710311"/>
            <a:ext cx="1828800" cy="519289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47042"/>
            <a:ext cx="91440" cy="914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406192" y="238482"/>
            <a:ext cx="1233190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Самоубийство как социальный феномен</a:t>
            </a:r>
            <a:endParaRPr lang="en-US" sz="44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462" y="1058970"/>
            <a:ext cx="2518767" cy="907256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122277" y="2279749"/>
            <a:ext cx="206513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Социальный факт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1122277" y="3124497"/>
            <a:ext cx="20651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Не просто личный акт.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930" y="1058970"/>
            <a:ext cx="2518767" cy="907256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6386744" y="2017559"/>
            <a:ext cx="206513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Стабильный уровень</a:t>
            </a:r>
            <a:endParaRPr lang="en-US" sz="2200" dirty="0"/>
          </a:p>
        </p:txBody>
      </p:sp>
      <p:sp>
        <p:nvSpPr>
          <p:cNvPr id="14" name="Text 7"/>
          <p:cNvSpPr/>
          <p:nvPr/>
        </p:nvSpPr>
        <p:spPr>
          <a:xfrm>
            <a:off x="6386744" y="2862307"/>
            <a:ext cx="20651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Относительно стабилен в обществе.</a:t>
            </a:r>
            <a:endParaRPr lang="en-US" sz="1750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4398" y="1052424"/>
            <a:ext cx="2518886" cy="907256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12100267" y="2168085"/>
            <a:ext cx="20652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Факторы</a:t>
            </a:r>
            <a:endParaRPr lang="en-US" sz="2200" dirty="0"/>
          </a:p>
        </p:txBody>
      </p:sp>
      <p:sp>
        <p:nvSpPr>
          <p:cNvPr id="17" name="Text 9"/>
          <p:cNvSpPr/>
          <p:nvPr/>
        </p:nvSpPr>
        <p:spPr>
          <a:xfrm>
            <a:off x="12100267" y="2658503"/>
            <a:ext cx="206525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Социальная интеграция и регуляция.</a:t>
            </a:r>
            <a:endParaRPr lang="en-US" sz="175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3C19AEF-958B-487E-BD7E-9F9DE53E7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7485" y="4114800"/>
            <a:ext cx="7815429" cy="3904949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469D01A-53FC-4C9B-8F9B-D235410F9314}"/>
              </a:ext>
            </a:extLst>
          </p:cNvPr>
          <p:cNvSpPr/>
          <p:nvPr/>
        </p:nvSpPr>
        <p:spPr>
          <a:xfrm>
            <a:off x="12801600" y="7710311"/>
            <a:ext cx="1828800" cy="519289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23768"/>
            <a:ext cx="4252913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150"/>
              </a:lnSpc>
              <a:buNone/>
            </a:pPr>
            <a:r>
              <a:rPr lang="en-US" sz="33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Типы самоубийства</a:t>
            </a:r>
            <a:endParaRPr lang="en-US" sz="3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410533"/>
            <a:ext cx="425291" cy="42529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2005846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Эгоистическое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793790" y="2373630"/>
            <a:ext cx="6393775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Низкий уровень интеграции.</a:t>
            </a:r>
            <a:endParaRPr lang="en-US" sz="13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716" y="1410533"/>
            <a:ext cx="425291" cy="42529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42716" y="2005846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Альтруистическое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7442716" y="2373630"/>
            <a:ext cx="6393894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Слишком высокая интеграция.</a:t>
            </a:r>
            <a:endParaRPr lang="en-US" sz="13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888" y="3028474"/>
            <a:ext cx="4088368" cy="433899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261146" y="2990136"/>
            <a:ext cx="6582966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endParaRPr lang="en-US" sz="13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0297" y="3453646"/>
            <a:ext cx="4924663" cy="2993469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9DDA4E2-A89D-4C30-B6DC-686936D5DD78}"/>
              </a:ext>
            </a:extLst>
          </p:cNvPr>
          <p:cNvSpPr/>
          <p:nvPr/>
        </p:nvSpPr>
        <p:spPr>
          <a:xfrm>
            <a:off x="12801600" y="7710311"/>
            <a:ext cx="1828800" cy="519289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489</Words>
  <Application>Microsoft Office PowerPoint</Application>
  <PresentationFormat>Произвольный</PresentationFormat>
  <Paragraphs>104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Instrument Sans Medium</vt:lpstr>
      <vt:lpstr>Sans Serif Collection</vt:lpstr>
      <vt:lpstr>Open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AltuHAHA</cp:lastModifiedBy>
  <cp:revision>10</cp:revision>
  <dcterms:created xsi:type="dcterms:W3CDTF">2025-03-02T22:00:59Z</dcterms:created>
  <dcterms:modified xsi:type="dcterms:W3CDTF">2025-03-03T07:43:12Z</dcterms:modified>
</cp:coreProperties>
</file>