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16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3680">
          <p15:clr>
            <a:srgbClr val="A4A3A4"/>
          </p15:clr>
        </p15:guide>
        <p15:guide id="4" orient="horz" pos="712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6"/>
        <p:guide pos="7256"/>
        <p:guide pos="3680" orient="horz"/>
        <p:guide pos="712" orient="horz"/>
        <p:guide pos="3929" orient="horz"/>
        <p:guide pos="38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>
  <p:cSld name="自定义版式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1" y="-8618"/>
            <a:ext cx="12192001" cy="687523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5400000">
            <a:off x="9638263" y="4239107"/>
            <a:ext cx="1295798" cy="395922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-1" y="-1"/>
            <a:ext cx="4355767" cy="2161552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9506857" y="-190969"/>
            <a:ext cx="2685143" cy="2459636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flipH="1">
            <a:off x="8894374" y="-659401"/>
            <a:ext cx="3901779" cy="3574094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-141515" y="-101600"/>
            <a:ext cx="3901779" cy="1959016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25500" y="294330"/>
            <a:ext cx="11541001" cy="6269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rotWithShape="0" algn="ctr" sy="103000">
              <a:schemeClr val="accent6">
                <a:alpha val="3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-5400000">
            <a:off x="1036102" y="4543150"/>
            <a:ext cx="1145855" cy="3501087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 rot="-3138124">
            <a:off x="-79296" y="1600438"/>
            <a:ext cx="954621" cy="781595"/>
          </a:xfrm>
          <a:custGeom>
            <a:rect b="b" l="l" r="r" t="t"/>
            <a:pathLst>
              <a:path extrusionOk="0" h="555689" w="678704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925762" y="4242276"/>
            <a:ext cx="1340091" cy="4094564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4384079" y="-1873447"/>
            <a:ext cx="11959772" cy="3991428"/>
          </a:xfrm>
          <a:custGeom>
            <a:rect b="b" l="l" r="r" t="t"/>
            <a:pathLst>
              <a:path extrusionOk="0" h="3991428" w="11959772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 rot="10800000">
            <a:off x="11001828" y="5527066"/>
            <a:ext cx="864671" cy="792053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"/>
          <p:cNvSpPr/>
          <p:nvPr/>
        </p:nvSpPr>
        <p:spPr>
          <a:xfrm rot="5400000">
            <a:off x="9405202" y="3730538"/>
            <a:ext cx="1081127" cy="526088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比较">
  <p:cSld name="1_比较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1781200" y="6721475"/>
            <a:ext cx="1800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u="sng">
                <a:solidFill>
                  <a:schemeClr val="hlink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/>
              </a:rPr>
              <a:t>PPT模板</a:t>
            </a:r>
            <a:r>
              <a:rPr lang="en-US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http://www.ypppt.com/moban/ </a:t>
            </a:r>
            <a:endParaRPr sz="1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pngwing.com/en/free-png-adjxf" TargetMode="External"/><Relationship Id="rId10" Type="http://schemas.openxmlformats.org/officeDocument/2006/relationships/hyperlink" Target="https://www.pinterest.com/pin/395824254761132928/" TargetMode="External"/><Relationship Id="rId13" Type="http://schemas.openxmlformats.org/officeDocument/2006/relationships/hyperlink" Target="https://www.youtube.com/watch?v=rCVqQ8NKU2M" TargetMode="External"/><Relationship Id="rId12" Type="http://schemas.openxmlformats.org/officeDocument/2006/relationships/hyperlink" Target="https://www.w3schools.com/cssref/tryit.php?filename=trycss3_flex_responsiv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itypng.com/photo/26174/js-javascript-round-logo-icon-png" TargetMode="External"/><Relationship Id="rId4" Type="http://schemas.openxmlformats.org/officeDocument/2006/relationships/hyperlink" Target="https://pixabay.com/illustrations/logo-css-css3-icon-2582747/" TargetMode="External"/><Relationship Id="rId9" Type="http://schemas.openxmlformats.org/officeDocument/2006/relationships/hyperlink" Target="https://www.pinterest.com/pin/434667801549357827/" TargetMode="External"/><Relationship Id="rId15" Type="http://schemas.openxmlformats.org/officeDocument/2006/relationships/hyperlink" Target="https://www.cambridgeenglish.org/learning-english/" TargetMode="External"/><Relationship Id="rId14" Type="http://schemas.openxmlformats.org/officeDocument/2006/relationships/hyperlink" Target="https://english.best/" TargetMode="External"/><Relationship Id="rId16" Type="http://schemas.openxmlformats.org/officeDocument/2006/relationships/hyperlink" Target="https://www.englishclub.com/learn-english/how.php" TargetMode="External"/><Relationship Id="rId5" Type="http://schemas.openxmlformats.org/officeDocument/2006/relationships/hyperlink" Target="https://pixabay.com/illustrations/logo-html-html5-icon-2582748/" TargetMode="External"/><Relationship Id="rId6" Type="http://schemas.openxmlformats.org/officeDocument/2006/relationships/hyperlink" Target="https://pngtree.com/freepng/continuous-line-drawings-of-young-woman-feeling-sad-tired-and-worried-about-suffering-from-depression-in-mental-health-problems-failures-and-concepts-of-heartbreak-isolated-on-white-background_5332972.html?share=3" TargetMode="External"/><Relationship Id="rId7" Type="http://schemas.openxmlformats.org/officeDocument/2006/relationships/hyperlink" Target="https://www.pinterest.com/pin/327707310398315970/" TargetMode="External"/><Relationship Id="rId8" Type="http://schemas.openxmlformats.org/officeDocument/2006/relationships/hyperlink" Target="https://pngtree.com/freepng/continuous-one-line-drawing-of-pen-book-and-globe-education-back-to-school-theme-vector-illustration_5046989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 rot="5400000">
            <a:off x="9638263" y="4239107"/>
            <a:ext cx="1295798" cy="395922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0" y="-1"/>
            <a:ext cx="3276600" cy="1626015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-141515" y="-101600"/>
            <a:ext cx="3901779" cy="1959016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 flipH="1">
            <a:off x="9506857" y="-190969"/>
            <a:ext cx="2685143" cy="2459636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rotWithShape="0" algn="ctr" sy="103000">
              <a:schemeClr val="accent6">
                <a:alpha val="3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 rot="5400000">
            <a:off x="7270692" y="-262996"/>
            <a:ext cx="876546" cy="2678231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 flipH="1" rot="-5400000">
            <a:off x="2154834" y="2335857"/>
            <a:ext cx="2234415" cy="6827112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 flipH="1" rot="-5400000">
            <a:off x="2234133" y="1660818"/>
            <a:ext cx="2613176" cy="7984393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10800000">
            <a:off x="9574699" y="3125993"/>
            <a:ext cx="1716507" cy="1572350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5400000">
            <a:off x="9084860" y="3468252"/>
            <a:ext cx="1721812" cy="526088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-3138124">
            <a:off x="159668" y="1476170"/>
            <a:ext cx="1771100" cy="1450088"/>
          </a:xfrm>
          <a:custGeom>
            <a:rect b="b" l="l" r="r" t="t"/>
            <a:pathLst>
              <a:path extrusionOk="0" h="555689" w="678704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18"/>
          <p:cNvGrpSpPr/>
          <p:nvPr/>
        </p:nvGrpSpPr>
        <p:grpSpPr>
          <a:xfrm>
            <a:off x="2283316" y="4036690"/>
            <a:ext cx="7625366" cy="558800"/>
            <a:chOff x="5587144" y="4235094"/>
            <a:chExt cx="5979257" cy="558800"/>
          </a:xfrm>
        </p:grpSpPr>
        <p:sp>
          <p:nvSpPr>
            <p:cNvPr id="133" name="Google Shape;133;p18"/>
            <p:cNvSpPr/>
            <p:nvPr/>
          </p:nvSpPr>
          <p:spPr>
            <a:xfrm>
              <a:off x="7405199" y="4237126"/>
              <a:ext cx="2343150" cy="556768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 txBox="1"/>
            <p:nvPr/>
          </p:nvSpPr>
          <p:spPr>
            <a:xfrm>
              <a:off x="5587144" y="4235094"/>
              <a:ext cx="5979257" cy="5587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lnSpcReduction="10000"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學員：李筱逵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指導老師：王亭幼 老師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8"/>
          <p:cNvSpPr txBox="1"/>
          <p:nvPr/>
        </p:nvSpPr>
        <p:spPr>
          <a:xfrm>
            <a:off x="2818266" y="2942840"/>
            <a:ext cx="6555469" cy="10154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</a:pPr>
            <a:r>
              <a:rPr b="0" baseline="30000" i="0" lang="en-US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英文學習網站</a:t>
            </a:r>
            <a:endParaRPr b="0" i="0" sz="7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182701" y="3600120"/>
            <a:ext cx="3802455" cy="327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E3151"/>
                </a:solidFill>
                <a:latin typeface="Arial"/>
                <a:ea typeface="Arial"/>
                <a:cs typeface="Arial"/>
                <a:sym typeface="Arial"/>
              </a:rPr>
              <a:t>Daily English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 flipH="1">
            <a:off x="8894374" y="-659401"/>
            <a:ext cx="3901779" cy="3574094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-3485832" y="-1189667"/>
            <a:ext cx="11959772" cy="3991428"/>
          </a:xfrm>
          <a:custGeom>
            <a:rect b="b" l="l" r="r" t="t"/>
            <a:pathLst>
              <a:path extrusionOk="0" h="3991428" w="11959772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cap="flat" cmpd="sng" w="12700">
            <a:solidFill>
              <a:srgbClr val="3B5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 rot="5400000">
            <a:off x="9638263" y="4239107"/>
            <a:ext cx="1295798" cy="395922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-1" y="-1"/>
            <a:ext cx="4355767" cy="2161552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 flipH="1">
            <a:off x="9506857" y="-190969"/>
            <a:ext cx="2685143" cy="2459636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rotWithShape="0" algn="ctr" sy="103000">
              <a:schemeClr val="accent6">
                <a:alpha val="3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 flipH="1" rot="5400000">
            <a:off x="9127954" y="142127"/>
            <a:ext cx="1048734" cy="3204341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 flipH="1" rot="-5400000">
            <a:off x="2154834" y="2335857"/>
            <a:ext cx="2234415" cy="6827112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 flipH="1" rot="-5400000">
            <a:off x="2234133" y="1660818"/>
            <a:ext cx="2613176" cy="7984393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 flipH="1">
            <a:off x="8894374" y="-659401"/>
            <a:ext cx="3901779" cy="3574094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 rot="10800000">
            <a:off x="10180370" y="3845093"/>
            <a:ext cx="1444819" cy="1323479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 rot="-3138124">
            <a:off x="247761" y="2041934"/>
            <a:ext cx="1090524" cy="892866"/>
          </a:xfrm>
          <a:custGeom>
            <a:rect b="b" l="l" r="r" t="t"/>
            <a:pathLst>
              <a:path extrusionOk="0" h="555689" w="678704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5400000">
            <a:off x="9084860" y="3468252"/>
            <a:ext cx="1721812" cy="526088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-2879272" y="-783961"/>
            <a:ext cx="11959772" cy="3991428"/>
          </a:xfrm>
          <a:custGeom>
            <a:rect b="b" l="l" r="r" t="t"/>
            <a:pathLst>
              <a:path extrusionOk="0" h="3991428" w="11959772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-141515" y="-101600"/>
            <a:ext cx="3901779" cy="1959016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9"/>
          <p:cNvGrpSpPr/>
          <p:nvPr/>
        </p:nvGrpSpPr>
        <p:grpSpPr>
          <a:xfrm>
            <a:off x="2323913" y="-367922"/>
            <a:ext cx="3278565" cy="4583127"/>
            <a:chOff x="2323913" y="-367922"/>
            <a:chExt cx="3278565" cy="4583127"/>
          </a:xfrm>
        </p:grpSpPr>
        <p:sp>
          <p:nvSpPr>
            <p:cNvPr id="157" name="Google Shape;157;p19"/>
            <p:cNvSpPr/>
            <p:nvPr/>
          </p:nvSpPr>
          <p:spPr>
            <a:xfrm rot="5400000">
              <a:off x="400237" y="1564561"/>
              <a:ext cx="4583127" cy="71816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2323913" y="432277"/>
              <a:ext cx="3278565" cy="32724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報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告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大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綱</a:t>
              </a:r>
              <a:endPara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9"/>
          <p:cNvSpPr txBox="1"/>
          <p:nvPr/>
        </p:nvSpPr>
        <p:spPr>
          <a:xfrm>
            <a:off x="9171709" y="2844800"/>
            <a:ext cx="171796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https://www.ypppt.com/</a:t>
            </a:r>
            <a:endParaRPr sz="10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052374" y="4163137"/>
            <a:ext cx="624349" cy="6243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19"/>
          <p:cNvGrpSpPr/>
          <p:nvPr/>
        </p:nvGrpSpPr>
        <p:grpSpPr>
          <a:xfrm>
            <a:off x="4047162" y="1746415"/>
            <a:ext cx="4438661" cy="3818856"/>
            <a:chOff x="4047162" y="1746415"/>
            <a:chExt cx="4438661" cy="3818856"/>
          </a:xfrm>
        </p:grpSpPr>
        <p:grpSp>
          <p:nvGrpSpPr>
            <p:cNvPr id="162" name="Google Shape;162;p19"/>
            <p:cNvGrpSpPr/>
            <p:nvPr/>
          </p:nvGrpSpPr>
          <p:grpSpPr>
            <a:xfrm>
              <a:off x="4047162" y="1746415"/>
              <a:ext cx="4433449" cy="2937503"/>
              <a:chOff x="1300601" y="2350937"/>
              <a:chExt cx="4433449" cy="2937503"/>
            </a:xfrm>
          </p:grpSpPr>
          <p:grpSp>
            <p:nvGrpSpPr>
              <p:cNvPr id="163" name="Google Shape;163;p19"/>
              <p:cNvGrpSpPr/>
              <p:nvPr/>
            </p:nvGrpSpPr>
            <p:grpSpPr>
              <a:xfrm>
                <a:off x="1300601" y="2350937"/>
                <a:ext cx="4420855" cy="624349"/>
                <a:chOff x="2034026" y="1655335"/>
                <a:chExt cx="4420855" cy="624349"/>
              </a:xfrm>
            </p:grpSpPr>
            <p:sp>
              <p:nvSpPr>
                <p:cNvPr id="164" name="Google Shape;164;p19"/>
                <p:cNvSpPr/>
                <p:nvPr/>
              </p:nvSpPr>
              <p:spPr>
                <a:xfrm>
                  <a:off x="2034026" y="1655335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r>
                    <a:rPr b="1" lang="en-US" sz="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r>
                    <a:rPr b="1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/>
                </a:p>
              </p:txBody>
            </p:sp>
            <p:sp>
              <p:nvSpPr>
                <p:cNvPr id="165" name="Google Shape;165;p19"/>
                <p:cNvSpPr/>
                <p:nvPr/>
              </p:nvSpPr>
              <p:spPr>
                <a:xfrm>
                  <a:off x="2763151" y="1718957"/>
                  <a:ext cx="3691730" cy="487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2400" u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動機與設計構想</a:t>
                  </a:r>
                  <a:endParaRPr b="0" sz="24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6" name="Google Shape;166;p19"/>
              <p:cNvGrpSpPr/>
              <p:nvPr/>
            </p:nvGrpSpPr>
            <p:grpSpPr>
              <a:xfrm>
                <a:off x="1300601" y="3143402"/>
                <a:ext cx="4420855" cy="624349"/>
                <a:chOff x="2034026" y="2490855"/>
                <a:chExt cx="4420855" cy="624349"/>
              </a:xfrm>
            </p:grpSpPr>
            <p:sp>
              <p:nvSpPr>
                <p:cNvPr id="167" name="Google Shape;167;p19"/>
                <p:cNvSpPr/>
                <p:nvPr/>
              </p:nvSpPr>
              <p:spPr>
                <a:xfrm>
                  <a:off x="2034026" y="2490855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r>
                    <a:rPr b="1" lang="en-US" sz="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r>
                    <a:rPr b="1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b="1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19"/>
                <p:cNvSpPr/>
                <p:nvPr/>
              </p:nvSpPr>
              <p:spPr>
                <a:xfrm>
                  <a:off x="2763151" y="2563530"/>
                  <a:ext cx="3691730" cy="487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2400" u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使用技術</a:t>
                  </a:r>
                  <a:endParaRPr b="0" sz="24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19"/>
              <p:cNvGrpSpPr/>
              <p:nvPr/>
            </p:nvGrpSpPr>
            <p:grpSpPr>
              <a:xfrm>
                <a:off x="1300601" y="3935867"/>
                <a:ext cx="4420855" cy="624349"/>
                <a:chOff x="2034026" y="3326376"/>
                <a:chExt cx="4420855" cy="624349"/>
              </a:xfrm>
            </p:grpSpPr>
            <p:sp>
              <p:nvSpPr>
                <p:cNvPr id="170" name="Google Shape;170;p19"/>
                <p:cNvSpPr/>
                <p:nvPr/>
              </p:nvSpPr>
              <p:spPr>
                <a:xfrm>
                  <a:off x="2034026" y="3326376"/>
                  <a:ext cx="624349" cy="624349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</a:t>
                  </a:r>
                  <a:r>
                    <a:rPr b="1" lang="en-US" sz="2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r>
                    <a:rPr b="1" lang="en-US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sp>
              <p:nvSpPr>
                <p:cNvPr id="171" name="Google Shape;171;p19"/>
                <p:cNvSpPr/>
                <p:nvPr/>
              </p:nvSpPr>
              <p:spPr>
                <a:xfrm>
                  <a:off x="2763151" y="3399051"/>
                  <a:ext cx="3691730" cy="4874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lang="en-US" sz="2400" u="none">
                      <a:solidFill>
                        <a:schemeClr val="dk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時程</a:t>
                  </a:r>
                  <a:endParaRPr b="0" sz="24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" name="Google Shape;172;p19"/>
              <p:cNvSpPr/>
              <p:nvPr/>
            </p:nvSpPr>
            <p:spPr>
              <a:xfrm>
                <a:off x="2029726" y="4801007"/>
                <a:ext cx="3691730" cy="4874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en-US" sz="2400" u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網站DEMO</a:t>
                </a:r>
                <a:endParaRPr b="0" sz="24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3" name="Google Shape;173;p19"/>
              <p:cNvCxnSpPr/>
              <p:nvPr/>
            </p:nvCxnSpPr>
            <p:spPr>
              <a:xfrm>
                <a:off x="2133600" y="3059344"/>
                <a:ext cx="360045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9"/>
              <p:cNvCxnSpPr/>
              <p:nvPr/>
            </p:nvCxnSpPr>
            <p:spPr>
              <a:xfrm>
                <a:off x="2133600" y="3851809"/>
                <a:ext cx="360045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9"/>
              <p:cNvCxnSpPr/>
              <p:nvPr/>
            </p:nvCxnSpPr>
            <p:spPr>
              <a:xfrm>
                <a:off x="2133600" y="4644274"/>
                <a:ext cx="360045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cxnSp>
          <p:nvCxnSpPr>
            <p:cNvPr id="176" name="Google Shape;176;p19"/>
            <p:cNvCxnSpPr/>
            <p:nvPr/>
          </p:nvCxnSpPr>
          <p:spPr>
            <a:xfrm>
              <a:off x="4885373" y="4871544"/>
              <a:ext cx="3600450" cy="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7" name="Google Shape;177;p19"/>
            <p:cNvSpPr/>
            <p:nvPr/>
          </p:nvSpPr>
          <p:spPr>
            <a:xfrm>
              <a:off x="4047162" y="4940922"/>
              <a:ext cx="624349" cy="62434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4776287" y="5013597"/>
              <a:ext cx="3691730" cy="48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遇到困難</a:t>
              </a:r>
              <a:endParaRPr b="0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9" name="Google Shape;179;p19"/>
          <p:cNvCxnSpPr/>
          <p:nvPr/>
        </p:nvCxnSpPr>
        <p:spPr>
          <a:xfrm>
            <a:off x="4880161" y="5649329"/>
            <a:ext cx="360045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0"/>
          <p:cNvGrpSpPr/>
          <p:nvPr/>
        </p:nvGrpSpPr>
        <p:grpSpPr>
          <a:xfrm>
            <a:off x="70654" y="685141"/>
            <a:ext cx="4522601" cy="987374"/>
            <a:chOff x="2684957" y="2225693"/>
            <a:chExt cx="3076748" cy="523220"/>
          </a:xfrm>
        </p:grpSpPr>
        <p:sp>
          <p:nvSpPr>
            <p:cNvPr id="185" name="Google Shape;185;p20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2818055" y="2283979"/>
              <a:ext cx="2810550" cy="406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動機與設計構想</a:t>
              </a:r>
              <a:endParaRPr b="1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3926959" y="2442063"/>
            <a:ext cx="3994331" cy="2504286"/>
            <a:chOff x="6297603" y="3345831"/>
            <a:chExt cx="3994331" cy="2504286"/>
          </a:xfrm>
        </p:grpSpPr>
        <p:sp>
          <p:nvSpPr>
            <p:cNvPr id="188" name="Google Shape;188;p20"/>
            <p:cNvSpPr txBox="1"/>
            <p:nvPr/>
          </p:nvSpPr>
          <p:spPr>
            <a:xfrm>
              <a:off x="7228282" y="3496495"/>
              <a:ext cx="3063652" cy="396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可以簡單操作的學習網站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6491682" y="3345831"/>
              <a:ext cx="755335" cy="763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7228282" y="4383492"/>
              <a:ext cx="3063652" cy="396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無壓力的學習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6491682" y="4216427"/>
              <a:ext cx="755335" cy="763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i="0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7228282" y="5249386"/>
              <a:ext cx="3063652" cy="3961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功能: 學習、測驗、閱讀文章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6491682" y="5087023"/>
              <a:ext cx="755335" cy="763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i="0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4" name="Google Shape;194;p20"/>
            <p:cNvCxnSpPr/>
            <p:nvPr/>
          </p:nvCxnSpPr>
          <p:spPr>
            <a:xfrm rot="10800000">
              <a:off x="6297603" y="3421163"/>
              <a:ext cx="0" cy="2353621"/>
            </a:xfrm>
            <a:prstGeom prst="straightConnector1">
              <a:avLst/>
            </a:prstGeom>
            <a:noFill/>
            <a:ln cap="rnd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5" name="Google Shape;195;p20"/>
          <p:cNvSpPr txBox="1"/>
          <p:nvPr/>
        </p:nvSpPr>
        <p:spPr>
          <a:xfrm>
            <a:off x="3520605" y="6361569"/>
            <a:ext cx="180020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PPT模板 http://www.ypppt.com/moban/ </a:t>
            </a:r>
            <a:endParaRPr sz="1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/>
          <p:nvPr/>
        </p:nvSpPr>
        <p:spPr>
          <a:xfrm>
            <a:off x="5976257" y="2263106"/>
            <a:ext cx="4452427" cy="1303802"/>
          </a:xfrm>
          <a:prstGeom prst="roundRect">
            <a:avLst>
              <a:gd fmla="val 0" name="adj"/>
            </a:avLst>
          </a:prstGeom>
          <a:noFill/>
          <a:ln cap="rnd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5976256" y="3712029"/>
            <a:ext cx="4452427" cy="1303802"/>
          </a:xfrm>
          <a:prstGeom prst="roundRect">
            <a:avLst>
              <a:gd fmla="val 0" name="adj"/>
            </a:avLst>
          </a:prstGeom>
          <a:noFill/>
          <a:ln cap="rnd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474920" y="2523935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6474919" y="2826816"/>
            <a:ext cx="3093087" cy="336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網站樣式設計</a:t>
            </a:r>
            <a:endParaRPr b="0" i="0" sz="12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6474920" y="3915991"/>
            <a:ext cx="457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PS</a:t>
            </a:r>
            <a:endParaRPr b="1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6474919" y="4218872"/>
            <a:ext cx="3093087" cy="612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網站</a:t>
            </a:r>
            <a:r>
              <a:rPr lang="en-US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icon, logo, ‘back to top’字樣</a:t>
            </a:r>
            <a:endParaRPr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編輯圖片、去背</a:t>
            </a:r>
            <a:endParaRPr b="0" i="0" sz="12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259404" y="2263106"/>
            <a:ext cx="4452427" cy="1303802"/>
          </a:xfrm>
          <a:prstGeom prst="roundRect">
            <a:avLst>
              <a:gd fmla="val 0" name="adj"/>
            </a:avLst>
          </a:prstGeom>
          <a:noFill/>
          <a:ln cap="rnd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1259403" y="3712029"/>
            <a:ext cx="4452427" cy="1303802"/>
          </a:xfrm>
          <a:prstGeom prst="roundRect">
            <a:avLst>
              <a:gd fmla="val 0" name="adj"/>
            </a:avLst>
          </a:prstGeom>
          <a:noFill/>
          <a:ln cap="rnd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1758067" y="2523935"/>
            <a:ext cx="7537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1758066" y="2826816"/>
            <a:ext cx="3093087" cy="336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網站內容</a:t>
            </a:r>
            <a:endParaRPr b="0" i="0" sz="12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1758067" y="3915991"/>
            <a:ext cx="4347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1" i="0" sz="16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1758066" y="4218872"/>
            <a:ext cx="3093087" cy="336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"/>
              <a:buFont typeface="Arial"/>
              <a:buNone/>
            </a:pPr>
            <a:r>
              <a:rPr b="0" i="0" lang="en-US" sz="12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驗證、互動功能</a:t>
            </a:r>
            <a:endParaRPr b="0" i="0" sz="12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0" y="670248"/>
            <a:ext cx="4286400" cy="818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69283" y="725306"/>
            <a:ext cx="413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使用技術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1"/>
          <p:cNvPicPr preferRelativeResize="0"/>
          <p:nvPr/>
        </p:nvPicPr>
        <p:blipFill rotWithShape="1">
          <a:blip r:embed="rId3">
            <a:alphaModFix/>
          </a:blip>
          <a:srcRect b="9986" l="27337" r="27583" t="8230"/>
          <a:stretch/>
        </p:blipFill>
        <p:spPr>
          <a:xfrm>
            <a:off x="8928506" y="3823930"/>
            <a:ext cx="1069278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6311" y="373393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5496" y="2285007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46311" y="2285007"/>
            <a:ext cx="1260000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2"/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223" name="Google Shape;223;p22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時程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0" y="2353171"/>
            <a:ext cx="12192000" cy="2428111"/>
            <a:chOff x="0" y="2799739"/>
            <a:chExt cx="12192000" cy="2428111"/>
          </a:xfrm>
        </p:grpSpPr>
        <p:cxnSp>
          <p:nvCxnSpPr>
            <p:cNvPr id="226" name="Google Shape;226;p22"/>
            <p:cNvCxnSpPr/>
            <p:nvPr/>
          </p:nvCxnSpPr>
          <p:spPr>
            <a:xfrm>
              <a:off x="0" y="3890213"/>
              <a:ext cx="12192000" cy="0"/>
            </a:xfrm>
            <a:prstGeom prst="straightConnector1">
              <a:avLst/>
            </a:prstGeom>
            <a:noFill/>
            <a:ln cap="rnd" cmpd="sng" w="15875">
              <a:solidFill>
                <a:srgbClr val="BFBFBF">
                  <a:alpha val="49803"/>
                </a:srgbClr>
              </a:solidFill>
              <a:prstDash val="solid"/>
              <a:round/>
              <a:headEnd len="sm" w="sm" type="none"/>
              <a:tailEnd len="lg" w="lg" type="none"/>
            </a:ln>
          </p:spPr>
        </p:cxnSp>
        <p:cxnSp>
          <p:nvCxnSpPr>
            <p:cNvPr id="227" name="Google Shape;227;p22"/>
            <p:cNvCxnSpPr/>
            <p:nvPr/>
          </p:nvCxnSpPr>
          <p:spPr>
            <a:xfrm>
              <a:off x="1581562" y="3491336"/>
              <a:ext cx="0" cy="406187"/>
            </a:xfrm>
            <a:prstGeom prst="straightConnector1">
              <a:avLst/>
            </a:prstGeom>
            <a:noFill/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lg" w="lg" type="none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1507441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 flipH="1">
              <a:off x="569568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5 / 27 – 5 / 28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01059" y="2799739"/>
              <a:ext cx="2161006" cy="365379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網站架構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22"/>
            <p:cNvCxnSpPr/>
            <p:nvPr/>
          </p:nvCxnSpPr>
          <p:spPr>
            <a:xfrm>
              <a:off x="6062978" y="3491336"/>
              <a:ext cx="0" cy="406187"/>
            </a:xfrm>
            <a:prstGeom prst="straightConnector1">
              <a:avLst/>
            </a:prstGeom>
            <a:noFill/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lg" w="lg" type="none"/>
            </a:ln>
          </p:spPr>
        </p:cxnSp>
        <p:sp>
          <p:nvSpPr>
            <p:cNvPr id="232" name="Google Shape;232;p22"/>
            <p:cNvSpPr/>
            <p:nvPr/>
          </p:nvSpPr>
          <p:spPr>
            <a:xfrm flipH="1">
              <a:off x="5050984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14   6 / 20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4982475" y="2799739"/>
              <a:ext cx="2161006" cy="365379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聯絡我們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988857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10544396" y="3461483"/>
              <a:ext cx="0" cy="406187"/>
            </a:xfrm>
            <a:prstGeom prst="straightConnector1">
              <a:avLst/>
            </a:prstGeom>
            <a:noFill/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lg" w="lg" type="none"/>
            </a:ln>
          </p:spPr>
        </p:cxnSp>
        <p:sp>
          <p:nvSpPr>
            <p:cNvPr id="236" name="Google Shape;236;p22"/>
            <p:cNvSpPr/>
            <p:nvPr/>
          </p:nvSpPr>
          <p:spPr>
            <a:xfrm rot="10800000">
              <a:off x="10470275" y="3788501"/>
              <a:ext cx="148242" cy="148242"/>
            </a:xfrm>
            <a:prstGeom prst="ellipse">
              <a:avLst/>
            </a:prstGeom>
            <a:solidFill>
              <a:schemeClr val="accent1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 flipH="1">
              <a:off x="9532402" y="3236052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23</a:t>
              </a:r>
              <a:endPara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9463893" y="2808326"/>
              <a:ext cx="2161006" cy="365379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PPT製作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9" name="Google Shape;239;p22"/>
            <p:cNvGrpSpPr/>
            <p:nvPr/>
          </p:nvGrpSpPr>
          <p:grpSpPr>
            <a:xfrm>
              <a:off x="1621413" y="3816092"/>
              <a:ext cx="2161006" cy="1404865"/>
              <a:chOff x="8680151" y="4453429"/>
              <a:chExt cx="2161006" cy="1404865"/>
            </a:xfrm>
          </p:grpSpPr>
          <p:cxnSp>
            <p:nvCxnSpPr>
              <p:cNvPr id="240" name="Google Shape;240;p22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lg" w="lg" type="none"/>
              </a:ln>
            </p:spPr>
          </p:cxnSp>
          <p:sp>
            <p:nvSpPr>
              <p:cNvPr id="241" name="Google Shape;241;p22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5 / 31   6 / 3</a:t>
                </a:r>
                <a:endParaRPr b="1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fmla="val 50000" name="adj"/>
                </a:avLst>
              </a:prstGeom>
              <a:solidFill>
                <a:schemeClr val="accent3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首頁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4" name="Google Shape;244;p22"/>
            <p:cNvCxnSpPr/>
            <p:nvPr/>
          </p:nvCxnSpPr>
          <p:spPr>
            <a:xfrm>
              <a:off x="3822270" y="3491336"/>
              <a:ext cx="0" cy="406187"/>
            </a:xfrm>
            <a:prstGeom prst="straightConnector1">
              <a:avLst/>
            </a:prstGeom>
            <a:noFill/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lg" w="lg" type="none"/>
            </a:ln>
          </p:spPr>
        </p:cxnSp>
        <p:sp>
          <p:nvSpPr>
            <p:cNvPr id="245" name="Google Shape;245;p22"/>
            <p:cNvSpPr/>
            <p:nvPr/>
          </p:nvSpPr>
          <p:spPr>
            <a:xfrm>
              <a:off x="3748149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 flipH="1">
              <a:off x="2810276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2741767" y="2799739"/>
              <a:ext cx="2161006" cy="365379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今日單字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8" name="Google Shape;248;p22"/>
            <p:cNvCxnSpPr/>
            <p:nvPr/>
          </p:nvCxnSpPr>
          <p:spPr>
            <a:xfrm>
              <a:off x="8303686" y="3491336"/>
              <a:ext cx="0" cy="406187"/>
            </a:xfrm>
            <a:prstGeom prst="straightConnector1">
              <a:avLst/>
            </a:prstGeom>
            <a:noFill/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lg" w="lg" type="none"/>
            </a:ln>
          </p:spPr>
        </p:cxnSp>
        <p:sp>
          <p:nvSpPr>
            <p:cNvPr id="249" name="Google Shape;249;p22"/>
            <p:cNvSpPr/>
            <p:nvPr/>
          </p:nvSpPr>
          <p:spPr>
            <a:xfrm flipH="1">
              <a:off x="7291692" y="3206199"/>
              <a:ext cx="2023988" cy="424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6 / 21</a:t>
              </a:r>
              <a:endParaRPr b="1" sz="12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7223183" y="2799739"/>
              <a:ext cx="2161006" cy="36537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隱私權政策</a:t>
              </a:r>
              <a:endParaRPr b="1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8229565" y="3818354"/>
              <a:ext cx="148242" cy="148242"/>
            </a:xfrm>
            <a:prstGeom prst="ellipse">
              <a:avLst/>
            </a:prstGeom>
            <a:solidFill>
              <a:schemeClr val="lt1"/>
            </a:solidFill>
            <a:ln cap="rnd" cmpd="sng" w="1587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22"/>
            <p:cNvGrpSpPr/>
            <p:nvPr/>
          </p:nvGrpSpPr>
          <p:grpSpPr>
            <a:xfrm>
              <a:off x="3862121" y="3820616"/>
              <a:ext cx="2161006" cy="1404865"/>
              <a:chOff x="8680151" y="4453429"/>
              <a:chExt cx="2161006" cy="1404865"/>
            </a:xfrm>
          </p:grpSpPr>
          <p:cxnSp>
            <p:nvCxnSpPr>
              <p:cNvPr id="253" name="Google Shape;253;p22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lg" w="lg" type="none"/>
              </a:ln>
            </p:spPr>
          </p:cxnSp>
          <p:sp>
            <p:nvSpPr>
              <p:cNvPr id="254" name="Google Shape;254;p22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6 / 14</a:t>
                </a:r>
                <a:endParaRPr b="1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2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fmla="val 50000" name="adj"/>
                </a:avLst>
              </a:prstGeom>
              <a:solidFill>
                <a:schemeClr val="accent5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今日文章</a:t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2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7" name="Google Shape;257;p22"/>
            <p:cNvGrpSpPr/>
            <p:nvPr/>
          </p:nvGrpSpPr>
          <p:grpSpPr>
            <a:xfrm>
              <a:off x="6102829" y="3813529"/>
              <a:ext cx="2161006" cy="1404865"/>
              <a:chOff x="8680151" y="4453429"/>
              <a:chExt cx="2161006" cy="1404865"/>
            </a:xfrm>
          </p:grpSpPr>
          <p:cxnSp>
            <p:nvCxnSpPr>
              <p:cNvPr id="258" name="Google Shape;258;p22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lg" w="lg" type="none"/>
              </a:ln>
            </p:spPr>
          </p:cxnSp>
          <p:sp>
            <p:nvSpPr>
              <p:cNvPr id="259" name="Google Shape;259;p22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6 / 20 – 6 / 21</a:t>
                </a:r>
                <a:endParaRPr b="1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今日測驗</a:t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2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22"/>
            <p:cNvGrpSpPr/>
            <p:nvPr/>
          </p:nvGrpSpPr>
          <p:grpSpPr>
            <a:xfrm>
              <a:off x="8343537" y="3822985"/>
              <a:ext cx="2161006" cy="1404865"/>
              <a:chOff x="8680151" y="4453429"/>
              <a:chExt cx="2161006" cy="1404865"/>
            </a:xfrm>
          </p:grpSpPr>
          <p:cxnSp>
            <p:nvCxnSpPr>
              <p:cNvPr id="263" name="Google Shape;263;p22"/>
              <p:cNvCxnSpPr/>
              <p:nvPr/>
            </p:nvCxnSpPr>
            <p:spPr>
              <a:xfrm rot="10800000">
                <a:off x="9760654" y="4522502"/>
                <a:ext cx="0" cy="406187"/>
              </a:xfrm>
              <a:prstGeom prst="straightConnector1">
                <a:avLst/>
              </a:prstGeom>
              <a:noFill/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lg" w="lg" type="none"/>
              </a:ln>
            </p:spPr>
          </p:cxnSp>
          <p:sp>
            <p:nvSpPr>
              <p:cNvPr id="264" name="Google Shape;264;p22"/>
              <p:cNvSpPr/>
              <p:nvPr/>
            </p:nvSpPr>
            <p:spPr>
              <a:xfrm flipH="1">
                <a:off x="8748660" y="5433424"/>
                <a:ext cx="2023988" cy="4248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chemeClr val="accent6"/>
                    </a:solidFill>
                    <a:latin typeface="Arial"/>
                    <a:ea typeface="Arial"/>
                    <a:cs typeface="Arial"/>
                    <a:sym typeface="Arial"/>
                  </a:rPr>
                  <a:t>6 / 20 – 6 / 22</a:t>
                </a:r>
                <a:endParaRPr b="1" sz="12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2"/>
              <p:cNvSpPr/>
              <p:nvPr/>
            </p:nvSpPr>
            <p:spPr>
              <a:xfrm>
                <a:off x="8680151" y="5026964"/>
                <a:ext cx="2161006" cy="365379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 cap="flat" cmpd="sng" w="1905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整體內容調整</a:t>
                </a:r>
                <a:endParaRPr b="1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2"/>
              <p:cNvSpPr/>
              <p:nvPr/>
            </p:nvSpPr>
            <p:spPr>
              <a:xfrm>
                <a:off x="9686533" y="4453429"/>
                <a:ext cx="148242" cy="148242"/>
              </a:xfrm>
              <a:prstGeom prst="ellipse">
                <a:avLst/>
              </a:prstGeom>
              <a:solidFill>
                <a:schemeClr val="lt1"/>
              </a:solidFill>
              <a:ln cap="rnd" cmpd="sng" w="15875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 rot="5400000">
            <a:off x="9638263" y="4239107"/>
            <a:ext cx="1295798" cy="395922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-1" y="-1"/>
            <a:ext cx="4355767" cy="2161552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3"/>
          <p:cNvSpPr/>
          <p:nvPr/>
        </p:nvSpPr>
        <p:spPr>
          <a:xfrm flipH="1">
            <a:off x="9506857" y="-190969"/>
            <a:ext cx="2685143" cy="2459636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3"/>
          <p:cNvSpPr/>
          <p:nvPr/>
        </p:nvSpPr>
        <p:spPr>
          <a:xfrm flipH="1">
            <a:off x="8894374" y="-659401"/>
            <a:ext cx="3901779" cy="3574094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3"/>
          <p:cNvSpPr/>
          <p:nvPr/>
        </p:nvSpPr>
        <p:spPr>
          <a:xfrm rot="5400000">
            <a:off x="9084860" y="3468252"/>
            <a:ext cx="1721812" cy="526088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-141515" y="-101600"/>
            <a:ext cx="3901779" cy="1959016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711200" y="1219933"/>
            <a:ext cx="10919500" cy="4423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rotWithShape="0" algn="ctr" sy="103000">
              <a:schemeClr val="accent6">
                <a:alpha val="3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3"/>
          <p:cNvSpPr/>
          <p:nvPr/>
        </p:nvSpPr>
        <p:spPr>
          <a:xfrm flipH="1" rot="5400000">
            <a:off x="8765098" y="142127"/>
            <a:ext cx="1048734" cy="3204341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3744686" y="2843172"/>
            <a:ext cx="4702629" cy="1171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網站DEMO</a:t>
            </a:r>
            <a:endParaRPr sz="5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3"/>
          <p:cNvSpPr/>
          <p:nvPr/>
        </p:nvSpPr>
        <p:spPr>
          <a:xfrm flipH="1" rot="-5400000">
            <a:off x="2154834" y="2335857"/>
            <a:ext cx="2234415" cy="6827112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 flipH="1" rot="-5400000">
            <a:off x="2234133" y="1660818"/>
            <a:ext cx="2613176" cy="7984393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>
            <a:off x="-2879272" y="-783961"/>
            <a:ext cx="11959772" cy="3991428"/>
          </a:xfrm>
          <a:custGeom>
            <a:rect b="b" l="l" r="r" t="t"/>
            <a:pathLst>
              <a:path extrusionOk="0" h="3991428" w="11959772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 rot="10800000">
            <a:off x="10180370" y="3845093"/>
            <a:ext cx="1444819" cy="1323479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 flipH="1" rot="8538124">
            <a:off x="7558223" y="5134682"/>
            <a:ext cx="1033184" cy="845919"/>
          </a:xfrm>
          <a:custGeom>
            <a:rect b="b" l="l" r="r" t="t"/>
            <a:pathLst>
              <a:path extrusionOk="0" h="555689" w="678704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 rot="-3138124">
            <a:off x="247761" y="2041934"/>
            <a:ext cx="1090524" cy="892866"/>
          </a:xfrm>
          <a:custGeom>
            <a:rect b="b" l="l" r="r" t="t"/>
            <a:pathLst>
              <a:path extrusionOk="0" h="555689" w="678704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4"/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291" name="Google Shape;291;p24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遇到困難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3" name="Google Shape;293;p24"/>
          <p:cNvGrpSpPr/>
          <p:nvPr/>
        </p:nvGrpSpPr>
        <p:grpSpPr>
          <a:xfrm>
            <a:off x="2666906" y="1992148"/>
            <a:ext cx="6858189" cy="3654272"/>
            <a:chOff x="1485900" y="1992148"/>
            <a:chExt cx="6858189" cy="3654272"/>
          </a:xfrm>
        </p:grpSpPr>
        <p:grpSp>
          <p:nvGrpSpPr>
            <p:cNvPr id="294" name="Google Shape;294;p24"/>
            <p:cNvGrpSpPr/>
            <p:nvPr/>
          </p:nvGrpSpPr>
          <p:grpSpPr>
            <a:xfrm>
              <a:off x="1485900" y="3480642"/>
              <a:ext cx="1983235" cy="2165778"/>
              <a:chOff x="660400" y="3290142"/>
              <a:chExt cx="1983235" cy="2165778"/>
            </a:xfrm>
          </p:grpSpPr>
          <p:cxnSp>
            <p:nvCxnSpPr>
              <p:cNvPr id="295" name="Google Shape;295;p24"/>
              <p:cNvCxnSpPr/>
              <p:nvPr/>
            </p:nvCxnSpPr>
            <p:spPr>
              <a:xfrm>
                <a:off x="774697" y="4191000"/>
                <a:ext cx="0" cy="126492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96" name="Google Shape;296;p24"/>
              <p:cNvSpPr txBox="1"/>
              <p:nvPr/>
            </p:nvSpPr>
            <p:spPr>
              <a:xfrm>
                <a:off x="660400" y="3747984"/>
                <a:ext cx="172354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縮放網頁跑版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4"/>
              <p:cNvSpPr txBox="1"/>
              <p:nvPr/>
            </p:nvSpPr>
            <p:spPr>
              <a:xfrm>
                <a:off x="660400" y="3290142"/>
                <a:ext cx="75373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01.</a:t>
                </a:r>
                <a:endParaRPr/>
              </a:p>
            </p:txBody>
          </p:sp>
          <p:sp>
            <p:nvSpPr>
              <p:cNvPr id="298" name="Google Shape;298;p24"/>
              <p:cNvSpPr txBox="1"/>
              <p:nvPr/>
            </p:nvSpPr>
            <p:spPr>
              <a:xfrm>
                <a:off x="896937" y="4221341"/>
                <a:ext cx="1746698" cy="78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參閱w3schools的範例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4"/>
            <p:cNvGrpSpPr/>
            <p:nvPr/>
          </p:nvGrpSpPr>
          <p:grpSpPr>
            <a:xfrm>
              <a:off x="3822700" y="1992148"/>
              <a:ext cx="1983235" cy="3654272"/>
              <a:chOff x="2997200" y="1801648"/>
              <a:chExt cx="1983235" cy="3654272"/>
            </a:xfrm>
          </p:grpSpPr>
          <p:cxnSp>
            <p:nvCxnSpPr>
              <p:cNvPr id="300" name="Google Shape;300;p24"/>
              <p:cNvCxnSpPr/>
              <p:nvPr/>
            </p:nvCxnSpPr>
            <p:spPr>
              <a:xfrm>
                <a:off x="3111497" y="2702506"/>
                <a:ext cx="0" cy="2753414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01" name="Google Shape;301;p24"/>
              <p:cNvSpPr txBox="1"/>
              <p:nvPr/>
            </p:nvSpPr>
            <p:spPr>
              <a:xfrm>
                <a:off x="2997200" y="2259490"/>
                <a:ext cx="12105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測驗頁面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4"/>
              <p:cNvSpPr txBox="1"/>
              <p:nvPr/>
            </p:nvSpPr>
            <p:spPr>
              <a:xfrm>
                <a:off x="2997200" y="1801648"/>
                <a:ext cx="75373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02.</a:t>
                </a:r>
                <a:endParaRPr/>
              </a:p>
            </p:txBody>
          </p:sp>
          <p:sp>
            <p:nvSpPr>
              <p:cNvPr id="303" name="Google Shape;303;p24"/>
              <p:cNvSpPr txBox="1"/>
              <p:nvPr/>
            </p:nvSpPr>
            <p:spPr>
              <a:xfrm>
                <a:off x="3233737" y="2732847"/>
                <a:ext cx="1746698" cy="787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網路參考方法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Youtube 教學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4"/>
            <p:cNvGrpSpPr/>
            <p:nvPr/>
          </p:nvGrpSpPr>
          <p:grpSpPr>
            <a:xfrm>
              <a:off x="6360854" y="2718642"/>
              <a:ext cx="1983235" cy="2919140"/>
              <a:chOff x="5535354" y="2528142"/>
              <a:chExt cx="1983235" cy="2919140"/>
            </a:xfrm>
          </p:grpSpPr>
          <p:cxnSp>
            <p:nvCxnSpPr>
              <p:cNvPr id="305" name="Google Shape;305;p24"/>
              <p:cNvCxnSpPr/>
              <p:nvPr/>
            </p:nvCxnSpPr>
            <p:spPr>
              <a:xfrm>
                <a:off x="5649651" y="3429000"/>
                <a:ext cx="0" cy="2018282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06" name="Google Shape;306;p24"/>
              <p:cNvSpPr txBox="1"/>
              <p:nvPr/>
            </p:nvSpPr>
            <p:spPr>
              <a:xfrm>
                <a:off x="5535354" y="2985984"/>
                <a:ext cx="198002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表單的驗證訊息</a:t>
                </a:r>
                <a:endParaRPr b="1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4"/>
              <p:cNvSpPr txBox="1"/>
              <p:nvPr/>
            </p:nvSpPr>
            <p:spPr>
              <a:xfrm>
                <a:off x="5535354" y="2528142"/>
                <a:ext cx="753732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03.</a:t>
                </a:r>
                <a:endParaRPr/>
              </a:p>
            </p:txBody>
          </p:sp>
          <p:sp>
            <p:nvSpPr>
              <p:cNvPr id="308" name="Google Shape;308;p24"/>
              <p:cNvSpPr txBox="1"/>
              <p:nvPr/>
            </p:nvSpPr>
            <p:spPr>
              <a:xfrm>
                <a:off x="5771891" y="3459341"/>
                <a:ext cx="1746698" cy="4177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網路參考方法</a:t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09" name="Google Shape;309;p24"/>
          <p:cNvCxnSpPr/>
          <p:nvPr/>
        </p:nvCxnSpPr>
        <p:spPr>
          <a:xfrm rot="10800000">
            <a:off x="0" y="5637782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5"/>
          <p:cNvGrpSpPr/>
          <p:nvPr/>
        </p:nvGrpSpPr>
        <p:grpSpPr>
          <a:xfrm>
            <a:off x="70655" y="666656"/>
            <a:ext cx="3076748" cy="537734"/>
            <a:chOff x="2684957" y="2225693"/>
            <a:chExt cx="3076748" cy="537734"/>
          </a:xfrm>
        </p:grpSpPr>
        <p:sp>
          <p:nvSpPr>
            <p:cNvPr id="315" name="Google Shape;315;p25"/>
            <p:cNvSpPr/>
            <p:nvPr/>
          </p:nvSpPr>
          <p:spPr>
            <a:xfrm>
              <a:off x="2684957" y="2225693"/>
              <a:ext cx="3076748" cy="52322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 txBox="1"/>
            <p:nvPr/>
          </p:nvSpPr>
          <p:spPr>
            <a:xfrm>
              <a:off x="2951155" y="2240207"/>
              <a:ext cx="254435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參考資料來源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5"/>
          <p:cNvGrpSpPr/>
          <p:nvPr/>
        </p:nvGrpSpPr>
        <p:grpSpPr>
          <a:xfrm>
            <a:off x="1058266" y="3588209"/>
            <a:ext cx="7058951" cy="2340000"/>
            <a:chOff x="1058266" y="1442528"/>
            <a:chExt cx="7058951" cy="2340000"/>
          </a:xfrm>
        </p:grpSpPr>
        <p:cxnSp>
          <p:nvCxnSpPr>
            <p:cNvPr id="318" name="Google Shape;318;p25"/>
            <p:cNvCxnSpPr/>
            <p:nvPr/>
          </p:nvCxnSpPr>
          <p:spPr>
            <a:xfrm rot="10800000">
              <a:off x="5797496" y="2345751"/>
              <a:ext cx="0" cy="573136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19" name="Google Shape;319;p25"/>
            <p:cNvSpPr/>
            <p:nvPr/>
          </p:nvSpPr>
          <p:spPr>
            <a:xfrm>
              <a:off x="1058266" y="1442528"/>
              <a:ext cx="4680000" cy="2340000"/>
            </a:xfrm>
            <a:prstGeom prst="roundRect">
              <a:avLst>
                <a:gd fmla="val 12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 txBox="1"/>
            <p:nvPr/>
          </p:nvSpPr>
          <p:spPr>
            <a:xfrm>
              <a:off x="6429090" y="2443251"/>
              <a:ext cx="16881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圖片來源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117601" y="1462752"/>
              <a:ext cx="4602559" cy="2299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https://www.citypng.com/photo/26174/js-javascript-round-logo-icon-png</a:t>
              </a:r>
              <a:endParaRPr sz="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https://pixabay.com/illustrations/logo-css-css3-icon-2582747/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https://pixabay.com/illustrations/logo-html-html5-icon-2582748/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https://pngtree.com/freepng/continuous-line-drawings-of-young-woman-feeling-sad-tired-and-worried-about-suffering-from-depression-in-mental-health-problems-failures-and-concepts-of-heartbreak-isolated-on-white-background_5332972.html?share=3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https://www.pinterest.com/pin/327707310398315970/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https://pngtree.com/freepng/continuous-one-line-drawing-of-pen-book-and-globe-education-back-to-school-theme-vector-illustration_5046989.html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https://www.pinterest.com/pin/434667801549357827/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https://www.pinterest.com/pin/395824254761132928/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Arial"/>
                <a:buChar char="•"/>
              </a:pPr>
              <a:r>
                <a:rPr lang="en-US" sz="8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1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https://www.pngwing.com/en/free-png-adjxf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49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49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49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5"/>
          <p:cNvGrpSpPr/>
          <p:nvPr/>
        </p:nvGrpSpPr>
        <p:grpSpPr>
          <a:xfrm>
            <a:off x="4401365" y="2634536"/>
            <a:ext cx="6762043" cy="1083112"/>
            <a:chOff x="4401365" y="3586418"/>
            <a:chExt cx="6762043" cy="1083112"/>
          </a:xfrm>
        </p:grpSpPr>
        <p:cxnSp>
          <p:nvCxnSpPr>
            <p:cNvPr id="323" name="Google Shape;323;p25"/>
            <p:cNvCxnSpPr/>
            <p:nvPr/>
          </p:nvCxnSpPr>
          <p:spPr>
            <a:xfrm rot="10800000">
              <a:off x="6086947" y="4139690"/>
              <a:ext cx="800520" cy="1488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24" name="Google Shape;324;p25"/>
            <p:cNvSpPr/>
            <p:nvPr/>
          </p:nvSpPr>
          <p:spPr>
            <a:xfrm>
              <a:off x="6483408" y="3586418"/>
              <a:ext cx="4680000" cy="1083112"/>
            </a:xfrm>
            <a:prstGeom prst="roundRect">
              <a:avLst>
                <a:gd fmla="val 12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5"/>
            <p:cNvSpPr txBox="1"/>
            <p:nvPr/>
          </p:nvSpPr>
          <p:spPr>
            <a:xfrm>
              <a:off x="4401365" y="3952120"/>
              <a:ext cx="13369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參考資料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6673295" y="3592981"/>
              <a:ext cx="4317615" cy="81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https://www.w3schools.com/cssref/tryit.php?filename=trycss3_flex_responsive</a:t>
              </a:r>
              <a:endParaRPr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https://www.w3schools.com/howto/howto_js_full_page_tabs.asp</a:t>
              </a:r>
              <a:endParaRPr>
                <a:solidFill>
                  <a:schemeClr val="lt1"/>
                </a:solidFill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https://www.youtube.com/watch?v=rCVqQ8NKU2M</a:t>
              </a:r>
              <a:endParaRPr sz="10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5"/>
          <p:cNvGrpSpPr/>
          <p:nvPr/>
        </p:nvGrpSpPr>
        <p:grpSpPr>
          <a:xfrm>
            <a:off x="1058266" y="1680862"/>
            <a:ext cx="7058951" cy="1083112"/>
            <a:chOff x="1058266" y="4686597"/>
            <a:chExt cx="7058951" cy="1083112"/>
          </a:xfrm>
        </p:grpSpPr>
        <p:cxnSp>
          <p:nvCxnSpPr>
            <p:cNvPr id="328" name="Google Shape;328;p25"/>
            <p:cNvCxnSpPr/>
            <p:nvPr/>
          </p:nvCxnSpPr>
          <p:spPr>
            <a:xfrm rot="10800000">
              <a:off x="5797496" y="4927475"/>
              <a:ext cx="0" cy="573136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29" name="Google Shape;329;p25"/>
            <p:cNvSpPr/>
            <p:nvPr/>
          </p:nvSpPr>
          <p:spPr>
            <a:xfrm>
              <a:off x="1058266" y="4686597"/>
              <a:ext cx="4680000" cy="1083112"/>
            </a:xfrm>
            <a:prstGeom prst="roundRect">
              <a:avLst>
                <a:gd fmla="val 12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5"/>
            <p:cNvSpPr txBox="1"/>
            <p:nvPr/>
          </p:nvSpPr>
          <p:spPr>
            <a:xfrm>
              <a:off x="6429090" y="5076981"/>
              <a:ext cx="16881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參考網頁</a:t>
              </a:r>
              <a:endPara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1597302" y="4805791"/>
              <a:ext cx="3892709" cy="81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https://english.best/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https://www.cambridgeenglish.org/learning-english/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Char char="•"/>
              </a:pPr>
              <a:r>
                <a:rPr lang="en-US" sz="1000" u="sng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  <a:hlinkClick r:id="rId1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https://www.englishclub.com/learn-english/how.php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2" name="Google Shape;332;p25"/>
          <p:cNvCxnSpPr/>
          <p:nvPr/>
        </p:nvCxnSpPr>
        <p:spPr>
          <a:xfrm rot="10800000">
            <a:off x="6074240" y="-63373"/>
            <a:ext cx="21759" cy="6781044"/>
          </a:xfrm>
          <a:prstGeom prst="straightConnector1">
            <a:avLst/>
          </a:prstGeom>
          <a:noFill/>
          <a:ln cap="rnd" cmpd="sng" w="9525">
            <a:solidFill>
              <a:srgbClr val="D8D8D8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 rot="5400000">
            <a:off x="9638263" y="4239107"/>
            <a:ext cx="1295798" cy="395922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0" y="-1"/>
            <a:ext cx="3276600" cy="1626015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-141515" y="-101600"/>
            <a:ext cx="3901779" cy="1959016"/>
          </a:xfrm>
          <a:custGeom>
            <a:rect b="b" l="l" r="r" t="t"/>
            <a:pathLst>
              <a:path extrusionOk="0" h="1407888" w="2837049">
                <a:moveTo>
                  <a:pt x="0" y="0"/>
                </a:moveTo>
                <a:lnTo>
                  <a:pt x="2837049" y="0"/>
                </a:lnTo>
                <a:lnTo>
                  <a:pt x="2802639" y="94580"/>
                </a:lnTo>
                <a:cubicBezTo>
                  <a:pt x="2619906" y="529425"/>
                  <a:pt x="2172539" y="868405"/>
                  <a:pt x="1341399" y="923210"/>
                </a:cubicBezTo>
                <a:cubicBezTo>
                  <a:pt x="706282" y="965157"/>
                  <a:pt x="321741" y="1109899"/>
                  <a:pt x="90164" y="1315950"/>
                </a:cubicBezTo>
                <a:lnTo>
                  <a:pt x="0" y="1407888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/>
          <p:nvPr/>
        </p:nvSpPr>
        <p:spPr>
          <a:xfrm flipH="1">
            <a:off x="9506857" y="-190969"/>
            <a:ext cx="2685143" cy="2459636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/>
          <p:nvPr/>
        </p:nvSpPr>
        <p:spPr>
          <a:xfrm>
            <a:off x="900793" y="637850"/>
            <a:ext cx="10390415" cy="558230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sx="103000" rotWithShape="0" algn="ctr" sy="103000">
              <a:schemeClr val="accent6">
                <a:alpha val="3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/>
          <p:nvPr/>
        </p:nvSpPr>
        <p:spPr>
          <a:xfrm flipH="1" rot="5400000">
            <a:off x="7270692" y="-262996"/>
            <a:ext cx="876546" cy="2678231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"/>
          <p:cNvSpPr/>
          <p:nvPr/>
        </p:nvSpPr>
        <p:spPr>
          <a:xfrm flipH="1" rot="-5400000">
            <a:off x="2154834" y="2335857"/>
            <a:ext cx="2234415" cy="6827112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/>
          <p:nvPr/>
        </p:nvSpPr>
        <p:spPr>
          <a:xfrm flipH="1" rot="-5400000">
            <a:off x="2234133" y="1660818"/>
            <a:ext cx="2613176" cy="7984393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/>
          <p:nvPr/>
        </p:nvSpPr>
        <p:spPr>
          <a:xfrm rot="10800000">
            <a:off x="9574699" y="3125993"/>
            <a:ext cx="1716507" cy="1572350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/>
          <p:nvPr/>
        </p:nvSpPr>
        <p:spPr>
          <a:xfrm rot="5400000">
            <a:off x="9084860" y="3468252"/>
            <a:ext cx="1721812" cy="5260888"/>
          </a:xfrm>
          <a:custGeom>
            <a:rect b="b" l="l" r="r" t="t"/>
            <a:pathLst>
              <a:path extrusionOk="0" h="2519381" w="824557">
                <a:moveTo>
                  <a:pt x="824558" y="45975"/>
                </a:moveTo>
                <a:cubicBezTo>
                  <a:pt x="721155" y="5456"/>
                  <a:pt x="606997" y="-10518"/>
                  <a:pt x="480913" y="7106"/>
                </a:cubicBezTo>
                <a:cubicBezTo>
                  <a:pt x="115383" y="58169"/>
                  <a:pt x="-307065" y="681512"/>
                  <a:pt x="324265" y="1063707"/>
                </a:cubicBezTo>
                <a:cubicBezTo>
                  <a:pt x="1170759" y="1576087"/>
                  <a:pt x="126245" y="1987620"/>
                  <a:pt x="660296" y="2435307"/>
                </a:cubicBezTo>
                <a:cubicBezTo>
                  <a:pt x="707418" y="2474815"/>
                  <a:pt x="763326" y="2502609"/>
                  <a:pt x="824558" y="2519382"/>
                </a:cubicBezTo>
                <a:lnTo>
                  <a:pt x="824558" y="45975"/>
                </a:ln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/>
          <p:nvPr/>
        </p:nvSpPr>
        <p:spPr>
          <a:xfrm rot="-3138124">
            <a:off x="159668" y="1476170"/>
            <a:ext cx="1771100" cy="1450088"/>
          </a:xfrm>
          <a:custGeom>
            <a:rect b="b" l="l" r="r" t="t"/>
            <a:pathLst>
              <a:path extrusionOk="0" h="555689" w="678704">
                <a:moveTo>
                  <a:pt x="537226" y="524896"/>
                </a:moveTo>
                <a:cubicBezTo>
                  <a:pt x="385842" y="614032"/>
                  <a:pt x="190481" y="482997"/>
                  <a:pt x="10239" y="466066"/>
                </a:cubicBezTo>
                <a:lnTo>
                  <a:pt x="0" y="466013"/>
                </a:lnTo>
                <a:lnTo>
                  <a:pt x="602995" y="0"/>
                </a:lnTo>
                <a:lnTo>
                  <a:pt x="626297" y="39668"/>
                </a:lnTo>
                <a:cubicBezTo>
                  <a:pt x="687434" y="173995"/>
                  <a:pt x="698363" y="312157"/>
                  <a:pt x="641595" y="411538"/>
                </a:cubicBezTo>
                <a:cubicBezTo>
                  <a:pt x="610170" y="466567"/>
                  <a:pt x="575073" y="502611"/>
                  <a:pt x="537226" y="52489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/>
          <p:nvPr/>
        </p:nvSpPr>
        <p:spPr>
          <a:xfrm flipH="1">
            <a:off x="8894374" y="-659401"/>
            <a:ext cx="3901779" cy="3574094"/>
          </a:xfrm>
          <a:custGeom>
            <a:rect b="b" l="l" r="r" t="t"/>
            <a:pathLst>
              <a:path extrusionOk="0" h="1615405" w="1763510">
                <a:moveTo>
                  <a:pt x="987231" y="112"/>
                </a:moveTo>
                <a:cubicBezTo>
                  <a:pt x="1522709" y="9530"/>
                  <a:pt x="1891051" y="613115"/>
                  <a:pt x="1722093" y="908903"/>
                </a:cubicBezTo>
                <a:cubicBezTo>
                  <a:pt x="1441497" y="1400247"/>
                  <a:pt x="898614" y="535559"/>
                  <a:pt x="621092" y="1299549"/>
                </a:cubicBezTo>
                <a:cubicBezTo>
                  <a:pt x="504662" y="1620063"/>
                  <a:pt x="261614" y="1660438"/>
                  <a:pt x="51460" y="1579327"/>
                </a:cubicBezTo>
                <a:lnTo>
                  <a:pt x="0" y="1555839"/>
                </a:lnTo>
                <a:lnTo>
                  <a:pt x="0" y="459966"/>
                </a:lnTo>
                <a:lnTo>
                  <a:pt x="107415" y="376497"/>
                </a:lnTo>
                <a:cubicBezTo>
                  <a:pt x="282783" y="255783"/>
                  <a:pt x="470931" y="164717"/>
                  <a:pt x="594362" y="99603"/>
                </a:cubicBezTo>
                <a:cubicBezTo>
                  <a:pt x="731186" y="27408"/>
                  <a:pt x="863659" y="-2061"/>
                  <a:pt x="987231" y="112"/>
                </a:cubicBezTo>
                <a:close/>
              </a:path>
            </a:pathLst>
          </a:custGeom>
          <a:noFill/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-3485832" y="-1189667"/>
            <a:ext cx="11959772" cy="3991428"/>
          </a:xfrm>
          <a:custGeom>
            <a:rect b="b" l="l" r="r" t="t"/>
            <a:pathLst>
              <a:path extrusionOk="0" h="3991428" w="11959772">
                <a:moveTo>
                  <a:pt x="0" y="3991428"/>
                </a:moveTo>
                <a:cubicBezTo>
                  <a:pt x="1669143" y="3975704"/>
                  <a:pt x="3338286" y="3959981"/>
                  <a:pt x="4470400" y="3672114"/>
                </a:cubicBezTo>
                <a:cubicBezTo>
                  <a:pt x="5602514" y="3384247"/>
                  <a:pt x="5994400" y="2448076"/>
                  <a:pt x="6792686" y="2264228"/>
                </a:cubicBezTo>
                <a:cubicBezTo>
                  <a:pt x="7590972" y="2080380"/>
                  <a:pt x="8398934" y="2946399"/>
                  <a:pt x="9260115" y="2569028"/>
                </a:cubicBezTo>
                <a:cubicBezTo>
                  <a:pt x="10121296" y="2191657"/>
                  <a:pt x="11040534" y="1095828"/>
                  <a:pt x="11959772" y="0"/>
                </a:cubicBezTo>
              </a:path>
            </a:pathLst>
          </a:custGeom>
          <a:noFill/>
          <a:ln cap="flat" cmpd="sng" w="12700">
            <a:solidFill>
              <a:srgbClr val="3B5B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2818266" y="3037031"/>
            <a:ext cx="6555469" cy="1834134"/>
            <a:chOff x="2818266" y="2683813"/>
            <a:chExt cx="6555469" cy="1834134"/>
          </a:xfrm>
        </p:grpSpPr>
        <p:sp>
          <p:nvSpPr>
            <p:cNvPr id="351" name="Google Shape;351;p26"/>
            <p:cNvSpPr txBox="1"/>
            <p:nvPr/>
          </p:nvSpPr>
          <p:spPr>
            <a:xfrm>
              <a:off x="2818266" y="3502455"/>
              <a:ext cx="6555469" cy="1015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8800"/>
                <a:buFont typeface="Arial"/>
                <a:buNone/>
              </a:pPr>
              <a:r>
                <a:rPr b="0" baseline="30000" lang="en-US" sz="880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YOU</a:t>
              </a:r>
              <a:endParaRPr b="0" i="0" sz="8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6"/>
            <p:cNvSpPr txBox="1"/>
            <p:nvPr/>
          </p:nvSpPr>
          <p:spPr>
            <a:xfrm>
              <a:off x="2818266" y="2683813"/>
              <a:ext cx="6555469" cy="1015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8800"/>
                <a:buFont typeface="Arial"/>
                <a:buNone/>
              </a:pPr>
              <a:r>
                <a:rPr b="0" baseline="30000" lang="en-US" sz="8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THANK</a:t>
              </a:r>
              <a:endParaRPr b="0" i="0" sz="8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3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自定义设计方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27D7B"/>
      </a:accent1>
      <a:accent2>
        <a:srgbClr val="C6927B"/>
      </a:accent2>
      <a:accent3>
        <a:srgbClr val="D8A478"/>
      </a:accent3>
      <a:accent4>
        <a:srgbClr val="52797B"/>
      </a:accent4>
      <a:accent5>
        <a:srgbClr val="727B68"/>
      </a:accent5>
      <a:accent6>
        <a:srgbClr val="56636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