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3" r:id="rId4"/>
    <p:sldId id="284" r:id="rId5"/>
    <p:sldId id="278" r:id="rId6"/>
    <p:sldId id="285" r:id="rId7"/>
    <p:sldId id="277" r:id="rId8"/>
    <p:sldId id="286" r:id="rId9"/>
    <p:sldId id="279" r:id="rId10"/>
    <p:sldId id="276" r:id="rId11"/>
    <p:sldId id="268" r:id="rId12"/>
    <p:sldId id="265" r:id="rId13"/>
    <p:sldId id="280" r:id="rId14"/>
    <p:sldId id="281" r:id="rId15"/>
    <p:sldId id="282" r:id="rId16"/>
    <p:sldId id="266" r:id="rId17"/>
    <p:sldId id="267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A161-9D5C-6840-84E0-419B5854F2B0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B8B8-5BDB-874C-8585-EFD219951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53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6B8B8-5BDB-874C-8585-EFD2199519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36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1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4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2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13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11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7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5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1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36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5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54BA-7CCA-5943-9975-E037259FF833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2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arplearningcurve.com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bbitmq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arob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Patterns with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Robson</a:t>
            </a:r>
          </a:p>
          <a:p>
            <a:r>
              <a:rPr lang="en-US" dirty="0" err="1" smtClean="0"/>
              <a:t>Terenine</a:t>
            </a:r>
            <a:r>
              <a:rPr lang="en-US" dirty="0" smtClean="0"/>
              <a:t> Technology Solutions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3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Acquired by VMware </a:t>
            </a:r>
            <a:r>
              <a:rPr lang="en-US" dirty="0" err="1" smtClean="0"/>
              <a:t>SpringSource</a:t>
            </a:r>
            <a:endParaRPr lang="en-US" dirty="0" smtClean="0"/>
          </a:p>
          <a:p>
            <a:r>
              <a:rPr lang="en-US" dirty="0" smtClean="0"/>
              <a:t>Implementation of AMQP specification</a:t>
            </a:r>
          </a:p>
          <a:p>
            <a:pPr lvl="1"/>
            <a:r>
              <a:rPr lang="en-US" dirty="0" smtClean="0"/>
              <a:t>Open spec with many industry participants</a:t>
            </a:r>
          </a:p>
          <a:p>
            <a:pPr lvl="1"/>
            <a:r>
              <a:rPr lang="en-US" dirty="0" smtClean="0"/>
              <a:t>Spec is currently on 1.0 rev 0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2.5.1 implements the 9.1 spec</a:t>
            </a:r>
          </a:p>
        </p:txBody>
      </p:sp>
    </p:spTree>
    <p:extLst>
      <p:ext uri="{BB962C8B-B14F-4D97-AF65-F5344CB8AC3E}">
        <p14:creationId xmlns:p14="http://schemas.microsoft.com/office/powerpoint/2010/main" xmlns="" val="37271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0452" y="2644299"/>
            <a:ext cx="2535760" cy="32377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280" y="1884988"/>
            <a:ext cx="82296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6212" y="1884988"/>
            <a:ext cx="495880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90452" y="4068585"/>
            <a:ext cx="2535760" cy="6283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Channel</a:t>
            </a:r>
            <a:br>
              <a:rPr lang="en-US" b="1" dirty="0" smtClean="0"/>
            </a:br>
            <a:r>
              <a:rPr lang="en-US" dirty="0" smtClean="0"/>
              <a:t>(To Queue)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92240" y="4984188"/>
            <a:ext cx="2535760" cy="70503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Channel</a:t>
            </a:r>
          </a:p>
          <a:p>
            <a:pPr algn="ctr"/>
            <a:r>
              <a:rPr lang="en-US" dirty="0" smtClean="0"/>
              <a:t>(To Exchange)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1941" y="5396831"/>
            <a:ext cx="11592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dirty="0" smtClean="0"/>
              <a:t>xchange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0183" y="2813106"/>
            <a:ext cx="9330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</a:t>
            </a:r>
            <a:r>
              <a:rPr lang="en-US" dirty="0" smtClean="0"/>
              <a:t>ueue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44798" y="4112207"/>
            <a:ext cx="986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dirty="0" smtClean="0"/>
              <a:t>inding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3"/>
            <a:endCxn id="20" idx="1"/>
          </p:cNvCxnSpPr>
          <p:nvPr/>
        </p:nvCxnSpPr>
        <p:spPr>
          <a:xfrm>
            <a:off x="3728000" y="5336704"/>
            <a:ext cx="1823941" cy="35251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0"/>
            <a:endCxn id="35" idx="2"/>
          </p:cNvCxnSpPr>
          <p:nvPr/>
        </p:nvCxnSpPr>
        <p:spPr>
          <a:xfrm flipV="1">
            <a:off x="6131568" y="4696983"/>
            <a:ext cx="6389" cy="69984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0"/>
            <a:endCxn id="21" idx="2"/>
          </p:cNvCxnSpPr>
          <p:nvPr/>
        </p:nvCxnSpPr>
        <p:spPr>
          <a:xfrm flipH="1" flipV="1">
            <a:off x="6136705" y="3397882"/>
            <a:ext cx="1252" cy="71432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1"/>
            <a:endCxn id="10" idx="3"/>
          </p:cNvCxnSpPr>
          <p:nvPr/>
        </p:nvCxnSpPr>
        <p:spPr>
          <a:xfrm flipH="1">
            <a:off x="3726212" y="3105494"/>
            <a:ext cx="1943971" cy="127729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0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/>
      <p:bldP spid="2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Durable – survives broker restart</a:t>
            </a:r>
          </a:p>
          <a:p>
            <a:r>
              <a:rPr lang="en-US" dirty="0" smtClean="0"/>
              <a:t>Auto-Delete – deleted if no more queues are bound to it</a:t>
            </a:r>
          </a:p>
          <a:p>
            <a:r>
              <a:rPr lang="en-US" dirty="0" smtClean="0"/>
              <a:t>“Chainable” – </a:t>
            </a:r>
            <a:r>
              <a:rPr lang="en-US" dirty="0" smtClean="0"/>
              <a:t>can bind to other </a:t>
            </a:r>
            <a:r>
              <a:rPr lang="en-US" dirty="0" smtClean="0"/>
              <a:t>exchanges</a:t>
            </a:r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83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Direct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(direct)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69917" y="2097481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986115"/>
            <a:ext cx="786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Direct exchanges allow ONE AND ONLY ONE binding.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366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Topic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(topic)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“windows”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77665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Topic exchanges allow multiple bindings which filter</a:t>
            </a:r>
            <a:br>
              <a:rPr lang="en-US" sz="2800" dirty="0" smtClean="0"/>
            </a:br>
            <a:r>
              <a:rPr lang="en-US" sz="2800" dirty="0" smtClean="0"/>
              <a:t>messages based on whether the message’s</a:t>
            </a:r>
            <a:br>
              <a:rPr lang="en-US" sz="2800" dirty="0" smtClean="0"/>
            </a:br>
            <a:r>
              <a:rPr lang="en-US" sz="2800" dirty="0" smtClean="0"/>
              <a:t>routing key matches the binding’s topic.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linux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osx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17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</a:t>
            </a:r>
            <a:r>
              <a:rPr lang="en-US" dirty="0" err="1" smtClean="0"/>
              <a:t>Fanout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fanout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806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Fanout</a:t>
            </a:r>
            <a:r>
              <a:rPr lang="en-US" sz="2800" dirty="0" smtClean="0"/>
              <a:t> exchanges behave like a topic exchange with a</a:t>
            </a:r>
            <a:br>
              <a:rPr lang="en-US" sz="2800" dirty="0" smtClean="0"/>
            </a:br>
            <a:r>
              <a:rPr lang="en-US" sz="2800" dirty="0" smtClean="0"/>
              <a:t>wildcard topic so that all messages are copied to all</a:t>
            </a:r>
            <a:br>
              <a:rPr lang="en-US" sz="2800" dirty="0" smtClean="0"/>
            </a:br>
            <a:r>
              <a:rPr lang="en-US" sz="2800" dirty="0" smtClean="0"/>
              <a:t>queues.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5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Durable – queue will survive broker restart</a:t>
            </a:r>
          </a:p>
          <a:p>
            <a:r>
              <a:rPr lang="en-US" dirty="0" smtClean="0"/>
              <a:t>Exclusive – only allow one client to pull from this queue</a:t>
            </a:r>
          </a:p>
          <a:p>
            <a:r>
              <a:rPr lang="en-US" dirty="0" smtClean="0"/>
              <a:t>Auto-delete – queue will be deleted if no clients are subscribed to it</a:t>
            </a:r>
          </a:p>
        </p:txBody>
      </p:sp>
    </p:spTree>
    <p:extLst>
      <p:ext uri="{BB962C8B-B14F-4D97-AF65-F5344CB8AC3E}">
        <p14:creationId xmlns:p14="http://schemas.microsoft.com/office/powerpoint/2010/main" xmlns="" val="6186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MIME type – standard encodings</a:t>
            </a:r>
          </a:p>
          <a:p>
            <a:r>
              <a:rPr lang="en-US" dirty="0" smtClean="0"/>
              <a:t>Headers – metadata about the message</a:t>
            </a:r>
          </a:p>
          <a:p>
            <a:r>
              <a:rPr lang="en-US" dirty="0" smtClean="0"/>
              <a:t>Routing Key – used for topic binding</a:t>
            </a:r>
          </a:p>
          <a:p>
            <a:r>
              <a:rPr lang="en-US" dirty="0" smtClean="0"/>
              <a:t>Mandatory – require one bound queue</a:t>
            </a:r>
          </a:p>
          <a:p>
            <a:r>
              <a:rPr lang="en-US" dirty="0" smtClean="0"/>
              <a:t>Immediate – require subscribers on all queues</a:t>
            </a:r>
          </a:p>
        </p:txBody>
      </p:sp>
    </p:spTree>
    <p:extLst>
      <p:ext uri="{BB962C8B-B14F-4D97-AF65-F5344CB8AC3E}">
        <p14:creationId xmlns:p14="http://schemas.microsoft.com/office/powerpoint/2010/main" xmlns="" val="26730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Pub /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process creates 1 exchange</a:t>
            </a:r>
          </a:p>
          <a:p>
            <a:r>
              <a:rPr lang="en-US" dirty="0" smtClean="0"/>
              <a:t>Logger service subscribes and logs events</a:t>
            </a:r>
          </a:p>
          <a:p>
            <a:r>
              <a:rPr lang="en-US" dirty="0" smtClean="0"/>
              <a:t>DB service subscribes and saves to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68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2 – Request / Response with Competing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Requestor process publishes request</a:t>
            </a:r>
          </a:p>
          <a:p>
            <a:r>
              <a:rPr lang="en-US" dirty="0" smtClean="0"/>
              <a:t>Responder processes compete to answer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/ Developer at </a:t>
            </a:r>
            <a:r>
              <a:rPr lang="en-US" dirty="0" err="1" smtClean="0"/>
              <a:t>Terenine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http://sharplearningcurve.com/blog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arobson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A_Robson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183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www.rabbitmq.com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in Action – Alvaro </a:t>
            </a:r>
            <a:r>
              <a:rPr lang="en-US" dirty="0" err="1" smtClean="0"/>
              <a:t>Videla</a:t>
            </a:r>
            <a:r>
              <a:rPr lang="en-US" dirty="0" smtClean="0"/>
              <a:t> / Jason Williams</a:t>
            </a:r>
          </a:p>
          <a:p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Hophe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Enterprise Integration Patterns</a:t>
            </a:r>
          </a:p>
          <a:p>
            <a:pPr lvl="1"/>
            <a:r>
              <a:rPr lang="en-US" dirty="0" err="1" smtClean="0"/>
              <a:t>Eaipatterns.com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7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Want to talk even more?</a:t>
            </a:r>
          </a:p>
          <a:p>
            <a:pPr lvl="1"/>
            <a:r>
              <a:rPr lang="en-US" dirty="0" smtClean="0"/>
              <a:t>Open Spaces!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A_Robson</a:t>
            </a:r>
            <a:endParaRPr lang="en-US" dirty="0"/>
          </a:p>
          <a:p>
            <a:pPr lvl="1"/>
            <a:r>
              <a:rPr lang="en-US" dirty="0" smtClean="0"/>
              <a:t>Alex AT </a:t>
            </a:r>
            <a:r>
              <a:rPr lang="en-US" dirty="0" err="1" smtClean="0"/>
              <a:t>sharplearningcurve</a:t>
            </a:r>
            <a:r>
              <a:rPr lang="en-US" dirty="0" smtClean="0"/>
              <a:t> DOT com</a:t>
            </a:r>
          </a:p>
          <a:p>
            <a:r>
              <a:rPr lang="en-US" dirty="0" smtClean="0"/>
              <a:t>Sometimes I write code to share</a:t>
            </a:r>
          </a:p>
          <a:p>
            <a:pPr lvl="1"/>
            <a:r>
              <a:rPr lang="en-US" dirty="0" smtClean="0">
                <a:hlinkClick r:id="rId2"/>
              </a:rPr>
              <a:t>www.github.com/arobson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6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SOAP hammer makes everything look dirty</a:t>
            </a:r>
          </a:p>
          <a:p>
            <a:pPr lvl="1"/>
            <a:r>
              <a:rPr lang="en-US" dirty="0" smtClean="0"/>
              <a:t>Behavioral coupling</a:t>
            </a:r>
          </a:p>
          <a:p>
            <a:pPr lvl="1"/>
            <a:r>
              <a:rPr lang="en-US" dirty="0" smtClean="0"/>
              <a:t>Temporal coupling</a:t>
            </a:r>
          </a:p>
          <a:p>
            <a:pPr lvl="1"/>
            <a:r>
              <a:rPr lang="en-US" dirty="0" smtClean="0"/>
              <a:t>Complexity</a:t>
            </a:r>
            <a:endParaRPr lang="en-US" dirty="0" smtClean="0"/>
          </a:p>
          <a:p>
            <a:r>
              <a:rPr lang="en-US" dirty="0" smtClean="0"/>
              <a:t>Feature creep, brittle systems and integration</a:t>
            </a:r>
            <a:endParaRPr lang="en-US" dirty="0"/>
          </a:p>
          <a:p>
            <a:r>
              <a:rPr lang="en-US" dirty="0" smtClean="0"/>
              <a:t>Performance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549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Alternative To SOAP /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message broker becomes the only end-point you care about*</a:t>
            </a:r>
          </a:p>
          <a:p>
            <a:r>
              <a:rPr lang="en-US" dirty="0" smtClean="0"/>
              <a:t>Say good bye to tight temporal coupling</a:t>
            </a:r>
          </a:p>
          <a:p>
            <a:r>
              <a:rPr lang="en-US" dirty="0" smtClean="0"/>
              <a:t>The message becomes your only contract</a:t>
            </a:r>
          </a:p>
          <a:p>
            <a:r>
              <a:rPr lang="en-US" dirty="0" smtClean="0"/>
              <a:t>Forgiving </a:t>
            </a:r>
            <a:r>
              <a:rPr lang="en-US" dirty="0" err="1" smtClean="0"/>
              <a:t>serializers</a:t>
            </a:r>
            <a:r>
              <a:rPr lang="en-US" dirty="0" smtClean="0"/>
              <a:t> (i.e. JSON) are your friend</a:t>
            </a:r>
          </a:p>
          <a:p>
            <a:r>
              <a:rPr lang="en-US" dirty="0" smtClean="0"/>
              <a:t>Messages can version too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* ok, so you also care about messaging topology </a:t>
            </a:r>
            <a:r>
              <a:rPr lang="en-US" sz="2200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3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Request / 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4177" y="1403468"/>
            <a:ext cx="205079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248885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4177" y="5456093"/>
            <a:ext cx="2050796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8231" y="3896566"/>
            <a:ext cx="2385946" cy="2035740"/>
            <a:chOff x="13317" y="3910736"/>
            <a:chExt cx="1107223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7" name="Right Arrow 26"/>
          <p:cNvSpPr/>
          <p:nvPr/>
        </p:nvSpPr>
        <p:spPr>
          <a:xfrm rot="5400000">
            <a:off x="2346947" y="4352107"/>
            <a:ext cx="159375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3328450" y="4369216"/>
            <a:ext cx="1559527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6200000">
            <a:off x="345324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flipV="1">
            <a:off x="258231" y="1734814"/>
            <a:ext cx="2385946" cy="1704393"/>
            <a:chOff x="13317" y="3910736"/>
            <a:chExt cx="1107223" cy="2035740"/>
          </a:xfrm>
        </p:grpSpPr>
        <p:cxnSp>
          <p:nvCxnSpPr>
            <p:cNvPr id="35" name="Curved Connector 34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0800000"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848" y="1734814"/>
            <a:ext cx="3926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Requestor needs a subscription in order</a:t>
            </a:r>
            <a:br>
              <a:rPr lang="en-US" dirty="0" smtClean="0"/>
            </a:br>
            <a:r>
              <a:rPr lang="en-US" dirty="0" smtClean="0"/>
              <a:t>to get response. It must also provide</a:t>
            </a:r>
            <a:br>
              <a:rPr lang="en-US" dirty="0" smtClean="0"/>
            </a:br>
            <a:r>
              <a:rPr lang="en-US" dirty="0" smtClean="0"/>
              <a:t>a callback to handle the result of its</a:t>
            </a:r>
            <a:br>
              <a:rPr lang="en-US" dirty="0" smtClean="0"/>
            </a:br>
            <a:r>
              <a:rPr lang="en-US" dirty="0" smtClean="0"/>
              <a:t>request.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848" y="4606659"/>
            <a:ext cx="406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Responding side sends the response back</a:t>
            </a:r>
            <a:br>
              <a:rPr lang="en-US" dirty="0" smtClean="0"/>
            </a:br>
            <a:r>
              <a:rPr lang="en-US" dirty="0" smtClean="0"/>
              <a:t>such that the requestor will be able to</a:t>
            </a:r>
            <a:br>
              <a:rPr lang="en-US" dirty="0" smtClean="0"/>
            </a:br>
            <a:r>
              <a:rPr lang="en-US" dirty="0" smtClean="0"/>
              <a:t>get the response correlated with the</a:t>
            </a:r>
            <a:br>
              <a:rPr lang="en-US" dirty="0" smtClean="0"/>
            </a:br>
            <a:r>
              <a:rPr lang="en-US" dirty="0" smtClean="0"/>
              <a:t>request.</a:t>
            </a:r>
          </a:p>
        </p:txBody>
      </p:sp>
    </p:spTree>
    <p:extLst>
      <p:ext uri="{BB962C8B-B14F-4D97-AF65-F5344CB8AC3E}">
        <p14:creationId xmlns:p14="http://schemas.microsoft.com/office/powerpoint/2010/main" xmlns="" val="22455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9" grpId="0" animBg="1"/>
      <p:bldP spid="33" grpId="0" animBg="1"/>
      <p:bldP spid="18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 / Sub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Brittle </a:t>
            </a:r>
            <a:r>
              <a:rPr lang="en-US" dirty="0" smtClean="0"/>
              <a:t>legacy system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A long feature request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Integration challenges</a:t>
            </a:r>
            <a:endParaRPr lang="en-US" dirty="0" smtClean="0"/>
          </a:p>
          <a:p>
            <a:r>
              <a:rPr lang="en-US" dirty="0" smtClean="0"/>
              <a:t>Solution</a:t>
            </a:r>
            <a:endParaRPr lang="en-US" dirty="0" smtClean="0"/>
          </a:p>
          <a:p>
            <a:pPr lvl="1"/>
            <a:r>
              <a:rPr lang="en-US" dirty="0" smtClean="0"/>
              <a:t>Legacy system publishes events as messages</a:t>
            </a:r>
          </a:p>
          <a:p>
            <a:pPr lvl="1"/>
            <a:r>
              <a:rPr lang="en-US" dirty="0" smtClean="0"/>
              <a:t>New features are implemented as services</a:t>
            </a:r>
          </a:p>
          <a:p>
            <a:pPr lvl="1"/>
            <a:r>
              <a:rPr lang="en-US" dirty="0" smtClean="0"/>
              <a:t>Services subscribe to events and react </a:t>
            </a:r>
            <a:r>
              <a:rPr lang="en-US" dirty="0" smtClean="0"/>
              <a:t>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6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Publish / Subscribe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666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95148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20540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76669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3862342"/>
            <a:ext cx="1096621" cy="2035740"/>
            <a:chOff x="457200" y="3862342"/>
            <a:chExt cx="1096621" cy="2035740"/>
          </a:xfrm>
        </p:grpSpPr>
        <p:cxnSp>
          <p:nvCxnSpPr>
            <p:cNvPr id="13" name="Curved Connector 12"/>
            <p:cNvCxnSpPr>
              <a:stCxn id="9" idx="1"/>
            </p:cNvCxnSpPr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33303" y="3862342"/>
            <a:ext cx="1096621" cy="2035740"/>
            <a:chOff x="457200" y="3862342"/>
            <a:chExt cx="1096621" cy="2035740"/>
          </a:xfrm>
        </p:grpSpPr>
        <p:cxnSp>
          <p:nvCxnSpPr>
            <p:cNvPr id="24" name="Curved Connector 23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6" name="Right Arrow 25"/>
          <p:cNvSpPr/>
          <p:nvPr/>
        </p:nvSpPr>
        <p:spPr>
          <a:xfrm rot="5400000">
            <a:off x="3802494" y="4359190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973693" y="4359189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94655" y="415011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is copied to all recipients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4259" y="1417638"/>
            <a:ext cx="366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 and Consumer are ignorant</a:t>
            </a:r>
            <a:br>
              <a:rPr lang="en-US" dirty="0" smtClean="0"/>
            </a:br>
            <a:r>
              <a:rPr lang="en-US" dirty="0" smtClean="0"/>
              <a:t>of one another. They only need to</a:t>
            </a:r>
            <a:br>
              <a:rPr lang="en-US" dirty="0" smtClean="0"/>
            </a:br>
            <a:r>
              <a:rPr lang="en-US" dirty="0" smtClean="0"/>
              <a:t>communicate with the bus and</a:t>
            </a:r>
            <a:br>
              <a:rPr lang="en-US" dirty="0" smtClean="0"/>
            </a:br>
            <a:r>
              <a:rPr lang="en-US" dirty="0" smtClean="0"/>
              <a:t>understand the message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2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Messaging Helps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Throughput = total # of system ops / time</a:t>
            </a:r>
          </a:p>
          <a:p>
            <a:r>
              <a:rPr lang="en-US" dirty="0" smtClean="0"/>
              <a:t>Competing consumer pattern</a:t>
            </a:r>
          </a:p>
          <a:p>
            <a:pPr lvl="1"/>
            <a:r>
              <a:rPr lang="en-US" dirty="0" smtClean="0"/>
              <a:t>Multiple instances of a service</a:t>
            </a:r>
          </a:p>
          <a:p>
            <a:pPr lvl="1"/>
            <a:r>
              <a:rPr lang="en-US" dirty="0" smtClean="0"/>
              <a:t>Subscribe to the same work queue</a:t>
            </a:r>
          </a:p>
          <a:p>
            <a:pPr lvl="1"/>
            <a:r>
              <a:rPr lang="en-US" dirty="0" smtClean="0"/>
              <a:t>‘Compete’ to get available work</a:t>
            </a:r>
          </a:p>
          <a:p>
            <a:pPr lvl="1"/>
            <a:r>
              <a:rPr lang="en-US" dirty="0" smtClean="0"/>
              <a:t>Add consumers as needed*</a:t>
            </a:r>
          </a:p>
          <a:p>
            <a:r>
              <a:rPr lang="en-US" dirty="0" smtClean="0"/>
              <a:t>Example: how competing consumers saved my bacon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/>
              <a:t>*in theory </a:t>
            </a:r>
            <a:r>
              <a:rPr lang="en-US" sz="2600" dirty="0" smtClean="0">
                <a:sym typeface="Wingdings"/>
              </a:rPr>
              <a:t>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97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Competing Consumer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10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78492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0540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1079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3862342"/>
            <a:ext cx="1023750" cy="1348644"/>
            <a:chOff x="457200" y="3862342"/>
            <a:chExt cx="1023750" cy="1348644"/>
          </a:xfrm>
        </p:grpSpPr>
        <p:cxnSp>
          <p:nvCxnSpPr>
            <p:cNvPr id="10" name="Curved Connector 9"/>
            <p:cNvCxnSpPr>
              <a:stCxn id="7" idx="1"/>
            </p:cNvCxnSpPr>
            <p:nvPr/>
          </p:nvCxnSpPr>
          <p:spPr>
            <a:xfrm rot="10800000">
              <a:off x="457200" y="3862342"/>
              <a:ext cx="663341" cy="1348644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3787" y="4048244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7401560" y="3862345"/>
            <a:ext cx="1347700" cy="1348641"/>
            <a:chOff x="457200" y="3862342"/>
            <a:chExt cx="1017988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8025" y="4077987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7" name="Left-Right Arrow Callout 16"/>
          <p:cNvSpPr/>
          <p:nvPr/>
        </p:nvSpPr>
        <p:spPr>
          <a:xfrm>
            <a:off x="2571302" y="3866279"/>
            <a:ext cx="3825766" cy="2689415"/>
          </a:xfrm>
          <a:prstGeom prst="left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 are divided between consumers based on availability and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71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20109</TotalTime>
  <Words>572</Words>
  <Application>Microsoft Macintosh PowerPoint</Application>
  <PresentationFormat>On-screen Show (4:3)</PresentationFormat>
  <Paragraphs>151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Messaging Patterns with RabbitMQ</vt:lpstr>
      <vt:lpstr>About Me</vt:lpstr>
      <vt:lpstr>Messaging?</vt:lpstr>
      <vt:lpstr>An Alternative To SOAP / WS-*</vt:lpstr>
      <vt:lpstr>Pattern: Request / Response</vt:lpstr>
      <vt:lpstr>Pub / Sub Is Your Friend</vt:lpstr>
      <vt:lpstr>Pattern: Publish / Subscribe</vt:lpstr>
      <vt:lpstr>How Messaging Helps Throughput</vt:lpstr>
      <vt:lpstr>Pattern: Competing Consumer </vt:lpstr>
      <vt:lpstr>About RabbitMQ</vt:lpstr>
      <vt:lpstr>RabbitMQ Implementation</vt:lpstr>
      <vt:lpstr>Exchange Features</vt:lpstr>
      <vt:lpstr>Exchange Types: Direct</vt:lpstr>
      <vt:lpstr>Exchange Types: Topic</vt:lpstr>
      <vt:lpstr>Exchange Types: Fanout</vt:lpstr>
      <vt:lpstr>Queue Features</vt:lpstr>
      <vt:lpstr>Message Features</vt:lpstr>
      <vt:lpstr>Demo 1 – Pub / Sub</vt:lpstr>
      <vt:lpstr>Demo 2 – Request / Response with Competing Consumers</vt:lpstr>
      <vt:lpstr>From Here</vt:lpstr>
      <vt:lpstr>Wrapping 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Patterns with RabbitMQ</dc:title>
  <dc:creator>Alex Robson</dc:creator>
  <cp:lastModifiedBy>Alex</cp:lastModifiedBy>
  <cp:revision>67</cp:revision>
  <dcterms:created xsi:type="dcterms:W3CDTF">2011-07-30T02:00:25Z</dcterms:created>
  <dcterms:modified xsi:type="dcterms:W3CDTF">2011-08-13T01:21:54Z</dcterms:modified>
</cp:coreProperties>
</file>