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83" r:id="rId4"/>
    <p:sldId id="284" r:id="rId5"/>
    <p:sldId id="278" r:id="rId6"/>
    <p:sldId id="285" r:id="rId7"/>
    <p:sldId id="277" r:id="rId8"/>
    <p:sldId id="286" r:id="rId9"/>
    <p:sldId id="279" r:id="rId10"/>
    <p:sldId id="276" r:id="rId11"/>
    <p:sldId id="268" r:id="rId12"/>
    <p:sldId id="265" r:id="rId13"/>
    <p:sldId id="280" r:id="rId14"/>
    <p:sldId id="281" r:id="rId15"/>
    <p:sldId id="282" r:id="rId16"/>
    <p:sldId id="266" r:id="rId17"/>
    <p:sldId id="291" r:id="rId18"/>
    <p:sldId id="267" r:id="rId19"/>
    <p:sldId id="287" r:id="rId20"/>
    <p:sldId id="288" r:id="rId21"/>
    <p:sldId id="292" r:id="rId22"/>
    <p:sldId id="289" r:id="rId23"/>
    <p:sldId id="29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112" y="-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5A161-9D5C-6840-84E0-419B5854F2B0}" type="datetimeFigureOut">
              <a:rPr lang="en-US" smtClean="0"/>
              <a:pPr/>
              <a:t>8/16/11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6B8B8-5BDB-874C-8585-EFD2199519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38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6B8B8-5BDB-874C-8585-EFD2199519D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4BA-7CCA-5943-9975-E037259FF833}" type="datetimeFigureOut">
              <a:rPr lang="en-US" smtClean="0"/>
              <a:pPr/>
              <a:t>8/16/11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CFC1-D965-1241-834C-0C16C86BD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6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4BA-7CCA-5943-9975-E037259FF833}" type="datetimeFigureOut">
              <a:rPr lang="en-US" smtClean="0"/>
              <a:pPr/>
              <a:t>8/16/11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CFC1-D965-1241-834C-0C16C86BD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4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4BA-7CCA-5943-9975-E037259FF833}" type="datetimeFigureOut">
              <a:rPr lang="en-US" smtClean="0"/>
              <a:pPr/>
              <a:t>8/16/11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CFC1-D965-1241-834C-0C16C86BD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4BA-7CCA-5943-9975-E037259FF833}" type="datetimeFigureOut">
              <a:rPr lang="en-US" smtClean="0"/>
              <a:pPr/>
              <a:t>8/16/11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CFC1-D965-1241-834C-0C16C86BD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4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4BA-7CCA-5943-9975-E037259FF833}" type="datetimeFigureOut">
              <a:rPr lang="en-US" smtClean="0"/>
              <a:pPr/>
              <a:t>8/16/11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CFC1-D965-1241-834C-0C16C86BD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3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4BA-7CCA-5943-9975-E037259FF833}" type="datetimeFigureOut">
              <a:rPr lang="en-US" smtClean="0"/>
              <a:pPr/>
              <a:t>8/16/11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CFC1-D965-1241-834C-0C16C86BD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3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4BA-7CCA-5943-9975-E037259FF833}" type="datetimeFigureOut">
              <a:rPr lang="en-US" smtClean="0"/>
              <a:pPr/>
              <a:t>8/16/11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CFC1-D965-1241-834C-0C16C86BD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3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4BA-7CCA-5943-9975-E037259FF833}" type="datetimeFigureOut">
              <a:rPr lang="en-US" smtClean="0"/>
              <a:pPr/>
              <a:t>8/16/11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CFC1-D965-1241-834C-0C16C86BD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7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4BA-7CCA-5943-9975-E037259FF833}" type="datetimeFigureOut">
              <a:rPr lang="en-US" smtClean="0"/>
              <a:pPr/>
              <a:t>8/16/11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CFC1-D965-1241-834C-0C16C86BD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16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4BA-7CCA-5943-9975-E037259FF833}" type="datetimeFigureOut">
              <a:rPr lang="en-US" smtClean="0"/>
              <a:pPr/>
              <a:t>8/16/11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CFC1-D965-1241-834C-0C16C86BD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6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4BA-7CCA-5943-9975-E037259FF833}" type="datetimeFigureOut">
              <a:rPr lang="en-US" smtClean="0"/>
              <a:pPr/>
              <a:t>8/16/11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CFC1-D965-1241-834C-0C16C86BD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1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254BA-7CCA-5943-9975-E037259FF833}" type="datetimeFigureOut">
              <a:rPr lang="en-US" smtClean="0"/>
              <a:pPr/>
              <a:t>8/16/11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4CFC1-D965-1241-834C-0C16C86BD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sharplearningcurve.com/blo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abbitmq.com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ithub.com/arobs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Messaging Patterns with </a:t>
            </a:r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 Robson</a:t>
            </a:r>
          </a:p>
          <a:p>
            <a:r>
              <a:rPr lang="en-US" dirty="0" err="1" smtClean="0"/>
              <a:t>Terenine</a:t>
            </a:r>
            <a:r>
              <a:rPr lang="en-US" dirty="0" smtClean="0"/>
              <a:t> Technology Solutions</a:t>
            </a:r>
          </a:p>
          <a:p>
            <a:r>
              <a:rPr lang="en-US" dirty="0" err="1" smtClean="0"/>
              <a:t>devLINK</a:t>
            </a:r>
            <a:r>
              <a:rPr lang="en-US" dirty="0" smtClean="0"/>
              <a:t>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323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message broker</a:t>
            </a:r>
          </a:p>
          <a:p>
            <a:r>
              <a:rPr lang="en-US" dirty="0" smtClean="0"/>
              <a:t>Written in </a:t>
            </a:r>
            <a:r>
              <a:rPr lang="en-US" dirty="0" err="1" smtClean="0"/>
              <a:t>Erlang</a:t>
            </a:r>
            <a:endParaRPr lang="en-US" dirty="0" smtClean="0"/>
          </a:p>
          <a:p>
            <a:r>
              <a:rPr lang="en-US" dirty="0" smtClean="0"/>
              <a:t>Acquired by VMware </a:t>
            </a:r>
            <a:r>
              <a:rPr lang="en-US" dirty="0" err="1" smtClean="0"/>
              <a:t>SpringSource</a:t>
            </a:r>
            <a:endParaRPr lang="en-US" dirty="0" smtClean="0"/>
          </a:p>
          <a:p>
            <a:r>
              <a:rPr lang="en-US" dirty="0" smtClean="0"/>
              <a:t>Implementation of AMQP specification</a:t>
            </a:r>
          </a:p>
          <a:p>
            <a:pPr lvl="1"/>
            <a:r>
              <a:rPr lang="en-US" dirty="0" smtClean="0"/>
              <a:t>Open spec with many industry participants</a:t>
            </a:r>
          </a:p>
          <a:p>
            <a:pPr lvl="1"/>
            <a:r>
              <a:rPr lang="en-US" dirty="0" smtClean="0"/>
              <a:t>Spec is currently on 1.0 rev 0</a:t>
            </a:r>
          </a:p>
          <a:p>
            <a:pPr lvl="1"/>
            <a:r>
              <a:rPr lang="en-US" dirty="0" err="1" smtClean="0"/>
              <a:t>RabbitMQ</a:t>
            </a:r>
            <a:r>
              <a:rPr lang="en-US" dirty="0" smtClean="0"/>
              <a:t> 2.5.1 implements the 9.1 spec</a:t>
            </a:r>
          </a:p>
        </p:txBody>
      </p:sp>
    </p:spTree>
    <p:extLst>
      <p:ext uri="{BB962C8B-B14F-4D97-AF65-F5344CB8AC3E}">
        <p14:creationId xmlns:p14="http://schemas.microsoft.com/office/powerpoint/2010/main" val="3727191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90452" y="2644299"/>
            <a:ext cx="2535760" cy="3237705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b="1" dirty="0" smtClean="0"/>
              <a:t>Connection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/>
              <a:t>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9280" y="1884988"/>
            <a:ext cx="822960" cy="4434261"/>
          </a:xfrm>
          <a:prstGeom prst="rect">
            <a:avLst/>
          </a:prstGeom>
          <a:ln w="571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26212" y="1884988"/>
            <a:ext cx="4958800" cy="4434261"/>
          </a:xfrm>
          <a:prstGeom prst="rect">
            <a:avLst/>
          </a:prstGeom>
          <a:ln w="571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90452" y="4068585"/>
            <a:ext cx="2535760" cy="628398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b="1" dirty="0" smtClean="0"/>
              <a:t>Channel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92240" y="4984188"/>
            <a:ext cx="2535760" cy="70503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b="1" dirty="0" smtClean="0"/>
              <a:t>Channel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51941" y="5396831"/>
            <a:ext cx="115925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</a:t>
            </a:r>
            <a:r>
              <a:rPr lang="en-US" dirty="0" smtClean="0"/>
              <a:t>xchange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70183" y="2813106"/>
            <a:ext cx="93304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Q</a:t>
            </a:r>
            <a:r>
              <a:rPr lang="en-US" dirty="0" smtClean="0"/>
              <a:t>ueue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44798" y="4112207"/>
            <a:ext cx="9863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</a:t>
            </a:r>
            <a:r>
              <a:rPr lang="en-US" dirty="0" smtClean="0"/>
              <a:t>inding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1" idx="3"/>
            <a:endCxn id="20" idx="1"/>
          </p:cNvCxnSpPr>
          <p:nvPr/>
        </p:nvCxnSpPr>
        <p:spPr>
          <a:xfrm>
            <a:off x="3728000" y="5336704"/>
            <a:ext cx="1823941" cy="352515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0"/>
            <a:endCxn id="35" idx="2"/>
          </p:cNvCxnSpPr>
          <p:nvPr/>
        </p:nvCxnSpPr>
        <p:spPr>
          <a:xfrm flipV="1">
            <a:off x="6131568" y="4696983"/>
            <a:ext cx="6389" cy="699848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0"/>
            <a:endCxn id="21" idx="2"/>
          </p:cNvCxnSpPr>
          <p:nvPr/>
        </p:nvCxnSpPr>
        <p:spPr>
          <a:xfrm flipH="1" flipV="1">
            <a:off x="6136705" y="3397882"/>
            <a:ext cx="1252" cy="714325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1" idx="1"/>
            <a:endCxn id="10" idx="3"/>
          </p:cNvCxnSpPr>
          <p:nvPr/>
        </p:nvCxnSpPr>
        <p:spPr>
          <a:xfrm flipH="1">
            <a:off x="3726212" y="3105494"/>
            <a:ext cx="1943971" cy="127729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861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20" grpId="0"/>
      <p:bldP spid="21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Durable – survives broker restart</a:t>
            </a:r>
          </a:p>
          <a:p>
            <a:r>
              <a:rPr lang="en-US" dirty="0" smtClean="0"/>
              <a:t>Auto-Delete – deleted if no more queues are bound to it</a:t>
            </a:r>
          </a:p>
          <a:p>
            <a:r>
              <a:rPr lang="en-US" dirty="0" smtClean="0"/>
              <a:t>“Chainable” – can bind to other exchanges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Direct</a:t>
            </a:r>
          </a:p>
          <a:p>
            <a:pPr lvl="1"/>
            <a:r>
              <a:rPr lang="en-US" dirty="0" err="1" smtClean="0"/>
              <a:t>Fanout</a:t>
            </a:r>
            <a:endParaRPr lang="en-US" dirty="0" smtClean="0"/>
          </a:p>
          <a:p>
            <a:pPr lvl="1"/>
            <a:r>
              <a:rPr lang="en-US" dirty="0" smtClean="0"/>
              <a:t>Topic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371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 Types: Direct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8141" y="1915554"/>
            <a:ext cx="1519879" cy="1186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Exchange</a:t>
            </a:r>
            <a:br>
              <a:rPr lang="en-US" dirty="0" smtClean="0"/>
            </a:br>
            <a:r>
              <a:rPr lang="en-US" dirty="0" smtClean="0"/>
              <a:t>(direct)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67248" y="1915554"/>
            <a:ext cx="1519879" cy="1186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669917" y="2097481"/>
            <a:ext cx="3565750" cy="82296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Binding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3789" y="5986115"/>
            <a:ext cx="7863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Direct exchanges allow ONE AND ONLY ONE binding.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6651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 Types: Topic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8141" y="2706768"/>
            <a:ext cx="1519879" cy="1186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Exchange</a:t>
            </a:r>
            <a:br>
              <a:rPr lang="en-US" dirty="0" smtClean="0"/>
            </a:br>
            <a:r>
              <a:rPr lang="en-US" dirty="0" smtClean="0"/>
              <a:t>(topic)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67248" y="1431479"/>
            <a:ext cx="1519879" cy="832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20633306">
            <a:off x="2778154" y="1951725"/>
            <a:ext cx="3565750" cy="82296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Topic: “windows”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3789" y="5022940"/>
            <a:ext cx="77665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Topic exchanges allow multiple bindings which filter</a:t>
            </a:r>
            <a:br>
              <a:rPr lang="en-US" sz="2800" dirty="0" smtClean="0"/>
            </a:br>
            <a:r>
              <a:rPr lang="en-US" sz="2800" dirty="0" smtClean="0"/>
              <a:t>messages based on whether the message’s</a:t>
            </a:r>
            <a:br>
              <a:rPr lang="en-US" sz="2800" dirty="0" smtClean="0"/>
            </a:br>
            <a:r>
              <a:rPr lang="en-US" sz="2800" dirty="0" smtClean="0"/>
              <a:t>routing key matches the binding’s topic.</a:t>
            </a:r>
            <a:endParaRPr lang="en-US" sz="2800" dirty="0"/>
          </a:p>
        </p:txBody>
      </p:sp>
      <p:sp>
        <p:nvSpPr>
          <p:cNvPr id="9" name="Right Arrow 8"/>
          <p:cNvSpPr/>
          <p:nvPr/>
        </p:nvSpPr>
        <p:spPr>
          <a:xfrm>
            <a:off x="2909734" y="2873040"/>
            <a:ext cx="3565750" cy="82296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Topic: “</a:t>
            </a:r>
            <a:r>
              <a:rPr lang="en-US" dirty="0" err="1" smtClean="0"/>
              <a:t>linux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861222">
            <a:off x="2797348" y="3734485"/>
            <a:ext cx="3565750" cy="82296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Topic: “</a:t>
            </a:r>
            <a:r>
              <a:rPr lang="en-US" dirty="0" err="1" smtClean="0"/>
              <a:t>osx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592519" y="2862629"/>
            <a:ext cx="1519879" cy="832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09453" y="4169364"/>
            <a:ext cx="1519879" cy="832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764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 Types: </a:t>
            </a:r>
            <a:r>
              <a:rPr lang="en-US" dirty="0" err="1" smtClean="0"/>
              <a:t>Fanout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8141" y="2706768"/>
            <a:ext cx="1519879" cy="1186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Exchange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fanout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67248" y="1431479"/>
            <a:ext cx="1519879" cy="832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20633306">
            <a:off x="2778154" y="1951725"/>
            <a:ext cx="3565750" cy="82296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3789" y="5022940"/>
            <a:ext cx="80644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Fanout</a:t>
            </a:r>
            <a:r>
              <a:rPr lang="en-US" sz="2800" dirty="0" smtClean="0"/>
              <a:t> exchanges behave like a topic exchange with a</a:t>
            </a:r>
            <a:br>
              <a:rPr lang="en-US" sz="2800" dirty="0" smtClean="0"/>
            </a:br>
            <a:r>
              <a:rPr lang="en-US" sz="2800" dirty="0" smtClean="0"/>
              <a:t>wildcard topic so that all messages are copied to all</a:t>
            </a:r>
            <a:br>
              <a:rPr lang="en-US" sz="2800" dirty="0" smtClean="0"/>
            </a:br>
            <a:r>
              <a:rPr lang="en-US" sz="2800" dirty="0" smtClean="0"/>
              <a:t>queues.</a:t>
            </a:r>
            <a:endParaRPr lang="en-US" sz="2800" dirty="0"/>
          </a:p>
        </p:txBody>
      </p:sp>
      <p:sp>
        <p:nvSpPr>
          <p:cNvPr id="9" name="Right Arrow 8"/>
          <p:cNvSpPr/>
          <p:nvPr/>
        </p:nvSpPr>
        <p:spPr>
          <a:xfrm>
            <a:off x="2909734" y="2873040"/>
            <a:ext cx="3565750" cy="82296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861222">
            <a:off x="2797348" y="3734485"/>
            <a:ext cx="3565750" cy="82296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592519" y="2862629"/>
            <a:ext cx="1519879" cy="832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09453" y="4169364"/>
            <a:ext cx="1519879" cy="832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599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Durable – queue will survive broker restart</a:t>
            </a:r>
          </a:p>
          <a:p>
            <a:r>
              <a:rPr lang="en-US" dirty="0" smtClean="0"/>
              <a:t>Exclusive – only allow </a:t>
            </a:r>
            <a:r>
              <a:rPr lang="en-US" dirty="0" smtClean="0"/>
              <a:t>the client which created the queue to use it</a:t>
            </a:r>
            <a:endParaRPr lang="en-US" dirty="0" smtClean="0"/>
          </a:p>
          <a:p>
            <a:r>
              <a:rPr lang="en-US" dirty="0" smtClean="0"/>
              <a:t>Auto-delete – queue will be deleted if no clients are subscribed to it</a:t>
            </a:r>
          </a:p>
        </p:txBody>
      </p:sp>
    </p:spTree>
    <p:extLst>
      <p:ext uri="{BB962C8B-B14F-4D97-AF65-F5344CB8AC3E}">
        <p14:creationId xmlns:p14="http://schemas.microsoft.com/office/powerpoint/2010/main" val="618666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Management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plugins to be installed</a:t>
            </a:r>
          </a:p>
          <a:p>
            <a:r>
              <a:rPr lang="en-US" dirty="0" smtClean="0"/>
              <a:t>Port: 55672</a:t>
            </a:r>
          </a:p>
          <a:p>
            <a:r>
              <a:rPr lang="en-US" dirty="0" smtClean="0"/>
              <a:t>Includes documented REST API</a:t>
            </a:r>
          </a:p>
          <a:p>
            <a:r>
              <a:rPr lang="en-US" dirty="0" smtClean="0"/>
              <a:t>Is a thing of beauty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42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Content-Type – specify message encoding</a:t>
            </a:r>
            <a:endParaRPr lang="en-US" dirty="0" smtClean="0"/>
          </a:p>
          <a:p>
            <a:r>
              <a:rPr lang="en-US" dirty="0" smtClean="0"/>
              <a:t>Headers – metadata about the </a:t>
            </a:r>
            <a:r>
              <a:rPr lang="en-US" dirty="0" smtClean="0"/>
              <a:t>message</a:t>
            </a:r>
          </a:p>
          <a:p>
            <a:r>
              <a:rPr lang="en-US" dirty="0" err="1" smtClean="0"/>
              <a:t>CorrelationId</a:t>
            </a:r>
            <a:r>
              <a:rPr lang="en-US" dirty="0" smtClean="0"/>
              <a:t> – used to associate messages</a:t>
            </a:r>
          </a:p>
          <a:p>
            <a:r>
              <a:rPr lang="en-US" dirty="0" err="1" smtClean="0"/>
              <a:t>MessageId</a:t>
            </a:r>
            <a:r>
              <a:rPr lang="en-US" dirty="0" smtClean="0"/>
              <a:t> – used to uniquely id a message</a:t>
            </a:r>
            <a:endParaRPr lang="en-US" dirty="0" smtClean="0"/>
          </a:p>
          <a:p>
            <a:r>
              <a:rPr lang="en-US" dirty="0" smtClean="0"/>
              <a:t>Routing Key – used for topic </a:t>
            </a:r>
            <a:r>
              <a:rPr lang="en-US" dirty="0" smtClean="0"/>
              <a:t>binding</a:t>
            </a:r>
          </a:p>
          <a:p>
            <a:r>
              <a:rPr lang="en-US" dirty="0" smtClean="0"/>
              <a:t>Persistent – messages are saved to disk</a:t>
            </a:r>
            <a:endParaRPr lang="en-US" dirty="0" smtClean="0"/>
          </a:p>
          <a:p>
            <a:r>
              <a:rPr lang="en-US" dirty="0" smtClean="0"/>
              <a:t>Mandatory – require one bound queue</a:t>
            </a:r>
          </a:p>
          <a:p>
            <a:r>
              <a:rPr lang="en-US" dirty="0" smtClean="0"/>
              <a:t>Immediate – require subscribers on all queues</a:t>
            </a:r>
          </a:p>
        </p:txBody>
      </p:sp>
    </p:spTree>
    <p:extLst>
      <p:ext uri="{BB962C8B-B14F-4D97-AF65-F5344CB8AC3E}">
        <p14:creationId xmlns:p14="http://schemas.microsoft.com/office/powerpoint/2010/main" val="2673012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 – Pub / Sub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Publisher process creates 1 exchange</a:t>
            </a:r>
          </a:p>
          <a:p>
            <a:r>
              <a:rPr lang="en-US" dirty="0" smtClean="0"/>
              <a:t>Logger </a:t>
            </a:r>
            <a:r>
              <a:rPr lang="en-US" dirty="0" smtClean="0"/>
              <a:t>service</a:t>
            </a:r>
          </a:p>
          <a:p>
            <a:pPr lvl="1"/>
            <a:r>
              <a:rPr lang="en-US" dirty="0" smtClean="0"/>
              <a:t>Creates queue</a:t>
            </a:r>
          </a:p>
          <a:p>
            <a:pPr lvl="1"/>
            <a:r>
              <a:rPr lang="en-US" dirty="0" smtClean="0"/>
              <a:t>Binds it to exchange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ubscribes </a:t>
            </a:r>
            <a:r>
              <a:rPr lang="en-US" dirty="0" smtClean="0"/>
              <a:t>and logs events</a:t>
            </a:r>
          </a:p>
          <a:p>
            <a:r>
              <a:rPr lang="en-US" dirty="0" smtClean="0"/>
              <a:t>DB service </a:t>
            </a:r>
            <a:endParaRPr lang="en-US" dirty="0" smtClean="0"/>
          </a:p>
          <a:p>
            <a:pPr lvl="1"/>
            <a:r>
              <a:rPr lang="en-US" dirty="0" smtClean="0"/>
              <a:t>Creates queue</a:t>
            </a:r>
          </a:p>
          <a:p>
            <a:pPr lvl="1"/>
            <a:r>
              <a:rPr lang="en-US" dirty="0" smtClean="0"/>
              <a:t>Binds it to exchange</a:t>
            </a:r>
          </a:p>
          <a:p>
            <a:pPr lvl="1"/>
            <a:r>
              <a:rPr lang="en-US" dirty="0" smtClean="0"/>
              <a:t>Subscribes </a:t>
            </a:r>
            <a:r>
              <a:rPr lang="en-US" dirty="0" smtClean="0"/>
              <a:t>and saves to database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890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 / Developer at </a:t>
            </a:r>
            <a:r>
              <a:rPr lang="en-US" dirty="0" err="1" smtClean="0"/>
              <a:t>Terenine</a:t>
            </a:r>
            <a:endParaRPr lang="en-US" dirty="0" smtClean="0"/>
          </a:p>
          <a:p>
            <a:r>
              <a:rPr lang="en-US" dirty="0" smtClean="0"/>
              <a:t>Distributed systems nerd</a:t>
            </a:r>
            <a:endParaRPr lang="en-US" dirty="0" smtClean="0"/>
          </a:p>
          <a:p>
            <a:r>
              <a:rPr lang="en-US" dirty="0" smtClean="0"/>
              <a:t>Blog: </a:t>
            </a:r>
            <a:r>
              <a:rPr lang="en-US" dirty="0" smtClean="0">
                <a:hlinkClick r:id="rId3"/>
              </a:rPr>
              <a:t>http://sharplearningcurve.com/blog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: http://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arobson</a:t>
            </a:r>
            <a:endParaRPr lang="en-US" dirty="0" smtClean="0"/>
          </a:p>
          <a:p>
            <a:r>
              <a:rPr lang="en-US" dirty="0" smtClean="0"/>
              <a:t>Twitter: @</a:t>
            </a:r>
            <a:r>
              <a:rPr lang="en-US" dirty="0" err="1" smtClean="0"/>
              <a:t>A_Robson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8395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 2 – Request / Response with Competing Consumers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Requestor process </a:t>
            </a:r>
            <a:endParaRPr lang="en-US" dirty="0" smtClean="0"/>
          </a:p>
          <a:p>
            <a:pPr lvl="1"/>
            <a:r>
              <a:rPr lang="en-US" dirty="0" smtClean="0"/>
              <a:t>Creates entire topology</a:t>
            </a:r>
          </a:p>
          <a:p>
            <a:pPr lvl="2"/>
            <a:r>
              <a:rPr lang="en-US" dirty="0" smtClean="0"/>
              <a:t>Request exchange -&gt; Requests queue</a:t>
            </a:r>
          </a:p>
          <a:p>
            <a:pPr lvl="2"/>
            <a:r>
              <a:rPr lang="en-US" dirty="0" smtClean="0"/>
              <a:t>Response exchange -&gt; Response queue</a:t>
            </a:r>
          </a:p>
          <a:p>
            <a:pPr lvl="1"/>
            <a:r>
              <a:rPr lang="en-US" dirty="0" smtClean="0"/>
              <a:t>Publishes lots of requests</a:t>
            </a:r>
            <a:endParaRPr lang="en-US" dirty="0" smtClean="0"/>
          </a:p>
          <a:p>
            <a:r>
              <a:rPr lang="en-US" dirty="0" smtClean="0"/>
              <a:t>Responder processes compete to answer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363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Avoiding 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Don’t</a:t>
            </a:r>
            <a:r>
              <a:rPr lang="en-US" dirty="0" smtClean="0"/>
              <a:t> embed topology management in the app</a:t>
            </a:r>
          </a:p>
          <a:p>
            <a:r>
              <a:rPr lang="en-US" b="1" dirty="0" smtClean="0"/>
              <a:t>Don’t</a:t>
            </a:r>
            <a:r>
              <a:rPr lang="en-US" dirty="0" smtClean="0"/>
              <a:t> code directly against AMQP in the app</a:t>
            </a:r>
            <a:endParaRPr lang="en-US" b="1" dirty="0"/>
          </a:p>
          <a:p>
            <a:r>
              <a:rPr lang="en-US" b="1" dirty="0" smtClean="0"/>
              <a:t>Understand </a:t>
            </a:r>
            <a:r>
              <a:rPr lang="en-US" dirty="0" smtClean="0"/>
              <a:t>how your language / lib is handling message receives.</a:t>
            </a:r>
          </a:p>
          <a:p>
            <a:r>
              <a:rPr lang="en-US" b="1" dirty="0" smtClean="0"/>
              <a:t>Understand </a:t>
            </a:r>
            <a:r>
              <a:rPr lang="en-US" dirty="0" smtClean="0"/>
              <a:t>how topology affects performance.</a:t>
            </a:r>
          </a:p>
          <a:p>
            <a:r>
              <a:rPr lang="en-US" b="1" dirty="0"/>
              <a:t>READ THE </a:t>
            </a:r>
            <a:r>
              <a:rPr lang="en-US" b="1" dirty="0" smtClean="0"/>
              <a:t>SPECIFICATION </a:t>
            </a:r>
            <a:r>
              <a:rPr lang="en-US" dirty="0" smtClean="0"/>
              <a:t>(or pay someone on your team to do </a:t>
            </a:r>
            <a:r>
              <a:rPr lang="en-US" smtClean="0"/>
              <a:t>this)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6698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www.rabbitmq.com</a:t>
            </a:r>
            <a:endParaRPr lang="en-US" dirty="0" smtClean="0"/>
          </a:p>
          <a:p>
            <a:r>
              <a:rPr lang="en-US" dirty="0" err="1" smtClean="0"/>
              <a:t>RabbitMQ</a:t>
            </a:r>
            <a:r>
              <a:rPr lang="en-US" dirty="0" smtClean="0"/>
              <a:t> in Action – Alvaro </a:t>
            </a:r>
            <a:r>
              <a:rPr lang="en-US" dirty="0" err="1" smtClean="0"/>
              <a:t>Videla</a:t>
            </a:r>
            <a:r>
              <a:rPr lang="en-US" dirty="0" smtClean="0"/>
              <a:t> / Jason Williams</a:t>
            </a:r>
          </a:p>
          <a:p>
            <a:r>
              <a:rPr lang="en-US" dirty="0" err="1" smtClean="0"/>
              <a:t>Gregor</a:t>
            </a:r>
            <a:r>
              <a:rPr lang="en-US" dirty="0" smtClean="0"/>
              <a:t> </a:t>
            </a:r>
            <a:r>
              <a:rPr lang="en-US" dirty="0" err="1" smtClean="0"/>
              <a:t>Hophe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Enterprise Integration Patterns</a:t>
            </a:r>
          </a:p>
          <a:p>
            <a:pPr lvl="1"/>
            <a:r>
              <a:rPr lang="en-US" dirty="0" err="1" smtClean="0"/>
              <a:t>Eaipatterns.com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703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  <a:p>
            <a:r>
              <a:rPr lang="en-US" dirty="0" smtClean="0"/>
              <a:t>Want to talk even more?</a:t>
            </a:r>
          </a:p>
          <a:p>
            <a:pPr lvl="1"/>
            <a:r>
              <a:rPr lang="en-US" dirty="0" smtClean="0"/>
              <a:t>Open Spaces!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A_Robson</a:t>
            </a:r>
            <a:endParaRPr lang="en-US" dirty="0"/>
          </a:p>
          <a:p>
            <a:pPr lvl="1"/>
            <a:r>
              <a:rPr lang="en-US" dirty="0" smtClean="0"/>
              <a:t>Alex AT </a:t>
            </a:r>
            <a:r>
              <a:rPr lang="en-US" dirty="0" err="1" smtClean="0"/>
              <a:t>sharplearningcurve</a:t>
            </a:r>
            <a:r>
              <a:rPr lang="en-US" dirty="0" smtClean="0"/>
              <a:t> DOT com</a:t>
            </a:r>
          </a:p>
          <a:p>
            <a:r>
              <a:rPr lang="en-US" dirty="0" smtClean="0"/>
              <a:t>Sometimes I write code to share</a:t>
            </a:r>
          </a:p>
          <a:p>
            <a:pPr lvl="1"/>
            <a:r>
              <a:rPr lang="en-US" dirty="0" smtClean="0">
                <a:hlinkClick r:id="rId2"/>
              </a:rPr>
              <a:t>www.github.com/arobson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615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Messaging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SOAP hammer makes everything look dirty</a:t>
            </a:r>
          </a:p>
          <a:p>
            <a:pPr lvl="1"/>
            <a:r>
              <a:rPr lang="en-US" dirty="0" smtClean="0"/>
              <a:t>Behavioral coupling</a:t>
            </a:r>
          </a:p>
          <a:p>
            <a:pPr lvl="1"/>
            <a:r>
              <a:rPr lang="en-US" dirty="0" smtClean="0"/>
              <a:t>Temporal coupling</a:t>
            </a:r>
          </a:p>
          <a:p>
            <a:pPr lvl="1"/>
            <a:r>
              <a:rPr lang="en-US" dirty="0" smtClean="0"/>
              <a:t>Complexity</a:t>
            </a:r>
          </a:p>
          <a:p>
            <a:r>
              <a:rPr lang="en-US" dirty="0" smtClean="0"/>
              <a:t>A helpful too to address</a:t>
            </a:r>
          </a:p>
          <a:p>
            <a:pPr lvl="1"/>
            <a:r>
              <a:rPr lang="en-US" dirty="0" smtClean="0"/>
              <a:t>Feature creep</a:t>
            </a:r>
          </a:p>
          <a:p>
            <a:pPr lvl="1"/>
            <a:r>
              <a:rPr lang="en-US" dirty="0" smtClean="0"/>
              <a:t>Brittle systems</a:t>
            </a:r>
          </a:p>
          <a:p>
            <a:pPr lvl="1"/>
            <a:r>
              <a:rPr lang="en-US" dirty="0" smtClean="0"/>
              <a:t>System i</a:t>
            </a:r>
            <a:r>
              <a:rPr lang="en-US" dirty="0" smtClean="0"/>
              <a:t>ntegration</a:t>
            </a:r>
            <a:endParaRPr lang="en-US" dirty="0"/>
          </a:p>
          <a:p>
            <a:r>
              <a:rPr lang="en-US" dirty="0" smtClean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954950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Comparison To </a:t>
            </a:r>
            <a:r>
              <a:rPr lang="en-US" dirty="0" smtClean="0"/>
              <a:t>SOAP / WS-</a:t>
            </a:r>
            <a:r>
              <a:rPr lang="en-US" dirty="0" smtClean="0"/>
              <a:t>*/ WCF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message broker becomes the only end-point you care about*</a:t>
            </a:r>
          </a:p>
          <a:p>
            <a:r>
              <a:rPr lang="en-US" dirty="0" smtClean="0"/>
              <a:t>Say good bye to tight temporal coupling</a:t>
            </a:r>
          </a:p>
          <a:p>
            <a:r>
              <a:rPr lang="en-US" dirty="0" smtClean="0"/>
              <a:t>The message becomes your only </a:t>
            </a:r>
            <a:r>
              <a:rPr lang="en-US" dirty="0" smtClean="0"/>
              <a:t>contract</a:t>
            </a:r>
          </a:p>
          <a:p>
            <a:pPr lvl="1"/>
            <a:r>
              <a:rPr lang="en-US" dirty="0" smtClean="0"/>
              <a:t>Say goodbye to WCFs 5 contracts</a:t>
            </a:r>
          </a:p>
          <a:p>
            <a:pPr lvl="1"/>
            <a:r>
              <a:rPr lang="en-US" dirty="0" smtClean="0"/>
              <a:t>Service, Operation, Data, Fault, and Message</a:t>
            </a:r>
          </a:p>
          <a:p>
            <a:r>
              <a:rPr lang="en-US" dirty="0" smtClean="0"/>
              <a:t>Use any format / </a:t>
            </a:r>
            <a:r>
              <a:rPr lang="en-US" dirty="0" err="1" smtClean="0"/>
              <a:t>serializer</a:t>
            </a:r>
            <a:r>
              <a:rPr lang="en-US" dirty="0" smtClean="0"/>
              <a:t> you like</a:t>
            </a:r>
            <a:endParaRPr lang="en-US" dirty="0" smtClean="0"/>
          </a:p>
          <a:p>
            <a:r>
              <a:rPr lang="en-US" dirty="0" smtClean="0"/>
              <a:t>Messages </a:t>
            </a:r>
            <a:r>
              <a:rPr lang="en-US" dirty="0" smtClean="0"/>
              <a:t>have a better versioning story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200" dirty="0" smtClean="0"/>
              <a:t>* ok, so you also care about messaging topology </a:t>
            </a:r>
            <a:r>
              <a:rPr lang="en-US" sz="2200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333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Pattern: Request / Response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44177" y="1403468"/>
            <a:ext cx="2050796" cy="758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Requestor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5400000">
            <a:off x="2488850" y="2509511"/>
            <a:ext cx="1309946" cy="61422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3281" y="3485767"/>
            <a:ext cx="8983944" cy="3765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</a:t>
            </a:r>
            <a:r>
              <a:rPr lang="en-US" dirty="0" smtClean="0"/>
              <a:t>Bus / Broker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44177" y="5456093"/>
            <a:ext cx="2050796" cy="855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Responder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58231" y="3896566"/>
            <a:ext cx="2385946" cy="2035740"/>
            <a:chOff x="13317" y="3910736"/>
            <a:chExt cx="1107223" cy="2035740"/>
          </a:xfrm>
        </p:grpSpPr>
        <p:cxnSp>
          <p:nvCxnSpPr>
            <p:cNvPr id="13" name="Curved Connector 12"/>
            <p:cNvCxnSpPr/>
            <p:nvPr/>
          </p:nvCxnSpPr>
          <p:spPr>
            <a:xfrm rot="10800000">
              <a:off x="457200" y="3910736"/>
              <a:ext cx="663340" cy="2035740"/>
            </a:xfrm>
            <a:prstGeom prst="curvedConnector2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3317" y="4620829"/>
              <a:ext cx="443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subscribe</a:t>
              </a:r>
              <a:endParaRPr lang="en-US" sz="1400" dirty="0"/>
            </a:p>
          </p:txBody>
        </p:sp>
      </p:grpSp>
      <p:sp>
        <p:nvSpPr>
          <p:cNvPr id="27" name="Right Arrow 26"/>
          <p:cNvSpPr/>
          <p:nvPr/>
        </p:nvSpPr>
        <p:spPr>
          <a:xfrm rot="5400000">
            <a:off x="2346947" y="4352107"/>
            <a:ext cx="1593751" cy="61422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 rot="16200000">
            <a:off x="3328450" y="4369216"/>
            <a:ext cx="1559527" cy="61422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33" name="Right Arrow 32"/>
          <p:cNvSpPr/>
          <p:nvPr/>
        </p:nvSpPr>
        <p:spPr>
          <a:xfrm rot="16200000">
            <a:off x="3453240" y="2509511"/>
            <a:ext cx="1309946" cy="61422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 flipV="1">
            <a:off x="258231" y="1734814"/>
            <a:ext cx="2385946" cy="1704393"/>
            <a:chOff x="13317" y="3910736"/>
            <a:chExt cx="1107223" cy="2035740"/>
          </a:xfrm>
        </p:grpSpPr>
        <p:cxnSp>
          <p:nvCxnSpPr>
            <p:cNvPr id="35" name="Curved Connector 34"/>
            <p:cNvCxnSpPr/>
            <p:nvPr/>
          </p:nvCxnSpPr>
          <p:spPr>
            <a:xfrm rot="10800000">
              <a:off x="457200" y="3910736"/>
              <a:ext cx="663340" cy="2035740"/>
            </a:xfrm>
            <a:prstGeom prst="curvedConnector2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 rot="10800000">
              <a:off x="13317" y="4620829"/>
              <a:ext cx="443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subscribe</a:t>
              </a:r>
              <a:endParaRPr lang="en-US" sz="14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984848" y="1734814"/>
            <a:ext cx="3926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Requestor needs a subscription in order</a:t>
            </a:r>
            <a:br>
              <a:rPr lang="en-US" dirty="0" smtClean="0"/>
            </a:br>
            <a:r>
              <a:rPr lang="en-US" dirty="0" smtClean="0"/>
              <a:t>to get response. It must also provide</a:t>
            </a:r>
            <a:br>
              <a:rPr lang="en-US" dirty="0" smtClean="0"/>
            </a:br>
            <a:r>
              <a:rPr lang="en-US" dirty="0" smtClean="0"/>
              <a:t>a callback to handle the result of its</a:t>
            </a:r>
            <a:br>
              <a:rPr lang="en-US" dirty="0" smtClean="0"/>
            </a:br>
            <a:r>
              <a:rPr lang="en-US" dirty="0" smtClean="0"/>
              <a:t>request.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84848" y="4606659"/>
            <a:ext cx="4064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Responding side sends the response back</a:t>
            </a:r>
            <a:br>
              <a:rPr lang="en-US" dirty="0" smtClean="0"/>
            </a:br>
            <a:r>
              <a:rPr lang="en-US" dirty="0" smtClean="0"/>
              <a:t>such that the requestor will be able to</a:t>
            </a:r>
            <a:br>
              <a:rPr lang="en-US" dirty="0" smtClean="0"/>
            </a:br>
            <a:r>
              <a:rPr lang="en-US" dirty="0" smtClean="0"/>
              <a:t>get the response correlated with the</a:t>
            </a:r>
            <a:br>
              <a:rPr lang="en-US" dirty="0" smtClean="0"/>
            </a:br>
            <a:r>
              <a:rPr lang="en-US" dirty="0" smtClean="0"/>
              <a:t>request.</a:t>
            </a:r>
          </a:p>
        </p:txBody>
      </p:sp>
    </p:spTree>
    <p:extLst>
      <p:ext uri="{BB962C8B-B14F-4D97-AF65-F5344CB8AC3E}">
        <p14:creationId xmlns:p14="http://schemas.microsoft.com/office/powerpoint/2010/main" val="2245570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7" grpId="0" animBg="1"/>
      <p:bldP spid="29" grpId="0" animBg="1"/>
      <p:bldP spid="33" grpId="0" animBg="1"/>
      <p:bldP spid="18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 / Sub Is Your Friend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Problems?</a:t>
            </a:r>
          </a:p>
          <a:p>
            <a:pPr lvl="1"/>
            <a:r>
              <a:rPr lang="en-US" dirty="0" smtClean="0"/>
              <a:t>Brittle legacy system</a:t>
            </a:r>
          </a:p>
          <a:p>
            <a:pPr lvl="1"/>
            <a:r>
              <a:rPr lang="en-US" dirty="0" smtClean="0"/>
              <a:t>Poor performance</a:t>
            </a:r>
          </a:p>
          <a:p>
            <a:pPr lvl="1"/>
            <a:r>
              <a:rPr lang="en-US" dirty="0" smtClean="0"/>
              <a:t>A long feature request list</a:t>
            </a:r>
          </a:p>
          <a:p>
            <a:pPr lvl="1"/>
            <a:r>
              <a:rPr lang="en-US" dirty="0" smtClean="0"/>
              <a:t>Integration challenges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Legacy system publishes events as messages</a:t>
            </a:r>
          </a:p>
          <a:p>
            <a:pPr lvl="1"/>
            <a:r>
              <a:rPr lang="en-US" dirty="0" smtClean="0"/>
              <a:t>New features are implemented </a:t>
            </a:r>
            <a:r>
              <a:rPr lang="en-US" dirty="0" smtClean="0"/>
              <a:t>as new</a:t>
            </a:r>
            <a:r>
              <a:rPr lang="en-US" dirty="0" smtClean="0"/>
              <a:t> services</a:t>
            </a:r>
            <a:endParaRPr lang="en-US" dirty="0" smtClean="0"/>
          </a:p>
          <a:p>
            <a:pPr lvl="1"/>
            <a:r>
              <a:rPr lang="en-US" dirty="0" smtClean="0"/>
              <a:t>Services subscribe to events and react accordingly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664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Pattern: Publish / Subscribe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76669" y="1417638"/>
            <a:ext cx="1217986" cy="758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Producer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5400000">
            <a:off x="3951482" y="2523681"/>
            <a:ext cx="1309946" cy="61422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/>
              <a:t>Publish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3281" y="3485767"/>
            <a:ext cx="8983944" cy="3765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Bus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20540" y="5470263"/>
            <a:ext cx="1357072" cy="855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976669" y="5470263"/>
            <a:ext cx="1357072" cy="855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57200" y="3862342"/>
            <a:ext cx="1096621" cy="2035740"/>
            <a:chOff x="457200" y="3862342"/>
            <a:chExt cx="1096621" cy="2035740"/>
          </a:xfrm>
        </p:grpSpPr>
        <p:cxnSp>
          <p:nvCxnSpPr>
            <p:cNvPr id="13" name="Curved Connector 12"/>
            <p:cNvCxnSpPr>
              <a:stCxn id="9" idx="1"/>
            </p:cNvCxnSpPr>
            <p:nvPr/>
          </p:nvCxnSpPr>
          <p:spPr>
            <a:xfrm rot="10800000">
              <a:off x="457200" y="3862342"/>
              <a:ext cx="663340" cy="2035740"/>
            </a:xfrm>
            <a:prstGeom prst="curvedConnector2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76658" y="4620829"/>
              <a:ext cx="8771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subscribe</a:t>
              </a:r>
              <a:endParaRPr lang="en-US" sz="14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333303" y="3862342"/>
            <a:ext cx="1096621" cy="2035740"/>
            <a:chOff x="457200" y="3862342"/>
            <a:chExt cx="1096621" cy="2035740"/>
          </a:xfrm>
        </p:grpSpPr>
        <p:cxnSp>
          <p:nvCxnSpPr>
            <p:cNvPr id="24" name="Curved Connector 23"/>
            <p:cNvCxnSpPr/>
            <p:nvPr/>
          </p:nvCxnSpPr>
          <p:spPr>
            <a:xfrm rot="10800000">
              <a:off x="457200" y="3862342"/>
              <a:ext cx="663340" cy="2035740"/>
            </a:xfrm>
            <a:prstGeom prst="curvedConnector2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76658" y="4620829"/>
              <a:ext cx="8771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subscribe</a:t>
              </a:r>
              <a:endParaRPr lang="en-US" sz="1400" dirty="0"/>
            </a:p>
          </p:txBody>
        </p:sp>
      </p:grpSp>
      <p:sp>
        <p:nvSpPr>
          <p:cNvPr id="26" name="Right Arrow 25"/>
          <p:cNvSpPr/>
          <p:nvPr/>
        </p:nvSpPr>
        <p:spPr>
          <a:xfrm rot="5400000">
            <a:off x="3802494" y="4359190"/>
            <a:ext cx="1607921" cy="61422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 rot="5400000">
            <a:off x="973693" y="4359189"/>
            <a:ext cx="1607921" cy="61422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194655" y="4150116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 is copied to all recipients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54259" y="1417638"/>
            <a:ext cx="36610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Producer and Consumer are ignorant</a:t>
            </a:r>
            <a:br>
              <a:rPr lang="en-US" dirty="0" smtClean="0"/>
            </a:br>
            <a:r>
              <a:rPr lang="en-US" dirty="0" smtClean="0"/>
              <a:t>of one another. They only need to</a:t>
            </a:r>
            <a:br>
              <a:rPr lang="en-US" dirty="0" smtClean="0"/>
            </a:br>
            <a:r>
              <a:rPr lang="en-US" dirty="0" smtClean="0"/>
              <a:t>communicate with the bus and</a:t>
            </a:r>
            <a:br>
              <a:rPr lang="en-US" dirty="0" smtClean="0"/>
            </a:br>
            <a:r>
              <a:rPr lang="en-US" dirty="0" smtClean="0"/>
              <a:t>understand the message format.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29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6" grpId="0" animBg="1"/>
      <p:bldP spid="27" grpId="0" animBg="1"/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Messaging Helps Throughput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Throughput = total # of system ops / time</a:t>
            </a:r>
          </a:p>
          <a:p>
            <a:r>
              <a:rPr lang="en-US" dirty="0" smtClean="0"/>
              <a:t>Competing consumer pattern</a:t>
            </a:r>
          </a:p>
          <a:p>
            <a:pPr lvl="1"/>
            <a:r>
              <a:rPr lang="en-US" dirty="0" smtClean="0"/>
              <a:t>Multiple instances of a service</a:t>
            </a:r>
          </a:p>
          <a:p>
            <a:pPr lvl="1"/>
            <a:r>
              <a:rPr lang="en-US" dirty="0" smtClean="0"/>
              <a:t>Subscribe to the same work queue</a:t>
            </a:r>
          </a:p>
          <a:p>
            <a:pPr lvl="1"/>
            <a:r>
              <a:rPr lang="en-US" dirty="0" smtClean="0"/>
              <a:t>‘Compete’ to get available work</a:t>
            </a:r>
          </a:p>
          <a:p>
            <a:pPr lvl="1"/>
            <a:r>
              <a:rPr lang="en-US" dirty="0" smtClean="0"/>
              <a:t>Add </a:t>
            </a:r>
            <a:r>
              <a:rPr lang="en-US" dirty="0" smtClean="0"/>
              <a:t>consuming services </a:t>
            </a:r>
            <a:r>
              <a:rPr lang="en-US" dirty="0" smtClean="0"/>
              <a:t>as needed*</a:t>
            </a:r>
          </a:p>
          <a:p>
            <a:r>
              <a:rPr lang="en-US" dirty="0" smtClean="0"/>
              <a:t>Example: how competing consumers saved my bacon</a:t>
            </a: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sz="2600" dirty="0" smtClean="0"/>
              <a:t>*in theory </a:t>
            </a:r>
            <a:r>
              <a:rPr lang="en-US" sz="2600" dirty="0" smtClean="0">
                <a:sym typeface="Wingdings"/>
              </a:rPr>
              <a:t></a:t>
            </a:r>
            <a:endParaRPr lang="en-US" sz="2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77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Pattern: Competing Consumer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109" y="1417638"/>
            <a:ext cx="1217986" cy="758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Producer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5400000">
            <a:off x="3784922" y="2523681"/>
            <a:ext cx="1309946" cy="61422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/>
              <a:t>Publish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3281" y="3485767"/>
            <a:ext cx="8983944" cy="3765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Bus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0540" y="4783167"/>
            <a:ext cx="1357072" cy="855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11079" y="4783167"/>
            <a:ext cx="1357072" cy="855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57200" y="3862342"/>
            <a:ext cx="1023750" cy="1348644"/>
            <a:chOff x="457200" y="3862342"/>
            <a:chExt cx="1023750" cy="1348644"/>
          </a:xfrm>
        </p:grpSpPr>
        <p:cxnSp>
          <p:nvCxnSpPr>
            <p:cNvPr id="10" name="Curved Connector 9"/>
            <p:cNvCxnSpPr>
              <a:stCxn id="7" idx="1"/>
            </p:cNvCxnSpPr>
            <p:nvPr/>
          </p:nvCxnSpPr>
          <p:spPr>
            <a:xfrm rot="10800000">
              <a:off x="457200" y="3862342"/>
              <a:ext cx="663341" cy="1348644"/>
            </a:xfrm>
            <a:prstGeom prst="curvedConnector2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03787" y="4048244"/>
              <a:ext cx="8771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subscribe</a:t>
              </a:r>
              <a:endParaRPr lang="en-US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 flipH="1">
            <a:off x="7401560" y="3862345"/>
            <a:ext cx="1347700" cy="1348641"/>
            <a:chOff x="457200" y="3862342"/>
            <a:chExt cx="1017988" cy="2035740"/>
          </a:xfrm>
        </p:grpSpPr>
        <p:cxnSp>
          <p:nvCxnSpPr>
            <p:cNvPr id="13" name="Curved Connector 12"/>
            <p:cNvCxnSpPr/>
            <p:nvPr/>
          </p:nvCxnSpPr>
          <p:spPr>
            <a:xfrm rot="10800000">
              <a:off x="457200" y="3862342"/>
              <a:ext cx="663340" cy="2035740"/>
            </a:xfrm>
            <a:prstGeom prst="curvedConnector2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98025" y="4077987"/>
              <a:ext cx="8771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subscribe</a:t>
              </a:r>
              <a:endParaRPr lang="en-US" sz="1400" dirty="0"/>
            </a:p>
          </p:txBody>
        </p:sp>
      </p:grpSp>
      <p:sp>
        <p:nvSpPr>
          <p:cNvPr id="17" name="Left-Right Arrow Callout 16"/>
          <p:cNvSpPr/>
          <p:nvPr/>
        </p:nvSpPr>
        <p:spPr>
          <a:xfrm>
            <a:off x="2571302" y="3866279"/>
            <a:ext cx="3825766" cy="2689415"/>
          </a:xfrm>
          <a:prstGeom prst="leftRight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Messages are divided between consumers based on availability and capacity.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29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20497</TotalTime>
  <Words>735</Words>
  <Application>Microsoft Macintosh PowerPoint</Application>
  <PresentationFormat>On-screen Show (4:3)</PresentationFormat>
  <Paragraphs>180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Messaging Patterns with RabbitMQ</vt:lpstr>
      <vt:lpstr>About Me</vt:lpstr>
      <vt:lpstr>Why Messaging?</vt:lpstr>
      <vt:lpstr>Comparison To SOAP / WS-*/ WCF</vt:lpstr>
      <vt:lpstr>Pattern: Request / Response</vt:lpstr>
      <vt:lpstr>Pub / Sub Is Your Friend</vt:lpstr>
      <vt:lpstr>Pattern: Publish / Subscribe</vt:lpstr>
      <vt:lpstr>How Messaging Helps Throughput</vt:lpstr>
      <vt:lpstr>Pattern: Competing Consumer </vt:lpstr>
      <vt:lpstr>About RabbitMQ</vt:lpstr>
      <vt:lpstr>RabbitMQ Implementation</vt:lpstr>
      <vt:lpstr>Exchange Features</vt:lpstr>
      <vt:lpstr>Exchange Types: Direct</vt:lpstr>
      <vt:lpstr>Exchange Types: Topic</vt:lpstr>
      <vt:lpstr>Exchange Types: Fanout</vt:lpstr>
      <vt:lpstr>Queue Features</vt:lpstr>
      <vt:lpstr>RabbitMQ Management Console</vt:lpstr>
      <vt:lpstr>Message Features</vt:lpstr>
      <vt:lpstr>Demo 1 – Pub / Sub</vt:lpstr>
      <vt:lpstr>Demo 2 – Request / Response with Competing Consumers</vt:lpstr>
      <vt:lpstr>Avoiding Pitfalls</vt:lpstr>
      <vt:lpstr>From Here</vt:lpstr>
      <vt:lpstr>Wrapping Up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Messaging Patterns with RabbitMQ</dc:title>
  <dc:creator>Alex Robson</dc:creator>
  <cp:lastModifiedBy>Alex Robson</cp:lastModifiedBy>
  <cp:revision>83</cp:revision>
  <dcterms:created xsi:type="dcterms:W3CDTF">2011-07-30T02:00:25Z</dcterms:created>
  <dcterms:modified xsi:type="dcterms:W3CDTF">2011-08-16T08:26:02Z</dcterms:modified>
</cp:coreProperties>
</file>