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6" r:id="rId5"/>
    <p:sldId id="257" r:id="rId6"/>
    <p:sldId id="273" r:id="rId7"/>
    <p:sldId id="295" r:id="rId8"/>
    <p:sldId id="293" r:id="rId9"/>
    <p:sldId id="296" r:id="rId10"/>
    <p:sldId id="297" r:id="rId11"/>
    <p:sldId id="298" r:id="rId12"/>
    <p:sldId id="299" r:id="rId13"/>
    <p:sldId id="300" r:id="rId14"/>
    <p:sldId id="301" r:id="rId15"/>
    <p:sldId id="307" r:id="rId16"/>
    <p:sldId id="272" r:id="rId17"/>
    <p:sldId id="308" r:id="rId18"/>
    <p:sldId id="309" r:id="rId19"/>
    <p:sldId id="310" r:id="rId20"/>
    <p:sldId id="294" r:id="rId21"/>
    <p:sldId id="311" r:id="rId22"/>
    <p:sldId id="312" r:id="rId23"/>
    <p:sldId id="313" r:id="rId24"/>
    <p:sldId id="302" r:id="rId25"/>
    <p:sldId id="314" r:id="rId26"/>
    <p:sldId id="315" r:id="rId27"/>
    <p:sldId id="271" r:id="rId28"/>
    <p:sldId id="306" r:id="rId29"/>
    <p:sldId id="317" r:id="rId30"/>
    <p:sldId id="270" r:id="rId31"/>
    <p:sldId id="318" r:id="rId32"/>
    <p:sldId id="276" r:id="rId33"/>
    <p:sldId id="316" r:id="rId34"/>
    <p:sldId id="29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95323B-746E-4D81-9C24-2A7398ADFB5F}">
          <p14:sldIdLst>
            <p14:sldId id="256"/>
            <p14:sldId id="257"/>
            <p14:sldId id="273"/>
            <p14:sldId id="295"/>
            <p14:sldId id="293"/>
            <p14:sldId id="296"/>
            <p14:sldId id="297"/>
            <p14:sldId id="298"/>
            <p14:sldId id="299"/>
            <p14:sldId id="300"/>
            <p14:sldId id="301"/>
            <p14:sldId id="307"/>
            <p14:sldId id="272"/>
            <p14:sldId id="308"/>
            <p14:sldId id="309"/>
            <p14:sldId id="310"/>
            <p14:sldId id="294"/>
            <p14:sldId id="311"/>
            <p14:sldId id="312"/>
            <p14:sldId id="313"/>
            <p14:sldId id="302"/>
            <p14:sldId id="314"/>
            <p14:sldId id="315"/>
            <p14:sldId id="271"/>
            <p14:sldId id="306"/>
            <p14:sldId id="317"/>
            <p14:sldId id="270"/>
            <p14:sldId id="318"/>
            <p14:sldId id="276"/>
            <p14:sldId id="316"/>
            <p14:sldId id="292"/>
          </p14:sldIdLst>
        </p14:section>
        <p14:section name="Untitled Section" id="{3FE39F9E-0F63-4885-A0B3-76D9D39B16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F664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60" y="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6/6/2018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6/6/2018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6/6/2018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6/6/2018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emf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5.emf"/><Relationship Id="rId7" Type="http://schemas.openxmlformats.org/officeDocument/2006/relationships/image" Target="../media/image20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emf"/><Relationship Id="rId5" Type="http://schemas.openxmlformats.org/officeDocument/2006/relationships/image" Target="../media/image26.emf"/><Relationship Id="rId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emf"/><Relationship Id="rId4" Type="http://schemas.openxmlformats.org/officeDocument/2006/relationships/image" Target="../media/image35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arxiv.org/abs/1510.03820" TargetMode="External"/><Relationship Id="rId3" Type="http://schemas.openxmlformats.org/officeDocument/2006/relationships/hyperlink" Target="http://arxiv.org/abs/1404.2188" TargetMode="External"/><Relationship Id="rId7" Type="http://schemas.openxmlformats.org/officeDocument/2006/relationships/hyperlink" Target="http://www.aclweb.org/anthology/P15-2058" TargetMode="External"/><Relationship Id="rId2" Type="http://schemas.openxmlformats.org/officeDocument/2006/relationships/hyperlink" Target="http://arxiv.org/abs/1408.58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xiv.org/abs/1504.01255" TargetMode="External"/><Relationship Id="rId5" Type="http://schemas.openxmlformats.org/officeDocument/2006/relationships/hyperlink" Target="http://arxiv.org/abs/1412.1058v1" TargetMode="External"/><Relationship Id="rId10" Type="http://schemas.openxmlformats.org/officeDocument/2006/relationships/hyperlink" Target="http://ijcai.org/papers15/Papers/IJCAI15-192.pdf" TargetMode="External"/><Relationship Id="rId4" Type="http://schemas.openxmlformats.org/officeDocument/2006/relationships/hyperlink" Target="http://www.aclweb.org/anthology/C14-1008" TargetMode="External"/><Relationship Id="rId9" Type="http://schemas.openxmlformats.org/officeDocument/2006/relationships/hyperlink" Target="http://www.cs.nyu.edu/~thien/pubs/vector15.pdf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arxiv.org/abs/1509.01626" TargetMode="External"/><Relationship Id="rId3" Type="http://schemas.openxmlformats.org/officeDocument/2006/relationships/hyperlink" Target="http://research.microsoft.com/pubs/226584/604_Paper.pdf" TargetMode="External"/><Relationship Id="rId7" Type="http://schemas.openxmlformats.org/officeDocument/2006/relationships/hyperlink" Target="http://jmlr.org/proceedings/papers/v32/santos14.pdf" TargetMode="External"/><Relationship Id="rId2" Type="http://schemas.openxmlformats.org/officeDocument/2006/relationships/hyperlink" Target="http://www.aclweb.org/anthology/C14-12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rohrer.github.io/how_convolutional_neural_networks_work.html" TargetMode="External"/><Relationship Id="rId5" Type="http://schemas.openxmlformats.org/officeDocument/2006/relationships/hyperlink" Target="http://emnlp2014.org/papers/pdf/EMNLP2014194.pdf" TargetMode="External"/><Relationship Id="rId10" Type="http://schemas.openxmlformats.org/officeDocument/2006/relationships/hyperlink" Target="http://arxiv.org/abs/1508.06615" TargetMode="External"/><Relationship Id="rId4" Type="http://schemas.openxmlformats.org/officeDocument/2006/relationships/hyperlink" Target="http://research.microsoft.com/pubs/226585/cikm2014_cdssm_final.pdf" TargetMode="External"/><Relationship Id="rId9" Type="http://schemas.openxmlformats.org/officeDocument/2006/relationships/hyperlink" Target="http://arxiv.org/abs/1502.0171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/>
              <a:t>convolutional neural </a:t>
            </a:r>
            <a:r>
              <a:rPr lang="en-US" dirty="0" err="1"/>
              <a:t>networkS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Informationsverarbeitung II:</a:t>
            </a:r>
          </a:p>
          <a:p>
            <a:r>
              <a:rPr lang="de-DE" b="1" dirty="0"/>
              <a:t>Informationsextraktion mit Neuronalen Netzwerken</a:t>
            </a:r>
            <a:endParaRPr lang="en-US" b="1" dirty="0"/>
          </a:p>
          <a:p>
            <a:r>
              <a:rPr lang="en-US" dirty="0"/>
              <a:t>Eduard Saller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438" y="1608615"/>
            <a:ext cx="3370295" cy="357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areas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837" y="2050622"/>
            <a:ext cx="3515522" cy="34083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7" y="2049461"/>
            <a:ext cx="3496022" cy="33894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5868" y="808308"/>
            <a:ext cx="935192" cy="129266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200" dirty="0"/>
              <a:t>=</a:t>
            </a:r>
          </a:p>
        </p:txBody>
      </p:sp>
      <p:cxnSp>
        <p:nvCxnSpPr>
          <p:cNvPr id="7" name="Straight Connector 6"/>
          <p:cNvCxnSpPr>
            <a:endCxn id="6" idx="1"/>
          </p:cNvCxnSpPr>
          <p:nvPr/>
        </p:nvCxnSpPr>
        <p:spPr>
          <a:xfrm flipV="1">
            <a:off x="1417637" y="1454639"/>
            <a:ext cx="4178231" cy="975824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3"/>
          </p:cNvCxnSpPr>
          <p:nvPr/>
        </p:nvCxnSpPr>
        <p:spPr>
          <a:xfrm>
            <a:off x="6531060" y="1454639"/>
            <a:ext cx="2225237" cy="1356710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92488" y="5706268"/>
            <a:ext cx="935192" cy="129266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200" dirty="0"/>
              <a:t>=</a:t>
            </a:r>
          </a:p>
        </p:txBody>
      </p:sp>
      <p:cxnSp>
        <p:nvCxnSpPr>
          <p:cNvPr id="10" name="Straight Connector 9"/>
          <p:cNvCxnSpPr>
            <a:cxnSpLocks/>
            <a:endCxn id="9" idx="1"/>
          </p:cNvCxnSpPr>
          <p:nvPr/>
        </p:nvCxnSpPr>
        <p:spPr>
          <a:xfrm>
            <a:off x="1412203" y="5110140"/>
            <a:ext cx="4180285" cy="1242459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9" idx="3"/>
          </p:cNvCxnSpPr>
          <p:nvPr/>
        </p:nvCxnSpPr>
        <p:spPr>
          <a:xfrm flipV="1">
            <a:off x="6527680" y="4348885"/>
            <a:ext cx="1824157" cy="2003714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94845" y="3014189"/>
            <a:ext cx="935192" cy="129266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200" dirty="0"/>
              <a:t>=</a:t>
            </a:r>
          </a:p>
        </p:txBody>
      </p:sp>
      <p:cxnSp>
        <p:nvCxnSpPr>
          <p:cNvPr id="13" name="Straight Connector 12"/>
          <p:cNvCxnSpPr>
            <a:endCxn id="12" idx="1"/>
          </p:cNvCxnSpPr>
          <p:nvPr/>
        </p:nvCxnSpPr>
        <p:spPr>
          <a:xfrm>
            <a:off x="3342076" y="3205141"/>
            <a:ext cx="2252769" cy="455379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3"/>
          </p:cNvCxnSpPr>
          <p:nvPr/>
        </p:nvCxnSpPr>
        <p:spPr>
          <a:xfrm>
            <a:off x="6530037" y="3660520"/>
            <a:ext cx="2202800" cy="688365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 bwMode="auto">
          <a:xfrm>
            <a:off x="1417637" y="2430462"/>
            <a:ext cx="762000" cy="762000"/>
          </a:xfrm>
          <a:prstGeom prst="rect">
            <a:avLst/>
          </a:prstGeom>
          <a:noFill/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970837" y="2811462"/>
            <a:ext cx="762000" cy="762000"/>
          </a:xfrm>
          <a:prstGeom prst="rect">
            <a:avLst/>
          </a:prstGeom>
          <a:noFill/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417637" y="4335462"/>
            <a:ext cx="762000" cy="762000"/>
          </a:xfrm>
          <a:prstGeom prst="rect">
            <a:avLst/>
          </a:prstGeom>
          <a:noFill/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8351837" y="4335462"/>
            <a:ext cx="762000" cy="762000"/>
          </a:xfrm>
          <a:prstGeom prst="rect">
            <a:avLst/>
          </a:prstGeom>
          <a:noFill/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179637" y="3192462"/>
            <a:ext cx="1219200" cy="1143000"/>
          </a:xfrm>
          <a:prstGeom prst="rect">
            <a:avLst/>
          </a:prstGeom>
          <a:noFill/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8732837" y="3192462"/>
            <a:ext cx="1219200" cy="1143000"/>
          </a:xfrm>
          <a:prstGeom prst="rect">
            <a:avLst/>
          </a:prstGeom>
          <a:noFill/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1" name="Straight Connector 20"/>
          <p:cNvCxnSpPr>
            <a:endCxn id="6" idx="1"/>
          </p:cNvCxnSpPr>
          <p:nvPr/>
        </p:nvCxnSpPr>
        <p:spPr>
          <a:xfrm flipV="1">
            <a:off x="2201058" y="1454639"/>
            <a:ext cx="3394810" cy="1724402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</p:cNvCxnSpPr>
          <p:nvPr/>
        </p:nvCxnSpPr>
        <p:spPr>
          <a:xfrm>
            <a:off x="6531060" y="1454639"/>
            <a:ext cx="1415909" cy="2120801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2" idx="1"/>
          </p:cNvCxnSpPr>
          <p:nvPr/>
        </p:nvCxnSpPr>
        <p:spPr>
          <a:xfrm flipV="1">
            <a:off x="3398837" y="3660520"/>
            <a:ext cx="2196008" cy="674942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</p:cNvCxnSpPr>
          <p:nvPr/>
        </p:nvCxnSpPr>
        <p:spPr>
          <a:xfrm flipV="1">
            <a:off x="6530037" y="3213096"/>
            <a:ext cx="2202800" cy="447424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  <a:endCxn id="9" idx="1"/>
          </p:cNvCxnSpPr>
          <p:nvPr/>
        </p:nvCxnSpPr>
        <p:spPr>
          <a:xfrm>
            <a:off x="2179637" y="4361563"/>
            <a:ext cx="3412851" cy="1991036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3"/>
          </p:cNvCxnSpPr>
          <p:nvPr/>
        </p:nvCxnSpPr>
        <p:spPr>
          <a:xfrm flipV="1">
            <a:off x="6527680" y="5108907"/>
            <a:ext cx="2586157" cy="1243692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86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Term: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37" y="2618668"/>
            <a:ext cx="2406109" cy="2333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528" y="2618667"/>
            <a:ext cx="2406109" cy="2333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928" y="2618668"/>
            <a:ext cx="2406109" cy="233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6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496" y="62011"/>
            <a:ext cx="9980682" cy="1096962"/>
          </a:xfrm>
        </p:spPr>
        <p:txBody>
          <a:bodyPr/>
          <a:lstStyle/>
          <a:p>
            <a:r>
              <a:rPr lang="de-DE" dirty="0"/>
              <a:t>Term: 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047" y="3366886"/>
            <a:ext cx="3496022" cy="33894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814" y="1418351"/>
            <a:ext cx="1264522" cy="1226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637" y="1418350"/>
            <a:ext cx="1264522" cy="1226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8515" y="1418351"/>
            <a:ext cx="1264522" cy="12264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4541837" y="3728981"/>
            <a:ext cx="1143000" cy="1143000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3138336" y="1442981"/>
            <a:ext cx="2546501" cy="2286000"/>
          </a:xfrm>
          <a:prstGeom prst="line">
            <a:avLst/>
          </a:prstGeom>
          <a:noFill/>
          <a:ln w="28575" cap="flat" cmpd="sng" algn="ctr">
            <a:solidFill>
              <a:srgbClr val="002050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0" name="Straight Connector 9"/>
          <p:cNvCxnSpPr/>
          <p:nvPr/>
        </p:nvCxnSpPr>
        <p:spPr>
          <a:xfrm flipH="1" flipV="1">
            <a:off x="1872591" y="2669406"/>
            <a:ext cx="2669247" cy="2202575"/>
          </a:xfrm>
          <a:prstGeom prst="line">
            <a:avLst/>
          </a:prstGeom>
          <a:noFill/>
          <a:ln w="28575" cap="flat" cmpd="sng" algn="ctr">
            <a:solidFill>
              <a:srgbClr val="002050"/>
            </a:solidFill>
            <a:prstDash val="solid"/>
            <a:headEnd type="none"/>
            <a:tailEnd type="none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6065837" y="3728981"/>
            <a:ext cx="1219200" cy="1138650"/>
          </a:xfrm>
          <a:prstGeom prst="rect">
            <a:avLst/>
          </a:prstGeom>
          <a:noFill/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7285037" y="2669407"/>
            <a:ext cx="2590800" cy="2198224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065837" y="1442981"/>
            <a:ext cx="2590800" cy="2286000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5303837" y="4490981"/>
            <a:ext cx="1219200" cy="1143000"/>
          </a:xfrm>
          <a:prstGeom prst="rect">
            <a:avLst/>
          </a:prstGeom>
          <a:noFill/>
          <a:ln w="762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6523037" y="2585981"/>
            <a:ext cx="0" cy="1905000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5272798" y="2585981"/>
            <a:ext cx="31039" cy="1905000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29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Term: </a:t>
            </a:r>
            <a:r>
              <a:rPr lang="de-DE" dirty="0" err="1"/>
              <a:t>Convolution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749490"/>
            <a:ext cx="5010150" cy="3657600"/>
          </a:xfrm>
        </p:spPr>
      </p:pic>
      <p:sp>
        <p:nvSpPr>
          <p:cNvPr id="6" name="Rectangle 5"/>
          <p:cNvSpPr/>
          <p:nvPr/>
        </p:nvSpPr>
        <p:spPr>
          <a:xfrm>
            <a:off x="1104900" y="540709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800" dirty="0"/>
              <a:t>http://deeplearning.stanford.edu/wiki/index.php/Feature_extraction_using_convolution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5241" y="2839626"/>
            <a:ext cx="4970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fitlers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b="1" dirty="0" err="1"/>
              <a:t>filter</a:t>
            </a:r>
            <a:r>
              <a:rPr lang="de-DE" b="1" dirty="0"/>
              <a:t> </a:t>
            </a:r>
            <a:r>
              <a:rPr lang="de-DE" b="1" dirty="0" err="1"/>
              <a:t>layer</a:t>
            </a:r>
            <a:r>
              <a:rPr lang="de-DE" b="1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/>
              <a:t>- Yellow </a:t>
            </a:r>
            <a:r>
              <a:rPr lang="de-DE" dirty="0" err="1"/>
              <a:t>area</a:t>
            </a:r>
            <a:r>
              <a:rPr lang="de-DE" dirty="0"/>
              <a:t>: </a:t>
            </a:r>
            <a:r>
              <a:rPr lang="de-DE" dirty="0" err="1"/>
              <a:t>counts</a:t>
            </a:r>
            <a:r>
              <a:rPr lang="de-DE" dirty="0"/>
              <a:t> all </a:t>
            </a:r>
            <a:r>
              <a:rPr lang="de-DE" dirty="0" err="1"/>
              <a:t>ones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ist diagonal</a:t>
            </a:r>
          </a:p>
          <a:p>
            <a:r>
              <a:rPr lang="de-DE" dirty="0"/>
              <a:t>- Green </a:t>
            </a:r>
            <a:r>
              <a:rPr lang="de-DE" dirty="0" err="1"/>
              <a:t>area</a:t>
            </a:r>
            <a:r>
              <a:rPr lang="de-DE" dirty="0"/>
              <a:t>: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604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637" y="3300139"/>
            <a:ext cx="3458208" cy="3352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278" y="1534517"/>
            <a:ext cx="1347452" cy="13068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37" y="1399434"/>
            <a:ext cx="1264522" cy="1226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5437" y="3304434"/>
            <a:ext cx="3474146" cy="33682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3259977" y="3701912"/>
            <a:ext cx="1143000" cy="1143000"/>
          </a:xfrm>
          <a:prstGeom prst="rect">
            <a:avLst/>
          </a:prstGeom>
          <a:noFill/>
          <a:ln w="762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1856476" y="1415912"/>
            <a:ext cx="2546501" cy="2286000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590731" y="2642337"/>
            <a:ext cx="2669247" cy="2202575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58449" y="1857502"/>
                <a:ext cx="5112810" cy="701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+1+1+1+1+1+1+1+1</m:t>
                          </m:r>
                        </m:num>
                        <m:den>
                          <m: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240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449" y="1857502"/>
                <a:ext cx="5112810" cy="701410"/>
              </a:xfrm>
              <a:prstGeom prst="rect">
                <a:avLst/>
              </a:prstGeom>
              <a:blipFill>
                <a:blip r:embed="rId6"/>
                <a:stretch>
                  <a:fillRect t="-26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 bwMode="auto">
          <a:xfrm>
            <a:off x="11628437" y="1948593"/>
            <a:ext cx="379734" cy="441441"/>
          </a:xfrm>
          <a:prstGeom prst="rect">
            <a:avLst/>
          </a:prstGeom>
          <a:noFill/>
          <a:ln w="762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9037637" y="2390034"/>
            <a:ext cx="2970534" cy="20574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8659504" y="1934100"/>
            <a:ext cx="2958105" cy="214254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 bwMode="auto">
          <a:xfrm>
            <a:off x="8288118" y="3701912"/>
            <a:ext cx="1130519" cy="1110044"/>
          </a:xfrm>
          <a:prstGeom prst="rect">
            <a:avLst/>
          </a:prstGeom>
          <a:noFill/>
          <a:ln w="762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063262" y="3701912"/>
            <a:ext cx="4974376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160837" y="4844912"/>
            <a:ext cx="4974376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92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685" y="825597"/>
            <a:ext cx="1264522" cy="1226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870" y="4559397"/>
            <a:ext cx="1914563" cy="19104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735" y="4596657"/>
            <a:ext cx="1905000" cy="18469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72314" y="2959197"/>
            <a:ext cx="960119" cy="11264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solidFill>
                  <a:srgbClr val="002060"/>
                </a:solidFill>
              </a:rPr>
              <a:t>=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3871" y="520797"/>
            <a:ext cx="1909405" cy="18576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7833" y="4933172"/>
            <a:ext cx="1264522" cy="12264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7833" y="2882997"/>
            <a:ext cx="1264522" cy="12264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3870" y="2501997"/>
            <a:ext cx="1909406" cy="190529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72314" y="901797"/>
            <a:ext cx="960119" cy="11264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solidFill>
                  <a:srgbClr val="002060"/>
                </a:solidFill>
              </a:rPr>
              <a:t>=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72314" y="4956935"/>
            <a:ext cx="960119" cy="11264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solidFill>
                  <a:srgbClr val="002060"/>
                </a:solidFill>
              </a:rPr>
              <a:t>=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433" y="2560063"/>
            <a:ext cx="1905000" cy="184693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956" y="502663"/>
            <a:ext cx="1905000" cy="1846934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4221662" y="1208530"/>
            <a:ext cx="487252" cy="512996"/>
            <a:chOff x="4740385" y="3954462"/>
            <a:chExt cx="487252" cy="512996"/>
          </a:xfrm>
        </p:grpSpPr>
        <p:sp>
          <p:nvSpPr>
            <p:cNvPr id="20" name="Oval 19"/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21" name="Straight Connector 20"/>
            <p:cNvCxnSpPr>
              <a:stCxn id="20" idx="1"/>
              <a:endCxn id="20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0" idx="7"/>
              <a:endCxn id="20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220981" y="3263997"/>
            <a:ext cx="487252" cy="512996"/>
            <a:chOff x="4740385" y="3954462"/>
            <a:chExt cx="487252" cy="512996"/>
          </a:xfrm>
        </p:grpSpPr>
        <p:sp>
          <p:nvSpPr>
            <p:cNvPr id="24" name="Oval 23"/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25" name="Straight Connector 24"/>
            <p:cNvCxnSpPr>
              <a:stCxn id="24" idx="1"/>
              <a:endCxn id="24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4" idx="7"/>
              <a:endCxn id="24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220981" y="5265601"/>
            <a:ext cx="487252" cy="512996"/>
            <a:chOff x="4740385" y="3954462"/>
            <a:chExt cx="487252" cy="512996"/>
          </a:xfrm>
        </p:grpSpPr>
        <p:sp>
          <p:nvSpPr>
            <p:cNvPr id="28" name="Oval 27"/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29" name="Straight Connector 28"/>
            <p:cNvCxnSpPr>
              <a:stCxn id="28" idx="1"/>
              <a:endCxn id="28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8" idx="7"/>
              <a:endCxn id="28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 bwMode="auto">
          <a:xfrm>
            <a:off x="5298685" y="825597"/>
            <a:ext cx="1264522" cy="1226425"/>
          </a:xfrm>
          <a:prstGeom prst="rect">
            <a:avLst/>
          </a:prstGeom>
          <a:noFill/>
          <a:ln w="76200">
            <a:solidFill>
              <a:srgbClr val="00666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317833" y="2875772"/>
            <a:ext cx="1264522" cy="1226425"/>
          </a:xfrm>
          <a:prstGeom prst="rect">
            <a:avLst/>
          </a:prstGeom>
          <a:noFill/>
          <a:ln w="76200">
            <a:solidFill>
              <a:srgbClr val="F664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317833" y="4933172"/>
            <a:ext cx="1264522" cy="1226425"/>
          </a:xfrm>
          <a:prstGeom prst="rect">
            <a:avLst/>
          </a:prstGeom>
          <a:noFill/>
          <a:ln w="76200">
            <a:solidFill>
              <a:srgbClr val="80008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0108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 dirty="0"/>
              <a:t>: CNN </a:t>
            </a:r>
            <a:r>
              <a:rPr lang="de-DE" dirty="0" err="1"/>
              <a:t>Topology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33" y="2034074"/>
            <a:ext cx="10261816" cy="3400221"/>
          </a:xfrm>
        </p:spPr>
      </p:pic>
      <p:sp>
        <p:nvSpPr>
          <p:cNvPr id="7" name="Rectangle 6"/>
          <p:cNvSpPr/>
          <p:nvPr/>
        </p:nvSpPr>
        <p:spPr>
          <a:xfrm>
            <a:off x="964333" y="5434295"/>
            <a:ext cx="884853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/>
              <a:t>http://www.nallatech.com/fpga-acceleration-convolutional-neural-networks/</a:t>
            </a:r>
          </a:p>
        </p:txBody>
      </p:sp>
    </p:spTree>
    <p:extLst>
      <p:ext uri="{BB962C8B-B14F-4D97-AF65-F5344CB8AC3E}">
        <p14:creationId xmlns:p14="http://schemas.microsoft.com/office/powerpoint/2010/main" val="111404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Term: Pooling </a:t>
            </a:r>
            <a:r>
              <a:rPr lang="de-DE" dirty="0" err="1"/>
              <a:t>Layers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912" y="2133600"/>
            <a:ext cx="7496175" cy="3505200"/>
          </a:xfrm>
        </p:spPr>
      </p:pic>
      <p:sp>
        <p:nvSpPr>
          <p:cNvPr id="6" name="Rectangle 5"/>
          <p:cNvSpPr/>
          <p:nvPr/>
        </p:nvSpPr>
        <p:spPr>
          <a:xfrm>
            <a:off x="2347912" y="5638800"/>
            <a:ext cx="280076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/>
              <a:t>http://cs231n.github.io/convolutional-networks/#pool</a:t>
            </a:r>
          </a:p>
        </p:txBody>
      </p:sp>
    </p:spTree>
    <p:extLst>
      <p:ext uri="{BB962C8B-B14F-4D97-AF65-F5344CB8AC3E}">
        <p14:creationId xmlns:p14="http://schemas.microsoft.com/office/powerpoint/2010/main" val="147972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884" y="453894"/>
            <a:ext cx="7846232" cy="595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5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817446" y="3938439"/>
            <a:ext cx="801662" cy="844018"/>
            <a:chOff x="4740385" y="3954462"/>
            <a:chExt cx="487252" cy="512996"/>
          </a:xfrm>
        </p:grpSpPr>
        <p:sp>
          <p:nvSpPr>
            <p:cNvPr id="4" name="Oval 3"/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5" name="Straight Connector 4"/>
            <p:cNvCxnSpPr>
              <a:stCxn id="4" idx="1"/>
              <a:endCxn id="4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4" idx="7"/>
              <a:endCxn id="4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 bwMode="auto">
          <a:xfrm>
            <a:off x="4639936" y="1813086"/>
            <a:ext cx="1219200" cy="3570963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251299" y="3946997"/>
            <a:ext cx="795841" cy="837889"/>
            <a:chOff x="5154100" y="3720044"/>
            <a:chExt cx="801662" cy="844018"/>
          </a:xfrm>
        </p:grpSpPr>
        <p:sp>
          <p:nvSpPr>
            <p:cNvPr id="9" name="Oval 8"/>
            <p:cNvSpPr/>
            <p:nvPr/>
          </p:nvSpPr>
          <p:spPr bwMode="auto">
            <a:xfrm>
              <a:off x="5154100" y="3720044"/>
              <a:ext cx="801662" cy="844018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0" name="Straight Connector 9"/>
            <p:cNvCxnSpPr>
              <a:stCxn id="9" idx="2"/>
            </p:cNvCxnSpPr>
            <p:nvPr/>
          </p:nvCxnSpPr>
          <p:spPr>
            <a:xfrm>
              <a:off x="5154100" y="4142053"/>
              <a:ext cx="420662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9" idx="7"/>
            </p:cNvCxnSpPr>
            <p:nvPr/>
          </p:nvCxnSpPr>
          <p:spPr>
            <a:xfrm flipV="1">
              <a:off x="5554931" y="3843648"/>
              <a:ext cx="283430" cy="298405"/>
            </a:xfrm>
            <a:prstGeom prst="line">
              <a:avLst/>
            </a:prstGeom>
            <a:ln w="571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 bwMode="auto">
          <a:xfrm>
            <a:off x="6039620" y="1803321"/>
            <a:ext cx="1219200" cy="3570963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Isosceles Triangle 12"/>
          <p:cNvSpPr/>
          <p:nvPr/>
        </p:nvSpPr>
        <p:spPr bwMode="auto">
          <a:xfrm rot="5400000">
            <a:off x="7782356" y="3886278"/>
            <a:ext cx="570954" cy="916604"/>
          </a:xfrm>
          <a:prstGeom prst="triangle">
            <a:avLst/>
          </a:prstGeom>
          <a:solidFill>
            <a:schemeClr val="tx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459336" y="1813086"/>
            <a:ext cx="1219200" cy="3570963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4200663" y="2548581"/>
            <a:ext cx="202824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Convolution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5690760" y="2542430"/>
            <a:ext cx="184249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Non-linear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7378134" y="2561001"/>
            <a:ext cx="139987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Pooling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39" y="2174997"/>
            <a:ext cx="2657886" cy="257687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781" y="1660686"/>
            <a:ext cx="1141358" cy="113890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4781" y="4251486"/>
            <a:ext cx="1141358" cy="113890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4258" y="2953451"/>
            <a:ext cx="1141699" cy="1139243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8906017" y="3489486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06139" y="3489486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Stacking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87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</a:t>
            </a:r>
          </a:p>
          <a:p>
            <a:r>
              <a:rPr lang="en-US" dirty="0"/>
              <a:t>CNN Topology Overview</a:t>
            </a:r>
          </a:p>
          <a:p>
            <a:r>
              <a:rPr lang="en-US" dirty="0"/>
              <a:t>Example with step by step introduction of important terms</a:t>
            </a:r>
          </a:p>
          <a:p>
            <a:r>
              <a:rPr lang="en-US" dirty="0"/>
              <a:t>CNNs for NLP</a:t>
            </a:r>
          </a:p>
          <a:p>
            <a:r>
              <a:rPr lang="en-US" dirty="0"/>
              <a:t>Discussion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76" y="2561407"/>
            <a:ext cx="2013657" cy="1952279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2389576" y="3504208"/>
            <a:ext cx="53340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0238176" y="3452165"/>
            <a:ext cx="53340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3075279" y="2461565"/>
            <a:ext cx="6961673" cy="2283698"/>
            <a:chOff x="3093940" y="2623957"/>
            <a:chExt cx="8534497" cy="2799645"/>
          </a:xfrm>
        </p:grpSpPr>
        <p:grpSp>
          <p:nvGrpSpPr>
            <p:cNvPr id="6" name="Group 5"/>
            <p:cNvGrpSpPr/>
            <p:nvPr/>
          </p:nvGrpSpPr>
          <p:grpSpPr>
            <a:xfrm>
              <a:off x="5374783" y="4294369"/>
              <a:ext cx="622013" cy="654878"/>
              <a:chOff x="4740385" y="3954462"/>
              <a:chExt cx="487252" cy="512996"/>
            </a:xfrm>
          </p:grpSpPr>
          <p:sp>
            <p:nvSpPr>
              <p:cNvPr id="45" name="Oval 44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46" name="Straight Connector 45"/>
              <p:cNvCxnSpPr>
                <a:stCxn id="45" idx="1"/>
                <a:endCxn id="45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45" idx="7"/>
                <a:endCxn id="45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/>
          </p:nvSpPr>
          <p:spPr bwMode="auto">
            <a:xfrm>
              <a:off x="5237052" y="2645298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487316" y="4301010"/>
              <a:ext cx="617497" cy="650122"/>
              <a:chOff x="5154100" y="3720044"/>
              <a:chExt cx="801662" cy="844018"/>
            </a:xfrm>
          </p:grpSpPr>
          <p:sp>
            <p:nvSpPr>
              <p:cNvPr id="42" name="Oval 41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43" name="Straight Connector 42"/>
              <p:cNvCxnSpPr>
                <a:stCxn id="42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endCxn id="42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/>
            <p:cNvSpPr/>
            <p:nvPr/>
          </p:nvSpPr>
          <p:spPr bwMode="auto">
            <a:xfrm>
              <a:off x="6323073" y="2637721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" name="Isosceles Triangle 9"/>
            <p:cNvSpPr/>
            <p:nvPr/>
          </p:nvSpPr>
          <p:spPr bwMode="auto">
            <a:xfrm rot="5400000">
              <a:off x="7675271" y="4253898"/>
              <a:ext cx="443006" cy="711197"/>
            </a:xfrm>
            <a:prstGeom prst="triangle">
              <a:avLst/>
            </a:prstGeom>
            <a:solidFill>
              <a:schemeClr val="tx1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424638" y="2645298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4865810" y="3159591"/>
              <a:ext cx="1634544" cy="59992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Convolution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6013156" y="3154817"/>
              <a:ext cx="1508067" cy="59992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Non-linear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7311003" y="3169228"/>
              <a:ext cx="1187430" cy="59992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Pooling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231671" y="4301946"/>
              <a:ext cx="622013" cy="654878"/>
              <a:chOff x="4740385" y="3954462"/>
              <a:chExt cx="487252" cy="512996"/>
            </a:xfrm>
          </p:grpSpPr>
          <p:sp>
            <p:nvSpPr>
              <p:cNvPr id="39" name="Oval 38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40" name="Straight Connector 39"/>
              <p:cNvCxnSpPr>
                <a:stCxn id="39" idx="1"/>
                <a:endCxn id="39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39" idx="7"/>
                <a:endCxn id="39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 bwMode="auto">
            <a:xfrm>
              <a:off x="3093940" y="2652874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344204" y="4308586"/>
              <a:ext cx="617497" cy="650122"/>
              <a:chOff x="5154100" y="3720044"/>
              <a:chExt cx="801662" cy="844018"/>
            </a:xfrm>
          </p:grpSpPr>
          <p:sp>
            <p:nvSpPr>
              <p:cNvPr id="36" name="Oval 35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37" name="Straight Connector 36"/>
              <p:cNvCxnSpPr>
                <a:stCxn id="36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endCxn id="36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/>
            <p:cNvSpPr/>
            <p:nvPr/>
          </p:nvSpPr>
          <p:spPr bwMode="auto">
            <a:xfrm>
              <a:off x="4179962" y="2645298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2722699" y="3167167"/>
              <a:ext cx="1634544" cy="59992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Convolution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3870043" y="3162395"/>
              <a:ext cx="1508067" cy="59992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Non-linear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8632599" y="4280605"/>
              <a:ext cx="622013" cy="654878"/>
              <a:chOff x="4740385" y="3954462"/>
              <a:chExt cx="487252" cy="512996"/>
            </a:xfrm>
          </p:grpSpPr>
          <p:sp>
            <p:nvSpPr>
              <p:cNvPr id="33" name="Oval 32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34" name="Straight Connector 33"/>
              <p:cNvCxnSpPr>
                <a:stCxn id="33" idx="1"/>
                <a:endCxn id="33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33" idx="7"/>
                <a:endCxn id="33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/>
            <p:cNvSpPr/>
            <p:nvPr/>
          </p:nvSpPr>
          <p:spPr bwMode="auto">
            <a:xfrm>
              <a:off x="8494868" y="2631534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9745132" y="4287246"/>
              <a:ext cx="617497" cy="650122"/>
              <a:chOff x="5154100" y="3720044"/>
              <a:chExt cx="801662" cy="844018"/>
            </a:xfrm>
          </p:grpSpPr>
          <p:sp>
            <p:nvSpPr>
              <p:cNvPr id="30" name="Oval 29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31" name="Straight Connector 30"/>
              <p:cNvCxnSpPr>
                <a:stCxn id="30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endCxn id="30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23"/>
            <p:cNvSpPr/>
            <p:nvPr/>
          </p:nvSpPr>
          <p:spPr bwMode="auto">
            <a:xfrm>
              <a:off x="9580889" y="2623957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5" name="Isosceles Triangle 24"/>
            <p:cNvSpPr/>
            <p:nvPr/>
          </p:nvSpPr>
          <p:spPr bwMode="auto">
            <a:xfrm rot="5400000">
              <a:off x="10933087" y="4240134"/>
              <a:ext cx="443006" cy="711197"/>
            </a:xfrm>
            <a:prstGeom prst="triangle">
              <a:avLst/>
            </a:prstGeom>
            <a:solidFill>
              <a:schemeClr val="tx1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0682454" y="2631534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8123626" y="3145826"/>
              <a:ext cx="1634544" cy="59992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Convolution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9270971" y="3141054"/>
              <a:ext cx="1508067" cy="59992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Non-linear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10568819" y="3155463"/>
              <a:ext cx="1187430" cy="59992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Pooling</a:t>
              </a:r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2213" y="2253979"/>
            <a:ext cx="653906" cy="6525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0138" y="4051367"/>
            <a:ext cx="653906" cy="6525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0138" y="3177054"/>
            <a:ext cx="653906" cy="652500"/>
          </a:xfrm>
          <a:prstGeom prst="rect">
            <a:avLst/>
          </a:prstGeom>
        </p:spPr>
      </p:pic>
      <p:sp>
        <p:nvSpPr>
          <p:cNvPr id="51" name="Title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Stacking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845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Term: </a:t>
            </a:r>
            <a:r>
              <a:rPr lang="de-DE" dirty="0" err="1"/>
              <a:t>fully-connected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497563"/>
            <a:ext cx="4408228" cy="4572000"/>
          </a:xfrm>
        </p:spPr>
        <p:txBody>
          <a:bodyPr/>
          <a:lstStyle/>
          <a:p>
            <a:r>
              <a:rPr lang="en-US" dirty="0"/>
              <a:t>takes an input volume and outputs an N dimensional vector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128" y="1304925"/>
            <a:ext cx="5963525" cy="519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4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Toy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fully-connected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765167" y="3782983"/>
            <a:ext cx="53340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688" y="2504207"/>
            <a:ext cx="653906" cy="6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613" y="4301595"/>
            <a:ext cx="653906" cy="6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613" y="3427282"/>
            <a:ext cx="653906" cy="6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5440" y="1903282"/>
            <a:ext cx="331313" cy="384105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5584519" y="1903282"/>
            <a:ext cx="900921" cy="60092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584519" y="3156707"/>
            <a:ext cx="900921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584519" y="3156707"/>
            <a:ext cx="898846" cy="27057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82444" y="4079783"/>
            <a:ext cx="900921" cy="33809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80369" y="4301595"/>
            <a:ext cx="902996" cy="125887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80369" y="4954096"/>
            <a:ext cx="902996" cy="79023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65167" y="4646482"/>
            <a:ext cx="533400" cy="307613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765167" y="2553157"/>
            <a:ext cx="609600" cy="275058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00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fully-connected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 =&gt; Voting on an </a:t>
            </a:r>
            <a:r>
              <a:rPr lang="de-DE" dirty="0" err="1"/>
              <a:t>answer</a:t>
            </a:r>
            <a:endParaRPr lang="de-DE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742237" y="2497524"/>
            <a:ext cx="1143000" cy="1143000"/>
          </a:xfrm>
          <a:prstGeom prst="rect">
            <a:avLst/>
          </a:prstGeom>
          <a:noFill/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8000" b="1" dirty="0">
                <a:solidFill>
                  <a:schemeClr val="tx1"/>
                </a:solidFill>
              </a:rPr>
              <a:t>X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742237" y="4373562"/>
            <a:ext cx="1143000" cy="1143000"/>
          </a:xfrm>
          <a:prstGeom prst="rect">
            <a:avLst/>
          </a:prstGeom>
          <a:noFill/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8000" b="1" dirty="0">
                <a:solidFill>
                  <a:schemeClr val="tx1"/>
                </a:solidFill>
              </a:rPr>
              <a:t>O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endCxn id="3" idx="1"/>
          </p:cNvCxnSpPr>
          <p:nvPr/>
        </p:nvCxnSpPr>
        <p:spPr>
          <a:xfrm>
            <a:off x="4446777" y="2349462"/>
            <a:ext cx="3295460" cy="719562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" idx="1"/>
          </p:cNvCxnSpPr>
          <p:nvPr/>
        </p:nvCxnSpPr>
        <p:spPr>
          <a:xfrm flipV="1">
            <a:off x="4420264" y="3069024"/>
            <a:ext cx="3321973" cy="216288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3" idx="1"/>
          </p:cNvCxnSpPr>
          <p:nvPr/>
        </p:nvCxnSpPr>
        <p:spPr>
          <a:xfrm flipV="1">
            <a:off x="4420264" y="3069024"/>
            <a:ext cx="3321973" cy="550810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3" idx="1"/>
          </p:cNvCxnSpPr>
          <p:nvPr/>
        </p:nvCxnSpPr>
        <p:spPr>
          <a:xfrm flipV="1">
            <a:off x="4420264" y="3069024"/>
            <a:ext cx="3321973" cy="2178851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3" idx="1"/>
          </p:cNvCxnSpPr>
          <p:nvPr/>
        </p:nvCxnSpPr>
        <p:spPr>
          <a:xfrm flipV="1">
            <a:off x="4420264" y="3069024"/>
            <a:ext cx="3321973" cy="2447538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4420264" y="2654262"/>
            <a:ext cx="3321973" cy="2290800"/>
          </a:xfrm>
          <a:prstGeom prst="straightConnector1">
            <a:avLst/>
          </a:prstGeom>
          <a:ln w="412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1"/>
          </p:cNvCxnSpPr>
          <p:nvPr/>
        </p:nvCxnSpPr>
        <p:spPr>
          <a:xfrm>
            <a:off x="4420264" y="2959062"/>
            <a:ext cx="3321973" cy="1986000"/>
          </a:xfrm>
          <a:prstGeom prst="straightConnector1">
            <a:avLst/>
          </a:prstGeom>
          <a:ln w="412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1"/>
          </p:cNvCxnSpPr>
          <p:nvPr/>
        </p:nvCxnSpPr>
        <p:spPr>
          <a:xfrm>
            <a:off x="4420264" y="4945062"/>
            <a:ext cx="3321973" cy="0"/>
          </a:xfrm>
          <a:prstGeom prst="straightConnector1">
            <a:avLst/>
          </a:prstGeom>
          <a:ln w="412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" idx="1"/>
          </p:cNvCxnSpPr>
          <p:nvPr/>
        </p:nvCxnSpPr>
        <p:spPr>
          <a:xfrm flipV="1">
            <a:off x="4420264" y="4945062"/>
            <a:ext cx="3321973" cy="909600"/>
          </a:xfrm>
          <a:prstGeom prst="straightConnector1">
            <a:avLst/>
          </a:prstGeom>
          <a:ln w="412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46777" y="2354262"/>
            <a:ext cx="3295460" cy="719562"/>
          </a:xfrm>
          <a:prstGeom prst="straightConnector1">
            <a:avLst/>
          </a:prstGeom>
          <a:ln w="41275">
            <a:solidFill>
              <a:schemeClr val="accent4">
                <a:shade val="95000"/>
                <a:satMod val="105000"/>
              </a:schemeClr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20264" y="3073824"/>
            <a:ext cx="3321973" cy="216288"/>
          </a:xfrm>
          <a:prstGeom prst="straightConnector1">
            <a:avLst/>
          </a:prstGeom>
          <a:ln w="41275">
            <a:solidFill>
              <a:schemeClr val="accent4">
                <a:shade val="95000"/>
                <a:satMod val="105000"/>
              </a:schemeClr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420264" y="3073824"/>
            <a:ext cx="3321973" cy="550810"/>
          </a:xfrm>
          <a:prstGeom prst="straightConnector1">
            <a:avLst/>
          </a:prstGeom>
          <a:ln w="41275">
            <a:solidFill>
              <a:schemeClr val="accent4">
                <a:shade val="95000"/>
                <a:satMod val="105000"/>
              </a:schemeClr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420264" y="3073824"/>
            <a:ext cx="3321973" cy="2178851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420264" y="3073824"/>
            <a:ext cx="3321973" cy="2447538"/>
          </a:xfrm>
          <a:prstGeom prst="straightConnector1">
            <a:avLst/>
          </a:prstGeom>
          <a:ln w="41275">
            <a:solidFill>
              <a:schemeClr val="accent4">
                <a:shade val="95000"/>
                <a:satMod val="105000"/>
              </a:schemeClr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20264" y="2659062"/>
            <a:ext cx="3321973" cy="414762"/>
          </a:xfrm>
          <a:prstGeom prst="straightConnector1">
            <a:avLst/>
          </a:prstGeom>
          <a:ln w="41275">
            <a:solidFill>
              <a:schemeClr val="accent4">
                <a:shade val="95000"/>
                <a:satMod val="105000"/>
              </a:schemeClr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420264" y="2963862"/>
            <a:ext cx="3321973" cy="109962"/>
          </a:xfrm>
          <a:prstGeom prst="straightConnector1">
            <a:avLst/>
          </a:prstGeom>
          <a:ln w="41275">
            <a:solidFill>
              <a:schemeClr val="accent4">
                <a:shade val="95000"/>
                <a:satMod val="105000"/>
              </a:schemeClr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420264" y="3073824"/>
            <a:ext cx="3321973" cy="2785638"/>
          </a:xfrm>
          <a:prstGeom prst="straightConnector1">
            <a:avLst/>
          </a:prstGeom>
          <a:ln w="41275">
            <a:solidFill>
              <a:schemeClr val="accent4">
                <a:shade val="95000"/>
                <a:satMod val="105000"/>
              </a:schemeClr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420264" y="3073824"/>
            <a:ext cx="3321973" cy="914400"/>
          </a:xfrm>
          <a:prstGeom prst="straightConnector1">
            <a:avLst/>
          </a:prstGeom>
          <a:ln w="41275">
            <a:solidFill>
              <a:schemeClr val="accent4">
                <a:shade val="95000"/>
                <a:satMod val="105000"/>
              </a:schemeClr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446777" y="3073824"/>
            <a:ext cx="3295460" cy="1871238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420264" y="3073824"/>
            <a:ext cx="3321973" cy="1490238"/>
          </a:xfrm>
          <a:prstGeom prst="straightConnector1">
            <a:avLst/>
          </a:prstGeom>
          <a:ln w="41275">
            <a:solidFill>
              <a:schemeClr val="accent4">
                <a:shade val="95000"/>
                <a:satMod val="105000"/>
              </a:schemeClr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420264" y="3073824"/>
            <a:ext cx="3321973" cy="1185438"/>
          </a:xfrm>
          <a:prstGeom prst="straightConnector1">
            <a:avLst/>
          </a:prstGeom>
          <a:ln w="41275">
            <a:solidFill>
              <a:schemeClr val="accent4">
                <a:shade val="95000"/>
                <a:satMod val="105000"/>
              </a:schemeClr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" idx="1"/>
          </p:cNvCxnSpPr>
          <p:nvPr/>
        </p:nvCxnSpPr>
        <p:spPr>
          <a:xfrm>
            <a:off x="4420264" y="2349462"/>
            <a:ext cx="3321973" cy="2595600"/>
          </a:xfrm>
          <a:prstGeom prst="straightConnector1">
            <a:avLst/>
          </a:prstGeom>
          <a:ln w="412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4" idx="1"/>
          </p:cNvCxnSpPr>
          <p:nvPr/>
        </p:nvCxnSpPr>
        <p:spPr>
          <a:xfrm>
            <a:off x="4420264" y="3285312"/>
            <a:ext cx="3321973" cy="1659750"/>
          </a:xfrm>
          <a:prstGeom prst="straightConnector1">
            <a:avLst/>
          </a:prstGeom>
          <a:ln w="412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4" idx="1"/>
          </p:cNvCxnSpPr>
          <p:nvPr/>
        </p:nvCxnSpPr>
        <p:spPr>
          <a:xfrm>
            <a:off x="4446777" y="3619834"/>
            <a:ext cx="3295460" cy="1325228"/>
          </a:xfrm>
          <a:prstGeom prst="straightConnector1">
            <a:avLst/>
          </a:prstGeom>
          <a:ln w="412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4" idx="1"/>
          </p:cNvCxnSpPr>
          <p:nvPr/>
        </p:nvCxnSpPr>
        <p:spPr>
          <a:xfrm>
            <a:off x="4420264" y="3983424"/>
            <a:ext cx="3321973" cy="961638"/>
          </a:xfrm>
          <a:prstGeom prst="straightConnector1">
            <a:avLst/>
          </a:prstGeom>
          <a:ln w="412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4" idx="1"/>
          </p:cNvCxnSpPr>
          <p:nvPr/>
        </p:nvCxnSpPr>
        <p:spPr>
          <a:xfrm>
            <a:off x="4420264" y="4254462"/>
            <a:ext cx="3321973" cy="690600"/>
          </a:xfrm>
          <a:prstGeom prst="straightConnector1">
            <a:avLst/>
          </a:prstGeom>
          <a:ln w="412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4" idx="1"/>
          </p:cNvCxnSpPr>
          <p:nvPr/>
        </p:nvCxnSpPr>
        <p:spPr>
          <a:xfrm>
            <a:off x="4420264" y="4559262"/>
            <a:ext cx="3321973" cy="385800"/>
          </a:xfrm>
          <a:prstGeom prst="straightConnector1">
            <a:avLst/>
          </a:prstGeom>
          <a:ln w="412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 flipV="1">
            <a:off x="4420264" y="4945062"/>
            <a:ext cx="3321973" cy="302813"/>
          </a:xfrm>
          <a:prstGeom prst="straightConnector1">
            <a:avLst/>
          </a:prstGeom>
          <a:ln w="412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4" idx="1"/>
          </p:cNvCxnSpPr>
          <p:nvPr/>
        </p:nvCxnSpPr>
        <p:spPr>
          <a:xfrm flipV="1">
            <a:off x="4420264" y="4945062"/>
            <a:ext cx="3321973" cy="571500"/>
          </a:xfrm>
          <a:prstGeom prst="straightConnector1">
            <a:avLst/>
          </a:prstGeom>
          <a:ln w="412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951" y="2194662"/>
            <a:ext cx="331313" cy="384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Term: </a:t>
            </a:r>
            <a:r>
              <a:rPr lang="de-DE" dirty="0" err="1"/>
              <a:t>Strides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37" y="2341984"/>
            <a:ext cx="11410207" cy="2279391"/>
          </a:xfrm>
        </p:spPr>
      </p:pic>
      <p:sp>
        <p:nvSpPr>
          <p:cNvPr id="6" name="Rectangle 5"/>
          <p:cNvSpPr/>
          <p:nvPr/>
        </p:nvSpPr>
        <p:spPr>
          <a:xfrm>
            <a:off x="390137" y="4621375"/>
            <a:ext cx="25010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/>
              <a:t>http://cs231n.github.io/convolutional-networks/</a:t>
            </a:r>
          </a:p>
        </p:txBody>
      </p:sp>
    </p:spTree>
    <p:extLst>
      <p:ext uri="{BB962C8B-B14F-4D97-AF65-F5344CB8AC3E}">
        <p14:creationId xmlns:p14="http://schemas.microsoft.com/office/powerpoint/2010/main" val="421178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Term: </a:t>
            </a:r>
            <a:r>
              <a:rPr lang="de-DE" dirty="0" err="1"/>
              <a:t>Strides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906" y="2241841"/>
            <a:ext cx="2584327" cy="274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83" y="2241841"/>
            <a:ext cx="2800350" cy="27432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669906" y="4985041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strides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6624383" y="4985041"/>
            <a:ext cx="143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strides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329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Term: </a:t>
            </a:r>
            <a:r>
              <a:rPr lang="de-DE" dirty="0" err="1"/>
              <a:t>Padding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41" y="2251302"/>
            <a:ext cx="9753600" cy="2486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8441" y="4737327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A Convolutional Neural Network for Modelling Sentences (2014)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57385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Term: </a:t>
            </a:r>
            <a:r>
              <a:rPr lang="de-DE" dirty="0" err="1"/>
              <a:t>Padding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586" y="1371600"/>
            <a:ext cx="47148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3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NLP: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fits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classifications tasks, such as:</a:t>
            </a:r>
          </a:p>
          <a:p>
            <a:pPr>
              <a:buFontTx/>
              <a:buChar char="-"/>
            </a:pPr>
            <a:r>
              <a:rPr lang="en-US" dirty="0"/>
              <a:t>Sentiment Analysis</a:t>
            </a:r>
          </a:p>
          <a:p>
            <a:pPr>
              <a:buFontTx/>
              <a:buChar char="-"/>
            </a:pPr>
            <a:r>
              <a:rPr lang="en-US" dirty="0"/>
              <a:t>Spam Detection</a:t>
            </a:r>
          </a:p>
          <a:p>
            <a:pPr>
              <a:buFontTx/>
              <a:buChar char="-"/>
            </a:pPr>
            <a:r>
              <a:rPr lang="en-US" dirty="0"/>
              <a:t>Topic Categorization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088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NLP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844" y="1381681"/>
            <a:ext cx="5984793" cy="5476319"/>
          </a:xfrm>
        </p:spPr>
      </p:pic>
      <p:sp>
        <p:nvSpPr>
          <p:cNvPr id="6" name="Rectangle 5"/>
          <p:cNvSpPr/>
          <p:nvPr/>
        </p:nvSpPr>
        <p:spPr>
          <a:xfrm>
            <a:off x="-760" y="6396335"/>
            <a:ext cx="31036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Source: Zhang, Y., &amp; Wallace, B. (2015). A Sensitivity Analysis of (and Practitioners’ Guide to) Convolutional Neural Networks for Sentence Classification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55865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r>
              <a:rPr lang="de-DE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4580" y="1600200"/>
            <a:ext cx="8502520" cy="4572000"/>
          </a:xfrm>
        </p:spPr>
        <p:txBody>
          <a:bodyPr>
            <a:normAutofit/>
          </a:bodyPr>
          <a:lstStyle/>
          <a:p>
            <a:r>
              <a:rPr lang="de-DE" dirty="0"/>
              <a:t>Yann </a:t>
            </a:r>
            <a:r>
              <a:rPr lang="de-DE" dirty="0" err="1"/>
              <a:t>LeCun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New York University</a:t>
            </a:r>
          </a:p>
          <a:p>
            <a:pPr marL="0" indent="0">
              <a:buNone/>
            </a:pPr>
            <a:r>
              <a:rPr lang="en-US" dirty="0"/>
              <a:t>Facebook Artificial Intelligence Research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en-GB" altLang="ko-KR" dirty="0" err="1"/>
              <a:t>Yoshua</a:t>
            </a:r>
            <a:r>
              <a:rPr lang="en-GB" altLang="ko-KR" dirty="0"/>
              <a:t> </a:t>
            </a:r>
            <a:r>
              <a:rPr lang="en-GB" altLang="ko-KR" dirty="0" err="1"/>
              <a:t>Bengio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Université</a:t>
            </a:r>
            <a:r>
              <a:rPr lang="de-DE" dirty="0"/>
              <a:t> de Montréal</a:t>
            </a:r>
          </a:p>
          <a:p>
            <a:pPr marL="0" indent="0">
              <a:buNone/>
            </a:pPr>
            <a:endParaRPr lang="de-DE" dirty="0"/>
          </a:p>
          <a:p>
            <a:r>
              <a:rPr lang="en-GB" altLang="ko-KR" dirty="0"/>
              <a:t>In 1995, </a:t>
            </a:r>
            <a:r>
              <a:rPr lang="en-GB" altLang="ko-KR" dirty="0">
                <a:solidFill>
                  <a:srgbClr val="CC0000"/>
                </a:solidFill>
              </a:rPr>
              <a:t>Yann </a:t>
            </a:r>
            <a:r>
              <a:rPr lang="en-GB" altLang="ko-KR" dirty="0" err="1">
                <a:solidFill>
                  <a:srgbClr val="CC0000"/>
                </a:solidFill>
              </a:rPr>
              <a:t>LeCun</a:t>
            </a:r>
            <a:r>
              <a:rPr lang="en-GB" altLang="ko-KR" dirty="0"/>
              <a:t> and </a:t>
            </a:r>
            <a:r>
              <a:rPr lang="en-GB" altLang="ko-KR" dirty="0" err="1">
                <a:solidFill>
                  <a:srgbClr val="CC0000"/>
                </a:solidFill>
              </a:rPr>
              <a:t>Yoshua</a:t>
            </a:r>
            <a:r>
              <a:rPr lang="en-GB" altLang="ko-KR" dirty="0">
                <a:solidFill>
                  <a:srgbClr val="CC0000"/>
                </a:solidFill>
              </a:rPr>
              <a:t> </a:t>
            </a:r>
            <a:r>
              <a:rPr lang="en-GB" altLang="ko-KR" dirty="0" err="1">
                <a:solidFill>
                  <a:srgbClr val="CC0000"/>
                </a:solidFill>
              </a:rPr>
              <a:t>Bengio</a:t>
            </a:r>
            <a:r>
              <a:rPr lang="en-GB" altLang="ko-KR" dirty="0"/>
              <a:t> introduced the concept of convolutional neural networks.</a:t>
            </a:r>
          </a:p>
          <a:p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530" y="1600200"/>
            <a:ext cx="1162050" cy="1533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23" y="3674901"/>
            <a:ext cx="1162957" cy="134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9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1050" dirty="0"/>
              <a:t>[1] </a:t>
            </a:r>
            <a:r>
              <a:rPr lang="de-DE" sz="1050" dirty="0">
                <a:hlinkClick r:id="rId2"/>
              </a:rPr>
              <a:t>Kim, Y. (2014). </a:t>
            </a:r>
            <a:r>
              <a:rPr lang="de-DE" sz="1050" dirty="0" err="1">
                <a:hlinkClick r:id="rId2"/>
              </a:rPr>
              <a:t>Convolutional</a:t>
            </a:r>
            <a:r>
              <a:rPr lang="de-DE" sz="1050" dirty="0">
                <a:hlinkClick r:id="rId2"/>
              </a:rPr>
              <a:t> </a:t>
            </a:r>
            <a:r>
              <a:rPr lang="de-DE" sz="1050" dirty="0" err="1">
                <a:hlinkClick r:id="rId2"/>
              </a:rPr>
              <a:t>Neural</a:t>
            </a:r>
            <a:r>
              <a:rPr lang="de-DE" sz="1050" dirty="0">
                <a:hlinkClick r:id="rId2"/>
              </a:rPr>
              <a:t> Networks </a:t>
            </a:r>
            <a:r>
              <a:rPr lang="de-DE" sz="1050" dirty="0" err="1">
                <a:hlinkClick r:id="rId2"/>
              </a:rPr>
              <a:t>for</a:t>
            </a:r>
            <a:r>
              <a:rPr lang="de-DE" sz="1050" dirty="0">
                <a:hlinkClick r:id="rId2"/>
              </a:rPr>
              <a:t> </a:t>
            </a:r>
            <a:r>
              <a:rPr lang="de-DE" sz="1050" dirty="0" err="1">
                <a:hlinkClick r:id="rId2"/>
              </a:rPr>
              <a:t>Sentence</a:t>
            </a:r>
            <a:r>
              <a:rPr lang="de-DE" sz="1050" dirty="0">
                <a:hlinkClick r:id="rId2"/>
              </a:rPr>
              <a:t> Classification. Proceedings </a:t>
            </a:r>
            <a:r>
              <a:rPr lang="de-DE" sz="1050" dirty="0" err="1">
                <a:hlinkClick r:id="rId2"/>
              </a:rPr>
              <a:t>of</a:t>
            </a:r>
            <a:r>
              <a:rPr lang="de-DE" sz="1050" dirty="0">
                <a:hlinkClick r:id="rId2"/>
              </a:rPr>
              <a:t> </a:t>
            </a:r>
            <a:r>
              <a:rPr lang="de-DE" sz="1050" dirty="0" err="1">
                <a:hlinkClick r:id="rId2"/>
              </a:rPr>
              <a:t>the</a:t>
            </a:r>
            <a:r>
              <a:rPr lang="de-DE" sz="1050" dirty="0">
                <a:hlinkClick r:id="rId2"/>
              </a:rPr>
              <a:t> 2014 Conference on </a:t>
            </a:r>
            <a:r>
              <a:rPr lang="de-DE" sz="1050" dirty="0" err="1">
                <a:hlinkClick r:id="rId2"/>
              </a:rPr>
              <a:t>Empirical</a:t>
            </a:r>
            <a:r>
              <a:rPr lang="de-DE" sz="1050" dirty="0">
                <a:hlinkClick r:id="rId2"/>
              </a:rPr>
              <a:t> Methods in Natural Language Processing (EMNLP 2014), 1746–1751.</a:t>
            </a:r>
            <a:endParaRPr lang="de-DE" sz="1050" dirty="0"/>
          </a:p>
          <a:p>
            <a:r>
              <a:rPr lang="de-DE" sz="1050" dirty="0"/>
              <a:t>[2] </a:t>
            </a:r>
            <a:r>
              <a:rPr lang="de-DE" sz="1050" dirty="0" err="1">
                <a:hlinkClick r:id="rId3"/>
              </a:rPr>
              <a:t>Kalchbrenner</a:t>
            </a:r>
            <a:r>
              <a:rPr lang="de-DE" sz="1050" dirty="0">
                <a:hlinkClick r:id="rId3"/>
              </a:rPr>
              <a:t>, N., </a:t>
            </a:r>
            <a:r>
              <a:rPr lang="de-DE" sz="1050" dirty="0" err="1">
                <a:hlinkClick r:id="rId3"/>
              </a:rPr>
              <a:t>Grefenstette</a:t>
            </a:r>
            <a:r>
              <a:rPr lang="de-DE" sz="1050" dirty="0">
                <a:hlinkClick r:id="rId3"/>
              </a:rPr>
              <a:t>, E., &amp; </a:t>
            </a:r>
            <a:r>
              <a:rPr lang="de-DE" sz="1050" dirty="0" err="1">
                <a:hlinkClick r:id="rId3"/>
              </a:rPr>
              <a:t>Blunsom</a:t>
            </a:r>
            <a:r>
              <a:rPr lang="de-DE" sz="1050" dirty="0">
                <a:hlinkClick r:id="rId3"/>
              </a:rPr>
              <a:t>, P. (2014). A </a:t>
            </a:r>
            <a:r>
              <a:rPr lang="de-DE" sz="1050" dirty="0" err="1">
                <a:hlinkClick r:id="rId3"/>
              </a:rPr>
              <a:t>Convolutional</a:t>
            </a:r>
            <a:r>
              <a:rPr lang="de-DE" sz="1050" dirty="0">
                <a:hlinkClick r:id="rId3"/>
              </a:rPr>
              <a:t> </a:t>
            </a:r>
            <a:r>
              <a:rPr lang="de-DE" sz="1050" dirty="0" err="1">
                <a:hlinkClick r:id="rId3"/>
              </a:rPr>
              <a:t>Neural</a:t>
            </a:r>
            <a:r>
              <a:rPr lang="de-DE" sz="1050" dirty="0">
                <a:hlinkClick r:id="rId3"/>
              </a:rPr>
              <a:t> Network </a:t>
            </a:r>
            <a:r>
              <a:rPr lang="de-DE" sz="1050" dirty="0" err="1">
                <a:hlinkClick r:id="rId3"/>
              </a:rPr>
              <a:t>for</a:t>
            </a:r>
            <a:r>
              <a:rPr lang="de-DE" sz="1050" dirty="0">
                <a:hlinkClick r:id="rId3"/>
              </a:rPr>
              <a:t> </a:t>
            </a:r>
            <a:r>
              <a:rPr lang="de-DE" sz="1050" dirty="0" err="1">
                <a:hlinkClick r:id="rId3"/>
              </a:rPr>
              <a:t>Modelling</a:t>
            </a:r>
            <a:r>
              <a:rPr lang="de-DE" sz="1050" dirty="0">
                <a:hlinkClick r:id="rId3"/>
              </a:rPr>
              <a:t> </a:t>
            </a:r>
            <a:r>
              <a:rPr lang="de-DE" sz="1050" dirty="0" err="1">
                <a:hlinkClick r:id="rId3"/>
              </a:rPr>
              <a:t>Sentences</a:t>
            </a:r>
            <a:r>
              <a:rPr lang="de-DE" sz="1050" dirty="0">
                <a:hlinkClick r:id="rId3"/>
              </a:rPr>
              <a:t>. </a:t>
            </a:r>
            <a:r>
              <a:rPr lang="de-DE" sz="1050" dirty="0" err="1">
                <a:hlinkClick r:id="rId3"/>
              </a:rPr>
              <a:t>Acl</a:t>
            </a:r>
            <a:r>
              <a:rPr lang="de-DE" sz="1050" dirty="0">
                <a:hlinkClick r:id="rId3"/>
              </a:rPr>
              <a:t>, 655–665.</a:t>
            </a:r>
            <a:endParaRPr lang="de-DE" sz="1050" dirty="0"/>
          </a:p>
          <a:p>
            <a:r>
              <a:rPr lang="de-DE" sz="1050" dirty="0"/>
              <a:t>[3] </a:t>
            </a:r>
            <a:r>
              <a:rPr lang="de-DE" sz="1050" dirty="0">
                <a:hlinkClick r:id="rId4"/>
              </a:rPr>
              <a:t>Santos, C. N. dos, &amp; </a:t>
            </a:r>
            <a:r>
              <a:rPr lang="de-DE" sz="1050" dirty="0" err="1">
                <a:hlinkClick r:id="rId4"/>
              </a:rPr>
              <a:t>Gatti</a:t>
            </a:r>
            <a:r>
              <a:rPr lang="de-DE" sz="1050" dirty="0">
                <a:hlinkClick r:id="rId4"/>
              </a:rPr>
              <a:t>, M. (2014). Deep </a:t>
            </a:r>
            <a:r>
              <a:rPr lang="de-DE" sz="1050" dirty="0" err="1">
                <a:hlinkClick r:id="rId4"/>
              </a:rPr>
              <a:t>Convolutional</a:t>
            </a:r>
            <a:r>
              <a:rPr lang="de-DE" sz="1050" dirty="0">
                <a:hlinkClick r:id="rId4"/>
              </a:rPr>
              <a:t> </a:t>
            </a:r>
            <a:r>
              <a:rPr lang="de-DE" sz="1050" dirty="0" err="1">
                <a:hlinkClick r:id="rId4"/>
              </a:rPr>
              <a:t>Neural</a:t>
            </a:r>
            <a:r>
              <a:rPr lang="de-DE" sz="1050" dirty="0">
                <a:hlinkClick r:id="rId4"/>
              </a:rPr>
              <a:t> Networks </a:t>
            </a:r>
            <a:r>
              <a:rPr lang="de-DE" sz="1050" dirty="0" err="1">
                <a:hlinkClick r:id="rId4"/>
              </a:rPr>
              <a:t>for</a:t>
            </a:r>
            <a:r>
              <a:rPr lang="de-DE" sz="1050" dirty="0">
                <a:hlinkClick r:id="rId4"/>
              </a:rPr>
              <a:t> Sentiment Analysis </a:t>
            </a:r>
            <a:r>
              <a:rPr lang="de-DE" sz="1050" dirty="0" err="1">
                <a:hlinkClick r:id="rId4"/>
              </a:rPr>
              <a:t>of</a:t>
            </a:r>
            <a:r>
              <a:rPr lang="de-DE" sz="1050" dirty="0">
                <a:hlinkClick r:id="rId4"/>
              </a:rPr>
              <a:t> Short Texts. In COLING-2014 (pp. 69–78).</a:t>
            </a:r>
            <a:endParaRPr lang="de-DE" sz="1050" dirty="0"/>
          </a:p>
          <a:p>
            <a:r>
              <a:rPr lang="de-DE" sz="1050" dirty="0"/>
              <a:t>[4] </a:t>
            </a:r>
            <a:r>
              <a:rPr lang="de-DE" sz="1050" dirty="0">
                <a:hlinkClick r:id="rId5"/>
              </a:rPr>
              <a:t>Johnson, R., &amp; Zhang, T. (2015). </a:t>
            </a:r>
            <a:r>
              <a:rPr lang="de-DE" sz="1050" dirty="0" err="1">
                <a:hlinkClick r:id="rId5"/>
              </a:rPr>
              <a:t>Effective</a:t>
            </a:r>
            <a:r>
              <a:rPr lang="de-DE" sz="1050" dirty="0">
                <a:hlinkClick r:id="rId5"/>
              </a:rPr>
              <a:t> Use </a:t>
            </a:r>
            <a:r>
              <a:rPr lang="de-DE" sz="1050" dirty="0" err="1">
                <a:hlinkClick r:id="rId5"/>
              </a:rPr>
              <a:t>of</a:t>
            </a:r>
            <a:r>
              <a:rPr lang="de-DE" sz="1050" dirty="0">
                <a:hlinkClick r:id="rId5"/>
              </a:rPr>
              <a:t> Word Order </a:t>
            </a:r>
            <a:r>
              <a:rPr lang="de-DE" sz="1050" dirty="0" err="1">
                <a:hlinkClick r:id="rId5"/>
              </a:rPr>
              <a:t>for</a:t>
            </a:r>
            <a:r>
              <a:rPr lang="de-DE" sz="1050" dirty="0">
                <a:hlinkClick r:id="rId5"/>
              </a:rPr>
              <a:t> Text </a:t>
            </a:r>
            <a:r>
              <a:rPr lang="de-DE" sz="1050" dirty="0" err="1">
                <a:hlinkClick r:id="rId5"/>
              </a:rPr>
              <a:t>Categorization</a:t>
            </a:r>
            <a:r>
              <a:rPr lang="de-DE" sz="1050" dirty="0">
                <a:hlinkClick r:id="rId5"/>
              </a:rPr>
              <a:t> </a:t>
            </a:r>
            <a:r>
              <a:rPr lang="de-DE" sz="1050" dirty="0" err="1">
                <a:hlinkClick r:id="rId5"/>
              </a:rPr>
              <a:t>with</a:t>
            </a:r>
            <a:r>
              <a:rPr lang="de-DE" sz="1050" dirty="0">
                <a:hlinkClick r:id="rId5"/>
              </a:rPr>
              <a:t> </a:t>
            </a:r>
            <a:r>
              <a:rPr lang="de-DE" sz="1050" dirty="0" err="1">
                <a:hlinkClick r:id="rId5"/>
              </a:rPr>
              <a:t>Convolutional</a:t>
            </a:r>
            <a:r>
              <a:rPr lang="de-DE" sz="1050" dirty="0">
                <a:hlinkClick r:id="rId5"/>
              </a:rPr>
              <a:t> </a:t>
            </a:r>
            <a:r>
              <a:rPr lang="de-DE" sz="1050" dirty="0" err="1">
                <a:hlinkClick r:id="rId5"/>
              </a:rPr>
              <a:t>Neural</a:t>
            </a:r>
            <a:r>
              <a:rPr lang="de-DE" sz="1050" dirty="0">
                <a:hlinkClick r:id="rId5"/>
              </a:rPr>
              <a:t> Networks. </a:t>
            </a:r>
            <a:r>
              <a:rPr lang="de-DE" sz="1050" dirty="0" err="1">
                <a:hlinkClick r:id="rId5"/>
              </a:rPr>
              <a:t>To</a:t>
            </a:r>
            <a:r>
              <a:rPr lang="de-DE" sz="1050" dirty="0">
                <a:hlinkClick r:id="rId5"/>
              </a:rPr>
              <a:t> </a:t>
            </a:r>
            <a:r>
              <a:rPr lang="de-DE" sz="1050" dirty="0" err="1">
                <a:hlinkClick r:id="rId5"/>
              </a:rPr>
              <a:t>Appear</a:t>
            </a:r>
            <a:r>
              <a:rPr lang="de-DE" sz="1050" dirty="0">
                <a:hlinkClick r:id="rId5"/>
              </a:rPr>
              <a:t>: NAACL-2015, (2011).</a:t>
            </a:r>
            <a:endParaRPr lang="de-DE" sz="1050" dirty="0"/>
          </a:p>
          <a:p>
            <a:r>
              <a:rPr lang="de-DE" sz="1050" dirty="0"/>
              <a:t>[5] </a:t>
            </a:r>
            <a:r>
              <a:rPr lang="de-DE" sz="1050" dirty="0">
                <a:hlinkClick r:id="rId6"/>
              </a:rPr>
              <a:t>Johnson, R., &amp; Zhang, T. (2015). Semi-</a:t>
            </a:r>
            <a:r>
              <a:rPr lang="de-DE" sz="1050" dirty="0" err="1">
                <a:hlinkClick r:id="rId6"/>
              </a:rPr>
              <a:t>supervised</a:t>
            </a:r>
            <a:r>
              <a:rPr lang="de-DE" sz="1050" dirty="0">
                <a:hlinkClick r:id="rId6"/>
              </a:rPr>
              <a:t> </a:t>
            </a:r>
            <a:r>
              <a:rPr lang="de-DE" sz="1050" dirty="0" err="1">
                <a:hlinkClick r:id="rId6"/>
              </a:rPr>
              <a:t>Convolutional</a:t>
            </a:r>
            <a:r>
              <a:rPr lang="de-DE" sz="1050" dirty="0">
                <a:hlinkClick r:id="rId6"/>
              </a:rPr>
              <a:t> </a:t>
            </a:r>
            <a:r>
              <a:rPr lang="de-DE" sz="1050" dirty="0" err="1">
                <a:hlinkClick r:id="rId6"/>
              </a:rPr>
              <a:t>Neural</a:t>
            </a:r>
            <a:r>
              <a:rPr lang="de-DE" sz="1050" dirty="0">
                <a:hlinkClick r:id="rId6"/>
              </a:rPr>
              <a:t> Networks </a:t>
            </a:r>
            <a:r>
              <a:rPr lang="de-DE" sz="1050" dirty="0" err="1">
                <a:hlinkClick r:id="rId6"/>
              </a:rPr>
              <a:t>for</a:t>
            </a:r>
            <a:r>
              <a:rPr lang="de-DE" sz="1050" dirty="0">
                <a:hlinkClick r:id="rId6"/>
              </a:rPr>
              <a:t> Text </a:t>
            </a:r>
            <a:r>
              <a:rPr lang="de-DE" sz="1050" dirty="0" err="1">
                <a:hlinkClick r:id="rId6"/>
              </a:rPr>
              <a:t>Categorization</a:t>
            </a:r>
            <a:r>
              <a:rPr lang="de-DE" sz="1050" dirty="0">
                <a:hlinkClick r:id="rId6"/>
              </a:rPr>
              <a:t> via Region Embedding.</a:t>
            </a:r>
            <a:endParaRPr lang="de-DE" sz="1050" dirty="0"/>
          </a:p>
          <a:p>
            <a:r>
              <a:rPr lang="de-DE" sz="1050" dirty="0"/>
              <a:t>[6] </a:t>
            </a:r>
            <a:r>
              <a:rPr lang="de-DE" sz="1050" dirty="0">
                <a:hlinkClick r:id="rId7"/>
              </a:rPr>
              <a:t>Wang, P., </a:t>
            </a:r>
            <a:r>
              <a:rPr lang="de-DE" sz="1050" dirty="0" err="1">
                <a:hlinkClick r:id="rId7"/>
              </a:rPr>
              <a:t>Xu</a:t>
            </a:r>
            <a:r>
              <a:rPr lang="de-DE" sz="1050" dirty="0">
                <a:hlinkClick r:id="rId7"/>
              </a:rPr>
              <a:t>, J., </a:t>
            </a:r>
            <a:r>
              <a:rPr lang="de-DE" sz="1050" dirty="0" err="1">
                <a:hlinkClick r:id="rId7"/>
              </a:rPr>
              <a:t>Xu</a:t>
            </a:r>
            <a:r>
              <a:rPr lang="de-DE" sz="1050" dirty="0">
                <a:hlinkClick r:id="rId7"/>
              </a:rPr>
              <a:t>, B., Liu, C., Zhang, H., Wang, F., &amp; Hao, H. (2015). </a:t>
            </a:r>
            <a:r>
              <a:rPr lang="de-DE" sz="1050" dirty="0" err="1">
                <a:hlinkClick r:id="rId7"/>
              </a:rPr>
              <a:t>Semantic</a:t>
            </a:r>
            <a:r>
              <a:rPr lang="de-DE" sz="1050" dirty="0">
                <a:hlinkClick r:id="rId7"/>
              </a:rPr>
              <a:t> Clustering </a:t>
            </a:r>
            <a:r>
              <a:rPr lang="de-DE" sz="1050" dirty="0" err="1">
                <a:hlinkClick r:id="rId7"/>
              </a:rPr>
              <a:t>and</a:t>
            </a:r>
            <a:r>
              <a:rPr lang="de-DE" sz="1050" dirty="0">
                <a:hlinkClick r:id="rId7"/>
              </a:rPr>
              <a:t> </a:t>
            </a:r>
            <a:r>
              <a:rPr lang="de-DE" sz="1050" dirty="0" err="1">
                <a:hlinkClick r:id="rId7"/>
              </a:rPr>
              <a:t>Convolutional</a:t>
            </a:r>
            <a:r>
              <a:rPr lang="de-DE" sz="1050" dirty="0">
                <a:hlinkClick r:id="rId7"/>
              </a:rPr>
              <a:t> </a:t>
            </a:r>
            <a:r>
              <a:rPr lang="de-DE" sz="1050" dirty="0" err="1">
                <a:hlinkClick r:id="rId7"/>
              </a:rPr>
              <a:t>Neural</a:t>
            </a:r>
            <a:r>
              <a:rPr lang="de-DE" sz="1050" dirty="0">
                <a:hlinkClick r:id="rId7"/>
              </a:rPr>
              <a:t> Network </a:t>
            </a:r>
            <a:r>
              <a:rPr lang="de-DE" sz="1050" dirty="0" err="1">
                <a:hlinkClick r:id="rId7"/>
              </a:rPr>
              <a:t>for</a:t>
            </a:r>
            <a:r>
              <a:rPr lang="de-DE" sz="1050" dirty="0">
                <a:hlinkClick r:id="rId7"/>
              </a:rPr>
              <a:t> Short Text </a:t>
            </a:r>
            <a:r>
              <a:rPr lang="de-DE" sz="1050" dirty="0" err="1">
                <a:hlinkClick r:id="rId7"/>
              </a:rPr>
              <a:t>Categorization</a:t>
            </a:r>
            <a:r>
              <a:rPr lang="de-DE" sz="1050" dirty="0">
                <a:hlinkClick r:id="rId7"/>
              </a:rPr>
              <a:t>. Proceedings ACL 2015, 352–357.</a:t>
            </a:r>
            <a:endParaRPr lang="de-DE" sz="1050" dirty="0"/>
          </a:p>
          <a:p>
            <a:r>
              <a:rPr lang="de-DE" sz="1050" dirty="0"/>
              <a:t>[7] </a:t>
            </a:r>
            <a:r>
              <a:rPr lang="de-DE" sz="1050" dirty="0">
                <a:hlinkClick r:id="rId8"/>
              </a:rPr>
              <a:t>Zhang, Y., &amp; Wallace, B. (2015). A </a:t>
            </a:r>
            <a:r>
              <a:rPr lang="de-DE" sz="1050" dirty="0" err="1">
                <a:hlinkClick r:id="rId8"/>
              </a:rPr>
              <a:t>Sensitivity</a:t>
            </a:r>
            <a:r>
              <a:rPr lang="de-DE" sz="1050" dirty="0">
                <a:hlinkClick r:id="rId8"/>
              </a:rPr>
              <a:t> Analysis </a:t>
            </a:r>
            <a:r>
              <a:rPr lang="de-DE" sz="1050" dirty="0" err="1">
                <a:hlinkClick r:id="rId8"/>
              </a:rPr>
              <a:t>of</a:t>
            </a:r>
            <a:r>
              <a:rPr lang="de-DE" sz="1050" dirty="0">
                <a:hlinkClick r:id="rId8"/>
              </a:rPr>
              <a:t> (</a:t>
            </a:r>
            <a:r>
              <a:rPr lang="de-DE" sz="1050" dirty="0" err="1">
                <a:hlinkClick r:id="rId8"/>
              </a:rPr>
              <a:t>and</a:t>
            </a:r>
            <a:r>
              <a:rPr lang="de-DE" sz="1050" dirty="0">
                <a:hlinkClick r:id="rId8"/>
              </a:rPr>
              <a:t> </a:t>
            </a:r>
            <a:r>
              <a:rPr lang="de-DE" sz="1050" dirty="0" err="1">
                <a:hlinkClick r:id="rId8"/>
              </a:rPr>
              <a:t>Practitioners</a:t>
            </a:r>
            <a:r>
              <a:rPr lang="de-DE" sz="1050" dirty="0">
                <a:hlinkClick r:id="rId8"/>
              </a:rPr>
              <a:t>’ Guide </a:t>
            </a:r>
            <a:r>
              <a:rPr lang="de-DE" sz="1050" dirty="0" err="1">
                <a:hlinkClick r:id="rId8"/>
              </a:rPr>
              <a:t>to</a:t>
            </a:r>
            <a:r>
              <a:rPr lang="de-DE" sz="1050" dirty="0">
                <a:hlinkClick r:id="rId8"/>
              </a:rPr>
              <a:t>) </a:t>
            </a:r>
            <a:r>
              <a:rPr lang="de-DE" sz="1050" dirty="0" err="1">
                <a:hlinkClick r:id="rId8"/>
              </a:rPr>
              <a:t>Convolutional</a:t>
            </a:r>
            <a:r>
              <a:rPr lang="de-DE" sz="1050" dirty="0">
                <a:hlinkClick r:id="rId8"/>
              </a:rPr>
              <a:t> </a:t>
            </a:r>
            <a:r>
              <a:rPr lang="de-DE" sz="1050" dirty="0" err="1">
                <a:hlinkClick r:id="rId8"/>
              </a:rPr>
              <a:t>Neural</a:t>
            </a:r>
            <a:r>
              <a:rPr lang="de-DE" sz="1050" dirty="0">
                <a:hlinkClick r:id="rId8"/>
              </a:rPr>
              <a:t> Networks </a:t>
            </a:r>
            <a:r>
              <a:rPr lang="de-DE" sz="1050" dirty="0" err="1">
                <a:hlinkClick r:id="rId8"/>
              </a:rPr>
              <a:t>for</a:t>
            </a:r>
            <a:r>
              <a:rPr lang="de-DE" sz="1050" dirty="0">
                <a:hlinkClick r:id="rId8"/>
              </a:rPr>
              <a:t> </a:t>
            </a:r>
            <a:r>
              <a:rPr lang="de-DE" sz="1050" dirty="0" err="1">
                <a:hlinkClick r:id="rId8"/>
              </a:rPr>
              <a:t>Sentence</a:t>
            </a:r>
            <a:r>
              <a:rPr lang="de-DE" sz="1050" dirty="0">
                <a:hlinkClick r:id="rId8"/>
              </a:rPr>
              <a:t> Classification,</a:t>
            </a:r>
            <a:endParaRPr lang="de-DE" sz="1050" dirty="0"/>
          </a:p>
          <a:p>
            <a:r>
              <a:rPr lang="de-DE" sz="1050" dirty="0"/>
              <a:t>[8] </a:t>
            </a:r>
            <a:r>
              <a:rPr lang="de-DE" sz="1050" dirty="0">
                <a:hlinkClick r:id="rId9"/>
              </a:rPr>
              <a:t>Nguyen, T. H., &amp; </a:t>
            </a:r>
            <a:r>
              <a:rPr lang="de-DE" sz="1050" dirty="0" err="1">
                <a:hlinkClick r:id="rId9"/>
              </a:rPr>
              <a:t>Grishman</a:t>
            </a:r>
            <a:r>
              <a:rPr lang="de-DE" sz="1050" dirty="0">
                <a:hlinkClick r:id="rId9"/>
              </a:rPr>
              <a:t>, R. (2015). Relation </a:t>
            </a:r>
            <a:r>
              <a:rPr lang="de-DE" sz="1050" dirty="0" err="1">
                <a:hlinkClick r:id="rId9"/>
              </a:rPr>
              <a:t>Extraction</a:t>
            </a:r>
            <a:r>
              <a:rPr lang="de-DE" sz="1050" dirty="0">
                <a:hlinkClick r:id="rId9"/>
              </a:rPr>
              <a:t>: </a:t>
            </a:r>
            <a:r>
              <a:rPr lang="de-DE" sz="1050" dirty="0" err="1">
                <a:hlinkClick r:id="rId9"/>
              </a:rPr>
              <a:t>Perspective</a:t>
            </a:r>
            <a:r>
              <a:rPr lang="de-DE" sz="1050" dirty="0">
                <a:hlinkClick r:id="rId9"/>
              </a:rPr>
              <a:t> </a:t>
            </a:r>
            <a:r>
              <a:rPr lang="de-DE" sz="1050" dirty="0" err="1">
                <a:hlinkClick r:id="rId9"/>
              </a:rPr>
              <a:t>from</a:t>
            </a:r>
            <a:r>
              <a:rPr lang="de-DE" sz="1050" dirty="0">
                <a:hlinkClick r:id="rId9"/>
              </a:rPr>
              <a:t> </a:t>
            </a:r>
            <a:r>
              <a:rPr lang="de-DE" sz="1050" dirty="0" err="1">
                <a:hlinkClick r:id="rId9"/>
              </a:rPr>
              <a:t>Convolutional</a:t>
            </a:r>
            <a:r>
              <a:rPr lang="de-DE" sz="1050" dirty="0">
                <a:hlinkClick r:id="rId9"/>
              </a:rPr>
              <a:t> </a:t>
            </a:r>
            <a:r>
              <a:rPr lang="de-DE" sz="1050" dirty="0" err="1">
                <a:hlinkClick r:id="rId9"/>
              </a:rPr>
              <a:t>Neural</a:t>
            </a:r>
            <a:r>
              <a:rPr lang="de-DE" sz="1050" dirty="0">
                <a:hlinkClick r:id="rId9"/>
              </a:rPr>
              <a:t> Networks. Workshop on Vector Modeling </a:t>
            </a:r>
            <a:r>
              <a:rPr lang="de-DE" sz="1050" dirty="0" err="1">
                <a:hlinkClick r:id="rId9"/>
              </a:rPr>
              <a:t>for</a:t>
            </a:r>
            <a:r>
              <a:rPr lang="de-DE" sz="1050" dirty="0">
                <a:hlinkClick r:id="rId9"/>
              </a:rPr>
              <a:t> NLP, 39–48.</a:t>
            </a:r>
            <a:endParaRPr lang="de-DE" sz="1050" dirty="0"/>
          </a:p>
          <a:p>
            <a:r>
              <a:rPr lang="de-DE" sz="1050" dirty="0"/>
              <a:t>[9] </a:t>
            </a:r>
            <a:r>
              <a:rPr lang="de-DE" sz="1050" dirty="0">
                <a:hlinkClick r:id="rId10"/>
              </a:rPr>
              <a:t>Sun, Y., Lin, L., Tang, D., Yang, N., Ji, Z., &amp; Wang, X. (2015). Modeling Mention , </a:t>
            </a:r>
            <a:r>
              <a:rPr lang="de-DE" sz="1050" dirty="0" err="1">
                <a:hlinkClick r:id="rId10"/>
              </a:rPr>
              <a:t>Context</a:t>
            </a:r>
            <a:r>
              <a:rPr lang="de-DE" sz="1050" dirty="0">
                <a:hlinkClick r:id="rId10"/>
              </a:rPr>
              <a:t> </a:t>
            </a:r>
            <a:r>
              <a:rPr lang="de-DE" sz="1050" dirty="0" err="1">
                <a:hlinkClick r:id="rId10"/>
              </a:rPr>
              <a:t>and</a:t>
            </a:r>
            <a:r>
              <a:rPr lang="de-DE" sz="1050" dirty="0">
                <a:hlinkClick r:id="rId10"/>
              </a:rPr>
              <a:t> Entity </a:t>
            </a:r>
            <a:r>
              <a:rPr lang="de-DE" sz="1050" dirty="0" err="1">
                <a:hlinkClick r:id="rId10"/>
              </a:rPr>
              <a:t>with</a:t>
            </a:r>
            <a:r>
              <a:rPr lang="de-DE" sz="1050" dirty="0">
                <a:hlinkClick r:id="rId10"/>
              </a:rPr>
              <a:t> </a:t>
            </a:r>
            <a:r>
              <a:rPr lang="de-DE" sz="1050" dirty="0" err="1">
                <a:hlinkClick r:id="rId10"/>
              </a:rPr>
              <a:t>Neural</a:t>
            </a:r>
            <a:r>
              <a:rPr lang="de-DE" sz="1050" dirty="0">
                <a:hlinkClick r:id="rId10"/>
              </a:rPr>
              <a:t> Networks </a:t>
            </a:r>
            <a:r>
              <a:rPr lang="de-DE" sz="1050" dirty="0" err="1">
                <a:hlinkClick r:id="rId10"/>
              </a:rPr>
              <a:t>for</a:t>
            </a:r>
            <a:r>
              <a:rPr lang="de-DE" sz="1050" dirty="0">
                <a:hlinkClick r:id="rId10"/>
              </a:rPr>
              <a:t> Entity </a:t>
            </a:r>
            <a:r>
              <a:rPr lang="de-DE" sz="1050" dirty="0" err="1">
                <a:hlinkClick r:id="rId10"/>
              </a:rPr>
              <a:t>Disambiguation</a:t>
            </a:r>
            <a:r>
              <a:rPr lang="de-DE" sz="1050" dirty="0">
                <a:hlinkClick r:id="rId10"/>
              </a:rPr>
              <a:t>, (</a:t>
            </a:r>
            <a:r>
              <a:rPr lang="de-DE" sz="1050" dirty="0" err="1">
                <a:hlinkClick r:id="rId10"/>
              </a:rPr>
              <a:t>Ijcai</a:t>
            </a:r>
            <a:r>
              <a:rPr lang="de-DE" sz="1050" dirty="0">
                <a:hlinkClick r:id="rId10"/>
              </a:rPr>
              <a:t>), 1333–1339.</a:t>
            </a:r>
            <a:endParaRPr lang="de-DE" sz="1050" dirty="0"/>
          </a:p>
          <a:p>
            <a:pPr marL="0" indent="0">
              <a:buNone/>
            </a:pP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109763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1050" dirty="0"/>
              <a:t>[10] </a:t>
            </a:r>
            <a:r>
              <a:rPr lang="de-DE" sz="1050" dirty="0">
                <a:hlinkClick r:id="rId2"/>
              </a:rPr>
              <a:t>Zeng, D., Liu, K., Lai, S., Zhou, G., &amp; Zhao, J. (2014). Relation Classification via </a:t>
            </a:r>
            <a:r>
              <a:rPr lang="de-DE" sz="1050" dirty="0" err="1">
                <a:hlinkClick r:id="rId2"/>
              </a:rPr>
              <a:t>Convolutional</a:t>
            </a:r>
            <a:r>
              <a:rPr lang="de-DE" sz="1050" dirty="0">
                <a:hlinkClick r:id="rId2"/>
              </a:rPr>
              <a:t> Deep </a:t>
            </a:r>
            <a:r>
              <a:rPr lang="de-DE" sz="1050" dirty="0" err="1">
                <a:hlinkClick r:id="rId2"/>
              </a:rPr>
              <a:t>Neural</a:t>
            </a:r>
            <a:r>
              <a:rPr lang="de-DE" sz="1050" dirty="0">
                <a:hlinkClick r:id="rId2"/>
              </a:rPr>
              <a:t> Network. </a:t>
            </a:r>
            <a:r>
              <a:rPr lang="de-DE" sz="1050" dirty="0" err="1">
                <a:hlinkClick r:id="rId2"/>
              </a:rPr>
              <a:t>Coling</a:t>
            </a:r>
            <a:r>
              <a:rPr lang="de-DE" sz="1050" dirty="0">
                <a:hlinkClick r:id="rId2"/>
              </a:rPr>
              <a:t>, (2011), 2335–2344. </a:t>
            </a:r>
            <a:endParaRPr lang="de-DE" sz="1050" dirty="0"/>
          </a:p>
          <a:p>
            <a:r>
              <a:rPr lang="de-DE" sz="1050" dirty="0"/>
              <a:t>[11] </a:t>
            </a:r>
            <a:r>
              <a:rPr lang="de-DE" sz="1050" dirty="0">
                <a:hlinkClick r:id="rId3"/>
              </a:rPr>
              <a:t>Gao, J., </a:t>
            </a:r>
            <a:r>
              <a:rPr lang="de-DE" sz="1050" dirty="0" err="1">
                <a:hlinkClick r:id="rId3"/>
              </a:rPr>
              <a:t>Pantel</a:t>
            </a:r>
            <a:r>
              <a:rPr lang="de-DE" sz="1050" dirty="0">
                <a:hlinkClick r:id="rId3"/>
              </a:rPr>
              <a:t>, P., Gamon, M., He, X., &amp; Deng, L. (2014). Modeling </a:t>
            </a:r>
            <a:r>
              <a:rPr lang="de-DE" sz="1050" dirty="0" err="1">
                <a:hlinkClick r:id="rId3"/>
              </a:rPr>
              <a:t>Interestingness</a:t>
            </a:r>
            <a:r>
              <a:rPr lang="de-DE" sz="1050" dirty="0">
                <a:hlinkClick r:id="rId3"/>
              </a:rPr>
              <a:t> </a:t>
            </a:r>
            <a:r>
              <a:rPr lang="de-DE" sz="1050" dirty="0" err="1">
                <a:hlinkClick r:id="rId3"/>
              </a:rPr>
              <a:t>with</a:t>
            </a:r>
            <a:r>
              <a:rPr lang="de-DE" sz="1050" dirty="0">
                <a:hlinkClick r:id="rId3"/>
              </a:rPr>
              <a:t> Deep </a:t>
            </a:r>
            <a:r>
              <a:rPr lang="de-DE" sz="1050" dirty="0" err="1">
                <a:hlinkClick r:id="rId3"/>
              </a:rPr>
              <a:t>Neural</a:t>
            </a:r>
            <a:r>
              <a:rPr lang="de-DE" sz="1050" dirty="0">
                <a:hlinkClick r:id="rId3"/>
              </a:rPr>
              <a:t> Networks.</a:t>
            </a:r>
            <a:endParaRPr lang="de-DE" sz="1050" dirty="0"/>
          </a:p>
          <a:p>
            <a:r>
              <a:rPr lang="de-DE" sz="1050" dirty="0"/>
              <a:t>[12] </a:t>
            </a:r>
            <a:r>
              <a:rPr lang="de-DE" sz="1050" dirty="0">
                <a:hlinkClick r:id="rId4"/>
              </a:rPr>
              <a:t>Shen, Y., He, X., Gao, J., Deng, L., &amp; </a:t>
            </a:r>
            <a:r>
              <a:rPr lang="de-DE" sz="1050" dirty="0" err="1">
                <a:hlinkClick r:id="rId4"/>
              </a:rPr>
              <a:t>Mesnil</a:t>
            </a:r>
            <a:r>
              <a:rPr lang="de-DE" sz="1050" dirty="0">
                <a:hlinkClick r:id="rId4"/>
              </a:rPr>
              <a:t>, G. (2014). A Latent </a:t>
            </a:r>
            <a:r>
              <a:rPr lang="de-DE" sz="1050" dirty="0" err="1">
                <a:hlinkClick r:id="rId4"/>
              </a:rPr>
              <a:t>Semantic</a:t>
            </a:r>
            <a:r>
              <a:rPr lang="de-DE" sz="1050" dirty="0">
                <a:hlinkClick r:id="rId4"/>
              </a:rPr>
              <a:t> Model </a:t>
            </a:r>
            <a:r>
              <a:rPr lang="de-DE" sz="1050" dirty="0" err="1">
                <a:hlinkClick r:id="rId4"/>
              </a:rPr>
              <a:t>with</a:t>
            </a:r>
            <a:r>
              <a:rPr lang="de-DE" sz="1050" dirty="0">
                <a:hlinkClick r:id="rId4"/>
              </a:rPr>
              <a:t> </a:t>
            </a:r>
            <a:r>
              <a:rPr lang="de-DE" sz="1050" dirty="0" err="1">
                <a:hlinkClick r:id="rId4"/>
              </a:rPr>
              <a:t>Convolutional</a:t>
            </a:r>
            <a:r>
              <a:rPr lang="de-DE" sz="1050" dirty="0">
                <a:hlinkClick r:id="rId4"/>
              </a:rPr>
              <a:t>-Pooling </a:t>
            </a:r>
            <a:r>
              <a:rPr lang="de-DE" sz="1050" dirty="0" err="1">
                <a:hlinkClick r:id="rId4"/>
              </a:rPr>
              <a:t>Structure</a:t>
            </a:r>
            <a:r>
              <a:rPr lang="de-DE" sz="1050" dirty="0">
                <a:hlinkClick r:id="rId4"/>
              </a:rPr>
              <a:t> </a:t>
            </a:r>
            <a:r>
              <a:rPr lang="de-DE" sz="1050" dirty="0" err="1">
                <a:hlinkClick r:id="rId4"/>
              </a:rPr>
              <a:t>for</a:t>
            </a:r>
            <a:r>
              <a:rPr lang="de-DE" sz="1050" dirty="0">
                <a:hlinkClick r:id="rId4"/>
              </a:rPr>
              <a:t> Information </a:t>
            </a:r>
            <a:r>
              <a:rPr lang="de-DE" sz="1050" dirty="0" err="1">
                <a:hlinkClick r:id="rId4"/>
              </a:rPr>
              <a:t>Retrieval</a:t>
            </a:r>
            <a:r>
              <a:rPr lang="de-DE" sz="1050" dirty="0">
                <a:hlinkClick r:id="rId4"/>
              </a:rPr>
              <a:t>. Proceedings </a:t>
            </a:r>
            <a:r>
              <a:rPr lang="de-DE" sz="1050" dirty="0" err="1">
                <a:hlinkClick r:id="rId4"/>
              </a:rPr>
              <a:t>of</a:t>
            </a:r>
            <a:r>
              <a:rPr lang="de-DE" sz="1050" dirty="0">
                <a:hlinkClick r:id="rId4"/>
              </a:rPr>
              <a:t> </a:t>
            </a:r>
            <a:r>
              <a:rPr lang="de-DE" sz="1050" dirty="0" err="1">
                <a:hlinkClick r:id="rId4"/>
              </a:rPr>
              <a:t>the</a:t>
            </a:r>
            <a:r>
              <a:rPr lang="de-DE" sz="1050" dirty="0">
                <a:hlinkClick r:id="rId4"/>
              </a:rPr>
              <a:t> 23rd ACM International Conference on Conference on Information </a:t>
            </a:r>
            <a:r>
              <a:rPr lang="de-DE" sz="1050" dirty="0" err="1">
                <a:hlinkClick r:id="rId4"/>
              </a:rPr>
              <a:t>and</a:t>
            </a:r>
            <a:r>
              <a:rPr lang="de-DE" sz="1050" dirty="0">
                <a:hlinkClick r:id="rId4"/>
              </a:rPr>
              <a:t> Knowledge Management – CIKM ’14, 101–110. </a:t>
            </a:r>
            <a:endParaRPr lang="de-DE" sz="1050" dirty="0"/>
          </a:p>
          <a:p>
            <a:r>
              <a:rPr lang="de-DE" sz="1050" dirty="0"/>
              <a:t>[13] </a:t>
            </a:r>
            <a:r>
              <a:rPr lang="de-DE" sz="1050" dirty="0">
                <a:hlinkClick r:id="rId5"/>
              </a:rPr>
              <a:t>Weston, J., &amp; Adams, K. (2014). # T AG S PACE : </a:t>
            </a:r>
            <a:r>
              <a:rPr lang="de-DE" sz="1050" dirty="0" err="1">
                <a:hlinkClick r:id="rId5"/>
              </a:rPr>
              <a:t>Semantic</a:t>
            </a:r>
            <a:r>
              <a:rPr lang="de-DE" sz="1050" dirty="0">
                <a:hlinkClick r:id="rId5"/>
              </a:rPr>
              <a:t> </a:t>
            </a:r>
            <a:r>
              <a:rPr lang="de-DE" sz="1050" dirty="0" err="1">
                <a:hlinkClick r:id="rId5"/>
              </a:rPr>
              <a:t>Embeddings</a:t>
            </a:r>
            <a:r>
              <a:rPr lang="de-DE" sz="1050" dirty="0">
                <a:hlinkClick r:id="rId5"/>
              </a:rPr>
              <a:t> </a:t>
            </a:r>
            <a:r>
              <a:rPr lang="de-DE" sz="1050" dirty="0" err="1">
                <a:hlinkClick r:id="rId5"/>
              </a:rPr>
              <a:t>from</a:t>
            </a:r>
            <a:r>
              <a:rPr lang="de-DE" sz="1050" dirty="0">
                <a:hlinkClick r:id="rId5"/>
              </a:rPr>
              <a:t> Hashtags, 1822–1827.</a:t>
            </a:r>
            <a:endParaRPr lang="de-DE" sz="1050" dirty="0"/>
          </a:p>
          <a:p>
            <a:r>
              <a:rPr lang="de-DE" sz="1050" dirty="0"/>
              <a:t>[14] </a:t>
            </a:r>
            <a:r>
              <a:rPr lang="de-DE" sz="1050" dirty="0">
                <a:hlinkClick r:id="rId6"/>
              </a:rPr>
              <a:t>Brandon Roher, Toy </a:t>
            </a:r>
            <a:r>
              <a:rPr lang="de-DE" sz="1050" dirty="0" err="1">
                <a:hlinkClick r:id="rId6"/>
              </a:rPr>
              <a:t>example</a:t>
            </a:r>
            <a:endParaRPr lang="de-DE" sz="1050" dirty="0"/>
          </a:p>
          <a:p>
            <a:r>
              <a:rPr lang="de-DE" sz="1050" dirty="0"/>
              <a:t>[15] </a:t>
            </a:r>
            <a:r>
              <a:rPr lang="de-DE" sz="1050" dirty="0">
                <a:hlinkClick r:id="rId7"/>
              </a:rPr>
              <a:t>Santos, C., &amp; </a:t>
            </a:r>
            <a:r>
              <a:rPr lang="de-DE" sz="1050" dirty="0" err="1">
                <a:hlinkClick r:id="rId7"/>
              </a:rPr>
              <a:t>Zadrozny</a:t>
            </a:r>
            <a:r>
              <a:rPr lang="de-DE" sz="1050" dirty="0">
                <a:hlinkClick r:id="rId7"/>
              </a:rPr>
              <a:t>, B. (2014). Learning </a:t>
            </a:r>
            <a:r>
              <a:rPr lang="de-DE" sz="1050" dirty="0" err="1">
                <a:hlinkClick r:id="rId7"/>
              </a:rPr>
              <a:t>Character</a:t>
            </a:r>
            <a:r>
              <a:rPr lang="de-DE" sz="1050" dirty="0">
                <a:hlinkClick r:id="rId7"/>
              </a:rPr>
              <a:t>-level </a:t>
            </a:r>
            <a:r>
              <a:rPr lang="de-DE" sz="1050" dirty="0" err="1">
                <a:hlinkClick r:id="rId7"/>
              </a:rPr>
              <a:t>Representations</a:t>
            </a:r>
            <a:r>
              <a:rPr lang="de-DE" sz="1050" dirty="0">
                <a:hlinkClick r:id="rId7"/>
              </a:rPr>
              <a:t> </a:t>
            </a:r>
            <a:r>
              <a:rPr lang="de-DE" sz="1050" dirty="0" err="1">
                <a:hlinkClick r:id="rId7"/>
              </a:rPr>
              <a:t>for</a:t>
            </a:r>
            <a:r>
              <a:rPr lang="de-DE" sz="1050" dirty="0">
                <a:hlinkClick r:id="rId7"/>
              </a:rPr>
              <a:t> Part-</a:t>
            </a:r>
            <a:r>
              <a:rPr lang="de-DE" sz="1050" dirty="0" err="1">
                <a:hlinkClick r:id="rId7"/>
              </a:rPr>
              <a:t>of</a:t>
            </a:r>
            <a:r>
              <a:rPr lang="de-DE" sz="1050" dirty="0">
                <a:hlinkClick r:id="rId7"/>
              </a:rPr>
              <a:t>-Speech </a:t>
            </a:r>
            <a:r>
              <a:rPr lang="de-DE" sz="1050" dirty="0" err="1">
                <a:hlinkClick r:id="rId7"/>
              </a:rPr>
              <a:t>Tagging</a:t>
            </a:r>
            <a:r>
              <a:rPr lang="de-DE" sz="1050" dirty="0">
                <a:hlinkClick r:id="rId7"/>
              </a:rPr>
              <a:t>. Proceedings </a:t>
            </a:r>
            <a:r>
              <a:rPr lang="de-DE" sz="1050" dirty="0" err="1">
                <a:hlinkClick r:id="rId7"/>
              </a:rPr>
              <a:t>of</a:t>
            </a:r>
            <a:r>
              <a:rPr lang="de-DE" sz="1050" dirty="0">
                <a:hlinkClick r:id="rId7"/>
              </a:rPr>
              <a:t> </a:t>
            </a:r>
            <a:r>
              <a:rPr lang="de-DE" sz="1050" dirty="0" err="1">
                <a:hlinkClick r:id="rId7"/>
              </a:rPr>
              <a:t>the</a:t>
            </a:r>
            <a:r>
              <a:rPr lang="de-DE" sz="1050" dirty="0">
                <a:hlinkClick r:id="rId7"/>
              </a:rPr>
              <a:t> 31st International Conference on </a:t>
            </a:r>
            <a:r>
              <a:rPr lang="de-DE" sz="1050" dirty="0" err="1">
                <a:hlinkClick r:id="rId7"/>
              </a:rPr>
              <a:t>Machine</a:t>
            </a:r>
            <a:r>
              <a:rPr lang="de-DE" sz="1050" dirty="0">
                <a:hlinkClick r:id="rId7"/>
              </a:rPr>
              <a:t> Learning, ICML-14(2011), 1818–1826. </a:t>
            </a:r>
            <a:endParaRPr lang="de-DE" sz="1050" dirty="0"/>
          </a:p>
          <a:p>
            <a:r>
              <a:rPr lang="de-DE" sz="1050" dirty="0"/>
              <a:t>[16] </a:t>
            </a:r>
            <a:r>
              <a:rPr lang="de-DE" sz="1050" dirty="0">
                <a:hlinkClick r:id="rId8"/>
              </a:rPr>
              <a:t>Zhang, X., Zhao, J., &amp; </a:t>
            </a:r>
            <a:r>
              <a:rPr lang="de-DE" sz="1050" dirty="0" err="1">
                <a:hlinkClick r:id="rId8"/>
              </a:rPr>
              <a:t>LeCun</a:t>
            </a:r>
            <a:r>
              <a:rPr lang="de-DE" sz="1050" dirty="0">
                <a:hlinkClick r:id="rId8"/>
              </a:rPr>
              <a:t>, Y. (2015). </a:t>
            </a:r>
            <a:r>
              <a:rPr lang="de-DE" sz="1050" dirty="0" err="1">
                <a:hlinkClick r:id="rId8"/>
              </a:rPr>
              <a:t>Character</a:t>
            </a:r>
            <a:r>
              <a:rPr lang="de-DE" sz="1050" dirty="0">
                <a:hlinkClick r:id="rId8"/>
              </a:rPr>
              <a:t>-level </a:t>
            </a:r>
            <a:r>
              <a:rPr lang="de-DE" sz="1050" dirty="0" err="1">
                <a:hlinkClick r:id="rId8"/>
              </a:rPr>
              <a:t>Convolutional</a:t>
            </a:r>
            <a:r>
              <a:rPr lang="de-DE" sz="1050" dirty="0">
                <a:hlinkClick r:id="rId8"/>
              </a:rPr>
              <a:t> Networks </a:t>
            </a:r>
            <a:r>
              <a:rPr lang="de-DE" sz="1050" dirty="0" err="1">
                <a:hlinkClick r:id="rId8"/>
              </a:rPr>
              <a:t>for</a:t>
            </a:r>
            <a:r>
              <a:rPr lang="de-DE" sz="1050" dirty="0">
                <a:hlinkClick r:id="rId8"/>
              </a:rPr>
              <a:t> Text Classification, 1–9.</a:t>
            </a:r>
            <a:endParaRPr lang="de-DE" sz="1050" dirty="0"/>
          </a:p>
          <a:p>
            <a:r>
              <a:rPr lang="de-DE" sz="1050" dirty="0"/>
              <a:t>[17] </a:t>
            </a:r>
            <a:r>
              <a:rPr lang="de-DE" sz="1050" dirty="0">
                <a:hlinkClick r:id="rId9"/>
              </a:rPr>
              <a:t>Zhang, X., &amp; </a:t>
            </a:r>
            <a:r>
              <a:rPr lang="de-DE" sz="1050" dirty="0" err="1">
                <a:hlinkClick r:id="rId9"/>
              </a:rPr>
              <a:t>LeCun</a:t>
            </a:r>
            <a:r>
              <a:rPr lang="de-DE" sz="1050" dirty="0">
                <a:hlinkClick r:id="rId9"/>
              </a:rPr>
              <a:t>, Y. (2015). Text Understanding </a:t>
            </a:r>
            <a:r>
              <a:rPr lang="de-DE" sz="1050" dirty="0" err="1">
                <a:hlinkClick r:id="rId9"/>
              </a:rPr>
              <a:t>from</a:t>
            </a:r>
            <a:r>
              <a:rPr lang="de-DE" sz="1050" dirty="0">
                <a:hlinkClick r:id="rId9"/>
              </a:rPr>
              <a:t> </a:t>
            </a:r>
            <a:r>
              <a:rPr lang="de-DE" sz="1050" dirty="0" err="1">
                <a:hlinkClick r:id="rId9"/>
              </a:rPr>
              <a:t>Scratch</a:t>
            </a:r>
            <a:r>
              <a:rPr lang="de-DE" sz="1050" dirty="0">
                <a:hlinkClick r:id="rId9"/>
              </a:rPr>
              <a:t>. </a:t>
            </a:r>
            <a:r>
              <a:rPr lang="de-DE" sz="1050" dirty="0" err="1">
                <a:hlinkClick r:id="rId9"/>
              </a:rPr>
              <a:t>arXiv</a:t>
            </a:r>
            <a:r>
              <a:rPr lang="de-DE" sz="1050" dirty="0">
                <a:hlinkClick r:id="rId9"/>
              </a:rPr>
              <a:t> E-Prints, 3, 011102.</a:t>
            </a:r>
            <a:endParaRPr lang="de-DE" sz="1050" dirty="0"/>
          </a:p>
          <a:p>
            <a:r>
              <a:rPr lang="de-DE" sz="1050" dirty="0"/>
              <a:t>[18] </a:t>
            </a:r>
            <a:r>
              <a:rPr lang="de-DE" sz="1050" dirty="0">
                <a:hlinkClick r:id="rId10"/>
              </a:rPr>
              <a:t>Kim, Y., </a:t>
            </a:r>
            <a:r>
              <a:rPr lang="de-DE" sz="1050" dirty="0" err="1">
                <a:hlinkClick r:id="rId10"/>
              </a:rPr>
              <a:t>Jernite</a:t>
            </a:r>
            <a:r>
              <a:rPr lang="de-DE" sz="1050" dirty="0">
                <a:hlinkClick r:id="rId10"/>
              </a:rPr>
              <a:t>, Y., Sontag, D., &amp; Rush, A. M. (2015). </a:t>
            </a:r>
            <a:r>
              <a:rPr lang="de-DE" sz="1050" dirty="0" err="1">
                <a:hlinkClick r:id="rId10"/>
              </a:rPr>
              <a:t>Character</a:t>
            </a:r>
            <a:r>
              <a:rPr lang="de-DE" sz="1050" dirty="0">
                <a:hlinkClick r:id="rId10"/>
              </a:rPr>
              <a:t>-Aware </a:t>
            </a:r>
            <a:r>
              <a:rPr lang="de-DE" sz="1050" dirty="0" err="1">
                <a:hlinkClick r:id="rId10"/>
              </a:rPr>
              <a:t>Neural</a:t>
            </a:r>
            <a:r>
              <a:rPr lang="de-DE" sz="1050" dirty="0">
                <a:hlinkClick r:id="rId10"/>
              </a:rPr>
              <a:t> Language Models.</a:t>
            </a:r>
            <a:endParaRPr lang="de-DE" sz="1050" dirty="0"/>
          </a:p>
          <a:p>
            <a:pPr marL="0" indent="0">
              <a:buNone/>
            </a:pP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274522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</a:t>
            </a:r>
            <a:r>
              <a:rPr lang="de-DE" dirty="0" err="1"/>
              <a:t>Topology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33" y="2034074"/>
            <a:ext cx="10261816" cy="3400221"/>
          </a:xfrm>
        </p:spPr>
      </p:pic>
      <p:sp>
        <p:nvSpPr>
          <p:cNvPr id="7" name="Rectangle 6"/>
          <p:cNvSpPr/>
          <p:nvPr/>
        </p:nvSpPr>
        <p:spPr>
          <a:xfrm>
            <a:off x="964333" y="5434295"/>
            <a:ext cx="884853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/>
              <a:t>http://www.nallatech.com/fpga-acceleration-convolutional-neural-networks/</a:t>
            </a:r>
          </a:p>
        </p:txBody>
      </p:sp>
    </p:spTree>
    <p:extLst>
      <p:ext uri="{BB962C8B-B14F-4D97-AF65-F5344CB8AC3E}">
        <p14:creationId xmlns:p14="http://schemas.microsoft.com/office/powerpoint/2010/main" val="48165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 dirty="0"/>
              <a:t>: Non-</a:t>
            </a:r>
            <a:r>
              <a:rPr lang="de-DE" dirty="0" err="1"/>
              <a:t>Linearity</a:t>
            </a:r>
            <a:r>
              <a:rPr lang="de-DE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886200"/>
            <a:ext cx="5174602" cy="4572000"/>
          </a:xfrm>
        </p:spPr>
        <p:txBody>
          <a:bodyPr/>
          <a:lstStyle/>
          <a:p>
            <a:r>
              <a:rPr lang="en-US" dirty="0"/>
              <a:t>A neural network is only non-linear if you squash the output signal from the nodes with a non-linear activation function.</a:t>
            </a:r>
          </a:p>
          <a:p>
            <a:pPr marL="0" indent="0">
              <a:buNone/>
            </a:pPr>
            <a:r>
              <a:rPr lang="en-US" dirty="0"/>
              <a:t>	=&gt; arbitrary function approximator</a:t>
            </a:r>
          </a:p>
          <a:p>
            <a:r>
              <a:rPr lang="en-US" dirty="0"/>
              <a:t>Interpreting the squashed output signal could very well be interpreted as the strength of this signal (biologically speaking)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502" y="188620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5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Toy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8350439" y="3231931"/>
            <a:ext cx="2976328" cy="129266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200" b="1" dirty="0">
                <a:solidFill>
                  <a:schemeClr val="tx2"/>
                </a:solidFill>
              </a:rPr>
              <a:t>X </a:t>
            </a:r>
            <a:r>
              <a:rPr lang="en-US" sz="4400" dirty="0">
                <a:solidFill>
                  <a:schemeClr val="tx2"/>
                </a:solidFill>
              </a:rPr>
              <a:t>or</a:t>
            </a:r>
            <a:r>
              <a:rPr lang="en-US" sz="7200" b="1" dirty="0">
                <a:solidFill>
                  <a:schemeClr val="tx2"/>
                </a:solidFill>
              </a:rPr>
              <a:t> O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313237" y="3040062"/>
            <a:ext cx="3124200" cy="1676400"/>
          </a:xfrm>
          <a:prstGeom prst="rect">
            <a:avLst/>
          </a:prstGeom>
          <a:solidFill>
            <a:srgbClr val="FFFFFF"/>
          </a:solidFill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/>
                </a:solidFill>
              </a:rPr>
              <a:t>CNN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3409159" y="3878262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437437" y="3878262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348" y="3208362"/>
            <a:ext cx="1381922" cy="1339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89037" y="2171155"/>
            <a:ext cx="3011722" cy="1037207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 two-dimensional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array of pixels</a:t>
            </a:r>
          </a:p>
        </p:txBody>
      </p:sp>
    </p:spTree>
    <p:extLst>
      <p:ext uri="{BB962C8B-B14F-4D97-AF65-F5344CB8AC3E}">
        <p14:creationId xmlns:p14="http://schemas.microsoft.com/office/powerpoint/2010/main" val="283417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Toy </a:t>
            </a:r>
            <a:r>
              <a:rPr lang="de-DE" dirty="0" err="1"/>
              <a:t>Example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70" y="3910062"/>
            <a:ext cx="1381922" cy="133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70" y="1760562"/>
            <a:ext cx="1381922" cy="1339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4691192" y="1592262"/>
            <a:ext cx="3124200" cy="1676400"/>
          </a:xfrm>
          <a:prstGeom prst="rect">
            <a:avLst/>
          </a:prstGeom>
          <a:solidFill>
            <a:srgbClr val="FFFFFF"/>
          </a:solidFill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/>
                </a:solidFill>
              </a:rPr>
              <a:t>CNN</a:t>
            </a:r>
          </a:p>
        </p:txBody>
      </p:sp>
      <p:cxnSp>
        <p:nvCxnSpPr>
          <p:cNvPr id="7" name="Straight Arrow Connector 6"/>
          <p:cNvCxnSpPr>
            <a:endCxn id="6" idx="1"/>
          </p:cNvCxnSpPr>
          <p:nvPr/>
        </p:nvCxnSpPr>
        <p:spPr>
          <a:xfrm>
            <a:off x="3787114" y="2430462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815392" y="2430462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53592" y="1823600"/>
            <a:ext cx="973664" cy="129266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200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691192" y="3725862"/>
            <a:ext cx="3124200" cy="1676400"/>
          </a:xfrm>
          <a:prstGeom prst="rect">
            <a:avLst/>
          </a:prstGeom>
          <a:solidFill>
            <a:srgbClr val="FFFFFF"/>
          </a:solidFill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/>
                </a:solidFill>
              </a:rPr>
              <a:t>CNN</a:t>
            </a: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3787114" y="4564062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815392" y="4564062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653592" y="3954462"/>
            <a:ext cx="1111523" cy="129266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200" b="1" dirty="0">
                <a:solidFill>
                  <a:schemeClr val="tx2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72804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Harder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93" y="1744662"/>
            <a:ext cx="1381922" cy="133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693" y="1747834"/>
            <a:ext cx="1381922" cy="133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693" y="1744662"/>
            <a:ext cx="1381922" cy="1339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7274715" y="1592262"/>
            <a:ext cx="3124200" cy="1676400"/>
          </a:xfrm>
          <a:prstGeom prst="rect">
            <a:avLst/>
          </a:prstGeom>
          <a:solidFill>
            <a:srgbClr val="FFFFFF"/>
          </a:solidFill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/>
                </a:solidFill>
              </a:rPr>
              <a:t>CNN</a:t>
            </a:r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6370637" y="2430462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398915" y="2430462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237115" y="1823600"/>
            <a:ext cx="973664" cy="129266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200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285037" y="4411662"/>
            <a:ext cx="3124200" cy="1676400"/>
          </a:xfrm>
          <a:prstGeom prst="rect">
            <a:avLst/>
          </a:prstGeom>
          <a:solidFill>
            <a:srgbClr val="FFFFFF"/>
          </a:solidFill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/>
                </a:solidFill>
              </a:rPr>
              <a:t>CNN</a:t>
            </a:r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>
          <a:xfrm>
            <a:off x="6380959" y="5249862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0409237" y="5249862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247437" y="4640262"/>
            <a:ext cx="1111523" cy="129266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200" b="1" dirty="0">
                <a:solidFill>
                  <a:schemeClr val="tx2"/>
                </a:solidFill>
              </a:rPr>
              <a:t>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437" y="3541662"/>
            <a:ext cx="1568378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translation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90024" y="3541662"/>
            <a:ext cx="1148391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scaling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5930" y="3536751"/>
            <a:ext cx="1134285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weight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93991" y="3523183"/>
            <a:ext cx="1268424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rotation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93" y="1744662"/>
            <a:ext cx="1381922" cy="1339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08" y="4564062"/>
            <a:ext cx="1381922" cy="1339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2693" y="4564062"/>
            <a:ext cx="1381922" cy="1339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0693" y="4564062"/>
            <a:ext cx="1381922" cy="1339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56693" y="4564062"/>
            <a:ext cx="1381922" cy="13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5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837" y="2601131"/>
            <a:ext cx="3515522" cy="34083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7" y="2599970"/>
            <a:ext cx="3496022" cy="33894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41837" y="2142771"/>
            <a:ext cx="2624758" cy="427040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700" dirty="0"/>
              <a:t>=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0509" y="1228371"/>
            <a:ext cx="1586012" cy="305160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9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330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4873beb7-5857-4685-be1f-d57550cc96cc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0</TotalTime>
  <Words>362</Words>
  <Application>Microsoft Office PowerPoint</Application>
  <PresentationFormat>Widescreen</PresentationFormat>
  <Paragraphs>125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Cambria Math</vt:lpstr>
      <vt:lpstr>Euphemia</vt:lpstr>
      <vt:lpstr>Plantagenet Cherokee</vt:lpstr>
      <vt:lpstr>Segoe UI</vt:lpstr>
      <vt:lpstr>Wingdings</vt:lpstr>
      <vt:lpstr>Academic Literature 16x9</vt:lpstr>
      <vt:lpstr>convolutional neural networkS</vt:lpstr>
      <vt:lpstr>Overview</vt:lpstr>
      <vt:lpstr>History </vt:lpstr>
      <vt:lpstr>CNN Topology</vt:lpstr>
      <vt:lpstr>Recap: Non-Linearity?</vt:lpstr>
      <vt:lpstr>Toy Example</vt:lpstr>
      <vt:lpstr>Toy Example</vt:lpstr>
      <vt:lpstr>Harder to solve problem</vt:lpstr>
      <vt:lpstr>How to compare?</vt:lpstr>
      <vt:lpstr>Compare smaller areas</vt:lpstr>
      <vt:lpstr>Term: Filter</vt:lpstr>
      <vt:lpstr>Term: Filter</vt:lpstr>
      <vt:lpstr>Term: Convolution</vt:lpstr>
      <vt:lpstr>Building the filter layer</vt:lpstr>
      <vt:lpstr>PowerPoint Presentation</vt:lpstr>
      <vt:lpstr>Recap: CNN Topology</vt:lpstr>
      <vt:lpstr>Term: Pooling Layers</vt:lpstr>
      <vt:lpstr>PowerPoint Presentation</vt:lpstr>
      <vt:lpstr>Stacking</vt:lpstr>
      <vt:lpstr>Stacking</vt:lpstr>
      <vt:lpstr>Term: fully-connected layer</vt:lpstr>
      <vt:lpstr>Toy example: fully-connected layer</vt:lpstr>
      <vt:lpstr>fully-connected layer  =&gt; Voting on an answer</vt:lpstr>
      <vt:lpstr>Term: Strides</vt:lpstr>
      <vt:lpstr>Term: Strides</vt:lpstr>
      <vt:lpstr>Term: Padding</vt:lpstr>
      <vt:lpstr>Term: Padding</vt:lpstr>
      <vt:lpstr>NLP: What area would be good fits</vt:lpstr>
      <vt:lpstr>NLP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Eduard Saller</dc:creator>
  <cp:lastModifiedBy>Ben</cp:lastModifiedBy>
  <cp:revision>49</cp:revision>
  <dcterms:created xsi:type="dcterms:W3CDTF">2017-06-06T12:00:03Z</dcterms:created>
  <dcterms:modified xsi:type="dcterms:W3CDTF">2018-06-06T09:26:53Z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