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6" r:id="rId3"/>
    <p:sldId id="279" r:id="rId4"/>
    <p:sldId id="268" r:id="rId5"/>
    <p:sldId id="277" r:id="rId6"/>
    <p:sldId id="281" r:id="rId7"/>
    <p:sldId id="278" r:id="rId8"/>
    <p:sldId id="269" r:id="rId9"/>
    <p:sldId id="287" r:id="rId10"/>
    <p:sldId id="283" r:id="rId11"/>
    <p:sldId id="288" r:id="rId12"/>
    <p:sldId id="284" r:id="rId13"/>
    <p:sldId id="285" r:id="rId14"/>
    <p:sldId id="286" r:id="rId15"/>
    <p:sldId id="265" r:id="rId16"/>
    <p:sldId id="273" r:id="rId17"/>
    <p:sldId id="282" r:id="rId18"/>
    <p:sldId id="274" r:id="rId19"/>
    <p:sldId id="280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86" autoAdjust="0"/>
  </p:normalViewPr>
  <p:slideViewPr>
    <p:cSldViewPr showGuides="1">
      <p:cViewPr varScale="1">
        <p:scale>
          <a:sx n="117" d="100"/>
          <a:sy n="117" d="100"/>
        </p:scale>
        <p:origin x="1470" y="108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Sodium azide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Cotyledons emerged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Sheet1!$A$4:$A$7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Sheet1!$B$4:$B$7</c:f>
              <c:numCache>
                <c:formatCode>General</c:formatCode>
                <c:ptCount val="4"/>
                <c:pt idx="0">
                  <c:v>32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Seed cracked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Sheet1!$A$4:$A$7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Sheet1!$C$4:$C$7</c:f>
              <c:numCache>
                <c:formatCode>General</c:formatCode>
                <c:ptCount val="4"/>
                <c:pt idx="0">
                  <c:v>2</c:v>
                </c:pt>
                <c:pt idx="1">
                  <c:v>24</c:v>
                </c:pt>
                <c:pt idx="2">
                  <c:v>33</c:v>
                </c:pt>
                <c:pt idx="3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No germination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Sheet1!$A$4:$A$7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Sheet1!$D$4:$D$7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522424"/>
        <c:axId val="376522816"/>
      </c:barChart>
      <c:catAx>
        <c:axId val="37652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Sodium</a:t>
                </a:r>
                <a:r>
                  <a:rPr lang="en-AU" baseline="0"/>
                  <a:t> azide concentration (mM)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522816"/>
        <c:crosses val="autoZero"/>
        <c:auto val="1"/>
        <c:lblAlgn val="ctr"/>
        <c:lblOffset val="100"/>
        <c:noMultiLvlLbl val="0"/>
      </c:catAx>
      <c:valAx>
        <c:axId val="37652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No of seed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52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302734033245843"/>
          <c:y val="0.84780037911927675"/>
          <c:w val="0.7028342082239720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Sheet1!$K$3</c:f>
              <c:strCache>
                <c:ptCount val="1"/>
                <c:pt idx="0">
                  <c:v>Survival rate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Sheet1!$J$4:$J$6</c:f>
              <c:numCache>
                <c:formatCode>@</c:formatCode>
                <c:ptCount val="3"/>
                <c:pt idx="0">
                  <c:v>0.25</c:v>
                </c:pt>
                <c:pt idx="1">
                  <c:v>0.3</c:v>
                </c:pt>
                <c:pt idx="2">
                  <c:v>0.4</c:v>
                </c:pt>
              </c:numCache>
            </c:numRef>
          </c:cat>
          <c:val>
            <c:numRef>
              <c:f>Sheet1!$K$4:$K$6</c:f>
              <c:numCache>
                <c:formatCode>General</c:formatCode>
                <c:ptCount val="3"/>
                <c:pt idx="0">
                  <c:v>74</c:v>
                </c:pt>
                <c:pt idx="1">
                  <c:v>85</c:v>
                </c:pt>
                <c:pt idx="2">
                  <c:v>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523600"/>
        <c:axId val="376523992"/>
      </c:barChart>
      <c:catAx>
        <c:axId val="376523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EMS concentration</a:t>
                </a:r>
                <a:r>
                  <a:rPr lang="en-AU" baseline="0"/>
                  <a:t> (%)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523992"/>
        <c:crosses val="autoZero"/>
        <c:auto val="1"/>
        <c:lblAlgn val="ctr"/>
        <c:lblOffset val="100"/>
        <c:noMultiLvlLbl val="0"/>
      </c:catAx>
      <c:valAx>
        <c:axId val="37652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Survival rate (%)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8499234470691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52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14/11/2016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14/11/2016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614" y="3486794"/>
            <a:ext cx="8467494" cy="1080000"/>
          </a:xfrm>
        </p:spPr>
        <p:txBody>
          <a:bodyPr>
            <a:normAutofit/>
          </a:bodyPr>
          <a:lstStyle/>
          <a:p>
            <a:r>
              <a:rPr lang="en-US" dirty="0" smtClean="0"/>
              <a:t>Canola TILLING population update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Csiro</a:t>
            </a:r>
            <a:r>
              <a:rPr lang="en-US" dirty="0" smtClean="0"/>
              <a:t> Agriculture and food</a:t>
            </a:r>
            <a:endParaRPr lang="en-AU" dirty="0" smtClean="0"/>
          </a:p>
        </p:txBody>
      </p:sp>
      <p:sp>
        <p:nvSpPr>
          <p:cNvPr id="12" name="Footer Placeholder 2"/>
          <p:cNvSpPr txBox="1">
            <a:spLocks/>
          </p:cNvSpPr>
          <p:nvPr/>
        </p:nvSpPr>
        <p:spPr bwMode="auto">
          <a:xfrm>
            <a:off x="360363" y="4700964"/>
            <a:ext cx="8042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 smtClean="0">
                <a:solidFill>
                  <a:schemeClr val="bg1"/>
                </a:solidFill>
                <a:latin typeface="Calibri" pitchFamily="34" charset="0"/>
              </a:rPr>
              <a:t>Chris Helliwell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</a:rPr>
              <a:t>Bjorg Sherman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</a:rPr>
              <a:t>Jasmine Rajamony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TILLING screen – analysis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695664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Sequence reads mapped to canola genome with high stringency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Duplicate reads removed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Variant bases called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Variants unique to 1 pool of plants identified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Identify amino acid variants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Data filtered – at least 4 unique sequences showing variant sequence</a:t>
            </a:r>
          </a:p>
        </p:txBody>
      </p:sp>
    </p:spTree>
    <p:extLst>
      <p:ext uri="{BB962C8B-B14F-4D97-AF65-F5344CB8AC3E}">
        <p14:creationId xmlns:p14="http://schemas.microsoft.com/office/powerpoint/2010/main" val="15220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 level view of aligned reads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69532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Mutation detection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086"/>
          <a:stretch/>
        </p:blipFill>
        <p:spPr>
          <a:xfrm>
            <a:off x="14706" y="764704"/>
            <a:ext cx="5493398" cy="41787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51010" y="4943435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3564" y="5303475"/>
            <a:ext cx="32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Sequence variant unique to pool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9000" contras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85" t="60299" r="3828" b="21164"/>
          <a:stretch/>
        </p:blipFill>
        <p:spPr>
          <a:xfrm>
            <a:off x="6300192" y="4495467"/>
            <a:ext cx="2664296" cy="42819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524328" y="4943435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91370" y="5349641"/>
            <a:ext cx="297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Verification and identification of individual mutant line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9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 of data so far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916832"/>
            <a:ext cx="777686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/>
              <a:t>Sequence capture successful – coverage of 85% of targeted sequence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From 288 lines:	8000 amino acid variants in 925 target genes</a:t>
            </a:r>
            <a:endParaRPr lang="en-AU" dirty="0"/>
          </a:p>
          <a:p>
            <a:pPr lvl="4">
              <a:lnSpc>
                <a:spcPct val="150000"/>
              </a:lnSpc>
            </a:pPr>
            <a:r>
              <a:rPr lang="en-AU" dirty="0" smtClean="0"/>
              <a:t>524 premature stop codons = 0.5 per gene</a:t>
            </a:r>
          </a:p>
          <a:p>
            <a:pPr lvl="4"/>
            <a:r>
              <a:rPr lang="en-AU" dirty="0" smtClean="0"/>
              <a:t>Mainly G-&gt;A or C-&gt;T changes as expected for EMS</a:t>
            </a:r>
          </a:p>
          <a:p>
            <a:pPr lvl="4"/>
            <a:r>
              <a:rPr lang="en-AU" dirty="0" smtClean="0"/>
              <a:t>*subject to verification*</a:t>
            </a:r>
          </a:p>
          <a:p>
            <a:pPr lvl="4"/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 smtClean="0"/>
              <a:t>Mutation rate	1 per 70,000 </a:t>
            </a:r>
            <a:r>
              <a:rPr lang="en-AU" dirty="0" err="1" smtClean="0"/>
              <a:t>bp</a:t>
            </a:r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 smtClean="0"/>
              <a:t>Suggests final population of 1500-2000 lines; 3-4 premature stops per gene</a:t>
            </a:r>
          </a:p>
        </p:txBody>
      </p:sp>
    </p:spTree>
    <p:extLst>
      <p:ext uri="{BB962C8B-B14F-4D97-AF65-F5344CB8AC3E}">
        <p14:creationId xmlns:p14="http://schemas.microsoft.com/office/powerpoint/2010/main" val="1290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69206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Verification of mutants/refine analysis pipeline</a:t>
            </a:r>
          </a:p>
          <a:p>
            <a:endParaRPr lang="en-AU" dirty="0" smtClean="0"/>
          </a:p>
          <a:p>
            <a:r>
              <a:rPr lang="en-AU" dirty="0" smtClean="0"/>
              <a:t>Extract DNA for next ~1500 lines</a:t>
            </a:r>
          </a:p>
          <a:p>
            <a:endParaRPr lang="en-AU" dirty="0"/>
          </a:p>
          <a:p>
            <a:r>
              <a:rPr lang="en-AU" dirty="0" smtClean="0"/>
              <a:t>Screen with current capture set</a:t>
            </a:r>
          </a:p>
          <a:p>
            <a:endParaRPr lang="en-AU" dirty="0"/>
          </a:p>
          <a:p>
            <a:r>
              <a:rPr lang="en-AU" dirty="0" smtClean="0"/>
              <a:t>Design more capture targets?</a:t>
            </a:r>
          </a:p>
          <a:p>
            <a:endParaRPr lang="en-AU" dirty="0" smtClean="0"/>
          </a:p>
          <a:p>
            <a:r>
              <a:rPr lang="en-AU" dirty="0" smtClean="0"/>
              <a:t>Phenotype mutant lines, cross mutants to knock out multi-gene families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9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Bjorg Sherman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Jasmine Rajamony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Julianne Lilley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Kirkegaard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Shannon Dillon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Surinder Singh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James Petrie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Genomics for Canola Traits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74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Conservation of gene function between canola and Arabidopsis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625"/>
            <a:ext cx="4339826" cy="4028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74" y="1319740"/>
            <a:ext cx="4417426" cy="361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756" y="5343081"/>
            <a:ext cx="285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Arabidopsis </a:t>
            </a:r>
            <a:r>
              <a:rPr lang="en-AU" sz="2000" b="1" i="1" dirty="0" smtClean="0"/>
              <a:t>FLC</a:t>
            </a:r>
            <a:r>
              <a:rPr lang="en-AU" sz="2000" b="1" dirty="0" smtClean="0"/>
              <a:t> in canola</a:t>
            </a:r>
            <a:endParaRPr lang="en-A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30276" y="5343081"/>
            <a:ext cx="28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Canola </a:t>
            </a:r>
            <a:r>
              <a:rPr lang="en-AU" sz="2000" b="1" i="1" dirty="0" smtClean="0"/>
              <a:t>FLC </a:t>
            </a:r>
            <a:r>
              <a:rPr lang="en-AU" sz="2000" b="1" dirty="0" smtClean="0"/>
              <a:t>in Arabidopsis</a:t>
            </a:r>
            <a:endParaRPr lang="en-A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13371" y="5814556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Tadege</a:t>
            </a:r>
            <a:r>
              <a:rPr lang="en-AU" dirty="0" smtClean="0"/>
              <a:t> et al 2001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8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TILLING screen - pilot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73276" y="1052736"/>
            <a:ext cx="1570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gDNA</a:t>
            </a:r>
            <a:r>
              <a:rPr lang="en-US" dirty="0" smtClean="0"/>
              <a:t> isolation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566287" y="1618637"/>
            <a:ext cx="1584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Quantify </a:t>
            </a:r>
            <a:r>
              <a:rPr lang="en-US" dirty="0" err="1" smtClean="0"/>
              <a:t>gDNA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58651" y="1422068"/>
            <a:ext cx="0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7846" y="2782587"/>
            <a:ext cx="166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Fragment </a:t>
            </a:r>
            <a:r>
              <a:rPr lang="en-US" dirty="0" err="1" smtClean="0"/>
              <a:t>gDNA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818697" y="2203130"/>
            <a:ext cx="1072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Pool DNA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419356" y="3316340"/>
            <a:ext cx="187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Barcoded libraries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658652" y="3882241"/>
            <a:ext cx="1399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Pool libraries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1567088" y="4448142"/>
            <a:ext cx="15831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Exome capture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661" y="5014043"/>
            <a:ext cx="109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Sequence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403646" y="5579948"/>
            <a:ext cx="1910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Identify mutations</a:t>
            </a:r>
            <a:endParaRPr lang="en-AU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55158" y="1987965"/>
            <a:ext cx="6987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55158" y="2577765"/>
            <a:ext cx="6987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55158" y="3119771"/>
            <a:ext cx="6987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55158" y="3685668"/>
            <a:ext cx="6987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55158" y="4251573"/>
            <a:ext cx="6987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55158" y="4817470"/>
            <a:ext cx="6987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55158" y="5383367"/>
            <a:ext cx="6987" cy="1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1095881"/>
            <a:ext cx="19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Qiagen</a:t>
            </a:r>
            <a:r>
              <a:rPr lang="en-US" sz="1200" dirty="0" smtClean="0"/>
              <a:t> Mag Bead kit 96 well</a:t>
            </a:r>
            <a:endParaRPr lang="en-A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5" y="1661653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Qubit and qPCR</a:t>
            </a:r>
            <a:endParaRPr lang="en-A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5935" y="2782587"/>
            <a:ext cx="1251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Covaris</a:t>
            </a:r>
            <a:r>
              <a:rPr lang="en-US" sz="1200" dirty="0" smtClean="0"/>
              <a:t> </a:t>
            </a:r>
            <a:r>
              <a:rPr lang="en-US" sz="1200" dirty="0" err="1" smtClean="0"/>
              <a:t>sonicator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995935" y="2249296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 lines per pool, 24 pools = 288 lines</a:t>
            </a:r>
            <a:endParaRPr lang="en-A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5935" y="3362506"/>
            <a:ext cx="288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KAPA library kit/Roche adapters 24 libraries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95935" y="4494308"/>
            <a:ext cx="264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Nimblegen</a:t>
            </a:r>
            <a:r>
              <a:rPr lang="en-US" sz="1200" dirty="0" smtClean="0"/>
              <a:t> design – 5400 exons, 12 Mb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3410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Canola and Arabidopsis genes are closely related e.g. FLC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" y="1524270"/>
            <a:ext cx="5331376" cy="4284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9609" y="5657107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Tadege</a:t>
            </a:r>
            <a:r>
              <a:rPr lang="en-AU" dirty="0" smtClean="0"/>
              <a:t> et al 2001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26" y="1493979"/>
            <a:ext cx="2949012" cy="41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Mutagenesis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66410" y="1127125"/>
            <a:ext cx="761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Aim for high rate of mutagenesis (should be tolerated due to gene redundancy)</a:t>
            </a:r>
          </a:p>
          <a:p>
            <a:r>
              <a:rPr lang="en-US" dirty="0"/>
              <a:t>	</a:t>
            </a:r>
            <a:r>
              <a:rPr lang="en-US" dirty="0" smtClean="0"/>
              <a:t>-&gt; small population size (1000s)</a:t>
            </a:r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4443"/>
              </p:ext>
            </p:extLst>
          </p:nvPr>
        </p:nvGraphicFramePr>
        <p:xfrm>
          <a:off x="107504" y="2132856"/>
          <a:ext cx="4305590" cy="256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4598811"/>
            <a:ext cx="3204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Sodium </a:t>
            </a:r>
            <a:r>
              <a:rPr lang="en-US" dirty="0" err="1" smtClean="0"/>
              <a:t>azide</a:t>
            </a:r>
            <a:r>
              <a:rPr lang="en-US" dirty="0" smtClean="0"/>
              <a:t> slows germination</a:t>
            </a:r>
          </a:p>
          <a:p>
            <a:r>
              <a:rPr lang="en-US" dirty="0" smtClean="0"/>
              <a:t>Used 2mM for bulk treatments </a:t>
            </a:r>
          </a:p>
          <a:p>
            <a:r>
              <a:rPr lang="en-US" dirty="0" smtClean="0"/>
              <a:t>2000+ M1</a:t>
            </a:r>
            <a:endParaRPr lang="en-AU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142362"/>
              </p:ext>
            </p:extLst>
          </p:nvPr>
        </p:nvGraphicFramePr>
        <p:xfrm>
          <a:off x="5004048" y="2132856"/>
          <a:ext cx="3423238" cy="223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1160" y="4598811"/>
            <a:ext cx="421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EMS % based on published data</a:t>
            </a:r>
          </a:p>
          <a:p>
            <a:r>
              <a:rPr lang="en-US" dirty="0" smtClean="0"/>
              <a:t>Bulk treatment with 0.4% - 2000+ M1</a:t>
            </a:r>
          </a:p>
          <a:p>
            <a:r>
              <a:rPr lang="en-US" dirty="0" smtClean="0"/>
              <a:t>Increased to 0.6% - 2000+ M1 (0.8% lethal)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Canola functional genomics project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genes and genetic variation underlying traits in commercial cultivars </a:t>
            </a:r>
          </a:p>
          <a:p>
            <a:endParaRPr lang="en-US" dirty="0"/>
          </a:p>
          <a:p>
            <a:r>
              <a:rPr lang="en-US" dirty="0" smtClean="0"/>
              <a:t>Forward genetics – novel traits by mutagenesis and identification of causal genes</a:t>
            </a:r>
          </a:p>
          <a:p>
            <a:pPr lvl="2"/>
            <a:r>
              <a:rPr lang="en-US" dirty="0" smtClean="0"/>
              <a:t>Mutant population in Australian background</a:t>
            </a:r>
          </a:p>
          <a:p>
            <a:pPr lvl="2"/>
            <a:endParaRPr lang="en-US" dirty="0"/>
          </a:p>
          <a:p>
            <a:r>
              <a:rPr lang="en-US" dirty="0" smtClean="0"/>
              <a:t>Reverse genetics – new alleles of genes regulating important traits (using the knowledge from model plant systems)</a:t>
            </a:r>
            <a:endParaRPr lang="en-US" dirty="0"/>
          </a:p>
          <a:p>
            <a:pPr lvl="2"/>
            <a:r>
              <a:rPr lang="en-US" dirty="0" smtClean="0"/>
              <a:t>TILLING population (based on the mutant collection)</a:t>
            </a:r>
          </a:p>
          <a:p>
            <a:pPr lvl="2"/>
            <a:r>
              <a:rPr lang="en-US" dirty="0" smtClean="0"/>
              <a:t>Genome editing</a:t>
            </a:r>
          </a:p>
        </p:txBody>
      </p:sp>
    </p:spTree>
    <p:extLst>
      <p:ext uri="{BB962C8B-B14F-4D97-AF65-F5344CB8AC3E}">
        <p14:creationId xmlns:p14="http://schemas.microsoft.com/office/powerpoint/2010/main" val="23095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Canola (</a:t>
            </a:r>
            <a:r>
              <a:rPr lang="en-US" sz="2800" i="1" dirty="0"/>
              <a:t>B. </a:t>
            </a:r>
            <a:r>
              <a:rPr lang="en-US" sz="2800" i="1" dirty="0" err="1"/>
              <a:t>napus</a:t>
            </a:r>
            <a:r>
              <a:rPr lang="en-US" sz="2800" dirty="0"/>
              <a:t>) is an allopolyploid related to the major model species </a:t>
            </a:r>
            <a:r>
              <a:rPr lang="en-US" sz="2800" i="1" dirty="0"/>
              <a:t>Arabidopsis thaliana</a:t>
            </a:r>
            <a:endParaRPr lang="en-AU" sz="2800" dirty="0"/>
          </a:p>
        </p:txBody>
      </p:sp>
      <p:pic>
        <p:nvPicPr>
          <p:cNvPr id="2050" name="Picture 2" descr="http://www.sciencemag.org/content/345/6199/950/F1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15" y="1268760"/>
            <a:ext cx="6264696" cy="455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564904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150 Mb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30,000 genes</a:t>
            </a:r>
            <a:endParaRPr lang="en-AU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28179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540 Mb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42,000 genes</a:t>
            </a:r>
            <a:endParaRPr lang="en-AU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1811" y="3185926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630 Mb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48,000 genes</a:t>
            </a:r>
            <a:endParaRPr lang="en-AU" sz="11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5825347"/>
            <a:ext cx="198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1130 Mb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101,000 gene models</a:t>
            </a:r>
            <a:endParaRPr lang="en-AU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Canola mutant population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1500" y="1395565"/>
            <a:ext cx="18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Australian cultivar</a:t>
            </a:r>
          </a:p>
          <a:p>
            <a:r>
              <a:rPr lang="en-US" dirty="0" smtClean="0"/>
              <a:t>“Zircon” (</a:t>
            </a:r>
            <a:r>
              <a:rPr lang="en-US" dirty="0" err="1" smtClean="0"/>
              <a:t>NuSeed</a:t>
            </a:r>
            <a:r>
              <a:rPr lang="en-US" dirty="0" smtClean="0"/>
              <a:t>)</a:t>
            </a:r>
            <a:endParaRPr lang="en-AU" dirty="0"/>
          </a:p>
        </p:txBody>
      </p:sp>
      <p:pic>
        <p:nvPicPr>
          <p:cNvPr id="1026" name="Picture 2" descr="http://www.burcon.ca/database/rte/images/CanolaPlant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035525"/>
            <a:ext cx="792088" cy="113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2411760" y="2276872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663788" y="2304377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Mutagenesis</a:t>
            </a:r>
            <a:endParaRPr lang="en-AU" dirty="0"/>
          </a:p>
        </p:txBody>
      </p:sp>
      <p:sp>
        <p:nvSpPr>
          <p:cNvPr id="8" name="Down Arrow 7"/>
          <p:cNvSpPr/>
          <p:nvPr/>
        </p:nvSpPr>
        <p:spPr>
          <a:xfrm rot="1845742">
            <a:off x="1846778" y="3497668"/>
            <a:ext cx="25202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Down Arrow 9"/>
          <p:cNvSpPr/>
          <p:nvPr/>
        </p:nvSpPr>
        <p:spPr>
          <a:xfrm rot="19754258" flipH="1">
            <a:off x="2893956" y="3508825"/>
            <a:ext cx="25202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057856" y="4041874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 seed</a:t>
            </a:r>
          </a:p>
          <a:p>
            <a:endParaRPr lang="en-US" dirty="0" smtClean="0"/>
          </a:p>
          <a:p>
            <a:r>
              <a:rPr lang="en-US" dirty="0" smtClean="0"/>
              <a:t>screens for novel traits</a:t>
            </a:r>
            <a:endParaRPr lang="en-AU" dirty="0"/>
          </a:p>
        </p:txBody>
      </p:sp>
      <p:sp>
        <p:nvSpPr>
          <p:cNvPr id="11" name="Down Arrow 10"/>
          <p:cNvSpPr/>
          <p:nvPr/>
        </p:nvSpPr>
        <p:spPr>
          <a:xfrm>
            <a:off x="1462159" y="4408590"/>
            <a:ext cx="216024" cy="233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861117" y="4041873"/>
            <a:ext cx="1977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M2 seed</a:t>
            </a:r>
          </a:p>
          <a:p>
            <a:endParaRPr lang="en-US" dirty="0" smtClean="0"/>
          </a:p>
          <a:p>
            <a:r>
              <a:rPr lang="en-US" dirty="0" smtClean="0"/>
              <a:t>TILLING population</a:t>
            </a:r>
          </a:p>
          <a:p>
            <a:r>
              <a:rPr lang="en-US" dirty="0" smtClean="0"/>
              <a:t>DNA + Seed library</a:t>
            </a:r>
            <a:endParaRPr lang="en-AU" dirty="0"/>
          </a:p>
        </p:txBody>
      </p:sp>
      <p:sp>
        <p:nvSpPr>
          <p:cNvPr id="14" name="Down Arrow 13"/>
          <p:cNvSpPr/>
          <p:nvPr/>
        </p:nvSpPr>
        <p:spPr>
          <a:xfrm>
            <a:off x="3177832" y="4408589"/>
            <a:ext cx="216024" cy="233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" r="10191"/>
          <a:stretch/>
        </p:blipFill>
        <p:spPr>
          <a:xfrm>
            <a:off x="5078692" y="1384307"/>
            <a:ext cx="4032449" cy="27629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8184" y="4348601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density planting: ~300 plants per bench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333493" y="308518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8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Canola genome sequence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1130 Mb genome</a:t>
            </a:r>
          </a:p>
          <a:p>
            <a:r>
              <a:rPr lang="en-US" dirty="0" smtClean="0"/>
              <a:t>79% genome coverage, 96% of ESTs</a:t>
            </a:r>
          </a:p>
          <a:p>
            <a:r>
              <a:rPr lang="en-US" dirty="0" smtClean="0"/>
              <a:t>101,040 gene models, 91,167 match to </a:t>
            </a:r>
            <a:r>
              <a:rPr lang="en-US" i="1" dirty="0" smtClean="0"/>
              <a:t>B. </a:t>
            </a:r>
            <a:r>
              <a:rPr lang="en-US" i="1" dirty="0" err="1" smtClean="0"/>
              <a:t>Oleracea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B. </a:t>
            </a:r>
            <a:r>
              <a:rPr lang="en-US" i="1" dirty="0" err="1" smtClean="0"/>
              <a:t>rapa</a:t>
            </a:r>
            <a:r>
              <a:rPr lang="en-US" i="1" dirty="0" smtClean="0"/>
              <a:t>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Relatively few genes lost from A and C genomes (112 and 91)</a:t>
            </a:r>
          </a:p>
          <a:p>
            <a:r>
              <a:rPr lang="en-US" dirty="0" smtClean="0"/>
              <a:t>Frequent </a:t>
            </a:r>
            <a:r>
              <a:rPr lang="en-US" dirty="0" err="1" smtClean="0"/>
              <a:t>homeologous</a:t>
            </a:r>
            <a:r>
              <a:rPr lang="en-US" dirty="0" smtClean="0"/>
              <a:t> exchanges between genomes – one section replaced with corresponding region from </a:t>
            </a:r>
            <a:r>
              <a:rPr lang="en-US" dirty="0" err="1" smtClean="0"/>
              <a:t>homeologous</a:t>
            </a:r>
            <a:r>
              <a:rPr lang="en-US" dirty="0" smtClean="0"/>
              <a:t> sub genome (chromosome, gene or nucleotide level)</a:t>
            </a:r>
          </a:p>
          <a:p>
            <a:r>
              <a:rPr lang="en-US" dirty="0" smtClean="0"/>
              <a:t>96% of genes expressed in leaf or root, similar contributions from A and C genomes</a:t>
            </a:r>
          </a:p>
          <a:p>
            <a:r>
              <a:rPr lang="en-US" dirty="0" smtClean="0"/>
              <a:t>Expansion of lipid synthesis genes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77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Mutant population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416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 – 6000 plants</a:t>
            </a:r>
          </a:p>
          <a:p>
            <a:r>
              <a:rPr lang="en-US" dirty="0" smtClean="0"/>
              <a:t>M2 seed harvested – 2000+ lines</a:t>
            </a:r>
          </a:p>
          <a:p>
            <a:r>
              <a:rPr lang="en-US" dirty="0" smtClean="0"/>
              <a:t>M2 plants – 1200 grown, sampled for DNA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3070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Phenotypes:</a:t>
            </a:r>
          </a:p>
          <a:p>
            <a:r>
              <a:rPr lang="en-US" dirty="0" smtClean="0"/>
              <a:t>Early flowering (M1)</a:t>
            </a:r>
          </a:p>
          <a:p>
            <a:r>
              <a:rPr lang="en-US" dirty="0" smtClean="0"/>
              <a:t>Late flowering</a:t>
            </a:r>
          </a:p>
          <a:p>
            <a:r>
              <a:rPr lang="en-US" dirty="0" smtClean="0"/>
              <a:t>Spiky leaves (holly-like)</a:t>
            </a:r>
          </a:p>
          <a:p>
            <a:r>
              <a:rPr lang="en-US" dirty="0" smtClean="0"/>
              <a:t>Leaves from axillary meristems</a:t>
            </a:r>
          </a:p>
          <a:p>
            <a:r>
              <a:rPr lang="en-US" dirty="0" smtClean="0"/>
              <a:t>Larger leaves</a:t>
            </a:r>
          </a:p>
          <a:p>
            <a:r>
              <a:rPr lang="en-US" dirty="0" smtClean="0"/>
              <a:t>Dwarf</a:t>
            </a:r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5"/>
          <a:stretch/>
        </p:blipFill>
        <p:spPr>
          <a:xfrm>
            <a:off x="2353181" y="3980996"/>
            <a:ext cx="1190716" cy="1900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t="12225" r="18413" b="8992"/>
          <a:stretch/>
        </p:blipFill>
        <p:spPr>
          <a:xfrm>
            <a:off x="3623813" y="3072340"/>
            <a:ext cx="1499188" cy="2804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0" b="30050"/>
          <a:stretch/>
        </p:blipFill>
        <p:spPr>
          <a:xfrm>
            <a:off x="5202917" y="1988840"/>
            <a:ext cx="385762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traits in canola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528946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 properties</a:t>
            </a:r>
          </a:p>
          <a:p>
            <a:r>
              <a:rPr lang="en-US" dirty="0"/>
              <a:t>	</a:t>
            </a:r>
            <a:r>
              <a:rPr lang="en-US" sz="1400" dirty="0" smtClean="0"/>
              <a:t>Oil content (seed and leaf)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Oil properties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Glucosinolates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Tocopherols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Fibre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Storage proteins</a:t>
            </a:r>
            <a:endParaRPr lang="en-US" dirty="0"/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	</a:t>
            </a:r>
            <a:r>
              <a:rPr lang="en-US" sz="1400" dirty="0" smtClean="0"/>
              <a:t>Pod shatter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Branching and </a:t>
            </a:r>
            <a:r>
              <a:rPr lang="en-US" sz="1400" dirty="0" err="1" smtClean="0"/>
              <a:t>determinancy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Apetalous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Synchronous flowering</a:t>
            </a:r>
            <a:endParaRPr lang="en-US" dirty="0"/>
          </a:p>
          <a:p>
            <a:r>
              <a:rPr lang="en-US" dirty="0" smtClean="0"/>
              <a:t>Phenology</a:t>
            </a:r>
          </a:p>
          <a:p>
            <a:r>
              <a:rPr lang="en-US" dirty="0"/>
              <a:t>	</a:t>
            </a:r>
            <a:r>
              <a:rPr lang="en-US" sz="1400" dirty="0" smtClean="0"/>
              <a:t>Flowering time – photoperiod/</a:t>
            </a:r>
            <a:r>
              <a:rPr lang="en-US" sz="1400" dirty="0" err="1" smtClean="0"/>
              <a:t>vernalization</a:t>
            </a:r>
            <a:r>
              <a:rPr lang="en-US" sz="1400" dirty="0" smtClean="0"/>
              <a:t>/temperature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Establishment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Vigour</a:t>
            </a:r>
            <a:endParaRPr lang="en-US" sz="1400" dirty="0" smtClean="0"/>
          </a:p>
          <a:p>
            <a:r>
              <a:rPr lang="en-US" dirty="0" smtClean="0"/>
              <a:t>Disease</a:t>
            </a:r>
          </a:p>
          <a:p>
            <a:r>
              <a:rPr lang="en-US" sz="1400" smtClean="0"/>
              <a:t>	Blackleg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Sclerotinia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58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the TILLING population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Assemble list of genes for target traits – Oils, Flowering, Disease, Hormones –&gt; 930 B </a:t>
            </a:r>
            <a:r>
              <a:rPr lang="en-US" dirty="0" err="1" smtClean="0"/>
              <a:t>napus</a:t>
            </a:r>
            <a:r>
              <a:rPr lang="en-US" dirty="0" smtClean="0"/>
              <a:t> genes</a:t>
            </a:r>
          </a:p>
          <a:p>
            <a:r>
              <a:rPr lang="en-US" dirty="0" smtClean="0"/>
              <a:t>Screening Gene-by-gene</a:t>
            </a:r>
            <a:r>
              <a:rPr lang="en-US" dirty="0" smtClean="0"/>
              <a:t>?</a:t>
            </a:r>
          </a:p>
          <a:p>
            <a:pPr marL="216000" lvl="1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inefficient</a:t>
            </a:r>
          </a:p>
          <a:p>
            <a:pPr lvl="1">
              <a:buFontTx/>
              <a:buChar char="-"/>
            </a:pPr>
            <a:r>
              <a:rPr lang="en-US" dirty="0" smtClean="0"/>
              <a:t>very similar </a:t>
            </a:r>
            <a:r>
              <a:rPr lang="en-US" dirty="0" err="1" smtClean="0"/>
              <a:t>homeologs</a:t>
            </a:r>
            <a:r>
              <a:rPr lang="en-US" dirty="0" smtClean="0"/>
              <a:t> – specific PCR difficult -&gt; </a:t>
            </a:r>
            <a:r>
              <a:rPr lang="en-US" dirty="0" err="1" smtClean="0"/>
              <a:t>CelI</a:t>
            </a:r>
            <a:r>
              <a:rPr lang="en-US" dirty="0" smtClean="0"/>
              <a:t> digests problematic</a:t>
            </a:r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Amplicon </a:t>
            </a:r>
            <a:r>
              <a:rPr lang="en-US" dirty="0" smtClean="0">
                <a:solidFill>
                  <a:srgbClr val="800000"/>
                </a:solidFill>
              </a:rPr>
              <a:t>sequencing</a:t>
            </a:r>
            <a:r>
              <a:rPr lang="en-US" dirty="0" smtClean="0">
                <a:solidFill>
                  <a:srgbClr val="800000"/>
                </a:solidFill>
              </a:rPr>
              <a:t>?</a:t>
            </a:r>
          </a:p>
          <a:p>
            <a:pPr marL="216000" lvl="1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- Lots of primers needed</a:t>
            </a:r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Sequence capture?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AU" dirty="0" smtClean="0">
                <a:solidFill>
                  <a:srgbClr val="800000"/>
                </a:solidFill>
              </a:rPr>
              <a:t>More cost-effective and efficient for large numbers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More likely to show specific genes containing mutations</a:t>
            </a:r>
          </a:p>
          <a:p>
            <a:pPr marL="432000" lvl="2" indent="0"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432000" lvl="2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=&gt; Capture design made for 925 genes = 1.5 Mb target sequences</a:t>
            </a:r>
            <a:endParaRPr lang="en-US" dirty="0">
              <a:solidFill>
                <a:srgbClr val="800000"/>
              </a:solidFill>
            </a:endParaRPr>
          </a:p>
          <a:p>
            <a:pPr lvl="2"/>
            <a:endParaRPr lang="en-US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Pilot sequence capture screen</a:t>
            </a:r>
            <a:endParaRPr lang="en-AU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179512" y="1772816"/>
            <a:ext cx="1080120" cy="720080"/>
            <a:chOff x="179512" y="1772816"/>
            <a:chExt cx="936104" cy="576064"/>
          </a:xfrm>
        </p:grpSpPr>
        <p:sp>
          <p:nvSpPr>
            <p:cNvPr id="3" name="Rectangle 2"/>
            <p:cNvSpPr/>
            <p:nvPr/>
          </p:nvSpPr>
          <p:spPr>
            <a:xfrm>
              <a:off x="179512" y="1772816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51520" y="1808820"/>
              <a:ext cx="792088" cy="504056"/>
              <a:chOff x="1619672" y="1772816"/>
              <a:chExt cx="1748408" cy="1138808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619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772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9244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20768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22292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2381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534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26864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28388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29912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3143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3296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202" name="Group 201"/>
          <p:cNvGrpSpPr/>
          <p:nvPr/>
        </p:nvGrpSpPr>
        <p:grpSpPr>
          <a:xfrm>
            <a:off x="174674" y="2578092"/>
            <a:ext cx="1080120" cy="720080"/>
            <a:chOff x="179512" y="1772816"/>
            <a:chExt cx="936104" cy="576064"/>
          </a:xfrm>
        </p:grpSpPr>
        <p:sp>
          <p:nvSpPr>
            <p:cNvPr id="203" name="Rectangle 202"/>
            <p:cNvSpPr/>
            <p:nvPr/>
          </p:nvSpPr>
          <p:spPr>
            <a:xfrm>
              <a:off x="179512" y="1772816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251520" y="1808820"/>
              <a:ext cx="792088" cy="504056"/>
              <a:chOff x="1619672" y="1772816"/>
              <a:chExt cx="1748408" cy="1138808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619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1772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97" name="Oval 296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19244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89" name="Oval 288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20768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81" name="Oval 280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22292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2381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65" name="Oval 264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2534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26864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8388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29912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Oval 233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6" name="Oval 235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43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3296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217" name="Oval 216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313" name="Group 312"/>
          <p:cNvGrpSpPr/>
          <p:nvPr/>
        </p:nvGrpSpPr>
        <p:grpSpPr>
          <a:xfrm>
            <a:off x="179512" y="3423929"/>
            <a:ext cx="1080120" cy="720080"/>
            <a:chOff x="179512" y="1772816"/>
            <a:chExt cx="936104" cy="576064"/>
          </a:xfrm>
        </p:grpSpPr>
        <p:sp>
          <p:nvSpPr>
            <p:cNvPr id="314" name="Rectangle 313"/>
            <p:cNvSpPr/>
            <p:nvPr/>
          </p:nvSpPr>
          <p:spPr>
            <a:xfrm>
              <a:off x="179512" y="1772816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251520" y="1808820"/>
              <a:ext cx="792088" cy="504056"/>
              <a:chOff x="1619672" y="1772816"/>
              <a:chExt cx="1748408" cy="1138808"/>
            </a:xfrm>
          </p:grpSpPr>
          <p:grpSp>
            <p:nvGrpSpPr>
              <p:cNvPr id="316" name="Group 315"/>
              <p:cNvGrpSpPr/>
              <p:nvPr/>
            </p:nvGrpSpPr>
            <p:grpSpPr>
              <a:xfrm>
                <a:off x="1619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17" name="Group 316"/>
              <p:cNvGrpSpPr/>
              <p:nvPr/>
            </p:nvGrpSpPr>
            <p:grpSpPr>
              <a:xfrm>
                <a:off x="1772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19244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400" name="Oval 399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>
                <a:off x="20768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9" name="Oval 398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0" name="Group 319"/>
              <p:cNvGrpSpPr/>
              <p:nvPr/>
            </p:nvGrpSpPr>
            <p:grpSpPr>
              <a:xfrm>
                <a:off x="22292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1" name="Group 320"/>
              <p:cNvGrpSpPr/>
              <p:nvPr/>
            </p:nvGrpSpPr>
            <p:grpSpPr>
              <a:xfrm>
                <a:off x="2381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8" name="Oval 377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0" name="Oval 379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3" name="Oval 382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534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68" name="Oval 367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9" name="Oval 368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0" name="Oval 369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1" name="Oval 370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2" name="Oval 371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3" name="Oval 372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4" name="Oval 373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5" name="Oval 374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26864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60" name="Oval 359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6" name="Oval 365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>
                <a:off x="28388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4" name="Oval 353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6" name="Oval 355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7" name="Oval 356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9" name="Oval 358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29912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Oval 347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0" name="Oval 349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31436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27" name="Group 326"/>
              <p:cNvGrpSpPr/>
              <p:nvPr/>
            </p:nvGrpSpPr>
            <p:grpSpPr>
              <a:xfrm>
                <a:off x="3296072" y="1772816"/>
                <a:ext cx="72008" cy="1138808"/>
                <a:chOff x="1619672" y="1772816"/>
                <a:chExt cx="72008" cy="1138808"/>
              </a:xfrm>
            </p:grpSpPr>
            <p:sp>
              <p:nvSpPr>
                <p:cNvPr id="328" name="Oval 327"/>
                <p:cNvSpPr/>
                <p:nvPr/>
              </p:nvSpPr>
              <p:spPr>
                <a:xfrm>
                  <a:off x="1619672" y="1772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1619672" y="1925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1619672" y="2077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1619672" y="22300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1619672" y="23824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1619672" y="25348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1619672" y="26872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1619672" y="2839616"/>
                  <a:ext cx="72008" cy="7200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427" name="Group 426"/>
          <p:cNvGrpSpPr/>
          <p:nvPr/>
        </p:nvGrpSpPr>
        <p:grpSpPr>
          <a:xfrm>
            <a:off x="2062798" y="1817821"/>
            <a:ext cx="37641" cy="630070"/>
            <a:chOff x="1619672" y="1772816"/>
            <a:chExt cx="72008" cy="1138808"/>
          </a:xfrm>
        </p:grpSpPr>
        <p:sp>
          <p:nvSpPr>
            <p:cNvPr id="527" name="Oval 526"/>
            <p:cNvSpPr/>
            <p:nvPr/>
          </p:nvSpPr>
          <p:spPr>
            <a:xfrm>
              <a:off x="1619672" y="17728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8" name="Oval 527"/>
            <p:cNvSpPr/>
            <p:nvPr/>
          </p:nvSpPr>
          <p:spPr>
            <a:xfrm>
              <a:off x="1619672" y="19252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9" name="Oval 528"/>
            <p:cNvSpPr/>
            <p:nvPr/>
          </p:nvSpPr>
          <p:spPr>
            <a:xfrm>
              <a:off x="1619672" y="20776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0" name="Oval 529"/>
            <p:cNvSpPr/>
            <p:nvPr/>
          </p:nvSpPr>
          <p:spPr>
            <a:xfrm>
              <a:off x="1619672" y="22300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1" name="Oval 530"/>
            <p:cNvSpPr/>
            <p:nvPr/>
          </p:nvSpPr>
          <p:spPr>
            <a:xfrm>
              <a:off x="1619672" y="23824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2" name="Oval 531"/>
            <p:cNvSpPr/>
            <p:nvPr/>
          </p:nvSpPr>
          <p:spPr>
            <a:xfrm>
              <a:off x="1619672" y="25348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3" name="Oval 532"/>
            <p:cNvSpPr/>
            <p:nvPr/>
          </p:nvSpPr>
          <p:spPr>
            <a:xfrm>
              <a:off x="1619672" y="26872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4" name="Oval 533"/>
            <p:cNvSpPr/>
            <p:nvPr/>
          </p:nvSpPr>
          <p:spPr>
            <a:xfrm>
              <a:off x="1619672" y="28396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46" name="Group 645"/>
          <p:cNvGrpSpPr/>
          <p:nvPr/>
        </p:nvGrpSpPr>
        <p:grpSpPr>
          <a:xfrm>
            <a:off x="2067966" y="2623097"/>
            <a:ext cx="37641" cy="630070"/>
            <a:chOff x="1619672" y="1772816"/>
            <a:chExt cx="72008" cy="1138808"/>
          </a:xfrm>
        </p:grpSpPr>
        <p:sp>
          <p:nvSpPr>
            <p:cNvPr id="647" name="Oval 646"/>
            <p:cNvSpPr/>
            <p:nvPr/>
          </p:nvSpPr>
          <p:spPr>
            <a:xfrm>
              <a:off x="1619672" y="17728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8" name="Oval 647"/>
            <p:cNvSpPr/>
            <p:nvPr/>
          </p:nvSpPr>
          <p:spPr>
            <a:xfrm>
              <a:off x="1619672" y="19252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9" name="Oval 648"/>
            <p:cNvSpPr/>
            <p:nvPr/>
          </p:nvSpPr>
          <p:spPr>
            <a:xfrm>
              <a:off x="1619672" y="20776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0" name="Oval 649"/>
            <p:cNvSpPr/>
            <p:nvPr/>
          </p:nvSpPr>
          <p:spPr>
            <a:xfrm>
              <a:off x="1619672" y="22300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1" name="Oval 650"/>
            <p:cNvSpPr/>
            <p:nvPr/>
          </p:nvSpPr>
          <p:spPr>
            <a:xfrm>
              <a:off x="1619672" y="23824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2" name="Oval 651"/>
            <p:cNvSpPr/>
            <p:nvPr/>
          </p:nvSpPr>
          <p:spPr>
            <a:xfrm>
              <a:off x="1619672" y="25348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3" name="Oval 652"/>
            <p:cNvSpPr/>
            <p:nvPr/>
          </p:nvSpPr>
          <p:spPr>
            <a:xfrm>
              <a:off x="1619672" y="26872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4" name="Oval 653"/>
            <p:cNvSpPr/>
            <p:nvPr/>
          </p:nvSpPr>
          <p:spPr>
            <a:xfrm>
              <a:off x="1619672" y="28396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5" name="Group 654"/>
          <p:cNvGrpSpPr/>
          <p:nvPr/>
        </p:nvGrpSpPr>
        <p:grpSpPr>
          <a:xfrm>
            <a:off x="2067507" y="3468934"/>
            <a:ext cx="37641" cy="630070"/>
            <a:chOff x="1619672" y="1772816"/>
            <a:chExt cx="72008" cy="1138808"/>
          </a:xfrm>
        </p:grpSpPr>
        <p:sp>
          <p:nvSpPr>
            <p:cNvPr id="656" name="Oval 655"/>
            <p:cNvSpPr/>
            <p:nvPr/>
          </p:nvSpPr>
          <p:spPr>
            <a:xfrm>
              <a:off x="1619672" y="17728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7" name="Oval 656"/>
            <p:cNvSpPr/>
            <p:nvPr/>
          </p:nvSpPr>
          <p:spPr>
            <a:xfrm>
              <a:off x="1619672" y="19252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8" name="Oval 657"/>
            <p:cNvSpPr/>
            <p:nvPr/>
          </p:nvSpPr>
          <p:spPr>
            <a:xfrm>
              <a:off x="1619672" y="20776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9" name="Oval 658"/>
            <p:cNvSpPr/>
            <p:nvPr/>
          </p:nvSpPr>
          <p:spPr>
            <a:xfrm>
              <a:off x="1619672" y="22300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0" name="Oval 659"/>
            <p:cNvSpPr/>
            <p:nvPr/>
          </p:nvSpPr>
          <p:spPr>
            <a:xfrm>
              <a:off x="1619672" y="23824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1" name="Oval 660"/>
            <p:cNvSpPr/>
            <p:nvPr/>
          </p:nvSpPr>
          <p:spPr>
            <a:xfrm>
              <a:off x="1619672" y="25348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2" name="Oval 661"/>
            <p:cNvSpPr/>
            <p:nvPr/>
          </p:nvSpPr>
          <p:spPr>
            <a:xfrm>
              <a:off x="1619672" y="26872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3" name="Oval 662"/>
            <p:cNvSpPr/>
            <p:nvPr/>
          </p:nvSpPr>
          <p:spPr>
            <a:xfrm>
              <a:off x="1619672" y="2839616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64" name="TextBox 663"/>
          <p:cNvSpPr txBox="1"/>
          <p:nvPr/>
        </p:nvSpPr>
        <p:spPr>
          <a:xfrm>
            <a:off x="276580" y="4509120"/>
            <a:ext cx="89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 smtClean="0"/>
              <a:t>gDNA</a:t>
            </a:r>
            <a:r>
              <a:rPr lang="en-AU" sz="1400" dirty="0"/>
              <a:t> </a:t>
            </a:r>
            <a:r>
              <a:rPr lang="en-AU" sz="1400" dirty="0" smtClean="0"/>
              <a:t>from individual M2s</a:t>
            </a:r>
            <a:endParaRPr lang="en-AU" sz="1400" dirty="0"/>
          </a:p>
        </p:txBody>
      </p:sp>
      <p:sp>
        <p:nvSpPr>
          <p:cNvPr id="665" name="TextBox 664"/>
          <p:cNvSpPr txBox="1"/>
          <p:nvPr/>
        </p:nvSpPr>
        <p:spPr>
          <a:xfrm>
            <a:off x="1668391" y="4509120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Pools of 12 DNAs</a:t>
            </a:r>
            <a:endParaRPr lang="en-AU" sz="1400" dirty="0"/>
          </a:p>
        </p:txBody>
      </p:sp>
      <p:sp>
        <p:nvSpPr>
          <p:cNvPr id="666" name="Right Arrow 665"/>
          <p:cNvSpPr/>
          <p:nvPr/>
        </p:nvSpPr>
        <p:spPr>
          <a:xfrm>
            <a:off x="1452367" y="4662718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7" name="Right Arrow 666"/>
          <p:cNvSpPr/>
          <p:nvPr/>
        </p:nvSpPr>
        <p:spPr>
          <a:xfrm>
            <a:off x="1452367" y="3674503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8" name="Right Arrow 667"/>
          <p:cNvSpPr/>
          <p:nvPr/>
        </p:nvSpPr>
        <p:spPr>
          <a:xfrm>
            <a:off x="1458158" y="2828411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9" name="Right Arrow 668"/>
          <p:cNvSpPr/>
          <p:nvPr/>
        </p:nvSpPr>
        <p:spPr>
          <a:xfrm>
            <a:off x="1444706" y="2023135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70" name="Group 669"/>
          <p:cNvGrpSpPr/>
          <p:nvPr/>
        </p:nvGrpSpPr>
        <p:grpSpPr>
          <a:xfrm>
            <a:off x="3167109" y="1821167"/>
            <a:ext cx="37641" cy="630070"/>
            <a:chOff x="1619672" y="1772816"/>
            <a:chExt cx="72008" cy="11388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1" name="Oval 670"/>
            <p:cNvSpPr/>
            <p:nvPr/>
          </p:nvSpPr>
          <p:spPr>
            <a:xfrm>
              <a:off x="1619672" y="17728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2" name="Oval 671"/>
            <p:cNvSpPr/>
            <p:nvPr/>
          </p:nvSpPr>
          <p:spPr>
            <a:xfrm>
              <a:off x="1619672" y="19252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3" name="Oval 672"/>
            <p:cNvSpPr/>
            <p:nvPr/>
          </p:nvSpPr>
          <p:spPr>
            <a:xfrm>
              <a:off x="1619672" y="20776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4" name="Oval 673"/>
            <p:cNvSpPr/>
            <p:nvPr/>
          </p:nvSpPr>
          <p:spPr>
            <a:xfrm>
              <a:off x="1619672" y="22300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5" name="Oval 674"/>
            <p:cNvSpPr/>
            <p:nvPr/>
          </p:nvSpPr>
          <p:spPr>
            <a:xfrm>
              <a:off x="1619672" y="23824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6" name="Oval 675"/>
            <p:cNvSpPr/>
            <p:nvPr/>
          </p:nvSpPr>
          <p:spPr>
            <a:xfrm>
              <a:off x="1619672" y="25348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7" name="Oval 676"/>
            <p:cNvSpPr/>
            <p:nvPr/>
          </p:nvSpPr>
          <p:spPr>
            <a:xfrm>
              <a:off x="1619672" y="26872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8" name="Oval 677"/>
            <p:cNvSpPr/>
            <p:nvPr/>
          </p:nvSpPr>
          <p:spPr>
            <a:xfrm>
              <a:off x="1619672" y="28396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9" name="Group 678"/>
          <p:cNvGrpSpPr/>
          <p:nvPr/>
        </p:nvGrpSpPr>
        <p:grpSpPr>
          <a:xfrm>
            <a:off x="3172277" y="2626443"/>
            <a:ext cx="37641" cy="630070"/>
            <a:chOff x="1619672" y="1772816"/>
            <a:chExt cx="72008" cy="11388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80" name="Oval 679"/>
            <p:cNvSpPr/>
            <p:nvPr/>
          </p:nvSpPr>
          <p:spPr>
            <a:xfrm>
              <a:off x="1619672" y="17728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1" name="Oval 680"/>
            <p:cNvSpPr/>
            <p:nvPr/>
          </p:nvSpPr>
          <p:spPr>
            <a:xfrm>
              <a:off x="1619672" y="19252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2" name="Oval 681"/>
            <p:cNvSpPr/>
            <p:nvPr/>
          </p:nvSpPr>
          <p:spPr>
            <a:xfrm>
              <a:off x="1619672" y="20776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3" name="Oval 682"/>
            <p:cNvSpPr/>
            <p:nvPr/>
          </p:nvSpPr>
          <p:spPr>
            <a:xfrm>
              <a:off x="1619672" y="22300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4" name="Oval 683"/>
            <p:cNvSpPr/>
            <p:nvPr/>
          </p:nvSpPr>
          <p:spPr>
            <a:xfrm>
              <a:off x="1619672" y="23824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5" name="Oval 684"/>
            <p:cNvSpPr/>
            <p:nvPr/>
          </p:nvSpPr>
          <p:spPr>
            <a:xfrm>
              <a:off x="1619672" y="25348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6" name="Oval 685"/>
            <p:cNvSpPr/>
            <p:nvPr/>
          </p:nvSpPr>
          <p:spPr>
            <a:xfrm>
              <a:off x="1619672" y="26872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7" name="Oval 686"/>
            <p:cNvSpPr/>
            <p:nvPr/>
          </p:nvSpPr>
          <p:spPr>
            <a:xfrm>
              <a:off x="1619672" y="28396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88" name="Group 687"/>
          <p:cNvGrpSpPr/>
          <p:nvPr/>
        </p:nvGrpSpPr>
        <p:grpSpPr>
          <a:xfrm>
            <a:off x="3171818" y="3472280"/>
            <a:ext cx="37641" cy="630070"/>
            <a:chOff x="1619672" y="1772816"/>
            <a:chExt cx="72008" cy="11388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89" name="Oval 688"/>
            <p:cNvSpPr/>
            <p:nvPr/>
          </p:nvSpPr>
          <p:spPr>
            <a:xfrm>
              <a:off x="1619672" y="17728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0" name="Oval 689"/>
            <p:cNvSpPr/>
            <p:nvPr/>
          </p:nvSpPr>
          <p:spPr>
            <a:xfrm>
              <a:off x="1619672" y="19252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1" name="Oval 690"/>
            <p:cNvSpPr/>
            <p:nvPr/>
          </p:nvSpPr>
          <p:spPr>
            <a:xfrm>
              <a:off x="1619672" y="20776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2" name="Oval 691"/>
            <p:cNvSpPr/>
            <p:nvPr/>
          </p:nvSpPr>
          <p:spPr>
            <a:xfrm>
              <a:off x="1619672" y="22300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3" name="Oval 692"/>
            <p:cNvSpPr/>
            <p:nvPr/>
          </p:nvSpPr>
          <p:spPr>
            <a:xfrm>
              <a:off x="1619672" y="23824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4" name="Oval 693"/>
            <p:cNvSpPr/>
            <p:nvPr/>
          </p:nvSpPr>
          <p:spPr>
            <a:xfrm>
              <a:off x="1619672" y="25348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5" name="Oval 694"/>
            <p:cNvSpPr/>
            <p:nvPr/>
          </p:nvSpPr>
          <p:spPr>
            <a:xfrm>
              <a:off x="1619672" y="26872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6" name="Oval 695"/>
            <p:cNvSpPr/>
            <p:nvPr/>
          </p:nvSpPr>
          <p:spPr>
            <a:xfrm>
              <a:off x="1619672" y="2839616"/>
              <a:ext cx="72008" cy="72008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7" name="Right Arrow 696"/>
          <p:cNvSpPr/>
          <p:nvPr/>
        </p:nvSpPr>
        <p:spPr>
          <a:xfrm>
            <a:off x="2556678" y="3677849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8" name="Right Arrow 697"/>
          <p:cNvSpPr/>
          <p:nvPr/>
        </p:nvSpPr>
        <p:spPr>
          <a:xfrm>
            <a:off x="2562469" y="2831757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9" name="Right Arrow 698"/>
          <p:cNvSpPr/>
          <p:nvPr/>
        </p:nvSpPr>
        <p:spPr>
          <a:xfrm>
            <a:off x="2549017" y="2026481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0" name="TextBox 699"/>
          <p:cNvSpPr txBox="1"/>
          <p:nvPr/>
        </p:nvSpPr>
        <p:spPr>
          <a:xfrm>
            <a:off x="2772702" y="4508563"/>
            <a:ext cx="100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24 barcoded libraries</a:t>
            </a:r>
            <a:endParaRPr lang="en-AU" sz="1400" dirty="0"/>
          </a:p>
        </p:txBody>
      </p:sp>
      <p:sp>
        <p:nvSpPr>
          <p:cNvPr id="701" name="Right Arrow 700"/>
          <p:cNvSpPr/>
          <p:nvPr/>
        </p:nvSpPr>
        <p:spPr>
          <a:xfrm>
            <a:off x="2556678" y="4662161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3" name="Oval 702"/>
          <p:cNvSpPr/>
          <p:nvPr/>
        </p:nvSpPr>
        <p:spPr>
          <a:xfrm>
            <a:off x="4117355" y="2770103"/>
            <a:ext cx="267992" cy="289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1" name="Right Arrow 710"/>
          <p:cNvSpPr/>
          <p:nvPr/>
        </p:nvSpPr>
        <p:spPr>
          <a:xfrm>
            <a:off x="3596651" y="2823429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2" name="TextBox 711"/>
          <p:cNvSpPr txBox="1"/>
          <p:nvPr/>
        </p:nvSpPr>
        <p:spPr>
          <a:xfrm>
            <a:off x="3987396" y="4514629"/>
            <a:ext cx="1007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Pooled library</a:t>
            </a:r>
            <a:endParaRPr lang="en-AU" sz="1400" dirty="0"/>
          </a:p>
        </p:txBody>
      </p:sp>
      <p:sp>
        <p:nvSpPr>
          <p:cNvPr id="713" name="Right Arrow 712"/>
          <p:cNvSpPr/>
          <p:nvPr/>
        </p:nvSpPr>
        <p:spPr>
          <a:xfrm>
            <a:off x="3771372" y="4668227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4" name="Oval 713"/>
          <p:cNvSpPr/>
          <p:nvPr/>
        </p:nvSpPr>
        <p:spPr>
          <a:xfrm>
            <a:off x="4408230" y="1905486"/>
            <a:ext cx="267992" cy="289817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5" name="TextBox 714"/>
          <p:cNvSpPr txBox="1"/>
          <p:nvPr/>
        </p:nvSpPr>
        <p:spPr>
          <a:xfrm>
            <a:off x="4172617" y="1351891"/>
            <a:ext cx="1007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Capture </a:t>
            </a:r>
            <a:r>
              <a:rPr lang="en-AU" sz="1400" dirty="0" err="1" smtClean="0"/>
              <a:t>oligos</a:t>
            </a:r>
            <a:endParaRPr lang="en-AU" sz="1400" dirty="0"/>
          </a:p>
        </p:txBody>
      </p:sp>
      <p:sp>
        <p:nvSpPr>
          <p:cNvPr id="716" name="Right Arrow 715"/>
          <p:cNvSpPr/>
          <p:nvPr/>
        </p:nvSpPr>
        <p:spPr>
          <a:xfrm>
            <a:off x="4548780" y="2788094"/>
            <a:ext cx="44928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7" name="Right Arrow 716"/>
          <p:cNvSpPr/>
          <p:nvPr/>
        </p:nvSpPr>
        <p:spPr>
          <a:xfrm rot="3136022">
            <a:off x="4586073" y="2383686"/>
            <a:ext cx="44928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8" name="Oval 717"/>
          <p:cNvSpPr/>
          <p:nvPr/>
        </p:nvSpPr>
        <p:spPr>
          <a:xfrm>
            <a:off x="5221666" y="2751064"/>
            <a:ext cx="267992" cy="2898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9" name="TextBox 718"/>
          <p:cNvSpPr txBox="1"/>
          <p:nvPr/>
        </p:nvSpPr>
        <p:spPr>
          <a:xfrm>
            <a:off x="5033618" y="4509120"/>
            <a:ext cx="1007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Captured library</a:t>
            </a:r>
            <a:endParaRPr lang="en-AU" sz="1400" dirty="0"/>
          </a:p>
        </p:txBody>
      </p:sp>
      <p:sp>
        <p:nvSpPr>
          <p:cNvPr id="720" name="Right Arrow 719"/>
          <p:cNvSpPr/>
          <p:nvPr/>
        </p:nvSpPr>
        <p:spPr>
          <a:xfrm>
            <a:off x="4817594" y="4662718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21" name="Picture 720"/>
          <p:cNvPicPr>
            <a:picLocks noChangeAspect="1"/>
          </p:cNvPicPr>
          <p:nvPr/>
        </p:nvPicPr>
        <p:blipFill rotWithShape="1">
          <a:blip r:embed="rId2"/>
          <a:srcRect l="10030" r="8042"/>
          <a:stretch/>
        </p:blipFill>
        <p:spPr>
          <a:xfrm>
            <a:off x="7687400" y="2333673"/>
            <a:ext cx="1277538" cy="1090256"/>
          </a:xfrm>
          <a:prstGeom prst="rect">
            <a:avLst/>
          </a:prstGeom>
        </p:spPr>
      </p:pic>
      <p:sp>
        <p:nvSpPr>
          <p:cNvPr id="722" name="TextBox 721"/>
          <p:cNvSpPr txBox="1"/>
          <p:nvPr/>
        </p:nvSpPr>
        <p:spPr>
          <a:xfrm>
            <a:off x="6156176" y="4509120"/>
            <a:ext cx="1007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Sequence</a:t>
            </a:r>
            <a:endParaRPr lang="en-AU" sz="1400" dirty="0"/>
          </a:p>
        </p:txBody>
      </p:sp>
      <p:sp>
        <p:nvSpPr>
          <p:cNvPr id="723" name="Right Arrow 722"/>
          <p:cNvSpPr/>
          <p:nvPr/>
        </p:nvSpPr>
        <p:spPr>
          <a:xfrm>
            <a:off x="5940152" y="4662718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4" name="TextBox 723"/>
          <p:cNvSpPr txBox="1"/>
          <p:nvPr/>
        </p:nvSpPr>
        <p:spPr>
          <a:xfrm>
            <a:off x="7405019" y="4509120"/>
            <a:ext cx="1007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Analysis to identify new mutations</a:t>
            </a:r>
            <a:endParaRPr lang="en-AU" sz="1400" dirty="0"/>
          </a:p>
        </p:txBody>
      </p:sp>
      <p:sp>
        <p:nvSpPr>
          <p:cNvPr id="725" name="Right Arrow 724"/>
          <p:cNvSpPr/>
          <p:nvPr/>
        </p:nvSpPr>
        <p:spPr>
          <a:xfrm>
            <a:off x="7188995" y="4662718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ttp://assets.illumina.com/content/dam/illumina-marketing/images/systems/nextseq/nextseq-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8" t="4202" r="16578" b="2559"/>
          <a:stretch/>
        </p:blipFill>
        <p:spPr bwMode="auto">
          <a:xfrm>
            <a:off x="5959938" y="2327650"/>
            <a:ext cx="1388118" cy="13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6" name="Right Arrow 725"/>
          <p:cNvSpPr/>
          <p:nvPr/>
        </p:nvSpPr>
        <p:spPr>
          <a:xfrm>
            <a:off x="5796189" y="278796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7" name="Right Arrow 726"/>
          <p:cNvSpPr/>
          <p:nvPr/>
        </p:nvSpPr>
        <p:spPr>
          <a:xfrm>
            <a:off x="7332136" y="278796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58962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">
  <a:themeElements>
    <a:clrScheme name="CSIRO Forest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8BE20"/>
      </a:accent1>
      <a:accent2>
        <a:srgbClr val="4A7729"/>
      </a:accent2>
      <a:accent3>
        <a:srgbClr val="00A9CE"/>
      </a:accent3>
      <a:accent4>
        <a:srgbClr val="00313C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15290</TotalTime>
  <Words>690</Words>
  <Application>Microsoft Office PowerPoint</Application>
  <PresentationFormat>On-screen Show 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CSIRO Theme</vt:lpstr>
      <vt:lpstr>Canola TILLING population update</vt:lpstr>
      <vt:lpstr>Canola functional genomics project</vt:lpstr>
      <vt:lpstr>Canola (B. napus) is an allopolyploid related to the major model species Arabidopsis thaliana</vt:lpstr>
      <vt:lpstr>Canola mutant population</vt:lpstr>
      <vt:lpstr>Canola genome sequence</vt:lpstr>
      <vt:lpstr>Mutant population</vt:lpstr>
      <vt:lpstr>Target traits in canola</vt:lpstr>
      <vt:lpstr>Screening the TILLING population</vt:lpstr>
      <vt:lpstr>Pilot sequence capture screen</vt:lpstr>
      <vt:lpstr>TILLING screen – analysis</vt:lpstr>
      <vt:lpstr>High level view of aligned reads</vt:lpstr>
      <vt:lpstr>Mutation detection</vt:lpstr>
      <vt:lpstr>Summary of data so far</vt:lpstr>
      <vt:lpstr>Next </vt:lpstr>
      <vt:lpstr>Functional Genomics for Canola Traits</vt:lpstr>
      <vt:lpstr>Conservation of gene function between canola and Arabidopsis</vt:lpstr>
      <vt:lpstr>TILLING screen - pilot</vt:lpstr>
      <vt:lpstr>Canola and Arabidopsis genes are closely related e.g. FLC</vt:lpstr>
      <vt:lpstr>Mutagenesis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Helliwell, Chris (Agriculture, Black Mountain)</dc:creator>
  <cp:lastModifiedBy>Helliwell, Chris (Agriculture, Black Mountain)</cp:lastModifiedBy>
  <cp:revision>143</cp:revision>
  <cp:lastPrinted>2016-08-09T06:34:49Z</cp:lastPrinted>
  <dcterms:created xsi:type="dcterms:W3CDTF">2015-11-02T11:07:01Z</dcterms:created>
  <dcterms:modified xsi:type="dcterms:W3CDTF">2016-11-14T22:34:07Z</dcterms:modified>
</cp:coreProperties>
</file>