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4" r:id="rId5"/>
    <p:sldId id="265" r:id="rId6"/>
    <p:sldId id="26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7112A-278F-453A-9033-85B039B2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0356D-9B41-4C7D-868E-D7A6FB237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01F00-8226-402C-BF2E-436D8812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7CB38-C8D1-4472-81AE-B6DECF2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AF9E3-8792-49FA-9DB2-55EF620A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7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1947-8785-430E-B31F-B93AF58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002EB4-102F-44B3-8B25-877E476A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D9D25-B675-4670-A9BE-002F3715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5E7FB-0098-4354-BE87-04F3D5E0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9C47-877D-4822-B542-1265AEB4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4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FC252A-F2D9-437C-8799-814B3539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7DFF8-ABC7-4790-AB85-E202BAC6B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B3083-A00B-4B63-8A12-8E9858C2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4A876-D2C5-4671-8DF5-7EA87D6F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7CE1C-8A1B-4F70-B67E-835D348B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267C0-E891-4ED2-8653-22B5E27F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85533-F5D0-402A-BB0B-BE698805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81B26-DD25-4114-A032-15730F13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E55D6-9251-4B07-8E5C-1D822B06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7855B-AC1E-4F06-A7C3-D497116D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517B1-F484-4716-AD5A-86710107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32A56-3B4D-4935-9E42-725246D2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F302D-9150-4BC1-B4EB-AC6EDC5A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4BE0-25B8-4823-817A-1975304F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01FD8-29C8-402E-80BF-C323146D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8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0E2E1-70D4-431B-9E98-86159ACA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28592-4A3A-43EE-8834-31D86D7C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236CF9-06C1-485C-B9EA-692C4E16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CA8DD-2E58-4B8C-B88A-C52E354A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30ED1-4103-4EFA-9C24-A2561642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47B7B-5267-4645-979C-06699909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A211F-5241-4342-BB51-8C58F347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4BC2E-9F22-4C8E-9074-AFDED229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45D57-0C44-4A45-B8FE-F62F847E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BF92E5-B9F8-4CE1-ABE7-7E2108AF9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43446-F8D8-436E-BD92-DA8F7403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9DCC4-DFE8-45ED-9F90-7F03415B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A68F2F-507A-4796-BE20-A39D683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DE244F-1FDA-4A35-B39B-173B8436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0CEB-78E2-4681-A6ED-004C1D25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5C8E32-9D7D-452B-B8DC-2E8912A5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63CABF-6B12-444F-8A3B-DBC464FC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EA6403-D8EC-4D7A-94CA-6FCB4DA3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6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405FF-A400-406D-895F-F035F48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3D5F5B-46A6-4530-A51B-2DE759F9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E2444-3E8E-41B3-9A00-D05D2B4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7E82-8D5F-4BD9-A610-EB5D0063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6412A-7774-4B61-93E6-C3FD8DE9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FB0FDB-624A-4AC0-B2CB-FE79A9F8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0A698-50DA-47E8-86E2-AD8D7A9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E9817-500B-49B6-BE36-C6BABE20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0FC0C-0677-41EE-A332-70431CE4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9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58A4-7C66-46EC-80D5-2B68E7F9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17CF85-6C09-4953-AC4E-7AC561775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DF6B2B-DA70-4984-84A5-17D737106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CE89F-7E1B-4004-8B9E-EB24240F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B0171-C1D7-42F0-8C1D-196F1CC1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70B4B-005A-4797-B66C-14C7848E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0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D3CDD9-963E-4A1F-AB1B-E3EA6354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7C597-7894-4B7F-9A12-FD2E994C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49925-AFDD-45D1-A617-3BFD99AB5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D594-134A-4D44-9A58-C70F52D576BE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F8856-97E4-47DC-99A4-F666DC580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7464A-BC29-400A-9F63-38C9C99D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77FE4-5D13-42DF-9357-D465A98808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C88084-3122-4FD8-8BE7-47889CD269A7}"/>
              </a:ext>
            </a:extLst>
          </p:cNvPr>
          <p:cNvGrpSpPr/>
          <p:nvPr/>
        </p:nvGrpSpPr>
        <p:grpSpPr>
          <a:xfrm>
            <a:off x="868312" y="2046617"/>
            <a:ext cx="5605113" cy="2764766"/>
            <a:chOff x="1617043" y="2169479"/>
            <a:chExt cx="6157851" cy="280076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312E5CE-726F-436E-BD81-B4AFD79C79B8}"/>
                </a:ext>
              </a:extLst>
            </p:cNvPr>
            <p:cNvSpPr txBox="1"/>
            <p:nvPr/>
          </p:nvSpPr>
          <p:spPr>
            <a:xfrm>
              <a:off x="1617044" y="3831475"/>
              <a:ext cx="4937760" cy="11387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b="1" dirty="0"/>
            </a:p>
            <a:p>
              <a:pPr algn="ctr"/>
              <a:r>
                <a:rPr lang="en-US" altLang="zh-CN" sz="3200" b="1" dirty="0"/>
                <a:t>MCU</a:t>
              </a:r>
              <a:endParaRPr lang="en-US" altLang="zh-CN" b="1" dirty="0"/>
            </a:p>
            <a:p>
              <a:pPr algn="ctr"/>
              <a:endParaRPr lang="zh-CN" altLang="en-US" b="1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C2DC7AE-8D68-4F23-AC64-0A457B62C6CC}"/>
                </a:ext>
              </a:extLst>
            </p:cNvPr>
            <p:cNvCxnSpPr>
              <a:cxnSpLocks/>
            </p:cNvCxnSpPr>
            <p:nvPr/>
          </p:nvCxnSpPr>
          <p:spPr>
            <a:xfrm>
              <a:off x="1617044" y="3831475"/>
              <a:ext cx="4937760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A613FA-9F7B-441D-AD16-9E9400D8BA27}"/>
                </a:ext>
              </a:extLst>
            </p:cNvPr>
            <p:cNvSpPr txBox="1"/>
            <p:nvPr/>
          </p:nvSpPr>
          <p:spPr>
            <a:xfrm>
              <a:off x="6554803" y="3662198"/>
              <a:ext cx="1220091" cy="59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MMIO &amp; Interrupt</a:t>
              </a:r>
              <a:endParaRPr lang="zh-CN" altLang="en-US" sz="1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898967-2C99-40AA-8E23-B6AD6FF26D5D}"/>
                </a:ext>
              </a:extLst>
            </p:cNvPr>
            <p:cNvSpPr txBox="1"/>
            <p:nvPr/>
          </p:nvSpPr>
          <p:spPr>
            <a:xfrm>
              <a:off x="1617044" y="3000477"/>
              <a:ext cx="4937759" cy="8309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On-chip Peripheral</a:t>
              </a:r>
            </a:p>
            <a:p>
              <a:pPr algn="ctr"/>
              <a:r>
                <a:rPr lang="en-US" altLang="zh-CN" sz="2400" b="1" dirty="0"/>
                <a:t>(eg, GPIO, SPI, UART, ETH, SD)</a:t>
              </a:r>
              <a:endParaRPr lang="zh-CN" altLang="en-US" sz="1400" b="1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0BF818-E58C-466F-9FEF-F01A9D9F7A58}"/>
                </a:ext>
              </a:extLst>
            </p:cNvPr>
            <p:cNvCxnSpPr>
              <a:cxnSpLocks/>
            </p:cNvCxnSpPr>
            <p:nvPr/>
          </p:nvCxnSpPr>
          <p:spPr>
            <a:xfrm>
              <a:off x="1617043" y="3000477"/>
              <a:ext cx="4937760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8307A6-06D8-499D-97AA-752F9870230E}"/>
                </a:ext>
              </a:extLst>
            </p:cNvPr>
            <p:cNvSpPr txBox="1"/>
            <p:nvPr/>
          </p:nvSpPr>
          <p:spPr>
            <a:xfrm>
              <a:off x="1617044" y="2169479"/>
              <a:ext cx="4937759" cy="8418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Off-chip Peripheral</a:t>
              </a:r>
            </a:p>
            <a:p>
              <a:pPr algn="ctr"/>
              <a:r>
                <a:rPr lang="en-US" altLang="zh-CN" sz="2400" b="1" dirty="0"/>
                <a:t>(eg, sensors, radio, screen)</a:t>
              </a:r>
              <a:endParaRPr lang="zh-CN" altLang="en-US" sz="1400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C9031E4-D3EB-41F2-A5C7-72BE45EE6656}"/>
                </a:ext>
              </a:extLst>
            </p:cNvPr>
            <p:cNvSpPr txBox="1"/>
            <p:nvPr/>
          </p:nvSpPr>
          <p:spPr>
            <a:xfrm>
              <a:off x="6554803" y="2809489"/>
              <a:ext cx="54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Pin</a:t>
              </a:r>
              <a:endParaRPr lang="zh-CN" altLang="en-US" sz="1600" b="1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01DFCC8-3CD8-4E80-AA23-F01FCE18C869}"/>
              </a:ext>
            </a:extLst>
          </p:cNvPr>
          <p:cNvSpPr txBox="1"/>
          <p:nvPr/>
        </p:nvSpPr>
        <p:spPr>
          <a:xfrm>
            <a:off x="2246901" y="516384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MCU Structure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79434D-C890-4588-A262-41ECAD1B9DE5}"/>
              </a:ext>
            </a:extLst>
          </p:cNvPr>
          <p:cNvSpPr txBox="1"/>
          <p:nvPr/>
        </p:nvSpPr>
        <p:spPr>
          <a:xfrm>
            <a:off x="6957436" y="4349718"/>
            <a:ext cx="4091553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MCU</a:t>
            </a:r>
            <a:endParaRPr lang="zh-CN" altLang="en-US" sz="2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DAF2D8E-2899-40F0-B3B2-1BFCC444D007}"/>
              </a:ext>
            </a:extLst>
          </p:cNvPr>
          <p:cNvSpPr txBox="1"/>
          <p:nvPr/>
        </p:nvSpPr>
        <p:spPr>
          <a:xfrm>
            <a:off x="6957436" y="3904156"/>
            <a:ext cx="409155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Peripheral MMIO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18319A-DCD1-4C84-B6F4-B2ED25F82CBC}"/>
              </a:ext>
            </a:extLst>
          </p:cNvPr>
          <p:cNvSpPr txBox="1"/>
          <p:nvPr/>
        </p:nvSpPr>
        <p:spPr>
          <a:xfrm>
            <a:off x="6957436" y="3520148"/>
            <a:ext cx="409155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Vendor HAL, Platform HAL</a:t>
            </a:r>
            <a:endParaRPr lang="zh-CN" altLang="en-US" sz="2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6A5FFC-57F6-4E17-A363-BF9E22CD3882}"/>
              </a:ext>
            </a:extLst>
          </p:cNvPr>
          <p:cNvSpPr txBox="1"/>
          <p:nvPr/>
        </p:nvSpPr>
        <p:spPr>
          <a:xfrm>
            <a:off x="6957437" y="2508281"/>
            <a:ext cx="4091553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RTOS, </a:t>
            </a:r>
          </a:p>
          <a:p>
            <a:pPr algn="ctr"/>
            <a:r>
              <a:rPr lang="en-US" altLang="zh-CN" sz="2000" b="1" dirty="0"/>
              <a:t>Protocol Stack, </a:t>
            </a:r>
          </a:p>
          <a:p>
            <a:pPr algn="ctr"/>
            <a:r>
              <a:rPr lang="en-US" altLang="zh-CN" sz="2000" b="1" dirty="0"/>
              <a:t>Off-chip Peripheral Lib </a:t>
            </a:r>
            <a:endParaRPr lang="zh-CN" altLang="en-US" sz="20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178A53-4B3B-4AFB-B09A-287698CBB4FA}"/>
              </a:ext>
            </a:extLst>
          </p:cNvPr>
          <p:cNvSpPr txBox="1"/>
          <p:nvPr/>
        </p:nvSpPr>
        <p:spPr>
          <a:xfrm>
            <a:off x="6957439" y="2046617"/>
            <a:ext cx="409155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App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B57E54-CB27-4ADB-8463-6CBE8950E8BD}"/>
              </a:ext>
            </a:extLst>
          </p:cNvPr>
          <p:cNvSpPr txBox="1"/>
          <p:nvPr/>
        </p:nvSpPr>
        <p:spPr>
          <a:xfrm>
            <a:off x="7806232" y="5348511"/>
            <a:ext cx="23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Programming Model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5643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Introduction (MCU)</a:t>
            </a:r>
            <a:endParaRPr lang="zh-CN" altLang="en-US" sz="4000" b="1" u="sn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54E3E-7ED3-4A2D-92CC-56028DA37D44}"/>
              </a:ext>
            </a:extLst>
          </p:cNvPr>
          <p:cNvSpPr txBox="1"/>
          <p:nvPr/>
        </p:nvSpPr>
        <p:spPr>
          <a:xfrm>
            <a:off x="7898732" y="1297073"/>
            <a:ext cx="382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HAL (Hardware Abstract Layer)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7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3D85231-3AC0-4F9E-B641-FDAFBE193743}"/>
              </a:ext>
            </a:extLst>
          </p:cNvPr>
          <p:cNvGrpSpPr/>
          <p:nvPr/>
        </p:nvGrpSpPr>
        <p:grpSpPr>
          <a:xfrm>
            <a:off x="729810" y="1742224"/>
            <a:ext cx="3282833" cy="3462843"/>
            <a:chOff x="6957436" y="2046617"/>
            <a:chExt cx="4091556" cy="346156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679434D-C890-4588-A262-41ECAD1B9DE5}"/>
                </a:ext>
              </a:extLst>
            </p:cNvPr>
            <p:cNvSpPr txBox="1"/>
            <p:nvPr/>
          </p:nvSpPr>
          <p:spPr>
            <a:xfrm>
              <a:off x="6957436" y="4349718"/>
              <a:ext cx="4091553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MCU</a:t>
              </a:r>
              <a:endParaRPr lang="zh-CN" altLang="en-US" sz="24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18319A-DCD1-4C84-B6F4-B2ED25F82CBC}"/>
                </a:ext>
              </a:extLst>
            </p:cNvPr>
            <p:cNvSpPr txBox="1"/>
            <p:nvPr/>
          </p:nvSpPr>
          <p:spPr>
            <a:xfrm>
              <a:off x="6957436" y="3520148"/>
              <a:ext cx="4091553" cy="400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Vendor HAL, Platform HAL</a:t>
              </a:r>
              <a:endParaRPr lang="zh-CN" altLang="en-US" sz="20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76A5FFC-57F6-4E17-A363-BF9E22CD3882}"/>
                </a:ext>
              </a:extLst>
            </p:cNvPr>
            <p:cNvSpPr txBox="1"/>
            <p:nvPr/>
          </p:nvSpPr>
          <p:spPr>
            <a:xfrm>
              <a:off x="6957437" y="2508281"/>
              <a:ext cx="4091553" cy="10156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RTOS</a:t>
              </a:r>
            </a:p>
            <a:p>
              <a:pPr algn="ctr"/>
              <a:r>
                <a:rPr lang="en-US" altLang="zh-CN" sz="2000" b="1" dirty="0"/>
                <a:t>Protocol Stack </a:t>
              </a:r>
            </a:p>
            <a:p>
              <a:pPr algn="ctr"/>
              <a:r>
                <a:rPr lang="en-US" altLang="zh-CN" sz="2000" b="1" dirty="0"/>
                <a:t>Off-chip Peripheral Lib </a:t>
              </a:r>
              <a:endParaRPr lang="zh-CN" altLang="en-US" sz="20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178A53-4B3B-4AFB-B09A-287698CBB4FA}"/>
                </a:ext>
              </a:extLst>
            </p:cNvPr>
            <p:cNvSpPr txBox="1"/>
            <p:nvPr/>
          </p:nvSpPr>
          <p:spPr>
            <a:xfrm>
              <a:off x="6957439" y="2046617"/>
              <a:ext cx="4091553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App</a:t>
              </a:r>
              <a:endParaRPr lang="zh-CN" altLang="en-US" sz="24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B57E54-CB27-4ADB-8463-6CBE8950E8BD}"/>
                </a:ext>
              </a:extLst>
            </p:cNvPr>
            <p:cNvSpPr txBox="1"/>
            <p:nvPr/>
          </p:nvSpPr>
          <p:spPr>
            <a:xfrm>
              <a:off x="8252502" y="5138987"/>
              <a:ext cx="1501419" cy="369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Standard</a:t>
              </a:r>
              <a:endParaRPr lang="zh-CN" altLang="en-US" b="1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74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Introduction (Programming)</a:t>
            </a:r>
            <a:endParaRPr lang="zh-CN" altLang="en-US" sz="4000" b="1" u="sng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656195-884F-40E3-B090-33FF8BCDD653}"/>
              </a:ext>
            </a:extLst>
          </p:cNvPr>
          <p:cNvGrpSpPr/>
          <p:nvPr/>
        </p:nvGrpSpPr>
        <p:grpSpPr>
          <a:xfrm>
            <a:off x="4460602" y="1726833"/>
            <a:ext cx="3282828" cy="3478232"/>
            <a:chOff x="3881972" y="1823086"/>
            <a:chExt cx="3282828" cy="34782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3946C5F-6734-4BEA-8380-A0484D3419F5}"/>
                </a:ext>
              </a:extLst>
            </p:cNvPr>
            <p:cNvGrpSpPr/>
            <p:nvPr/>
          </p:nvGrpSpPr>
          <p:grpSpPr>
            <a:xfrm>
              <a:off x="3881972" y="1823086"/>
              <a:ext cx="3282828" cy="3478232"/>
              <a:chOff x="1848162" y="1834805"/>
              <a:chExt cx="4091553" cy="3456397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1CBB29-802A-4B74-8ACA-41443D8623CF}"/>
                  </a:ext>
                </a:extLst>
              </p:cNvPr>
              <p:cNvSpPr txBox="1"/>
              <p:nvPr/>
            </p:nvSpPr>
            <p:spPr>
              <a:xfrm>
                <a:off x="1848162" y="4121564"/>
                <a:ext cx="4091553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MCU</a:t>
                </a:r>
                <a:endParaRPr lang="zh-CN" altLang="en-US" sz="2400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8AC6E9A-55F5-42DF-B65E-EAD5C46A53FF}"/>
                  </a:ext>
                </a:extLst>
              </p:cNvPr>
              <p:cNvSpPr txBox="1"/>
              <p:nvPr/>
            </p:nvSpPr>
            <p:spPr>
              <a:xfrm>
                <a:off x="1848162" y="1834805"/>
                <a:ext cx="4091553" cy="19268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/>
              </a:p>
              <a:p>
                <a:pPr algn="ctr"/>
                <a:endParaRPr lang="en-US" altLang="zh-CN" sz="2400" b="1" dirty="0"/>
              </a:p>
              <a:p>
                <a:pPr algn="ctr"/>
                <a:r>
                  <a:rPr lang="en-US" altLang="zh-CN" sz="2400" b="1" dirty="0"/>
                  <a:t>App</a:t>
                </a:r>
              </a:p>
              <a:p>
                <a:pPr algn="ctr"/>
                <a:endParaRPr lang="en-US" altLang="zh-CN" sz="2400" b="1" dirty="0"/>
              </a:p>
              <a:p>
                <a:pPr algn="ctr"/>
                <a:endParaRPr lang="zh-CN" altLang="en-US" sz="2400" b="1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F5779E0-9DFE-47A5-AE71-6A27574BF9BA}"/>
                  </a:ext>
                </a:extLst>
              </p:cNvPr>
              <p:cNvSpPr txBox="1"/>
              <p:nvPr/>
            </p:nvSpPr>
            <p:spPr>
              <a:xfrm>
                <a:off x="3073934" y="4954773"/>
                <a:ext cx="1501421" cy="33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Bare metal</a:t>
                </a:r>
                <a:endParaRPr lang="zh-CN" altLang="en-US" sz="1600" b="1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821B537-00A9-4328-AFF3-445209DBA339}"/>
                </a:ext>
              </a:extLst>
            </p:cNvPr>
            <p:cNvSpPr txBox="1"/>
            <p:nvPr/>
          </p:nvSpPr>
          <p:spPr>
            <a:xfrm>
              <a:off x="3881972" y="3690625"/>
              <a:ext cx="3282828" cy="464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Peripheral MMIO</a:t>
              </a:r>
              <a:endParaRPr lang="zh-CN" altLang="en-US" sz="2400" b="1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A8D064B-E359-4463-9D2F-2254C2407C2E}"/>
              </a:ext>
            </a:extLst>
          </p:cNvPr>
          <p:cNvSpPr txBox="1"/>
          <p:nvPr/>
        </p:nvSpPr>
        <p:spPr>
          <a:xfrm>
            <a:off x="729810" y="3600448"/>
            <a:ext cx="3282831" cy="46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Peripheral MMIO</a:t>
            </a:r>
            <a:endParaRPr lang="zh-CN" altLang="en-US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90F9E9-2943-4BE5-9CFE-6C0DB8C52228}"/>
              </a:ext>
            </a:extLst>
          </p:cNvPr>
          <p:cNvGrpSpPr/>
          <p:nvPr/>
        </p:nvGrpSpPr>
        <p:grpSpPr>
          <a:xfrm>
            <a:off x="8191393" y="1738277"/>
            <a:ext cx="3282832" cy="3466788"/>
            <a:chOff x="7914555" y="1834530"/>
            <a:chExt cx="3282832" cy="346678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5CCFD2C-416E-4885-B629-C762548F7A8B}"/>
                </a:ext>
              </a:extLst>
            </p:cNvPr>
            <p:cNvGrpSpPr/>
            <p:nvPr/>
          </p:nvGrpSpPr>
          <p:grpSpPr>
            <a:xfrm>
              <a:off x="7914555" y="1834530"/>
              <a:ext cx="3282831" cy="3466788"/>
              <a:chOff x="6957435" y="2042673"/>
              <a:chExt cx="4091554" cy="3465510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87170DB-9EC9-44F0-AEF5-AB7456D240F6}"/>
                  </a:ext>
                </a:extLst>
              </p:cNvPr>
              <p:cNvSpPr txBox="1"/>
              <p:nvPr/>
            </p:nvSpPr>
            <p:spPr>
              <a:xfrm>
                <a:off x="6957436" y="4349718"/>
                <a:ext cx="4091553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MCU</a:t>
                </a:r>
                <a:endParaRPr lang="zh-CN" altLang="en-US" sz="2400" b="1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6D9E7BD-EFF5-4EFF-BAF3-80C75FEA907D}"/>
                  </a:ext>
                </a:extLst>
              </p:cNvPr>
              <p:cNvSpPr txBox="1"/>
              <p:nvPr/>
            </p:nvSpPr>
            <p:spPr>
              <a:xfrm>
                <a:off x="6957435" y="2042673"/>
                <a:ext cx="4091554" cy="193827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App</a:t>
                </a:r>
              </a:p>
              <a:p>
                <a:pPr algn="ctr"/>
                <a:endParaRPr lang="en-US" altLang="zh-CN" sz="2400" b="1" dirty="0"/>
              </a:p>
              <a:p>
                <a:pPr algn="ctr"/>
                <a:endParaRPr lang="en-US" altLang="zh-CN" sz="2400" b="1" dirty="0"/>
              </a:p>
              <a:p>
                <a:pPr algn="ctr"/>
                <a:endParaRPr lang="en-US" altLang="zh-CN" sz="2400" b="1" dirty="0"/>
              </a:p>
              <a:p>
                <a:pPr algn="ctr"/>
                <a:endParaRPr lang="zh-CN" altLang="en-US" sz="2400" b="1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14B38BA-41C3-4932-801B-27CE9A378B2B}"/>
                  </a:ext>
                </a:extLst>
              </p:cNvPr>
              <p:cNvSpPr txBox="1"/>
              <p:nvPr/>
            </p:nvSpPr>
            <p:spPr>
              <a:xfrm>
                <a:off x="8657064" y="5200519"/>
                <a:ext cx="933176" cy="307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Hybrid</a:t>
                </a:r>
                <a:endParaRPr lang="zh-CN" altLang="en-US" sz="1400" b="1" dirty="0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ED85834-E3E3-4DD7-8887-6728971660D1}"/>
                </a:ext>
              </a:extLst>
            </p:cNvPr>
            <p:cNvSpPr txBox="1"/>
            <p:nvPr/>
          </p:nvSpPr>
          <p:spPr>
            <a:xfrm>
              <a:off x="7914555" y="2373261"/>
              <a:ext cx="2727375" cy="138499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RTOS, </a:t>
              </a:r>
            </a:p>
            <a:p>
              <a:pPr algn="ctr"/>
              <a:r>
                <a:rPr lang="en-US" altLang="zh-CN" sz="1400" b="1" dirty="0"/>
                <a:t>Protocol Stack</a:t>
              </a:r>
            </a:p>
            <a:p>
              <a:pPr algn="ctr"/>
              <a:r>
                <a:rPr lang="en-US" altLang="zh-CN" sz="1400" b="1" dirty="0"/>
                <a:t>Off-chip Peripheral Lib </a:t>
              </a:r>
              <a:endParaRPr lang="zh-CN" altLang="en-US" sz="1400" b="1" dirty="0"/>
            </a:p>
            <a:p>
              <a:pPr algn="ctr"/>
              <a:endParaRPr lang="en-US" altLang="zh-CN" sz="1400" b="1" dirty="0"/>
            </a:p>
            <a:p>
              <a:pPr algn="ctr"/>
              <a:endParaRPr lang="en-US" altLang="zh-CN" sz="1400" b="1" dirty="0"/>
            </a:p>
            <a:p>
              <a:pPr algn="ctr"/>
              <a:r>
                <a:rPr lang="en-US" altLang="zh-CN" sz="1400" b="1" dirty="0"/>
                <a:t>Lib </a:t>
              </a:r>
              <a:endParaRPr lang="zh-CN" altLang="en-US" sz="14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2ABA7F5-0951-4F84-82FD-7B9534834F0B}"/>
                </a:ext>
              </a:extLst>
            </p:cNvPr>
            <p:cNvSpPr txBox="1"/>
            <p:nvPr/>
          </p:nvSpPr>
          <p:spPr>
            <a:xfrm>
              <a:off x="7918454" y="3117417"/>
              <a:ext cx="2185955" cy="584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Vendor HAL </a:t>
              </a:r>
            </a:p>
            <a:p>
              <a:pPr algn="ctr"/>
              <a:r>
                <a:rPr lang="en-US" altLang="zh-CN" sz="1600" b="1" dirty="0"/>
                <a:t>Platform HAL</a:t>
              </a:r>
              <a:endParaRPr lang="zh-CN" altLang="en-US" sz="1600" b="1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A8374EB-D591-4731-8C75-9B0533FD959E}"/>
                </a:ext>
              </a:extLst>
            </p:cNvPr>
            <p:cNvSpPr txBox="1"/>
            <p:nvPr/>
          </p:nvSpPr>
          <p:spPr>
            <a:xfrm>
              <a:off x="7914556" y="3696700"/>
              <a:ext cx="3282831" cy="4618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Peripheral MMIO</a:t>
              </a:r>
              <a:endParaRPr lang="zh-CN" altLang="en-US" sz="2400" b="1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D128EDB-6D00-4F1C-AE30-6E5915AF1D18}"/>
              </a:ext>
            </a:extLst>
          </p:cNvPr>
          <p:cNvSpPr txBox="1"/>
          <p:nvPr/>
        </p:nvSpPr>
        <p:spPr>
          <a:xfrm>
            <a:off x="962526" y="5321684"/>
            <a:ext cx="300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High development efficiency</a:t>
            </a:r>
            <a:endParaRPr lang="zh-CN" altLang="en-US" i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7D5015C-8827-46CA-AE62-31F2DA5F1DC0}"/>
              </a:ext>
            </a:extLst>
          </p:cNvPr>
          <p:cNvSpPr txBox="1"/>
          <p:nvPr/>
        </p:nvSpPr>
        <p:spPr>
          <a:xfrm>
            <a:off x="4595060" y="5205065"/>
            <a:ext cx="300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Fine-grained control</a:t>
            </a:r>
          </a:p>
          <a:p>
            <a:pPr algn="ctr"/>
            <a:r>
              <a:rPr lang="en-US" altLang="zh-CN" i="1" dirty="0"/>
              <a:t>Less power, Faster speed</a:t>
            </a:r>
          </a:p>
          <a:p>
            <a:pPr algn="ctr"/>
            <a:endParaRPr lang="zh-CN" altLang="en-US" i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46B6D5-4C36-433E-9E5D-606FEEAD7FE8}"/>
              </a:ext>
            </a:extLst>
          </p:cNvPr>
          <p:cNvSpPr txBox="1"/>
          <p:nvPr/>
        </p:nvSpPr>
        <p:spPr>
          <a:xfrm>
            <a:off x="8428503" y="5341321"/>
            <a:ext cx="300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Balance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CB8368-AC16-4AC7-9B5B-CC35F912C1EA}"/>
              </a:ext>
            </a:extLst>
          </p:cNvPr>
          <p:cNvSpPr txBox="1"/>
          <p:nvPr/>
        </p:nvSpPr>
        <p:spPr>
          <a:xfrm>
            <a:off x="1345532" y="5943729"/>
            <a:ext cx="2147637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Firmware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8C43E6-D5CF-443A-88F1-FE13FCB8FEDC}"/>
              </a:ext>
            </a:extLst>
          </p:cNvPr>
          <p:cNvSpPr txBox="1"/>
          <p:nvPr/>
        </p:nvSpPr>
        <p:spPr>
          <a:xfrm>
            <a:off x="4801048" y="5946673"/>
            <a:ext cx="258990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Non-Standard Firmware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BFD585-E8B5-4621-8ED2-C6CCD996FE1F}"/>
              </a:ext>
            </a:extLst>
          </p:cNvPr>
          <p:cNvSpPr txBox="1"/>
          <p:nvPr/>
        </p:nvSpPr>
        <p:spPr>
          <a:xfrm>
            <a:off x="8634491" y="5952836"/>
            <a:ext cx="2589903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Non-Standard Firmware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5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74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Introduction (Emulator)</a:t>
            </a:r>
            <a:endParaRPr lang="zh-CN" altLang="en-US" sz="4000" b="1" u="sng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1656195-884F-40E3-B090-33FF8BCDD653}"/>
              </a:ext>
            </a:extLst>
          </p:cNvPr>
          <p:cNvGrpSpPr/>
          <p:nvPr/>
        </p:nvGrpSpPr>
        <p:grpSpPr>
          <a:xfrm>
            <a:off x="8586321" y="2358767"/>
            <a:ext cx="3208424" cy="2952904"/>
            <a:chOff x="3881972" y="1823086"/>
            <a:chExt cx="3282828" cy="27657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3946C5F-6734-4BEA-8380-A0484D3419F5}"/>
                </a:ext>
              </a:extLst>
            </p:cNvPr>
            <p:cNvGrpSpPr/>
            <p:nvPr/>
          </p:nvGrpSpPr>
          <p:grpSpPr>
            <a:xfrm>
              <a:off x="3881972" y="1823086"/>
              <a:ext cx="3282828" cy="2765787"/>
              <a:chOff x="1848162" y="1834805"/>
              <a:chExt cx="4091553" cy="274842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1CBB29-802A-4B74-8ACA-41443D8623CF}"/>
                  </a:ext>
                </a:extLst>
              </p:cNvPr>
              <p:cNvSpPr txBox="1"/>
              <p:nvPr/>
            </p:nvSpPr>
            <p:spPr>
              <a:xfrm>
                <a:off x="1848162" y="4121564"/>
                <a:ext cx="4091553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MCU</a:t>
                </a:r>
                <a:endParaRPr lang="zh-CN" altLang="en-US" sz="2400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8AC6E9A-55F5-42DF-B65E-EAD5C46A53FF}"/>
                  </a:ext>
                </a:extLst>
              </p:cNvPr>
              <p:cNvSpPr txBox="1"/>
              <p:nvPr/>
            </p:nvSpPr>
            <p:spPr>
              <a:xfrm>
                <a:off x="1848162" y="1834805"/>
                <a:ext cx="4091553" cy="19268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/>
              </a:p>
              <a:p>
                <a:pPr algn="ctr"/>
                <a:endParaRPr lang="en-US" altLang="zh-CN" sz="2400" b="1" dirty="0"/>
              </a:p>
              <a:p>
                <a:pPr algn="ctr"/>
                <a:r>
                  <a:rPr lang="en-US" altLang="zh-CN" sz="2400" b="1" dirty="0"/>
                  <a:t>App</a:t>
                </a:r>
              </a:p>
              <a:p>
                <a:pPr algn="ctr"/>
                <a:endParaRPr lang="en-US" altLang="zh-CN" sz="2400" b="1" dirty="0"/>
              </a:p>
              <a:p>
                <a:pPr algn="ctr"/>
                <a:endParaRPr lang="zh-CN" altLang="en-US" sz="2400" b="1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821B537-00A9-4328-AFF3-445209DBA339}"/>
                </a:ext>
              </a:extLst>
            </p:cNvPr>
            <p:cNvSpPr txBox="1"/>
            <p:nvPr/>
          </p:nvSpPr>
          <p:spPr>
            <a:xfrm>
              <a:off x="3881972" y="3690625"/>
              <a:ext cx="3282828" cy="46458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Peripheral MMIO</a:t>
              </a:r>
              <a:endParaRPr lang="zh-CN" altLang="en-US" sz="2400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64F251-6F8A-421E-9963-6D95B10BB399}"/>
              </a:ext>
            </a:extLst>
          </p:cNvPr>
          <p:cNvGrpSpPr/>
          <p:nvPr/>
        </p:nvGrpSpPr>
        <p:grpSpPr>
          <a:xfrm>
            <a:off x="4729414" y="2358767"/>
            <a:ext cx="3221243" cy="2952904"/>
            <a:chOff x="6973302" y="2139420"/>
            <a:chExt cx="3221243" cy="2952904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0282A79-849C-4C1C-9950-F7AA79142028}"/>
                </a:ext>
              </a:extLst>
            </p:cNvPr>
            <p:cNvGrpSpPr/>
            <p:nvPr/>
          </p:nvGrpSpPr>
          <p:grpSpPr>
            <a:xfrm>
              <a:off x="6986119" y="2139420"/>
              <a:ext cx="3208426" cy="2104045"/>
              <a:chOff x="4140181" y="2058346"/>
              <a:chExt cx="2684584" cy="1805068"/>
            </a:xfrm>
          </p:grpSpPr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94EFFBF-F877-4A37-8ED5-6E710EEE70BD}"/>
                  </a:ext>
                </a:extLst>
              </p:cNvPr>
              <p:cNvSpPr txBox="1"/>
              <p:nvPr/>
            </p:nvSpPr>
            <p:spPr>
              <a:xfrm>
                <a:off x="4140181" y="2058346"/>
                <a:ext cx="2684582" cy="7129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App</a:t>
                </a:r>
              </a:p>
              <a:p>
                <a:pPr algn="ctr"/>
                <a:endParaRPr lang="en-US" altLang="zh-CN" sz="2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482340C-E9A6-4CE3-A424-D3A51E90977F}"/>
                  </a:ext>
                </a:extLst>
              </p:cNvPr>
              <p:cNvSpPr txBox="1"/>
              <p:nvPr/>
            </p:nvSpPr>
            <p:spPr>
              <a:xfrm>
                <a:off x="4140183" y="2516798"/>
                <a:ext cx="2684582" cy="134661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="1" dirty="0"/>
              </a:p>
              <a:p>
                <a:pPr algn="ctr"/>
                <a:r>
                  <a:rPr lang="en-US" altLang="zh-CN" sz="2400" b="1" dirty="0"/>
                  <a:t>Qiling</a:t>
                </a:r>
              </a:p>
              <a:p>
                <a:pPr algn="ctr"/>
                <a:endParaRPr lang="en-US" altLang="zh-CN" sz="2400" b="1" dirty="0"/>
              </a:p>
              <a:p>
                <a:pPr algn="ctr"/>
                <a:endParaRPr lang="zh-CN" altLang="en-US" sz="2400" b="1" dirty="0"/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424BFAF-3DDF-43CF-AD6F-479ACEBCB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302" y="2709901"/>
              <a:ext cx="1157037" cy="1157037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C299AC8-0AA2-4223-BC7A-23CD7211B2E2}"/>
                </a:ext>
              </a:extLst>
            </p:cNvPr>
            <p:cNvSpPr txBox="1"/>
            <p:nvPr/>
          </p:nvSpPr>
          <p:spPr>
            <a:xfrm>
              <a:off x="6986121" y="3891995"/>
              <a:ext cx="3208423" cy="12003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="1" dirty="0"/>
            </a:p>
            <a:p>
              <a:pPr algn="ctr"/>
              <a:r>
                <a:rPr lang="en-US" altLang="zh-CN" sz="2400" b="1" dirty="0"/>
                <a:t>Unicorn</a:t>
              </a:r>
            </a:p>
            <a:p>
              <a:pPr algn="ctr"/>
              <a:endParaRPr lang="en-US" altLang="zh-CN" sz="2400" b="1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868B439-EF5E-4154-B76B-AB0676C7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719" y="4018818"/>
              <a:ext cx="837202" cy="837202"/>
            </a:xfrm>
            <a:prstGeom prst="rect">
              <a:avLst/>
            </a:prstGeom>
          </p:spPr>
        </p:pic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0E3207A-01CA-47AA-9EF3-1D204E6C9F03}"/>
              </a:ext>
            </a:extLst>
          </p:cNvPr>
          <p:cNvSpPr/>
          <p:nvPr/>
        </p:nvSpPr>
        <p:spPr>
          <a:xfrm flipH="1">
            <a:off x="7950655" y="3507766"/>
            <a:ext cx="622845" cy="70788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088F3D-6D98-4E2E-9764-598A8B2A4DCC}"/>
              </a:ext>
            </a:extLst>
          </p:cNvPr>
          <p:cNvSpPr txBox="1"/>
          <p:nvPr/>
        </p:nvSpPr>
        <p:spPr>
          <a:xfrm>
            <a:off x="452972" y="1721538"/>
            <a:ext cx="377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How did I develop Qiling before?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165AB-6CD6-4357-9DAF-0C126351B308}"/>
              </a:ext>
            </a:extLst>
          </p:cNvPr>
          <p:cNvSpPr txBox="1"/>
          <p:nvPr/>
        </p:nvSpPr>
        <p:spPr>
          <a:xfrm>
            <a:off x="129121" y="2078091"/>
            <a:ext cx="4099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 i="1" dirty="0"/>
              <a:t>Reversing peripheral interface logic and </a:t>
            </a:r>
            <a:r>
              <a:rPr lang="en-US" altLang="zh-CN" sz="1600" b="1" i="1" dirty="0"/>
              <a:t>translate</a:t>
            </a:r>
            <a:r>
              <a:rPr lang="en-US" altLang="zh-CN" sz="1600" i="1" dirty="0"/>
              <a:t> them into Python code.</a:t>
            </a:r>
            <a:endParaRPr lang="zh-CN" altLang="en-US" sz="1600" i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C287847-21DE-48C1-B315-28303884E9F7}"/>
              </a:ext>
            </a:extLst>
          </p:cNvPr>
          <p:cNvSpPr txBox="1"/>
          <p:nvPr/>
        </p:nvSpPr>
        <p:spPr>
          <a:xfrm>
            <a:off x="452972" y="2696253"/>
            <a:ext cx="377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needs to do for reversing peripheral interface logic</a:t>
            </a:r>
            <a:r>
              <a:rPr lang="zh-CN" altLang="en-US" b="1" dirty="0"/>
              <a:t>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B61F4DF-1618-482C-A9B5-56DC2A8233A0}"/>
              </a:ext>
            </a:extLst>
          </p:cNvPr>
          <p:cNvSpPr txBox="1"/>
          <p:nvPr/>
        </p:nvSpPr>
        <p:spPr>
          <a:xfrm>
            <a:off x="129121" y="3336568"/>
            <a:ext cx="4099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 i="1" dirty="0"/>
              <a:t>Read the official doc day by day.</a:t>
            </a:r>
          </a:p>
          <a:p>
            <a:pPr marL="285750" indent="-285750">
              <a:buFontTx/>
              <a:buChar char="-"/>
            </a:pPr>
            <a:r>
              <a:rPr lang="en-US" altLang="zh-CN" sz="1600" i="1" dirty="0"/>
              <a:t>Develop the firmware of target peripheral.</a:t>
            </a:r>
          </a:p>
          <a:p>
            <a:pPr marL="285750" indent="-285750">
              <a:buFontTx/>
              <a:buChar char="-"/>
            </a:pPr>
            <a:r>
              <a:rPr lang="en-US" altLang="zh-CN" sz="1600" i="1" dirty="0"/>
              <a:t>Observe the register access sequence.</a:t>
            </a:r>
          </a:p>
          <a:p>
            <a:pPr marL="285750" indent="-285750">
              <a:buFontTx/>
              <a:buChar char="-"/>
            </a:pPr>
            <a:r>
              <a:rPr lang="en-US" altLang="zh-CN" sz="1600" i="1" dirty="0"/>
              <a:t>Understand the official HAL Lib logic.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9918-D4BD-40D8-8012-48C307C90492}"/>
              </a:ext>
            </a:extLst>
          </p:cNvPr>
          <p:cNvSpPr txBox="1"/>
          <p:nvPr/>
        </p:nvSpPr>
        <p:spPr>
          <a:xfrm>
            <a:off x="452972" y="4446327"/>
            <a:ext cx="32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Shortage </a:t>
            </a:r>
            <a:endParaRPr lang="zh-CN" altLang="en-US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E1BE9D4-8631-40AC-B90A-CBF88F8F76AB}"/>
              </a:ext>
            </a:extLst>
          </p:cNvPr>
          <p:cNvSpPr txBox="1"/>
          <p:nvPr/>
        </p:nvSpPr>
        <p:spPr>
          <a:xfrm>
            <a:off x="129121" y="4815659"/>
            <a:ext cx="42142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600" i="1" dirty="0"/>
              <a:t>stm32 is famous for its rich doc, but not all company’s peripherals have </a:t>
            </a:r>
            <a:r>
              <a:rPr lang="en-US" altLang="zh-CN" sz="1600" b="1" i="1" dirty="0"/>
              <a:t>detailed doc</a:t>
            </a:r>
            <a:r>
              <a:rPr lang="en-US" altLang="zh-CN" sz="1600" i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zh-CN" sz="1600" i="1" dirty="0"/>
              <a:t>Not all peripherals require high-precision simulation, firmware just do </a:t>
            </a:r>
            <a:r>
              <a:rPr lang="en-US" altLang="zh-CN" sz="1600" b="1" i="1" dirty="0"/>
              <a:t>simple check</a:t>
            </a:r>
            <a:r>
              <a:rPr lang="en-US" altLang="zh-CN" sz="1600" i="1" dirty="0"/>
              <a:t>.’</a:t>
            </a:r>
          </a:p>
          <a:p>
            <a:pPr marL="285750" indent="-285750">
              <a:buFontTx/>
              <a:buChar char="-"/>
            </a:pPr>
            <a:r>
              <a:rPr lang="en-US" altLang="zh-CN" sz="1600" i="1" dirty="0"/>
              <a:t>The logic of different peripherals has a lot in </a:t>
            </a:r>
            <a:r>
              <a:rPr lang="en-US" altLang="zh-CN" sz="1600" b="1" i="1" dirty="0"/>
              <a:t>common</a:t>
            </a:r>
            <a:r>
              <a:rPr lang="en-US" altLang="zh-CN" sz="1600" i="1" dirty="0"/>
              <a:t>, catch them !!</a:t>
            </a:r>
          </a:p>
          <a:p>
            <a:pPr marL="285750" indent="-285750">
              <a:buFontTx/>
              <a:buChar char="-"/>
            </a:pPr>
            <a:endParaRPr lang="en-US" altLang="zh-CN" sz="1600" i="1" dirty="0"/>
          </a:p>
          <a:p>
            <a:pPr marL="285750" indent="-285750">
              <a:buFontTx/>
              <a:buChar char="-"/>
            </a:pPr>
            <a:endParaRPr lang="en-US" altLang="zh-CN" sz="1600" i="1" dirty="0"/>
          </a:p>
        </p:txBody>
      </p:sp>
    </p:spTree>
    <p:extLst>
      <p:ext uri="{BB962C8B-B14F-4D97-AF65-F5344CB8AC3E}">
        <p14:creationId xmlns:p14="http://schemas.microsoft.com/office/powerpoint/2010/main" val="86096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Auto/Semi-auto Reversing</a:t>
            </a:r>
            <a:endParaRPr lang="zh-CN" altLang="en-US" sz="4000" b="1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F09700-DD38-4AE1-9F65-BE0A83015EAA}"/>
              </a:ext>
            </a:extLst>
          </p:cNvPr>
          <p:cNvSpPr txBox="1"/>
          <p:nvPr/>
        </p:nvSpPr>
        <p:spPr>
          <a:xfrm>
            <a:off x="452972" y="1419725"/>
            <a:ext cx="703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HAL Library represents the peripheral interface,  finding a way to pass these functions but not need to read a lot of doc.</a:t>
            </a:r>
          </a:p>
          <a:p>
            <a:r>
              <a:rPr lang="en-US" altLang="zh-CN" dirty="0"/>
              <a:t>- Find the same pattern cross different peripheral.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DE912-A9BB-433F-9748-ADB744E3A975}"/>
              </a:ext>
            </a:extLst>
          </p:cNvPr>
          <p:cNvSpPr txBox="1"/>
          <p:nvPr/>
        </p:nvSpPr>
        <p:spPr>
          <a:xfrm>
            <a:off x="6637203" y="5535807"/>
            <a:ext cx="5209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Is symbolic execution the best method?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Do it on source code or binary?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Auto/Semi-auto Reversing</a:t>
            </a:r>
            <a:endParaRPr lang="zh-CN" altLang="en-US" sz="4000" b="1" u="sn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5984A6-DA1D-4B49-ADDB-4C913415A9A3}"/>
              </a:ext>
            </a:extLst>
          </p:cNvPr>
          <p:cNvSpPr txBox="1"/>
          <p:nvPr/>
        </p:nvSpPr>
        <p:spPr>
          <a:xfrm>
            <a:off x="452973" y="1560458"/>
            <a:ext cx="46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Input: </a:t>
            </a:r>
            <a:r>
              <a:rPr lang="en-US" altLang="zh-CN" dirty="0"/>
              <a:t>Standard Firmware (need source code)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96A51F-552F-479B-9610-58C6E8F011F5}"/>
              </a:ext>
            </a:extLst>
          </p:cNvPr>
          <p:cNvSpPr txBox="1"/>
          <p:nvPr/>
        </p:nvSpPr>
        <p:spPr>
          <a:xfrm>
            <a:off x="452972" y="1929790"/>
            <a:ext cx="746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Output: </a:t>
            </a:r>
            <a:r>
              <a:rPr lang="en-US" altLang="zh-CN" dirty="0"/>
              <a:t>Peripheral Logic (Python code in Qiling) /  New Qiling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BE7E6-6C43-4ECA-B830-FCA6C612D75C}"/>
              </a:ext>
            </a:extLst>
          </p:cNvPr>
          <p:cNvSpPr txBox="1"/>
          <p:nvPr/>
        </p:nvSpPr>
        <p:spPr>
          <a:xfrm>
            <a:off x="452972" y="5444290"/>
            <a:ext cx="732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Training the Qiling through auto-reversing the standard firmware, and the new engine can emulate </a:t>
            </a:r>
            <a:r>
              <a:rPr lang="en-US" altLang="zh-CN" b="1" i="1" dirty="0"/>
              <a:t>all </a:t>
            </a:r>
            <a:r>
              <a:rPr lang="en-US" altLang="zh-CN" i="1" dirty="0"/>
              <a:t>firmware.</a:t>
            </a:r>
            <a:endParaRPr lang="zh-CN" altLang="en-US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F414E-DE29-445B-BD24-6C39B3711B75}"/>
              </a:ext>
            </a:extLst>
          </p:cNvPr>
          <p:cNvSpPr txBox="1"/>
          <p:nvPr/>
        </p:nvSpPr>
        <p:spPr>
          <a:xfrm>
            <a:off x="452972" y="2856043"/>
            <a:ext cx="7321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Workflow: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Find all HAL function (entry/exit point) through elf.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Do </a:t>
            </a:r>
            <a:r>
              <a:rPr lang="en-US" altLang="zh-CN" b="1" dirty="0">
                <a:solidFill>
                  <a:srgbClr val="FF0000"/>
                </a:solidFill>
              </a:rPr>
              <a:t>symbolic execution </a:t>
            </a:r>
            <a:r>
              <a:rPr lang="en-US" altLang="zh-CN" dirty="0"/>
              <a:t>when enter entry point.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Trying to match the preset pattern, find the most simple pattern to pass the code.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After exiting the HAL function, add new logic into qiling.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Restart from 1, but ignore the reversed HAL function,</a:t>
            </a:r>
          </a:p>
          <a:p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54082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Related work</a:t>
            </a:r>
            <a:endParaRPr lang="zh-CN" altLang="en-US" sz="4000" b="1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D171B-1933-4A68-A215-976A3E194FB5}"/>
              </a:ext>
            </a:extLst>
          </p:cNvPr>
          <p:cNvSpPr txBox="1"/>
          <p:nvPr/>
        </p:nvSpPr>
        <p:spPr>
          <a:xfrm>
            <a:off x="452972" y="1303420"/>
            <a:ext cx="1101312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b="1" dirty="0"/>
              <a:t>HALucinator: Firmware Re-hosting Through Abstraction Layer Emulation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R</a:t>
            </a:r>
            <a:r>
              <a:rPr lang="en-US" altLang="zh-CN" b="0" i="0" dirty="0">
                <a:effectLst/>
              </a:rPr>
              <a:t>equires the firmware use a HAL, and the HAL must be </a:t>
            </a:r>
            <a:r>
              <a:rPr lang="en-US" altLang="zh-CN" b="1" i="0" dirty="0">
                <a:effectLst/>
              </a:rPr>
              <a:t>available to the analyst </a:t>
            </a:r>
            <a:r>
              <a:rPr lang="en-US" altLang="zh-CN" b="0" i="0" dirty="0">
                <a:effectLst/>
              </a:rPr>
              <a:t>(e.g., either open source, or part of the microcontroller’s SDK)</a:t>
            </a:r>
          </a:p>
          <a:p>
            <a:pPr marL="742950" lvl="1" indent="-285750">
              <a:buFontTx/>
              <a:buChar char="-"/>
            </a:pPr>
            <a:r>
              <a:rPr lang="en-US" altLang="zh-CN" b="0" i="0" dirty="0">
                <a:effectLst/>
              </a:rPr>
              <a:t>The </a:t>
            </a:r>
            <a:r>
              <a:rPr lang="en-US" altLang="zh-CN" b="1" i="0" dirty="0">
                <a:effectLst/>
              </a:rPr>
              <a:t>effectiveness</a:t>
            </a:r>
            <a:r>
              <a:rPr lang="en-US" altLang="zh-CN" b="0" i="0" dirty="0">
                <a:effectLst/>
              </a:rPr>
              <a:t> of LibMatch, especially when the compiler or library versions used is unknown, is limited.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Just run the firmware, do not </a:t>
            </a:r>
            <a:r>
              <a:rPr lang="en-US" altLang="zh-CN" b="1" dirty="0"/>
              <a:t>know the peripheral interface logic</a:t>
            </a:r>
            <a:r>
              <a:rPr lang="en-US" altLang="zh-CN" dirty="0"/>
              <a:t>.</a:t>
            </a:r>
          </a:p>
          <a:p>
            <a:pPr marL="742950" lvl="1" indent="-285750">
              <a:buFontTx/>
              <a:buChar char="-"/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A7D99-523D-417D-B95C-878B3834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5" y="3072577"/>
            <a:ext cx="6837947" cy="35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Related work</a:t>
            </a:r>
            <a:endParaRPr lang="zh-CN" altLang="en-US" sz="4000" b="1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D171B-1933-4A68-A215-976A3E194FB5}"/>
              </a:ext>
            </a:extLst>
          </p:cNvPr>
          <p:cNvSpPr txBox="1"/>
          <p:nvPr/>
        </p:nvSpPr>
        <p:spPr>
          <a:xfrm>
            <a:off x="452972" y="1319123"/>
            <a:ext cx="114262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dirty="0">
                <a:solidFill>
                  <a:srgbClr val="333333"/>
                </a:solidFill>
                <a:effectLst/>
              </a:rPr>
              <a:t>- </a:t>
            </a:r>
            <a:r>
              <a:rPr lang="en-US" altLang="zh-CN" b="1" i="0" dirty="0">
                <a:solidFill>
                  <a:srgbClr val="333333"/>
                </a:solidFill>
                <a:effectLst/>
              </a:rPr>
              <a:t>P2IM: Scalable and Hardware-independent Firmware Testing via Automatic Peripheral Interface Modeling</a:t>
            </a:r>
            <a:endParaRPr lang="en-US" altLang="zh-CN" sz="1600" b="1" i="0" dirty="0">
              <a:solidFill>
                <a:srgbClr val="333333"/>
              </a:solidFill>
              <a:effectLst/>
            </a:endParaRPr>
          </a:p>
          <a:p>
            <a:pPr marL="742950" lvl="1" indent="-285750">
              <a:buFontTx/>
              <a:buChar char="-"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B95E89-3BDB-4993-BA4B-56B196FE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" y="2324732"/>
            <a:ext cx="10934700" cy="23742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7BCE9E-4C37-4BA4-B859-A1CF2D95693F}"/>
              </a:ext>
            </a:extLst>
          </p:cNvPr>
          <p:cNvSpPr txBox="1"/>
          <p:nvPr/>
        </p:nvSpPr>
        <p:spPr>
          <a:xfrm>
            <a:off x="452972" y="1871786"/>
            <a:ext cx="105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/>
              <a:t>Did not consider the </a:t>
            </a:r>
            <a:r>
              <a:rPr lang="en-US" altLang="zh-CN" sz="2000" b="1" dirty="0"/>
              <a:t>mutual influence </a:t>
            </a:r>
            <a:r>
              <a:rPr lang="en-US" altLang="zh-CN" sz="2000" dirty="0"/>
              <a:t>of registers, and the register model is not flexible enough.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387BBA-AAC1-4E80-9CF1-6F00E269C138}"/>
              </a:ext>
            </a:extLst>
          </p:cNvPr>
          <p:cNvSpPr txBox="1"/>
          <p:nvPr/>
        </p:nvSpPr>
        <p:spPr>
          <a:xfrm>
            <a:off x="452972" y="4698962"/>
            <a:ext cx="1093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/>
              <a:t>Registers are identified and categorized by  monitoring access to the memory-mapped peripheral region.</a:t>
            </a:r>
          </a:p>
          <a:p>
            <a:pPr marL="285750" indent="-285750">
              <a:buFontTx/>
              <a:buChar char="-"/>
            </a:pPr>
            <a:r>
              <a:rPr lang="en-US" altLang="zh-CN" sz="2000" b="0" i="0" dirty="0">
                <a:effectLst/>
              </a:rPr>
              <a:t>The model generalizes peripheral registers into four types and provides the access patterns and handling strategy for each type.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69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Related work</a:t>
            </a:r>
            <a:endParaRPr lang="zh-CN" altLang="en-US" sz="4000" b="1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D171B-1933-4A68-A215-976A3E194FB5}"/>
              </a:ext>
            </a:extLst>
          </p:cNvPr>
          <p:cNvSpPr txBox="1"/>
          <p:nvPr/>
        </p:nvSpPr>
        <p:spPr>
          <a:xfrm>
            <a:off x="452972" y="1303420"/>
            <a:ext cx="11013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333333"/>
                </a:solidFill>
                <a:effectLst/>
              </a:rPr>
              <a:t>- </a:t>
            </a:r>
            <a:r>
              <a:rPr lang="en-US" altLang="zh-CN" sz="2400" i="0" dirty="0">
                <a:solidFill>
                  <a:srgbClr val="24292F"/>
                </a:solidFill>
                <a:effectLst/>
                <a:latin typeface="-apple-system"/>
              </a:rPr>
              <a:t>Jetset: Targeted Firmware Rehosting for Embedded Systems</a:t>
            </a:r>
            <a:endParaRPr lang="en-US" altLang="zh-CN" sz="16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en-US" altLang="zh-CN" sz="1600" b="1" i="0" dirty="0">
              <a:solidFill>
                <a:srgbClr val="333333"/>
              </a:solidFill>
              <a:effectLst/>
            </a:endParaRPr>
          </a:p>
          <a:p>
            <a:pPr marL="742950" lvl="1" indent="-285750">
              <a:buFontTx/>
              <a:buChar char="-"/>
            </a:pP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7BCE9E-4C37-4BA4-B859-A1CF2D95693F}"/>
              </a:ext>
            </a:extLst>
          </p:cNvPr>
          <p:cNvSpPr txBox="1"/>
          <p:nvPr/>
        </p:nvSpPr>
        <p:spPr>
          <a:xfrm>
            <a:off x="655612" y="1957442"/>
            <a:ext cx="106460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zh-CN" sz="2000" b="1" i="0" dirty="0">
                <a:effectLst/>
                <a:latin typeface="Arial" panose="020B0604020202020204" pitchFamily="34" charset="0"/>
              </a:rPr>
              <a:t>Key Insight: </a:t>
            </a:r>
            <a:r>
              <a:rPr lang="en-US" altLang="zh-CN" dirty="0"/>
              <a:t>I</a:t>
            </a:r>
            <a:r>
              <a:rPr lang="en-US" altLang="zh-CN" sz="1800" b="0" i="0" u="none" strike="noStrike" baseline="0" dirty="0"/>
              <a:t>t is designed to ignore most paths through the firmware to </a:t>
            </a:r>
            <a:r>
              <a:rPr lang="en-US" altLang="zh-CN" sz="1800" b="1" i="0" u="none" strike="noStrike" baseline="0" dirty="0"/>
              <a:t>focus on a particular target piece of code</a:t>
            </a:r>
            <a:r>
              <a:rPr lang="en-US" altLang="zh-CN" sz="1800" b="0" i="0" u="none" strike="noStrike" baseline="0" dirty="0"/>
              <a:t>.</a:t>
            </a:r>
          </a:p>
          <a:p>
            <a:pPr marL="285750" indent="-285750" algn="l">
              <a:buFontTx/>
              <a:buChar char="-"/>
            </a:pPr>
            <a:endParaRPr lang="en-US" altLang="zh-CN" sz="1800" b="0" i="0" u="none" strike="noStrike" baseline="0" dirty="0"/>
          </a:p>
          <a:p>
            <a:pPr marL="285750" indent="-285750" algn="l">
              <a:buFontTx/>
              <a:buChar char="-"/>
            </a:pPr>
            <a:r>
              <a:rPr lang="en-US" altLang="zh-CN" sz="2000" b="1" i="0" dirty="0">
                <a:effectLst/>
                <a:latin typeface="Arial" panose="020B0604020202020204" pitchFamily="34" charset="0"/>
              </a:rPr>
              <a:t>Approach: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/>
              <a:t>Jetset use </a:t>
            </a:r>
            <a:r>
              <a:rPr lang="en-US" altLang="zh-CN" b="1" dirty="0"/>
              <a:t>heuristic search </a:t>
            </a:r>
            <a:r>
              <a:rPr lang="en-US" altLang="zh-CN" dirty="0"/>
              <a:t>and </a:t>
            </a:r>
            <a:r>
              <a:rPr lang="en-US" altLang="zh-CN" b="1" dirty="0"/>
              <a:t>symbolic execution </a:t>
            </a:r>
            <a:r>
              <a:rPr lang="en-US" altLang="zh-CN" dirty="0"/>
              <a:t>to find the path to target code.</a:t>
            </a:r>
          </a:p>
          <a:p>
            <a:pPr marL="285750" indent="-285750" algn="l">
              <a:buFontTx/>
              <a:buChar char="-"/>
            </a:pPr>
            <a:endParaRPr lang="en-US" altLang="zh-CN" dirty="0"/>
          </a:p>
          <a:p>
            <a:pPr marL="285750" indent="-285750" algn="l">
              <a:buFontTx/>
              <a:buChar char="-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Difference: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/>
              <a:t>Neither P2IM nor Jetset really care peripheral logic, they </a:t>
            </a:r>
            <a:r>
              <a:rPr lang="en-US" altLang="zh-CN" sz="1800" b="1" dirty="0"/>
              <a:t>just want to skip the code </a:t>
            </a:r>
            <a:r>
              <a:rPr lang="en-US" altLang="zh-CN" sz="1800" dirty="0"/>
              <a:t>related to peripheral access, and then fuzzing at the target point. </a:t>
            </a:r>
            <a:r>
              <a:rPr lang="en-US" altLang="zh-CN" sz="1800" b="1" dirty="0"/>
              <a:t>It is hard to find the peripheral-related bug. (Concurrency bug)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444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BB8CDC-F8FD-4C76-966E-CB8EA9D826A7}"/>
              </a:ext>
            </a:extLst>
          </p:cNvPr>
          <p:cNvSpPr txBox="1"/>
          <p:nvPr/>
        </p:nvSpPr>
        <p:spPr>
          <a:xfrm>
            <a:off x="452972" y="433954"/>
            <a:ext cx="6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/>
              <a:t>Experiment</a:t>
            </a:r>
            <a:endParaRPr lang="zh-CN" altLang="en-US" sz="4000" b="1" u="sng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0D171B-1933-4A68-A215-976A3E194FB5}"/>
              </a:ext>
            </a:extLst>
          </p:cNvPr>
          <p:cNvSpPr txBox="1"/>
          <p:nvPr/>
        </p:nvSpPr>
        <p:spPr>
          <a:xfrm>
            <a:off x="296560" y="1828799"/>
            <a:ext cx="11013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zh-CN" dirty="0"/>
              <a:t>STM32F407, STM32F411, STM32F103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SAM3X8E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GD32VF103 – RISCV, Rust (more arch)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BES2300 (real world example)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MK64FN1M0VLL12 (</a:t>
            </a:r>
            <a:r>
              <a:rPr lang="en-US" altLang="zh-CN" dirty="0">
                <a:solidFill>
                  <a:srgbClr val="FF0000"/>
                </a:solidFill>
              </a:rPr>
              <a:t>optimal</a:t>
            </a:r>
            <a:r>
              <a:rPr lang="en-US" altLang="zh-CN" dirty="0"/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C2BD2F-691A-4222-9442-B3B6C895A95A}"/>
              </a:ext>
            </a:extLst>
          </p:cNvPr>
          <p:cNvSpPr txBox="1"/>
          <p:nvPr/>
        </p:nvSpPr>
        <p:spPr>
          <a:xfrm>
            <a:off x="794084" y="1367134"/>
            <a:ext cx="157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Platform</a:t>
            </a:r>
            <a:endParaRPr lang="zh-CN" altLang="en-US" sz="2400" b="1" i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B3E91-70F1-4EB8-858D-A63067D65782}"/>
              </a:ext>
            </a:extLst>
          </p:cNvPr>
          <p:cNvSpPr txBox="1"/>
          <p:nvPr/>
        </p:nvSpPr>
        <p:spPr>
          <a:xfrm>
            <a:off x="296560" y="3993086"/>
            <a:ext cx="4774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zh-CN" dirty="0"/>
              <a:t>Ethernet (TCP, UDP, HTTP)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Filesystem (SD card, Fatfs)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Drone (Emuflight, betaflight)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RTOS (FreeRTOS, RT-thread)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PLC (</a:t>
            </a:r>
            <a:r>
              <a:rPr lang="en-US" altLang="zh-CN" dirty="0">
                <a:solidFill>
                  <a:srgbClr val="FF0000"/>
                </a:solidFill>
              </a:rPr>
              <a:t>optimal</a:t>
            </a:r>
            <a:r>
              <a:rPr lang="en-US" altLang="zh-CN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5BA79-C3B5-41EA-B2F8-D0C43D151338}"/>
              </a:ext>
            </a:extLst>
          </p:cNvPr>
          <p:cNvSpPr txBox="1"/>
          <p:nvPr/>
        </p:nvSpPr>
        <p:spPr>
          <a:xfrm>
            <a:off x="794084" y="3531421"/>
            <a:ext cx="157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Software</a:t>
            </a:r>
            <a:endParaRPr lang="zh-CN" altLang="en-US" sz="2400" b="1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EE3A3A-EA55-450E-8B3C-A81B02F60023}"/>
              </a:ext>
            </a:extLst>
          </p:cNvPr>
          <p:cNvSpPr txBox="1"/>
          <p:nvPr/>
        </p:nvSpPr>
        <p:spPr>
          <a:xfrm>
            <a:off x="5351829" y="4013539"/>
            <a:ext cx="4774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zh-CN" dirty="0"/>
              <a:t>GPIO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UART,</a:t>
            </a:r>
            <a:r>
              <a:rPr lang="zh-CN" altLang="en-US" dirty="0"/>
              <a:t> </a:t>
            </a:r>
            <a:r>
              <a:rPr lang="en-US" altLang="zh-CN" dirty="0"/>
              <a:t>SPI,</a:t>
            </a:r>
            <a:r>
              <a:rPr lang="zh-CN" altLang="en-US" dirty="0"/>
              <a:t> </a:t>
            </a:r>
            <a:r>
              <a:rPr lang="en-US" altLang="zh-CN" dirty="0"/>
              <a:t>I2C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TIM, RTC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SDIO, SD Card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ETH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CRC, RNG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ADC, DAC</a:t>
            </a:r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83856-5A79-47B8-A55A-9595C0402D96}"/>
              </a:ext>
            </a:extLst>
          </p:cNvPr>
          <p:cNvSpPr txBox="1"/>
          <p:nvPr/>
        </p:nvSpPr>
        <p:spPr>
          <a:xfrm>
            <a:off x="5849353" y="3551874"/>
            <a:ext cx="200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Peripheral</a:t>
            </a:r>
            <a:endParaRPr lang="zh-CN" altLang="en-US" sz="2400" b="1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74D001-B846-4F67-8B24-CEE3E06A3230}"/>
              </a:ext>
            </a:extLst>
          </p:cNvPr>
          <p:cNvSpPr txBox="1"/>
          <p:nvPr/>
        </p:nvSpPr>
        <p:spPr>
          <a:xfrm>
            <a:off x="5351829" y="1834337"/>
            <a:ext cx="4774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n-US" altLang="zh-CN" dirty="0"/>
              <a:t>Completeness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Correct rate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Pattern </a:t>
            </a:r>
            <a:r>
              <a:rPr lang="en-US" altLang="zh-CN" dirty="0">
                <a:latin typeface="Arial" panose="020B0604020202020204" pitchFamily="34" charset="0"/>
              </a:rPr>
              <a:t>coverage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/ </a:t>
            </a:r>
            <a:r>
              <a:rPr lang="en-US" altLang="zh-CN" dirty="0"/>
              <a:t>number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Fuzzing result (</a:t>
            </a:r>
            <a:r>
              <a:rPr lang="en-US" altLang="zh-CN" dirty="0">
                <a:solidFill>
                  <a:srgbClr val="FF0000"/>
                </a:solidFill>
              </a:rPr>
              <a:t>optimal</a:t>
            </a:r>
            <a:r>
              <a:rPr lang="en-US" altLang="zh-CN" dirty="0"/>
              <a:t>) </a:t>
            </a:r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  <a:p>
            <a:pPr marL="742950" lvl="1" indent="-285750">
              <a:buFontTx/>
              <a:buChar char="-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3A37B0-4A4D-4944-9B34-C1C15A05C728}"/>
              </a:ext>
            </a:extLst>
          </p:cNvPr>
          <p:cNvSpPr txBox="1"/>
          <p:nvPr/>
        </p:nvSpPr>
        <p:spPr>
          <a:xfrm>
            <a:off x="5849353" y="1372672"/>
            <a:ext cx="200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Parameter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3357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724</Words>
  <Application>Microsoft Office PowerPoint</Application>
  <PresentationFormat>宽屏</PresentationFormat>
  <Paragraphs>139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峥</dc:creator>
  <cp:lastModifiedBy>于 峥</cp:lastModifiedBy>
  <cp:revision>446</cp:revision>
  <dcterms:created xsi:type="dcterms:W3CDTF">2021-12-29T06:31:44Z</dcterms:created>
  <dcterms:modified xsi:type="dcterms:W3CDTF">2021-12-29T15:55:29Z</dcterms:modified>
</cp:coreProperties>
</file>