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5" r:id="rId7"/>
    <p:sldId id="261" r:id="rId8"/>
    <p:sldId id="264" r:id="rId9"/>
    <p:sldId id="269" r:id="rId10"/>
    <p:sldId id="270" r:id="rId11"/>
    <p:sldId id="268" r:id="rId12"/>
    <p:sldId id="271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3" autoAdjust="0"/>
    <p:restoredTop sz="94613" autoAdjust="0"/>
  </p:normalViewPr>
  <p:slideViewPr>
    <p:cSldViewPr snapToGrid="0">
      <p:cViewPr varScale="1">
        <p:scale>
          <a:sx n="89" d="100"/>
          <a:sy n="89" d="100"/>
        </p:scale>
        <p:origin x="28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51DBA36-0D68-461B-8E96-C31018874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4080" y="5582305"/>
            <a:ext cx="3149600" cy="571017"/>
          </a:xfrm>
        </p:spPr>
        <p:txBody>
          <a:bodyPr>
            <a:normAutofit/>
          </a:bodyPr>
          <a:lstStyle/>
          <a:p>
            <a:r>
              <a:rPr lang="zh-CN" altLang="en-US" dirty="0"/>
              <a:t>于峥 </a:t>
            </a:r>
            <a:r>
              <a:rPr lang="en-US" altLang="zh-CN" dirty="0"/>
              <a:t>518030910437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7A0B30-1798-4320-878B-FF69D155C757}"/>
              </a:ext>
            </a:extLst>
          </p:cNvPr>
          <p:cNvSpPr txBox="1"/>
          <p:nvPr/>
        </p:nvSpPr>
        <p:spPr>
          <a:xfrm>
            <a:off x="381000" y="5229992"/>
            <a:ext cx="7274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Consolas" panose="020B0609020204030204" pitchFamily="49" charset="0"/>
              </a:rPr>
              <a:t>Trivial RISC-V CPU  </a:t>
            </a:r>
            <a:endParaRPr lang="zh-CN" altLang="en-US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41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73EF4-275C-4319-85C7-B61BB956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cap="none" dirty="0">
                <a:latin typeface="Consolas" panose="020B0609020204030204" pitchFamily="49" charset="0"/>
              </a:rPr>
              <a:t>More stage</a:t>
            </a:r>
            <a:endParaRPr lang="zh-CN" altLang="en-US" sz="3600" cap="none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E9AA3-35CB-482E-8722-14933EB14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2300CC9-0007-4080-B690-AB9253488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86000"/>
            <a:ext cx="9720262" cy="39992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BEB423D-C60D-41FF-B27A-5BD7FE933A08}"/>
              </a:ext>
            </a:extLst>
          </p:cNvPr>
          <p:cNvSpPr/>
          <p:nvPr/>
        </p:nvSpPr>
        <p:spPr>
          <a:xfrm>
            <a:off x="6702014" y="2835714"/>
            <a:ext cx="2280621" cy="21128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allocator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108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144AE-1D5B-4F49-9D8E-24D96DC2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Performance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D2BCCC-DE7C-49DD-B9EF-616E19C5B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554" y="2533426"/>
            <a:ext cx="4419241" cy="402336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200MHz : </a:t>
            </a: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</a:rPr>
              <a:t>-2.497ns</a:t>
            </a:r>
            <a:endParaRPr lang="zh-CN" alt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EBA026-C0E0-462D-BB6A-015EF71DE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54" y="3300476"/>
            <a:ext cx="4552381" cy="27904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50E3D6F-4C1D-48A5-8061-58E4208869EC}"/>
              </a:ext>
            </a:extLst>
          </p:cNvPr>
          <p:cNvSpPr txBox="1"/>
          <p:nvPr/>
        </p:nvSpPr>
        <p:spPr>
          <a:xfrm>
            <a:off x="1024128" y="2068696"/>
            <a:ext cx="4572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100MHz : 0.042ns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661EE0C-C45D-436B-8327-C812A88E0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605" y="614714"/>
            <a:ext cx="2228571" cy="5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1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98F67-E57A-474C-980B-F555976C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cap="none" dirty="0">
                <a:latin typeface="Consolas" panose="020B0609020204030204" pitchFamily="49" charset="0"/>
              </a:rPr>
              <a:t>More complex program</a:t>
            </a:r>
            <a:endParaRPr lang="zh-CN" altLang="en-US" sz="3600" cap="none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E5933-F3A9-4E13-99C1-8128C888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float operate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multithreading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352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07261-8969-470B-8E46-EC87CEB8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Develop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2FF8A-CBC4-452E-8F42-DA5F73406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Switches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LEDs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VGA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UART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665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76424-FED8-4631-A459-081C6820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cap="none" dirty="0">
                <a:latin typeface="Consolas" panose="020B0609020204030204" pitchFamily="49" charset="0"/>
              </a:rPr>
              <a:t>Thanks</a:t>
            </a:r>
            <a:endParaRPr lang="zh-CN" altLang="en-US" sz="3600" cap="none" dirty="0">
              <a:latin typeface="Consolas" panose="020B0609020204030204" pitchFamily="49" charset="0"/>
            </a:endParaRPr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F18556AD-90D1-4AB2-83B0-F4DBD052A3C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E2A96DD-8064-4E0D-A517-852F105B8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98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B43E8-B3F2-4EC9-8204-21713F01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Design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BB016CA-DEC3-4706-BC5C-7C98C60B7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297727"/>
            <a:ext cx="9720262" cy="3999270"/>
          </a:xfrm>
        </p:spPr>
      </p:pic>
    </p:spTree>
    <p:extLst>
      <p:ext uri="{BB962C8B-B14F-4D97-AF65-F5344CB8AC3E}">
        <p14:creationId xmlns:p14="http://schemas.microsoft.com/office/powerpoint/2010/main" val="383127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B43E8-B3F2-4EC9-8204-21713F01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Design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BB016CA-DEC3-4706-BC5C-7C98C60B7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297727"/>
            <a:ext cx="9720262" cy="3999270"/>
          </a:xfr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1FB2A4A-11CD-4BE8-804E-12C5BE595C47}"/>
              </a:ext>
            </a:extLst>
          </p:cNvPr>
          <p:cNvCxnSpPr>
            <a:cxnSpLocks/>
          </p:cNvCxnSpPr>
          <p:nvPr/>
        </p:nvCxnSpPr>
        <p:spPr>
          <a:xfrm>
            <a:off x="1188720" y="1749552"/>
            <a:ext cx="0" cy="424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BFEE7A3-1069-47C8-90D7-233AA10E9ACE}"/>
              </a:ext>
            </a:extLst>
          </p:cNvPr>
          <p:cNvCxnSpPr>
            <a:cxnSpLocks/>
          </p:cNvCxnSpPr>
          <p:nvPr/>
        </p:nvCxnSpPr>
        <p:spPr>
          <a:xfrm>
            <a:off x="3810000" y="1749552"/>
            <a:ext cx="0" cy="424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4B8DD9E-978E-4C7E-B4F0-47CEAE54DF39}"/>
              </a:ext>
            </a:extLst>
          </p:cNvPr>
          <p:cNvCxnSpPr>
            <a:cxnSpLocks/>
          </p:cNvCxnSpPr>
          <p:nvPr/>
        </p:nvCxnSpPr>
        <p:spPr>
          <a:xfrm>
            <a:off x="7457440" y="1749552"/>
            <a:ext cx="0" cy="424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A6CA784-92F9-4449-9488-345463048DCB}"/>
              </a:ext>
            </a:extLst>
          </p:cNvPr>
          <p:cNvCxnSpPr>
            <a:cxnSpLocks/>
          </p:cNvCxnSpPr>
          <p:nvPr/>
        </p:nvCxnSpPr>
        <p:spPr>
          <a:xfrm>
            <a:off x="10474960" y="1749552"/>
            <a:ext cx="0" cy="424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4B0EBA6-1E63-4230-8012-E93A3C3DCE60}"/>
              </a:ext>
            </a:extLst>
          </p:cNvPr>
          <p:cNvSpPr txBox="1"/>
          <p:nvPr/>
        </p:nvSpPr>
        <p:spPr>
          <a:xfrm>
            <a:off x="2133602" y="1777230"/>
            <a:ext cx="74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Fetch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053C2D-ED18-450D-AD1A-23F4362B9DBF}"/>
              </a:ext>
            </a:extLst>
          </p:cNvPr>
          <p:cNvSpPr txBox="1"/>
          <p:nvPr/>
        </p:nvSpPr>
        <p:spPr>
          <a:xfrm>
            <a:off x="5146044" y="1760204"/>
            <a:ext cx="97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Dispatch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D807AAE-F1BE-4BE8-9F5C-A9342634F6A9}"/>
              </a:ext>
            </a:extLst>
          </p:cNvPr>
          <p:cNvSpPr txBox="1"/>
          <p:nvPr/>
        </p:nvSpPr>
        <p:spPr>
          <a:xfrm>
            <a:off x="8478524" y="1777230"/>
            <a:ext cx="97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Execute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D773DA7-5252-4F26-ABF0-B19397FB6166}"/>
              </a:ext>
            </a:extLst>
          </p:cNvPr>
          <p:cNvCxnSpPr/>
          <p:nvPr/>
        </p:nvCxnSpPr>
        <p:spPr>
          <a:xfrm>
            <a:off x="2834647" y="1961896"/>
            <a:ext cx="975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7BAE84D-2F51-4944-989C-1AD80E7FBB8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1198880" y="1944870"/>
            <a:ext cx="934722" cy="17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ED9501D-57D9-47FC-B6BB-9486086DBE7D}"/>
              </a:ext>
            </a:extLst>
          </p:cNvPr>
          <p:cNvCxnSpPr>
            <a:cxnSpLocks/>
          </p:cNvCxnSpPr>
          <p:nvPr/>
        </p:nvCxnSpPr>
        <p:spPr>
          <a:xfrm>
            <a:off x="6197600" y="1961896"/>
            <a:ext cx="12598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23CB983-B2B2-407C-AD4C-A3CBDEEF868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453877" y="1961896"/>
            <a:ext cx="1021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0E41921-745B-4B47-981A-F4E2F13D1481}"/>
              </a:ext>
            </a:extLst>
          </p:cNvPr>
          <p:cNvCxnSpPr>
            <a:cxnSpLocks/>
          </p:cNvCxnSpPr>
          <p:nvPr/>
        </p:nvCxnSpPr>
        <p:spPr>
          <a:xfrm flipH="1">
            <a:off x="3810000" y="1961896"/>
            <a:ext cx="12039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58C8C44-2DFF-4928-912A-59AD11A648CE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457442" y="1961896"/>
            <a:ext cx="10210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89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F48F1-BD19-4A4C-A6AC-046F38F9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Fetch Instruction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8E294-1359-461A-83A5-F2AAF0269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Consolas" panose="020B0609020204030204" pitchFamily="49" charset="0"/>
              </a:rPr>
              <a:t> 4/6/7/8 periods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Consolas" panose="020B0609020204030204" pitchFamily="49" charset="0"/>
              </a:rPr>
              <a:t> Send 2 pc and pc+4 every period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5E4211-2203-4DFA-8FE1-139C7F531367}"/>
              </a:ext>
            </a:extLst>
          </p:cNvPr>
          <p:cNvSpPr/>
          <p:nvPr/>
        </p:nvSpPr>
        <p:spPr>
          <a:xfrm>
            <a:off x="1208442" y="354285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Signal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403B58-E6B2-440B-A773-44829F241E06}"/>
              </a:ext>
            </a:extLst>
          </p:cNvPr>
          <p:cNvSpPr/>
          <p:nvPr/>
        </p:nvSpPr>
        <p:spPr>
          <a:xfrm>
            <a:off x="2122842" y="354285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Signal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7DB8F-F73D-4A0B-8593-5A3727D4034A}"/>
              </a:ext>
            </a:extLst>
          </p:cNvPr>
          <p:cNvSpPr/>
          <p:nvPr/>
        </p:nvSpPr>
        <p:spPr>
          <a:xfrm>
            <a:off x="3037242" y="354285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Signal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B6E1BB-EFF6-4696-9280-4F19FECADA18}"/>
              </a:ext>
            </a:extLst>
          </p:cNvPr>
          <p:cNvSpPr/>
          <p:nvPr/>
        </p:nvSpPr>
        <p:spPr>
          <a:xfrm>
            <a:off x="3951642" y="354285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Signal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12DC96-7EE4-4307-A4E8-EAB1CCAB07D6}"/>
              </a:ext>
            </a:extLst>
          </p:cNvPr>
          <p:cNvSpPr/>
          <p:nvPr/>
        </p:nvSpPr>
        <p:spPr>
          <a:xfrm>
            <a:off x="4866042" y="3542851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Signal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893D6B-415C-4917-AE7D-CB649DCF16FA}"/>
              </a:ext>
            </a:extLst>
          </p:cNvPr>
          <p:cNvSpPr/>
          <p:nvPr/>
        </p:nvSpPr>
        <p:spPr>
          <a:xfrm>
            <a:off x="5780442" y="3542851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Signal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F76C52-DFEC-4190-9220-B8266DBBA3D7}"/>
              </a:ext>
            </a:extLst>
          </p:cNvPr>
          <p:cNvSpPr/>
          <p:nvPr/>
        </p:nvSpPr>
        <p:spPr>
          <a:xfrm>
            <a:off x="6694842" y="3542851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Signal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9F7173-6C25-4EC9-9113-297C6384E317}"/>
              </a:ext>
            </a:extLst>
          </p:cNvPr>
          <p:cNvSpPr/>
          <p:nvPr/>
        </p:nvSpPr>
        <p:spPr>
          <a:xfrm>
            <a:off x="7609242" y="3542851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Signal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F688B9-6672-4E00-AA31-24E150A03004}"/>
              </a:ext>
            </a:extLst>
          </p:cNvPr>
          <p:cNvSpPr/>
          <p:nvPr/>
        </p:nvSpPr>
        <p:spPr>
          <a:xfrm>
            <a:off x="3037242" y="4457251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F98039-9D1B-458A-9A2F-6D2BE5362E00}"/>
              </a:ext>
            </a:extLst>
          </p:cNvPr>
          <p:cNvSpPr/>
          <p:nvPr/>
        </p:nvSpPr>
        <p:spPr>
          <a:xfrm>
            <a:off x="3951642" y="4457251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C2AD1C2-149F-491D-9FD8-5F79EEB6B0D0}"/>
              </a:ext>
            </a:extLst>
          </p:cNvPr>
          <p:cNvSpPr/>
          <p:nvPr/>
        </p:nvSpPr>
        <p:spPr>
          <a:xfrm>
            <a:off x="4866042" y="4457251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102C4C-273D-4CE9-BFA1-029F61048990}"/>
              </a:ext>
            </a:extLst>
          </p:cNvPr>
          <p:cNvSpPr/>
          <p:nvPr/>
        </p:nvSpPr>
        <p:spPr>
          <a:xfrm>
            <a:off x="5780442" y="4457251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2AE3B71-A705-4561-95F9-A15D43D25551}"/>
              </a:ext>
            </a:extLst>
          </p:cNvPr>
          <p:cNvSpPr/>
          <p:nvPr/>
        </p:nvSpPr>
        <p:spPr>
          <a:xfrm>
            <a:off x="6694842" y="4457251"/>
            <a:ext cx="914400" cy="914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Data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BF3994-8561-4385-8832-16C8ABA86F91}"/>
              </a:ext>
            </a:extLst>
          </p:cNvPr>
          <p:cNvSpPr/>
          <p:nvPr/>
        </p:nvSpPr>
        <p:spPr>
          <a:xfrm>
            <a:off x="7609242" y="4457251"/>
            <a:ext cx="914400" cy="914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Data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6B5F57D-F8F6-4AA5-B7D5-A5623FE9544C}"/>
              </a:ext>
            </a:extLst>
          </p:cNvPr>
          <p:cNvSpPr/>
          <p:nvPr/>
        </p:nvSpPr>
        <p:spPr>
          <a:xfrm>
            <a:off x="8523642" y="4457251"/>
            <a:ext cx="914400" cy="914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Data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5005F4-980D-404D-95CF-76F30EC5C54E}"/>
              </a:ext>
            </a:extLst>
          </p:cNvPr>
          <p:cNvSpPr/>
          <p:nvPr/>
        </p:nvSpPr>
        <p:spPr>
          <a:xfrm>
            <a:off x="9438042" y="4457251"/>
            <a:ext cx="914400" cy="914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Data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AE239-A7A8-4DBE-A9E9-C9702F23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cap="none" dirty="0">
                <a:latin typeface="Consolas" panose="020B0609020204030204" pitchFamily="49" charset="0"/>
              </a:rPr>
              <a:t>ROB or virtual register ?</a:t>
            </a:r>
            <a:endParaRPr lang="zh-CN" altLang="en-US" sz="4800" cap="none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B86BE-0FC0-4C0E-9D33-CA32DC17B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3614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Virtual Register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Can‘t predict multiple times. 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128016" lvl="1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128016" lvl="1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3779C6-B0DB-4760-9205-ED464532EC97}"/>
              </a:ext>
            </a:extLst>
          </p:cNvPr>
          <p:cNvSpPr/>
          <p:nvPr/>
        </p:nvSpPr>
        <p:spPr>
          <a:xfrm>
            <a:off x="6728969" y="3848608"/>
            <a:ext cx="2968752" cy="8473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latin typeface="Consolas" panose="020B0609020204030204" pitchFamily="49" charset="0"/>
              </a:rPr>
              <a:t>Register X</a:t>
            </a:r>
            <a:endParaRPr lang="zh-CN" altLang="en-US" sz="3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99D072-5658-42FA-BA00-E33DB8D6DA4A}"/>
              </a:ext>
            </a:extLst>
          </p:cNvPr>
          <p:cNvSpPr/>
          <p:nvPr/>
        </p:nvSpPr>
        <p:spPr>
          <a:xfrm>
            <a:off x="6728969" y="4695952"/>
            <a:ext cx="2968752" cy="8473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latin typeface="Consolas" panose="020B0609020204030204" pitchFamily="49" charset="0"/>
              </a:rPr>
              <a:t>Register Y</a:t>
            </a:r>
            <a:endParaRPr lang="zh-CN" altLang="en-US" sz="3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C28F6BF0-0880-4836-B825-53678AA1A5EE}"/>
              </a:ext>
            </a:extLst>
          </p:cNvPr>
          <p:cNvSpPr/>
          <p:nvPr/>
        </p:nvSpPr>
        <p:spPr>
          <a:xfrm>
            <a:off x="5392928" y="4001008"/>
            <a:ext cx="1290320" cy="54457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current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86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5E383-04D7-4A56-AA26-6115B727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Decrease wns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B3D44-976B-4A99-8DB5-60718904E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834640"/>
            <a:ext cx="3655449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LUT (Look up Table)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if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switch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negedge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Complex Logic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AEB8D85-CDE3-4853-9B84-CC07D4564408}"/>
              </a:ext>
            </a:extLst>
          </p:cNvPr>
          <p:cNvSpPr txBox="1">
            <a:spLocks/>
          </p:cNvSpPr>
          <p:nvPr/>
        </p:nvSpPr>
        <p:spPr>
          <a:xfrm>
            <a:off x="6096000" y="2834640"/>
            <a:ext cx="3655449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Less Bit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????????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more stage</a:t>
            </a:r>
          </a:p>
        </p:txBody>
      </p:sp>
    </p:spTree>
    <p:extLst>
      <p:ext uri="{BB962C8B-B14F-4D97-AF65-F5344CB8AC3E}">
        <p14:creationId xmlns:p14="http://schemas.microsoft.com/office/powerpoint/2010/main" val="106479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EAED2-BD67-4424-93A6-734FCB15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Negedge or </a:t>
            </a:r>
            <a:br>
              <a:rPr lang="en-US" altLang="zh-CN" cap="none" dirty="0">
                <a:latin typeface="Consolas" panose="020B0609020204030204" pitchFamily="49" charset="0"/>
              </a:rPr>
            </a:br>
            <a:r>
              <a:rPr lang="en-US" altLang="zh-CN" cap="none" dirty="0">
                <a:latin typeface="Consolas" panose="020B0609020204030204" pitchFamily="49" charset="0"/>
              </a:rPr>
              <a:t>Combinatorial logic ?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11A74A0-6ED0-478F-9232-4874D8039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706193"/>
            <a:ext cx="3171429" cy="2247619"/>
          </a:xfrm>
          <a:prstGeom prst="rect">
            <a:avLst/>
          </a:prstGeom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188EDE3-546F-4078-B01E-6863FE90F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540551"/>
              </p:ext>
            </p:extLst>
          </p:nvPr>
        </p:nvGraphicFramePr>
        <p:xfrm>
          <a:off x="4817872" y="2877542"/>
          <a:ext cx="6886448" cy="207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608">
                  <a:extLst>
                    <a:ext uri="{9D8B030D-6E8A-4147-A177-3AD203B41FA5}">
                      <a16:colId xmlns:a16="http://schemas.microsoft.com/office/drawing/2014/main" val="3479119401"/>
                    </a:ext>
                  </a:extLst>
                </a:gridCol>
                <a:gridCol w="3799840">
                  <a:extLst>
                    <a:ext uri="{9D8B030D-6E8A-4147-A177-3AD203B41FA5}">
                      <a16:colId xmlns:a16="http://schemas.microsoft.com/office/drawing/2014/main" val="2598734011"/>
                    </a:ext>
                  </a:extLst>
                </a:gridCol>
              </a:tblGrid>
              <a:tr h="69209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Decoder</a:t>
                      </a:r>
                      <a:endParaRPr lang="zh-CN" altLang="en-US" sz="3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posedge clk</a:t>
                      </a:r>
                      <a:endParaRPr lang="zh-CN" altLang="en-US" sz="3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925486"/>
                  </a:ext>
                </a:extLst>
              </a:tr>
              <a:tr h="692090"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Consolas" panose="020B0609020204030204" pitchFamily="49" charset="0"/>
                        </a:rPr>
                        <a:t>Register</a:t>
                      </a:r>
                      <a:endParaRPr lang="zh-CN" altLang="en-US" sz="3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Consolas" panose="020B0609020204030204" pitchFamily="49" charset="0"/>
                        </a:rPr>
                        <a:t>always (*)</a:t>
                      </a:r>
                      <a:endParaRPr lang="zh-CN" altLang="en-US" sz="3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215279"/>
                  </a:ext>
                </a:extLst>
              </a:tr>
              <a:tr h="692090"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Consolas" panose="020B0609020204030204" pitchFamily="49" charset="0"/>
                        </a:rPr>
                        <a:t>allocator</a:t>
                      </a:r>
                      <a:endParaRPr lang="zh-CN" altLang="en-US" sz="3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Consolas" panose="020B0609020204030204" pitchFamily="49" charset="0"/>
                        </a:rPr>
                        <a:t>negedge clk</a:t>
                      </a:r>
                      <a:endParaRPr lang="zh-CN" altLang="en-US" sz="3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03238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4607FA2-7613-4B71-AA71-319C0543272D}"/>
              </a:ext>
            </a:extLst>
          </p:cNvPr>
          <p:cNvSpPr txBox="1"/>
          <p:nvPr/>
        </p:nvSpPr>
        <p:spPr>
          <a:xfrm>
            <a:off x="4817872" y="5252720"/>
            <a:ext cx="5220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100MHz</a:t>
            </a:r>
            <a:r>
              <a:rPr lang="zh-CN" altLang="en-US" sz="3600" dirty="0">
                <a:solidFill>
                  <a:srgbClr val="FF0000"/>
                </a:solidFill>
              </a:rPr>
              <a:t>：</a:t>
            </a:r>
            <a:r>
              <a:rPr lang="en-US" altLang="zh-CN" sz="3600" dirty="0">
                <a:solidFill>
                  <a:srgbClr val="FF0000"/>
                </a:solidFill>
              </a:rPr>
              <a:t>WNS</a:t>
            </a:r>
            <a:r>
              <a:rPr lang="zh-CN" altLang="en-US" sz="3600" dirty="0">
                <a:solidFill>
                  <a:srgbClr val="FF0000"/>
                </a:solidFill>
              </a:rPr>
              <a:t>：</a:t>
            </a:r>
            <a:r>
              <a:rPr lang="en-US" altLang="zh-CN" sz="3600" dirty="0">
                <a:solidFill>
                  <a:srgbClr val="FF0000"/>
                </a:solidFill>
              </a:rPr>
              <a:t>-1.8ns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3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EAED2-BD67-4424-93A6-734FCB15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Negedge or </a:t>
            </a:r>
            <a:br>
              <a:rPr lang="en-US" altLang="zh-CN" cap="none" dirty="0">
                <a:latin typeface="Consolas" panose="020B0609020204030204" pitchFamily="49" charset="0"/>
              </a:rPr>
            </a:br>
            <a:r>
              <a:rPr lang="en-US" altLang="zh-CN" cap="none" dirty="0">
                <a:latin typeface="Consolas" panose="020B0609020204030204" pitchFamily="49" charset="0"/>
              </a:rPr>
              <a:t>Combinatorial logic ?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11A74A0-6ED0-478F-9232-4874D8039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706193"/>
            <a:ext cx="3171429" cy="2247619"/>
          </a:xfrm>
          <a:prstGeom prst="rect">
            <a:avLst/>
          </a:prstGeom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188EDE3-546F-4078-B01E-6863FE90F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845261"/>
              </p:ext>
            </p:extLst>
          </p:nvPr>
        </p:nvGraphicFramePr>
        <p:xfrm>
          <a:off x="4817872" y="2877542"/>
          <a:ext cx="6886448" cy="207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608">
                  <a:extLst>
                    <a:ext uri="{9D8B030D-6E8A-4147-A177-3AD203B41FA5}">
                      <a16:colId xmlns:a16="http://schemas.microsoft.com/office/drawing/2014/main" val="3479119401"/>
                    </a:ext>
                  </a:extLst>
                </a:gridCol>
                <a:gridCol w="3799840">
                  <a:extLst>
                    <a:ext uri="{9D8B030D-6E8A-4147-A177-3AD203B41FA5}">
                      <a16:colId xmlns:a16="http://schemas.microsoft.com/office/drawing/2014/main" val="2598734011"/>
                    </a:ext>
                  </a:extLst>
                </a:gridCol>
              </a:tblGrid>
              <a:tr h="69209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Decoder</a:t>
                      </a:r>
                      <a:endParaRPr lang="zh-CN" altLang="en-US" sz="3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posedge clk</a:t>
                      </a:r>
                      <a:endParaRPr lang="zh-CN" altLang="en-US" sz="3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925486"/>
                  </a:ext>
                </a:extLst>
              </a:tr>
              <a:tr h="692090"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Consolas" panose="020B0609020204030204" pitchFamily="49" charset="0"/>
                        </a:rPr>
                        <a:t>Register</a:t>
                      </a:r>
                      <a:endParaRPr lang="zh-CN" altLang="en-US" sz="3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Consolas" panose="020B0609020204030204" pitchFamily="49" charset="0"/>
                        </a:rPr>
                        <a:t>always (*)</a:t>
                      </a:r>
                      <a:endParaRPr lang="zh-CN" altLang="en-US" sz="3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215279"/>
                  </a:ext>
                </a:extLst>
              </a:tr>
              <a:tr h="692090"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Consolas" panose="020B0609020204030204" pitchFamily="49" charset="0"/>
                        </a:rPr>
                        <a:t>allocator</a:t>
                      </a:r>
                      <a:endParaRPr lang="zh-CN" altLang="en-US" sz="3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>
                          <a:latin typeface="Consolas" panose="020B0609020204030204" pitchFamily="49" charset="0"/>
                        </a:rPr>
                        <a:t>always (*)</a:t>
                      </a:r>
                      <a:endParaRPr lang="zh-CN" altLang="en-US" sz="3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03238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E77258D-194C-4D1E-B93F-B5B5110D72E5}"/>
              </a:ext>
            </a:extLst>
          </p:cNvPr>
          <p:cNvSpPr txBox="1"/>
          <p:nvPr/>
        </p:nvSpPr>
        <p:spPr>
          <a:xfrm>
            <a:off x="4817872" y="5252720"/>
            <a:ext cx="5220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100MHz</a:t>
            </a:r>
            <a:r>
              <a:rPr lang="zh-CN" altLang="en-US" sz="3600" dirty="0">
                <a:solidFill>
                  <a:srgbClr val="FF0000"/>
                </a:solidFill>
              </a:rPr>
              <a:t>：</a:t>
            </a:r>
            <a:r>
              <a:rPr lang="en-US" altLang="zh-CN" sz="3600" dirty="0">
                <a:solidFill>
                  <a:srgbClr val="FF0000"/>
                </a:solidFill>
              </a:rPr>
              <a:t>WNS</a:t>
            </a:r>
            <a:r>
              <a:rPr lang="zh-CN" altLang="en-US" sz="3600" dirty="0">
                <a:solidFill>
                  <a:srgbClr val="FF0000"/>
                </a:solidFill>
              </a:rPr>
              <a:t>：</a:t>
            </a:r>
            <a:r>
              <a:rPr lang="en-US" altLang="zh-CN" sz="3600" dirty="0">
                <a:solidFill>
                  <a:srgbClr val="FF0000"/>
                </a:solidFill>
              </a:rPr>
              <a:t>-0.9ns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79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456EE-4597-4B5E-B787-D8C883722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Small</a:t>
            </a:r>
            <a:r>
              <a:rPr lang="zh-CN" altLang="en-US" cap="none" dirty="0">
                <a:latin typeface="Consolas" panose="020B0609020204030204" pitchFamily="49" charset="0"/>
              </a:rPr>
              <a:t> </a:t>
            </a:r>
            <a:r>
              <a:rPr lang="en-US" altLang="zh-CN" cap="none" dirty="0">
                <a:latin typeface="Consolas" panose="020B0609020204030204" pitchFamily="49" charset="0"/>
              </a:rPr>
              <a:t>cache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F4C8676-D72E-4953-BF21-667892B49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819041"/>
            <a:ext cx="2956201" cy="1499617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Cache : 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4K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LUT : </a:t>
            </a:r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89%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WNS :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-0.9ns</a:t>
            </a:r>
          </a:p>
        </p:txBody>
      </p:sp>
      <p:sp>
        <p:nvSpPr>
          <p:cNvPr id="11" name="内容占位符 7">
            <a:extLst>
              <a:ext uri="{FF2B5EF4-FFF2-40B4-BE49-F238E27FC236}">
                <a16:creationId xmlns:a16="http://schemas.microsoft.com/office/drawing/2014/main" id="{49A56AE2-1C80-4463-919B-784A24849141}"/>
              </a:ext>
            </a:extLst>
          </p:cNvPr>
          <p:cNvSpPr txBox="1">
            <a:spLocks/>
          </p:cNvSpPr>
          <p:nvPr/>
        </p:nvSpPr>
        <p:spPr>
          <a:xfrm>
            <a:off x="6630655" y="2819041"/>
            <a:ext cx="3599867" cy="181750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Cache : 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512B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LUT : </a:t>
            </a:r>
            <a:r>
              <a:rPr lang="en-US" altLang="zh-CN" dirty="0">
                <a:solidFill>
                  <a:srgbClr val="FFC000"/>
                </a:solidFill>
                <a:latin typeface="Consolas" panose="020B0609020204030204" pitchFamily="49" charset="0"/>
              </a:rPr>
              <a:t>34%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WNS :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-0.2ns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4B57977C-7FEC-4A20-A9F4-8ABE50BC9E50}"/>
              </a:ext>
            </a:extLst>
          </p:cNvPr>
          <p:cNvSpPr/>
          <p:nvPr/>
        </p:nvSpPr>
        <p:spPr>
          <a:xfrm>
            <a:off x="4381679" y="3030967"/>
            <a:ext cx="1502485" cy="796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53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243</TotalTime>
  <Words>183</Words>
  <Application>Microsoft Office PowerPoint</Application>
  <PresentationFormat>宽屏</PresentationFormat>
  <Paragraphs>79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Consolas</vt:lpstr>
      <vt:lpstr>Tw Cen MT</vt:lpstr>
      <vt:lpstr>Tw Cen MT Condensed</vt:lpstr>
      <vt:lpstr>Wingdings</vt:lpstr>
      <vt:lpstr>Wingdings 3</vt:lpstr>
      <vt:lpstr>积分</vt:lpstr>
      <vt:lpstr>PowerPoint 演示文稿</vt:lpstr>
      <vt:lpstr>Design</vt:lpstr>
      <vt:lpstr>Design</vt:lpstr>
      <vt:lpstr>Fetch Instruction</vt:lpstr>
      <vt:lpstr>ROB or virtual register ?</vt:lpstr>
      <vt:lpstr>Decrease wns</vt:lpstr>
      <vt:lpstr>Negedge or  Combinatorial logic ?</vt:lpstr>
      <vt:lpstr>Negedge or  Combinatorial logic ?</vt:lpstr>
      <vt:lpstr>Small cache</vt:lpstr>
      <vt:lpstr>More stage</vt:lpstr>
      <vt:lpstr>Performance</vt:lpstr>
      <vt:lpstr>More complex program</vt:lpstr>
      <vt:lpstr>Develop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trivial RISC-V CPU </dc:title>
  <dc:creator>于 峥</dc:creator>
  <cp:lastModifiedBy>于 峥</cp:lastModifiedBy>
  <cp:revision>248</cp:revision>
  <dcterms:created xsi:type="dcterms:W3CDTF">2020-01-03T09:48:45Z</dcterms:created>
  <dcterms:modified xsi:type="dcterms:W3CDTF">2020-01-03T13:53:05Z</dcterms:modified>
</cp:coreProperties>
</file>