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57" r:id="rId4"/>
    <p:sldId id="261" r:id="rId5"/>
    <p:sldId id="262" r:id="rId6"/>
    <p:sldId id="266" r:id="rId7"/>
    <p:sldId id="264" r:id="rId8"/>
    <p:sldId id="265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eseok Yang" initials="H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BFBFBF"/>
    <a:srgbClr val="A6A6A6"/>
    <a:srgbClr val="1317FC"/>
    <a:srgbClr val="D23333"/>
    <a:srgbClr val="65AA49"/>
    <a:srgbClr val="FF9A00"/>
    <a:srgbClr val="208C20"/>
    <a:srgbClr val="CC00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20" autoAdjust="0"/>
    <p:restoredTop sz="84877" autoAdjust="0"/>
  </p:normalViewPr>
  <p:slideViewPr>
    <p:cSldViewPr>
      <p:cViewPr>
        <p:scale>
          <a:sx n="100" d="100"/>
          <a:sy n="100" d="100"/>
        </p:scale>
        <p:origin x="345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16"/>
    </p:cViewPr>
  </p:sorterViewPr>
  <p:notesViewPr>
    <p:cSldViewPr>
      <p:cViewPr varScale="1">
        <p:scale>
          <a:sx n="70" d="100"/>
          <a:sy n="70" d="100"/>
        </p:scale>
        <p:origin x="834" y="5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B57E8-CAB6-4554-A63D-1097FF1E7EC9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34E0-CA67-4882-BED6-E8B5669BA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82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E7B6B-C18B-4012-AA45-C7AA237D81A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8871E-D9EC-4F21-B417-3B4D0561B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66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8871E-D9EC-4F21-B417-3B4D0561B3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01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8871E-D9EC-4F21-B417-3B4D0561B3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05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8871E-D9EC-4F21-B417-3B4D0561B3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05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하드웨어의 경우 </a:t>
            </a:r>
            <a:r>
              <a:rPr lang="ko-KR" altLang="en-US" dirty="0" err="1"/>
              <a:t>머신러닝용</a:t>
            </a:r>
            <a:r>
              <a:rPr lang="ko-KR" altLang="en-US" dirty="0"/>
              <a:t> 보드인 </a:t>
            </a:r>
            <a:r>
              <a:rPr lang="en-US" altLang="ko-KR" dirty="0" err="1"/>
              <a:t>jetson</a:t>
            </a:r>
            <a:r>
              <a:rPr lang="en-US" altLang="ko-KR" dirty="0"/>
              <a:t> </a:t>
            </a:r>
            <a:r>
              <a:rPr lang="ko-KR" altLang="en-US" dirty="0"/>
              <a:t>보드를 보유중이어서 사용할 수 있긴 하지만</a:t>
            </a:r>
            <a:r>
              <a:rPr lang="en-US" altLang="ko-KR" dirty="0"/>
              <a:t>, </a:t>
            </a:r>
            <a:r>
              <a:rPr lang="ko-KR" altLang="en-US" dirty="0"/>
              <a:t>사용 경험이 없기 때문에 일단 사용경험이 있는 </a:t>
            </a:r>
            <a:r>
              <a:rPr lang="ko-KR" altLang="en-US" dirty="0" err="1"/>
              <a:t>오드로이드로도</a:t>
            </a:r>
            <a:r>
              <a:rPr lang="ko-KR" altLang="en-US" dirty="0"/>
              <a:t> 시도는 </a:t>
            </a:r>
            <a:r>
              <a:rPr lang="ko-KR" altLang="en-US" dirty="0" err="1"/>
              <a:t>해볼것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머신러닝용으로</a:t>
            </a:r>
            <a:r>
              <a:rPr lang="ko-KR" altLang="en-US" dirty="0"/>
              <a:t> 다양한 프레임워크도 많이 </a:t>
            </a:r>
            <a:r>
              <a:rPr lang="ko-KR" altLang="en-US" dirty="0" err="1"/>
              <a:t>개발되어있는데</a:t>
            </a:r>
            <a:r>
              <a:rPr lang="ko-KR" altLang="en-US" dirty="0"/>
              <a:t> 이중에서 어떤 것을 사용할지도 결정해야함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8871E-D9EC-4F21-B417-3B4D0561B3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9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" t="17976" r="76" b="17450"/>
          <a:stretch/>
        </p:blipFill>
        <p:spPr>
          <a:xfrm>
            <a:off x="7488324" y="5337212"/>
            <a:ext cx="1541146" cy="1404156"/>
          </a:xfrm>
          <a:prstGeom prst="rect">
            <a:avLst/>
          </a:prstGeom>
        </p:spPr>
      </p:pic>
      <p:sp>
        <p:nvSpPr>
          <p:cNvPr id="15" name="제목 14"/>
          <p:cNvSpPr>
            <a:spLocks noGrp="1"/>
          </p:cNvSpPr>
          <p:nvPr>
            <p:ph type="title" hasCustomPrompt="1"/>
          </p:nvPr>
        </p:nvSpPr>
        <p:spPr>
          <a:xfrm>
            <a:off x="1084890" y="3615988"/>
            <a:ext cx="6944012" cy="1721224"/>
          </a:xfrm>
        </p:spPr>
        <p:txBody>
          <a:bodyPr anchor="t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406675" y="1160748"/>
            <a:ext cx="8300442" cy="2318556"/>
          </a:xfrm>
        </p:spPr>
        <p:txBody>
          <a:bodyPr anchor="ctr"/>
          <a:lstStyle>
            <a:lvl1pPr marL="0" indent="0" algn="ctr">
              <a:buNone/>
              <a:defRPr sz="2800"/>
            </a:lvl1pPr>
          </a:lstStyle>
          <a:p>
            <a:pPr algn="ctr"/>
            <a:r>
              <a:rPr lang="ko-KR" altLang="en-US" sz="5400" dirty="0"/>
              <a:t>마스터 제목 스타일 편집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504" y="123721"/>
            <a:ext cx="756084" cy="744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70" y="152400"/>
            <a:ext cx="7739130" cy="990600"/>
          </a:xfrm>
        </p:spPr>
        <p:txBody>
          <a:bodyPr>
            <a:normAutofit/>
          </a:bodyPr>
          <a:lstStyle>
            <a:lvl1pPr>
              <a:defRPr sz="3600">
                <a:latin typeface="+mn-ea"/>
                <a:ea typeface="+mn-ea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122858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>
              <a:defRPr>
                <a:latin typeface="+mn-ea"/>
                <a:ea typeface="+mn-ea"/>
              </a:defRPr>
            </a:lvl1pPr>
          </a:lstStyle>
          <a:p>
            <a:fld id="{2EA57C77-C76B-411E-B822-01D5A31E40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 sz="22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 sz="22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9380" y="6481011"/>
            <a:ext cx="1420933" cy="304937"/>
          </a:xfrm>
          <a:prstGeom prst="rect">
            <a:avLst/>
          </a:prstGeom>
        </p:spPr>
      </p:pic>
      <p:grpSp>
        <p:nvGrpSpPr>
          <p:cNvPr id="9" name="그룹 8"/>
          <p:cNvGrpSpPr/>
          <p:nvPr userDrawn="1"/>
        </p:nvGrpSpPr>
        <p:grpSpPr>
          <a:xfrm>
            <a:off x="309070" y="185738"/>
            <a:ext cx="639160" cy="728321"/>
            <a:chOff x="365374" y="7775962"/>
            <a:chExt cx="947787" cy="1080001"/>
          </a:xfrm>
        </p:grpSpPr>
        <p:pic>
          <p:nvPicPr>
            <p:cNvPr id="10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3" y="7775962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4" y="7775963"/>
              <a:ext cx="946956" cy="1080000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 userDrawn="1"/>
        </p:nvGrpSpPr>
        <p:grpSpPr>
          <a:xfrm>
            <a:off x="-246" y="1"/>
            <a:ext cx="257816" cy="6857999"/>
            <a:chOff x="6" y="1"/>
            <a:chExt cx="343815" cy="9290757"/>
          </a:xfrm>
        </p:grpSpPr>
        <p:sp>
          <p:nvSpPr>
            <p:cNvPr id="13" name="Rectangle 5"/>
            <p:cNvSpPr>
              <a:spLocks noChangeArrowheads="1"/>
            </p:cNvSpPr>
            <p:nvPr userDrawn="1"/>
          </p:nvSpPr>
          <p:spPr bwMode="auto">
            <a:xfrm>
              <a:off x="6" y="1"/>
              <a:ext cx="343815" cy="30969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+mn-ea"/>
                <a:ea typeface="+mn-ea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 userDrawn="1"/>
          </p:nvSpPr>
          <p:spPr bwMode="auto">
            <a:xfrm>
              <a:off x="6" y="3096920"/>
              <a:ext cx="343815" cy="30969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+mn-ea"/>
                <a:ea typeface="+mn-ea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 userDrawn="1"/>
          </p:nvSpPr>
          <p:spPr bwMode="auto">
            <a:xfrm>
              <a:off x="6" y="6193839"/>
              <a:ext cx="343815" cy="3096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70" y="228600"/>
            <a:ext cx="7739130" cy="9144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ko-KR" smtClean="0"/>
              <a:t>Title</a:t>
            </a: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A57C77-C76B-411E-B822-01D5A31E40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122858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9380" y="6481011"/>
            <a:ext cx="1420933" cy="304937"/>
          </a:xfrm>
          <a:prstGeom prst="rect">
            <a:avLst/>
          </a:prstGeom>
        </p:spPr>
      </p:pic>
      <p:grpSp>
        <p:nvGrpSpPr>
          <p:cNvPr id="12" name="그룹 11"/>
          <p:cNvGrpSpPr/>
          <p:nvPr userDrawn="1"/>
        </p:nvGrpSpPr>
        <p:grpSpPr>
          <a:xfrm>
            <a:off x="309070" y="185738"/>
            <a:ext cx="639160" cy="728321"/>
            <a:chOff x="365374" y="7775962"/>
            <a:chExt cx="947787" cy="1080001"/>
          </a:xfrm>
        </p:grpSpPr>
        <p:pic>
          <p:nvPicPr>
            <p:cNvPr id="13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3" y="7775962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4" y="7775963"/>
              <a:ext cx="946956" cy="1080000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 userDrawn="1"/>
        </p:nvGrpSpPr>
        <p:grpSpPr>
          <a:xfrm>
            <a:off x="-246" y="1"/>
            <a:ext cx="257816" cy="6857999"/>
            <a:chOff x="6" y="1"/>
            <a:chExt cx="343815" cy="9290757"/>
          </a:xfrm>
        </p:grpSpPr>
        <p:sp>
          <p:nvSpPr>
            <p:cNvPr id="16" name="Rectangle 5"/>
            <p:cNvSpPr>
              <a:spLocks noChangeArrowheads="1"/>
            </p:cNvSpPr>
            <p:nvPr userDrawn="1"/>
          </p:nvSpPr>
          <p:spPr bwMode="auto">
            <a:xfrm>
              <a:off x="6" y="1"/>
              <a:ext cx="343815" cy="30969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+mn-ea"/>
                <a:ea typeface="+mn-ea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 userDrawn="1"/>
          </p:nvSpPr>
          <p:spPr bwMode="auto">
            <a:xfrm>
              <a:off x="6" y="3096920"/>
              <a:ext cx="343815" cy="30969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+mn-ea"/>
                <a:ea typeface="+mn-ea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6" y="6193839"/>
              <a:ext cx="343815" cy="3096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Title</a:t>
            </a:r>
            <a:endParaRPr lang="en-US" alt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47670" y="228600"/>
            <a:ext cx="773913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1228580" cy="365760"/>
          </a:xfrm>
          <a:prstGeom prst="rect">
            <a:avLst/>
          </a:prstGeom>
        </p:spPr>
        <p:txBody>
          <a:bodyPr anchor="ctr"/>
          <a:lstStyle/>
          <a:p>
            <a:endParaRPr 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9380" y="6481011"/>
            <a:ext cx="1420933" cy="304937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309070" y="185738"/>
            <a:ext cx="639160" cy="728321"/>
            <a:chOff x="365374" y="7775962"/>
            <a:chExt cx="947787" cy="1080001"/>
          </a:xfrm>
        </p:grpSpPr>
        <p:pic>
          <p:nvPicPr>
            <p:cNvPr id="16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3" y="7775962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그림 1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4" y="7775963"/>
              <a:ext cx="946956" cy="108000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 userDrawn="1"/>
        </p:nvGrpSpPr>
        <p:grpSpPr>
          <a:xfrm>
            <a:off x="-246" y="1"/>
            <a:ext cx="257816" cy="6857999"/>
            <a:chOff x="6" y="1"/>
            <a:chExt cx="343815" cy="9290757"/>
          </a:xfrm>
        </p:grpSpPr>
        <p:sp>
          <p:nvSpPr>
            <p:cNvPr id="19" name="Rectangle 5"/>
            <p:cNvSpPr>
              <a:spLocks noChangeArrowheads="1"/>
            </p:cNvSpPr>
            <p:nvPr userDrawn="1"/>
          </p:nvSpPr>
          <p:spPr bwMode="auto">
            <a:xfrm>
              <a:off x="6" y="1"/>
              <a:ext cx="343815" cy="30969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 userDrawn="1"/>
          </p:nvSpPr>
          <p:spPr bwMode="auto">
            <a:xfrm>
              <a:off x="6" y="3096920"/>
              <a:ext cx="343815" cy="30969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 userDrawn="1"/>
          </p:nvSpPr>
          <p:spPr bwMode="auto">
            <a:xfrm>
              <a:off x="6" y="6193839"/>
              <a:ext cx="343815" cy="3096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27784" y="6344752"/>
            <a:ext cx="396044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Power-adaptive network selection technique</a:t>
            </a:r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7670" y="228600"/>
            <a:ext cx="773913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9380" y="6481011"/>
            <a:ext cx="1420933" cy="304937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309070" y="185738"/>
            <a:ext cx="639160" cy="728321"/>
            <a:chOff x="365374" y="7775962"/>
            <a:chExt cx="947787" cy="1080001"/>
          </a:xfrm>
        </p:grpSpPr>
        <p:pic>
          <p:nvPicPr>
            <p:cNvPr id="11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3" y="7775962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4" y="7775963"/>
              <a:ext cx="946956" cy="1080000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 userDrawn="1"/>
        </p:nvGrpSpPr>
        <p:grpSpPr>
          <a:xfrm>
            <a:off x="-246" y="1"/>
            <a:ext cx="257816" cy="6857999"/>
            <a:chOff x="6" y="1"/>
            <a:chExt cx="343815" cy="9290757"/>
          </a:xfrm>
        </p:grpSpPr>
        <p:sp>
          <p:nvSpPr>
            <p:cNvPr id="14" name="Rectangle 5"/>
            <p:cNvSpPr>
              <a:spLocks noChangeArrowheads="1"/>
            </p:cNvSpPr>
            <p:nvPr userDrawn="1"/>
          </p:nvSpPr>
          <p:spPr bwMode="auto">
            <a:xfrm>
              <a:off x="6" y="1"/>
              <a:ext cx="343815" cy="30969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 userDrawn="1"/>
          </p:nvSpPr>
          <p:spPr bwMode="auto">
            <a:xfrm>
              <a:off x="6" y="3096920"/>
              <a:ext cx="343815" cy="30969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 userDrawn="1"/>
          </p:nvSpPr>
          <p:spPr bwMode="auto">
            <a:xfrm>
              <a:off x="6" y="6193839"/>
              <a:ext cx="343815" cy="3096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Title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122858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9380" y="6481011"/>
            <a:ext cx="1420933" cy="304937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309070" y="185738"/>
            <a:ext cx="639160" cy="728321"/>
            <a:chOff x="365374" y="7775962"/>
            <a:chExt cx="947787" cy="1080001"/>
          </a:xfrm>
        </p:grpSpPr>
        <p:pic>
          <p:nvPicPr>
            <p:cNvPr id="11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3" y="7775962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4" y="7775963"/>
              <a:ext cx="946956" cy="1080000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 userDrawn="1"/>
        </p:nvGrpSpPr>
        <p:grpSpPr>
          <a:xfrm>
            <a:off x="-246" y="1"/>
            <a:ext cx="257816" cy="6857999"/>
            <a:chOff x="6" y="1"/>
            <a:chExt cx="343815" cy="9290757"/>
          </a:xfrm>
        </p:grpSpPr>
        <p:sp>
          <p:nvSpPr>
            <p:cNvPr id="14" name="Rectangle 5"/>
            <p:cNvSpPr>
              <a:spLocks noChangeArrowheads="1"/>
            </p:cNvSpPr>
            <p:nvPr userDrawn="1"/>
          </p:nvSpPr>
          <p:spPr bwMode="auto">
            <a:xfrm>
              <a:off x="6" y="1"/>
              <a:ext cx="343815" cy="30969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 userDrawn="1"/>
          </p:nvSpPr>
          <p:spPr bwMode="auto">
            <a:xfrm>
              <a:off x="6" y="3096920"/>
              <a:ext cx="343815" cy="30969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 userDrawn="1"/>
          </p:nvSpPr>
          <p:spPr bwMode="auto">
            <a:xfrm>
              <a:off x="6" y="6193839"/>
              <a:ext cx="343815" cy="3096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Title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7670" y="228600"/>
            <a:ext cx="773913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122858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9380" y="6481011"/>
            <a:ext cx="1420933" cy="304937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309070" y="185738"/>
            <a:ext cx="639160" cy="728321"/>
            <a:chOff x="365374" y="7775962"/>
            <a:chExt cx="947787" cy="1080001"/>
          </a:xfrm>
        </p:grpSpPr>
        <p:pic>
          <p:nvPicPr>
            <p:cNvPr id="11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3" y="7775962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4" y="7775963"/>
              <a:ext cx="946956" cy="1080000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 userDrawn="1"/>
        </p:nvGrpSpPr>
        <p:grpSpPr>
          <a:xfrm>
            <a:off x="-246" y="1"/>
            <a:ext cx="257816" cy="6857999"/>
            <a:chOff x="6" y="1"/>
            <a:chExt cx="343815" cy="9290757"/>
          </a:xfrm>
        </p:grpSpPr>
        <p:sp>
          <p:nvSpPr>
            <p:cNvPr id="14" name="Rectangle 5"/>
            <p:cNvSpPr>
              <a:spLocks noChangeArrowheads="1"/>
            </p:cNvSpPr>
            <p:nvPr userDrawn="1"/>
          </p:nvSpPr>
          <p:spPr bwMode="auto">
            <a:xfrm>
              <a:off x="6" y="1"/>
              <a:ext cx="343815" cy="30969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 userDrawn="1"/>
          </p:nvSpPr>
          <p:spPr bwMode="auto">
            <a:xfrm>
              <a:off x="6" y="3096920"/>
              <a:ext cx="343815" cy="30969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 userDrawn="1"/>
          </p:nvSpPr>
          <p:spPr bwMode="auto">
            <a:xfrm>
              <a:off x="6" y="6193839"/>
              <a:ext cx="343815" cy="3096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14058"/>
            <a:ext cx="2057400" cy="521210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058"/>
            <a:ext cx="6019800" cy="5212105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Title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948700" y="3521045"/>
            <a:ext cx="5213974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9380" y="6481011"/>
            <a:ext cx="1420933" cy="304937"/>
          </a:xfrm>
          <a:prstGeom prst="rect">
            <a:avLst/>
          </a:prstGeom>
        </p:spPr>
      </p:pic>
      <p:grpSp>
        <p:nvGrpSpPr>
          <p:cNvPr id="21" name="그룹 20"/>
          <p:cNvGrpSpPr/>
          <p:nvPr userDrawn="1"/>
        </p:nvGrpSpPr>
        <p:grpSpPr>
          <a:xfrm>
            <a:off x="309070" y="185738"/>
            <a:ext cx="639160" cy="728321"/>
            <a:chOff x="365374" y="7775962"/>
            <a:chExt cx="947787" cy="1080001"/>
          </a:xfrm>
        </p:grpSpPr>
        <p:pic>
          <p:nvPicPr>
            <p:cNvPr id="22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3" y="7775962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그림 2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4" y="7775963"/>
              <a:ext cx="946956" cy="1080000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 userDrawn="1"/>
        </p:nvGrpSpPr>
        <p:grpSpPr>
          <a:xfrm>
            <a:off x="-246" y="1"/>
            <a:ext cx="257816" cy="6857999"/>
            <a:chOff x="6" y="1"/>
            <a:chExt cx="343815" cy="9290757"/>
          </a:xfrm>
        </p:grpSpPr>
        <p:sp>
          <p:nvSpPr>
            <p:cNvPr id="25" name="Rectangle 5"/>
            <p:cNvSpPr>
              <a:spLocks noChangeArrowheads="1"/>
            </p:cNvSpPr>
            <p:nvPr userDrawn="1"/>
          </p:nvSpPr>
          <p:spPr bwMode="auto">
            <a:xfrm>
              <a:off x="6" y="1"/>
              <a:ext cx="343815" cy="30969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 userDrawn="1"/>
          </p:nvSpPr>
          <p:spPr bwMode="auto">
            <a:xfrm>
              <a:off x="6" y="3096920"/>
              <a:ext cx="343815" cy="30969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 userDrawn="1"/>
          </p:nvSpPr>
          <p:spPr bwMode="auto">
            <a:xfrm>
              <a:off x="6" y="6193839"/>
              <a:ext cx="343815" cy="3096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</p:grpSp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122858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5556" y="6345324"/>
            <a:ext cx="430960" cy="36576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2EA57C77-C76B-411E-B822-01D5A31E40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/>
            <a:endParaRPr kumimoji="0" lang="en-US" dirty="0">
              <a:latin typeface="+mn-ea"/>
              <a:ea typeface="+mn-ea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+mn-ea"/>
              <a:ea typeface="+mn-ea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77774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70" r:id="rId7"/>
    <p:sldLayoutId id="2147483671" r:id="rId8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+mn-ea"/>
          <a:ea typeface="+mn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600" kern="1200">
          <a:solidFill>
            <a:schemeClr val="tx2"/>
          </a:solidFill>
          <a:latin typeface="+mn-ea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+mn-ea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84890" y="3479304"/>
            <a:ext cx="6944012" cy="232596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전자공학과 </a:t>
            </a:r>
            <a:r>
              <a:rPr lang="ko-KR" altLang="en-US" u="sng" dirty="0" err="1"/>
              <a:t>장정규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컴퓨터공학과 </a:t>
            </a:r>
            <a:r>
              <a:rPr lang="ko-KR" altLang="en-US" dirty="0" smtClean="0"/>
              <a:t>남우진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200" dirty="0" smtClean="0"/>
              <a:t>Oct 13, 2017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06675" y="1052736"/>
            <a:ext cx="8300442" cy="2426568"/>
          </a:xfrm>
        </p:spPr>
        <p:txBody>
          <a:bodyPr>
            <a:normAutofit/>
          </a:bodyPr>
          <a:lstStyle/>
          <a:p>
            <a:r>
              <a:rPr lang="en-US" altLang="ko-KR" sz="5400" b="1" dirty="0"/>
              <a:t>Power-adaptive network selection technique </a:t>
            </a:r>
          </a:p>
        </p:txBody>
      </p:sp>
    </p:spTree>
    <p:extLst>
      <p:ext uri="{BB962C8B-B14F-4D97-AF65-F5344CB8AC3E}">
        <p14:creationId xmlns:p14="http://schemas.microsoft.com/office/powerpoint/2010/main" val="40061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1304764"/>
            <a:ext cx="58326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Motivation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Idea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Requirement Analysis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Implement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Expected Evaluation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err="1"/>
              <a:t>QnA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최근 여러 분야에서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기술들이 다양하게 </a:t>
            </a:r>
            <a:r>
              <a:rPr lang="ko-KR" altLang="en-US" sz="2000" dirty="0" smtClean="0"/>
              <a:t>사용됨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임베디드 시스템 환경에서 </a:t>
            </a:r>
            <a:r>
              <a:rPr lang="ko-KR" altLang="en-US" sz="2000" dirty="0" err="1"/>
              <a:t>딥러닝을</a:t>
            </a:r>
            <a:r>
              <a:rPr lang="ko-KR" altLang="en-US" sz="2000" dirty="0"/>
              <a:t> 적용하는 사례가 </a:t>
            </a:r>
            <a:r>
              <a:rPr lang="ko-KR" altLang="en-US" sz="2000" dirty="0" smtClean="0"/>
              <a:t>등장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범용 시스템에서 </a:t>
            </a:r>
            <a:r>
              <a:rPr lang="ko-KR" altLang="en-US" sz="2000" dirty="0" smtClean="0"/>
              <a:t>구현된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모델을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임베디드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시스템에 그대로 </a:t>
            </a:r>
            <a:r>
              <a:rPr lang="ko-KR" altLang="en-US" sz="2000" dirty="0" smtClean="0"/>
              <a:t>적용하는 것은 제한적임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저전력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컴퓨팅 </a:t>
            </a:r>
            <a:r>
              <a:rPr lang="ko-KR" altLang="en-US" sz="1800" dirty="0"/>
              <a:t>파워 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메모리 제한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임베디드 시스템의 특성에 맞는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적용 방안이 필요</a:t>
            </a:r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현재 </a:t>
            </a:r>
            <a:r>
              <a:rPr lang="ko-KR" altLang="en-US" sz="2000" dirty="0" smtClean="0"/>
              <a:t>전력상황에 </a:t>
            </a:r>
            <a:r>
              <a:rPr lang="ko-KR" altLang="en-US" sz="2000" dirty="0"/>
              <a:t>맞게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모델을 선택적으로 사용</a:t>
            </a:r>
            <a:endParaRPr lang="en-US" altLang="ko-KR" sz="2000" dirty="0"/>
          </a:p>
          <a:p>
            <a:pPr lvl="1"/>
            <a:r>
              <a:rPr lang="en-US" altLang="ko-KR" sz="1800" dirty="0"/>
              <a:t>Power-adaptive network selection technique </a:t>
            </a:r>
          </a:p>
          <a:p>
            <a:r>
              <a:rPr lang="ko-KR" altLang="en-US" sz="2000" dirty="0"/>
              <a:t>같은 기능을 제공하지만 다른 성능을 보이는 </a:t>
            </a:r>
            <a:r>
              <a:rPr lang="en-US" altLang="ko-KR" sz="2000" dirty="0"/>
              <a:t>Network</a:t>
            </a:r>
            <a:r>
              <a:rPr lang="ko-KR" altLang="en-US" sz="2000" dirty="0"/>
              <a:t>를 활용</a:t>
            </a:r>
            <a:endParaRPr lang="en-US" altLang="ko-KR" sz="2000" dirty="0"/>
          </a:p>
          <a:p>
            <a:r>
              <a:rPr lang="en-US" altLang="ko-KR" sz="2000" dirty="0"/>
              <a:t>Power consumption</a:t>
            </a:r>
            <a:r>
              <a:rPr lang="ko-KR" altLang="en-US" sz="2000" dirty="0"/>
              <a:t>을 비교해보고 상황에 맞는 </a:t>
            </a:r>
            <a:r>
              <a:rPr lang="en-US" altLang="ko-KR" sz="2000" dirty="0"/>
              <a:t>Network</a:t>
            </a:r>
            <a:r>
              <a:rPr lang="ko-KR" altLang="en-US" sz="2000" dirty="0"/>
              <a:t>를 선택</a:t>
            </a:r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0080907-C2D0-44F9-9B2B-7BDEA1FD5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249" y="3068960"/>
            <a:ext cx="1316139" cy="635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DD124EE-6FD0-4713-8C2D-0AC03E8F3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3064935"/>
            <a:ext cx="1276037" cy="63991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2D23B537-8D89-4C6A-A5B0-C7170D3C194A}"/>
              </a:ext>
            </a:extLst>
          </p:cNvPr>
          <p:cNvGrpSpPr/>
          <p:nvPr/>
        </p:nvGrpSpPr>
        <p:grpSpPr>
          <a:xfrm>
            <a:off x="2098552" y="3904237"/>
            <a:ext cx="1758439" cy="1758439"/>
            <a:chOff x="2019427" y="4149080"/>
            <a:chExt cx="1758439" cy="175843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45CD35D5-4F8B-4D72-856F-7A673F06C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19427" y="4243597"/>
              <a:ext cx="1758439" cy="1552907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167C6E48-8AA0-477E-AE04-B035BA670038}"/>
                </a:ext>
              </a:extLst>
            </p:cNvPr>
            <p:cNvSpPr/>
            <p:nvPr/>
          </p:nvSpPr>
          <p:spPr>
            <a:xfrm>
              <a:off x="2019427" y="4149080"/>
              <a:ext cx="1758439" cy="175843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52EAB124-DC8E-4922-8C88-810987141A79}"/>
              </a:ext>
            </a:extLst>
          </p:cNvPr>
          <p:cNvGrpSpPr/>
          <p:nvPr/>
        </p:nvGrpSpPr>
        <p:grpSpPr>
          <a:xfrm>
            <a:off x="5546097" y="3904237"/>
            <a:ext cx="1758439" cy="1758439"/>
            <a:chOff x="5466972" y="4149080"/>
            <a:chExt cx="1758439" cy="175843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01215073-4BE5-4FE7-8DEE-48982DAB6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62058" y="4235917"/>
              <a:ext cx="1568269" cy="1568269"/>
            </a:xfrm>
            <a:prstGeom prst="rect">
              <a:avLst/>
            </a:prstGeom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198CF589-9B2B-460E-BF6B-705032A52FBF}"/>
                </a:ext>
              </a:extLst>
            </p:cNvPr>
            <p:cNvSpPr/>
            <p:nvPr/>
          </p:nvSpPr>
          <p:spPr>
            <a:xfrm>
              <a:off x="5466972" y="4149080"/>
              <a:ext cx="1758439" cy="175843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98983BF3-B5E9-4FF4-BFB0-FCA8BCCDFE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9224" y="3704847"/>
            <a:ext cx="922298" cy="7188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03648" y="4423658"/>
            <a:ext cx="69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Acc.</a:t>
            </a:r>
            <a:br>
              <a:rPr lang="en-US" altLang="ko-KR" dirty="0" smtClean="0"/>
            </a:br>
            <a:r>
              <a:rPr lang="en-US" altLang="ko-KR" dirty="0" smtClean="0"/>
              <a:t>98%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29661" y="4423658"/>
            <a:ext cx="65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Acc.</a:t>
            </a:r>
          </a:p>
          <a:p>
            <a:r>
              <a:rPr lang="en-US" altLang="ko-KR" dirty="0" smtClean="0"/>
              <a:t>89%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14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Requirement Analysis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/>
              <a:t>Hardware</a:t>
            </a:r>
          </a:p>
          <a:p>
            <a:pPr lvl="1"/>
            <a:r>
              <a:rPr lang="en-US" altLang="ko-KR" sz="1800" dirty="0" err="1"/>
              <a:t>Odroid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XU</a:t>
            </a:r>
            <a:r>
              <a:rPr lang="en-US" altLang="ko-KR" sz="1800" dirty="0" smtClean="0"/>
              <a:t>3 </a:t>
            </a:r>
            <a:r>
              <a:rPr lang="en-US" altLang="ko-KR" sz="1800" dirty="0"/>
              <a:t>/ NVIDIA </a:t>
            </a:r>
            <a:r>
              <a:rPr lang="en-US" altLang="ko-KR" sz="1800" dirty="0" smtClean="0"/>
              <a:t>Jetson</a:t>
            </a:r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Framework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Neural network</a:t>
            </a:r>
            <a:r>
              <a:rPr lang="ko-KR" altLang="en-US" sz="2000" dirty="0"/>
              <a:t> 모델</a:t>
            </a:r>
            <a:endParaRPr lang="en-US" altLang="ko-KR" sz="2000" dirty="0"/>
          </a:p>
          <a:p>
            <a:pPr lvl="1"/>
            <a:r>
              <a:rPr lang="ko-KR" altLang="en-US" sz="1800" dirty="0" smtClean="0"/>
              <a:t>같은 기능에 대해 성능과 </a:t>
            </a:r>
            <a:r>
              <a:rPr lang="en-US" altLang="ko-KR" sz="1800" dirty="0" smtClean="0"/>
              <a:t>Network </a:t>
            </a:r>
            <a:r>
              <a:rPr lang="ko-KR" altLang="en-US" sz="1800" dirty="0" smtClean="0"/>
              <a:t>규모가 다른 두 </a:t>
            </a:r>
            <a:r>
              <a:rPr lang="ko-KR" altLang="en-US" sz="1800" dirty="0" smtClean="0"/>
              <a:t>모델을 </a:t>
            </a:r>
            <a:r>
              <a:rPr lang="ko-KR" altLang="en-US" sz="1800" dirty="0"/>
              <a:t>선택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odroid-xu3.jpg">
            <a:extLst>
              <a:ext uri="{FF2B5EF4-FFF2-40B4-BE49-F238E27FC236}">
                <a16:creationId xmlns:a16="http://schemas.microsoft.com/office/drawing/2014/main" xmlns="" id="{707927C2-1E3F-440A-93C3-D47269DB6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2134512"/>
            <a:ext cx="1999109" cy="115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etson TK1 Development Kit">
            <a:extLst>
              <a:ext uri="{FF2B5EF4-FFF2-40B4-BE49-F238E27FC236}">
                <a16:creationId xmlns:a16="http://schemas.microsoft.com/office/drawing/2014/main" xmlns="" id="{679705A2-4EE7-4578-BAA7-673047408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118" y="2238626"/>
            <a:ext cx="1846895" cy="105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add-for.com/wp-content/uploads/2016/11/frameworks.jpg">
            <a:extLst>
              <a:ext uri="{FF2B5EF4-FFF2-40B4-BE49-F238E27FC236}">
                <a16:creationId xmlns:a16="http://schemas.microsoft.com/office/drawing/2014/main" xmlns="" id="{D9291C41-2FEE-462B-A28F-356B35F84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82" y="3773470"/>
            <a:ext cx="2578236" cy="120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C66F0F2-CBE2-4FE6-971D-5E06F28C8BD8}"/>
              </a:ext>
            </a:extLst>
          </p:cNvPr>
          <p:cNvCxnSpPr>
            <a:cxnSpLocks/>
          </p:cNvCxnSpPr>
          <p:nvPr/>
        </p:nvCxnSpPr>
        <p:spPr>
          <a:xfrm flipH="1">
            <a:off x="1115616" y="3429000"/>
            <a:ext cx="734481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6B569B36-D65C-4443-B6B2-DAE3936AACA9}"/>
              </a:ext>
            </a:extLst>
          </p:cNvPr>
          <p:cNvCxnSpPr>
            <a:cxnSpLocks/>
          </p:cNvCxnSpPr>
          <p:nvPr/>
        </p:nvCxnSpPr>
        <p:spPr>
          <a:xfrm flipH="1">
            <a:off x="1115616" y="5229200"/>
            <a:ext cx="734481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0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ko-KR" altLang="en-US" sz="1800" dirty="0" smtClean="0"/>
              <a:t>영상처리 분야에 적용되는 같은 기능의 여러 </a:t>
            </a:r>
            <a:r>
              <a:rPr lang="ko-KR" altLang="en-US" sz="1800" dirty="0" err="1" smtClean="0"/>
              <a:t>딥러닝</a:t>
            </a:r>
            <a:r>
              <a:rPr lang="ko-KR" altLang="en-US" sz="1800" dirty="0" smtClean="0"/>
              <a:t> 모델 선정</a:t>
            </a:r>
            <a:endParaRPr lang="en-US" altLang="ko-KR" sz="1800" dirty="0" smtClean="0"/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ko-KR" altLang="en-US" sz="1800" dirty="0" smtClean="0"/>
              <a:t>각 모델의 성능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정확도</a:t>
            </a:r>
            <a:r>
              <a:rPr lang="en-US" altLang="ko-KR" sz="1800" dirty="0" smtClean="0"/>
              <a:t>),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Network</a:t>
            </a:r>
            <a:r>
              <a:rPr lang="ko-KR" altLang="en-US" sz="1800" dirty="0" smtClean="0"/>
              <a:t> 규모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메모리</a:t>
            </a:r>
            <a:r>
              <a:rPr lang="en-US" altLang="ko-KR" sz="1800" dirty="0" smtClean="0"/>
              <a:t>), end-to-end</a:t>
            </a:r>
            <a:r>
              <a:rPr lang="ko-KR" altLang="en-US" sz="1800" dirty="0" smtClean="0"/>
              <a:t> 소모전력 분석</a:t>
            </a:r>
            <a:endParaRPr lang="en-US" altLang="ko-KR" sz="1800" dirty="0" smtClean="0"/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ko-KR" altLang="en-US" sz="1800" dirty="0" smtClean="0"/>
              <a:t>실시간 시스템 상태 분석 방법 및 </a:t>
            </a:r>
            <a:r>
              <a:rPr lang="en-US" altLang="ko-KR" sz="1800" dirty="0" smtClean="0"/>
              <a:t>Manager </a:t>
            </a:r>
            <a:r>
              <a:rPr lang="ko-KR" altLang="en-US" sz="1800" dirty="0" smtClean="0"/>
              <a:t>개발</a:t>
            </a:r>
            <a:endParaRPr lang="en-US" altLang="ko-KR" sz="1800" dirty="0" smtClean="0"/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ko-KR" altLang="en-US" sz="1800" dirty="0" smtClean="0"/>
              <a:t>전체 프레임워크 구성 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0080907-C2D0-44F9-9B2B-7BDEA1FD5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940" y="5083292"/>
            <a:ext cx="1206893" cy="5831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DD124EE-6FD0-4713-8C2D-0AC03E8F3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940" y="3288753"/>
            <a:ext cx="1170120" cy="58679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2D23B537-8D89-4C6A-A5B0-C7170D3C194A}"/>
              </a:ext>
            </a:extLst>
          </p:cNvPr>
          <p:cNvGrpSpPr/>
          <p:nvPr/>
        </p:nvGrpSpPr>
        <p:grpSpPr>
          <a:xfrm>
            <a:off x="6433308" y="2886844"/>
            <a:ext cx="1368152" cy="1368152"/>
            <a:chOff x="2019427" y="4149080"/>
            <a:chExt cx="1758439" cy="175843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45CD35D5-4F8B-4D72-856F-7A673F06C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427" y="4243597"/>
              <a:ext cx="1758439" cy="1552907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167C6E48-8AA0-477E-AE04-B035BA670038}"/>
                </a:ext>
              </a:extLst>
            </p:cNvPr>
            <p:cNvSpPr/>
            <p:nvPr/>
          </p:nvSpPr>
          <p:spPr>
            <a:xfrm>
              <a:off x="2019427" y="4149080"/>
              <a:ext cx="1758439" cy="175843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2EAB124-DC8E-4922-8C88-810987141A79}"/>
              </a:ext>
            </a:extLst>
          </p:cNvPr>
          <p:cNvGrpSpPr/>
          <p:nvPr/>
        </p:nvGrpSpPr>
        <p:grpSpPr>
          <a:xfrm>
            <a:off x="6433308" y="4689140"/>
            <a:ext cx="1368152" cy="1368152"/>
            <a:chOff x="5466972" y="4149080"/>
            <a:chExt cx="1758439" cy="175843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01215073-4BE5-4FE7-8DEE-48982DAB6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2058" y="4235917"/>
              <a:ext cx="1568269" cy="1568269"/>
            </a:xfrm>
            <a:prstGeom prst="rect">
              <a:avLst/>
            </a:prstGeom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198CF589-9B2B-460E-BF6B-705032A52FBF}"/>
                </a:ext>
              </a:extLst>
            </p:cNvPr>
            <p:cNvSpPr/>
            <p:nvPr/>
          </p:nvSpPr>
          <p:spPr>
            <a:xfrm>
              <a:off x="5466972" y="4149080"/>
              <a:ext cx="1758439" cy="175843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8983BF3-B5E9-4FF4-BFB0-FCA8BCCDF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5149" y="3262218"/>
            <a:ext cx="922298" cy="7188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09869" y="2493948"/>
            <a:ext cx="69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Acc.</a:t>
            </a:r>
            <a:br>
              <a:rPr lang="en-US" altLang="ko-KR" dirty="0" smtClean="0"/>
            </a:br>
            <a:r>
              <a:rPr lang="en-US" altLang="ko-KR" dirty="0" smtClean="0"/>
              <a:t>98%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2070" y="4353138"/>
            <a:ext cx="65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Acc.</a:t>
            </a:r>
          </a:p>
          <a:p>
            <a:r>
              <a:rPr lang="en-US" altLang="ko-KR" dirty="0" smtClean="0"/>
              <a:t>89%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863" y="3895477"/>
            <a:ext cx="1799785" cy="14223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98983BF3-B5E9-4FF4-BFB0-FCA8BCCDF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800000">
            <a:off x="3079161" y="3536071"/>
            <a:ext cx="922298" cy="71881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8983BF3-B5E9-4FF4-BFB0-FCA8BCCDF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00000">
            <a:off x="3079162" y="4819119"/>
            <a:ext cx="922298" cy="71881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8983BF3-B5E9-4FF4-BFB0-FCA8BCCDF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950" y="5015438"/>
            <a:ext cx="922298" cy="718811"/>
          </a:xfrm>
          <a:prstGeom prst="rect">
            <a:avLst/>
          </a:prstGeom>
        </p:spPr>
      </p:pic>
      <p:pic>
        <p:nvPicPr>
          <p:cNvPr id="1026" name="Picture 2" descr="memory leak에 대한 이미지 검색결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16" r="11662"/>
          <a:stretch/>
        </p:blipFill>
        <p:spPr bwMode="auto">
          <a:xfrm>
            <a:off x="4243867" y="4403668"/>
            <a:ext cx="717695" cy="71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5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Expected Evaluation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임베디드 시스템에서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기술이 적용될 때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고려되어야 </a:t>
            </a:r>
            <a:r>
              <a:rPr lang="ko-KR" altLang="en-US" sz="2000" dirty="0"/>
              <a:t>하는 요소들에 대한 분석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고성능 모델과 </a:t>
            </a:r>
            <a:r>
              <a:rPr lang="ko-KR" altLang="en-US" sz="2000" dirty="0" err="1"/>
              <a:t>저성능</a:t>
            </a:r>
            <a:r>
              <a:rPr lang="ko-KR" altLang="en-US" sz="2000" dirty="0"/>
              <a:t> 모델을 사용할 경우 나타나는 소비 전력 비교</a:t>
            </a:r>
            <a:endParaRPr lang="en-US" altLang="ko-KR" sz="2000" dirty="0"/>
          </a:p>
          <a:p>
            <a:pPr lvl="1"/>
            <a:r>
              <a:rPr lang="ko-KR" altLang="en-US" sz="1800" dirty="0"/>
              <a:t>소비전력 </a:t>
            </a:r>
            <a:r>
              <a:rPr lang="ko-KR" altLang="en-US" sz="1800" dirty="0" smtClean="0"/>
              <a:t>그래프</a:t>
            </a:r>
            <a:endParaRPr lang="en-US" altLang="ko-KR" sz="1800" dirty="0"/>
          </a:p>
          <a:p>
            <a:pPr marL="274320" lvl="1" indent="0">
              <a:buNone/>
            </a:pPr>
            <a:endParaRPr lang="en-US" altLang="ko-KR" dirty="0" smtClean="0"/>
          </a:p>
          <a:p>
            <a:r>
              <a:rPr lang="ko-KR" altLang="en-US" sz="2000" dirty="0" smtClean="0"/>
              <a:t>시스템 상태 분석 방법에 대한 연구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Power consumption</a:t>
            </a:r>
            <a:r>
              <a:rPr lang="ko-KR" altLang="en-US" sz="2000" dirty="0"/>
              <a:t> </a:t>
            </a:r>
            <a:r>
              <a:rPr lang="en-US" altLang="ko-KR" sz="2000" dirty="0"/>
              <a:t>vs Accuracy </a:t>
            </a:r>
            <a:r>
              <a:rPr lang="ko-KR" altLang="en-US" sz="2000" dirty="0"/>
              <a:t>간의 </a:t>
            </a:r>
            <a:r>
              <a:rPr lang="en-US" altLang="ko-KR" sz="2000" dirty="0"/>
              <a:t>Trade-off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분석</a:t>
            </a:r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ko-KR" sz="4800" dirty="0" smtClean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84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CAN@PSWELLNVISWZY5H8" val="523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3696</TotalTime>
  <Words>188</Words>
  <Application>Microsoft Office PowerPoint</Application>
  <PresentationFormat>화면 슬라이드 쇼(4:3)</PresentationFormat>
  <Paragraphs>71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Times New Roman</vt:lpstr>
      <vt:lpstr>Wingdings</vt:lpstr>
      <vt:lpstr>Wingdings 3</vt:lpstr>
      <vt:lpstr>Origin</vt:lpstr>
      <vt:lpstr>전자공학과 장정규 컴퓨터공학과 남우진  Oct 13, 2017</vt:lpstr>
      <vt:lpstr>Index</vt:lpstr>
      <vt:lpstr>Motivation</vt:lpstr>
      <vt:lpstr>Idea</vt:lpstr>
      <vt:lpstr>Requirement Analysis</vt:lpstr>
      <vt:lpstr>Implementation</vt:lpstr>
      <vt:lpstr>Expected Evaluation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LP-Based Algorithms for Capacitated Facility Location</dc:title>
  <dc:creator>Hyung-Chan An</dc:creator>
  <cp:lastModifiedBy>mocolab</cp:lastModifiedBy>
  <cp:revision>349</cp:revision>
  <dcterms:created xsi:type="dcterms:W3CDTF">2013-07-26T15:37:22Z</dcterms:created>
  <dcterms:modified xsi:type="dcterms:W3CDTF">2017-10-12T13:26:57Z</dcterms:modified>
</cp:coreProperties>
</file>