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61" r:id="rId5"/>
    <p:sldId id="262" r:id="rId6"/>
    <p:sldId id="266" r:id="rId7"/>
    <p:sldId id="264" r:id="rId8"/>
    <p:sldId id="26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eseok Yang" initials="H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FBFBF"/>
    <a:srgbClr val="A6A6A6"/>
    <a:srgbClr val="1317FC"/>
    <a:srgbClr val="D23333"/>
    <a:srgbClr val="65AA49"/>
    <a:srgbClr val="FF9A00"/>
    <a:srgbClr val="208C20"/>
    <a:srgbClr val="CC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0" autoAdjust="0"/>
    <p:restoredTop sz="84877" autoAdjust="0"/>
  </p:normalViewPr>
  <p:slideViewPr>
    <p:cSldViewPr>
      <p:cViewPr varScale="1">
        <p:scale>
          <a:sx n="97" d="100"/>
          <a:sy n="97" d="100"/>
        </p:scale>
        <p:origin x="16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16"/>
    </p:cViewPr>
  </p:sorterViewPr>
  <p:notesViewPr>
    <p:cSldViewPr>
      <p:cViewPr varScale="1">
        <p:scale>
          <a:sx n="70" d="100"/>
          <a:sy n="70" d="100"/>
        </p:scale>
        <p:origin x="834" y="5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B57E8-CAB6-4554-A63D-1097FF1E7EC9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4E0-CA67-4882-BED6-E8B5669BA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8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E7B6B-C18B-4012-AA45-C7AA237D81A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8871E-D9EC-4F21-B417-3B4D0561B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6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871E-D9EC-4F21-B417-3B4D0561B3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0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871E-D9EC-4F21-B417-3B4D0561B3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0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하드웨어의 경우 </a:t>
            </a:r>
            <a:r>
              <a:rPr lang="ko-KR" altLang="en-US" dirty="0" err="1"/>
              <a:t>머신러닝용</a:t>
            </a:r>
            <a:r>
              <a:rPr lang="ko-KR" altLang="en-US" dirty="0"/>
              <a:t> 보드인 </a:t>
            </a:r>
            <a:r>
              <a:rPr lang="en-US" altLang="ko-KR" dirty="0" err="1"/>
              <a:t>jetson</a:t>
            </a:r>
            <a:r>
              <a:rPr lang="en-US" altLang="ko-KR" dirty="0"/>
              <a:t> </a:t>
            </a:r>
            <a:r>
              <a:rPr lang="ko-KR" altLang="en-US" dirty="0"/>
              <a:t>보드를 보유중이어서 사용할 수 있긴 하지만</a:t>
            </a:r>
            <a:r>
              <a:rPr lang="en-US" altLang="ko-KR" dirty="0"/>
              <a:t>, </a:t>
            </a:r>
            <a:r>
              <a:rPr lang="ko-KR" altLang="en-US" dirty="0"/>
              <a:t>사용 경험이 없기 때문에 일단 사용경험이 있는 </a:t>
            </a:r>
            <a:r>
              <a:rPr lang="ko-KR" altLang="en-US" dirty="0" err="1"/>
              <a:t>오드로이드로도</a:t>
            </a:r>
            <a:r>
              <a:rPr lang="ko-KR" altLang="en-US" dirty="0"/>
              <a:t> 시도는 </a:t>
            </a:r>
            <a:r>
              <a:rPr lang="ko-KR" altLang="en-US" dirty="0" err="1"/>
              <a:t>해볼것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머신러닝용으로</a:t>
            </a:r>
            <a:r>
              <a:rPr lang="ko-KR" altLang="en-US" dirty="0"/>
              <a:t> 다양한 프레임워크도 많이 </a:t>
            </a:r>
            <a:r>
              <a:rPr lang="ko-KR" altLang="en-US" dirty="0" err="1"/>
              <a:t>개발되어있는데</a:t>
            </a:r>
            <a:r>
              <a:rPr lang="ko-KR" altLang="en-US" dirty="0"/>
              <a:t> 이중에서 어떤 것을 사용할지도 결정해야함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871E-D9EC-4F21-B417-3B4D0561B3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17976" r="76" b="17450"/>
          <a:stretch/>
        </p:blipFill>
        <p:spPr>
          <a:xfrm>
            <a:off x="7488324" y="5337212"/>
            <a:ext cx="1541146" cy="1404156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213681" y="193036"/>
            <a:ext cx="727613" cy="829840"/>
            <a:chOff x="366276" y="7777178"/>
            <a:chExt cx="946956" cy="1080000"/>
          </a:xfrm>
        </p:grpSpPr>
        <p:pic>
          <p:nvPicPr>
            <p:cNvPr id="5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76" y="7777178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76" y="7777178"/>
              <a:ext cx="946956" cy="1080000"/>
            </a:xfrm>
            <a:prstGeom prst="rect">
              <a:avLst/>
            </a:prstGeom>
          </p:spPr>
        </p:pic>
      </p:grp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1084890" y="3615988"/>
            <a:ext cx="6944012" cy="1721224"/>
          </a:xfrm>
        </p:spPr>
        <p:txBody>
          <a:bodyPr anchor="t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406675" y="1160748"/>
            <a:ext cx="8300442" cy="2318556"/>
          </a:xfrm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pPr algn="ctr"/>
            <a:r>
              <a:rPr lang="ko-KR" altLang="en-US" sz="5400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70" y="152400"/>
            <a:ext cx="7739130" cy="990600"/>
          </a:xfrm>
        </p:spPr>
        <p:txBody>
          <a:bodyPr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defRPr>
                <a:latin typeface="+mn-ea"/>
                <a:ea typeface="+mn-ea"/>
              </a:defRPr>
            </a:lvl1pPr>
          </a:lstStyle>
          <a:p>
            <a:fld id="{2EA57C77-C76B-411E-B822-01D5A31E40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22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 sz="22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0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ko-KR"/>
              <a:t>Title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A57C77-C76B-411E-B822-01D5A31E40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3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Title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 anchor="ctr"/>
          <a:lstStyle/>
          <a:p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6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Title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1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Title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1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Title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7670" y="228600"/>
            <a:ext cx="773913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11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14058"/>
            <a:ext cx="2057400" cy="521210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058"/>
            <a:ext cx="6019800" cy="521210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Title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948700" y="3521045"/>
            <a:ext cx="521397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9380" y="6481011"/>
            <a:ext cx="1420933" cy="304937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309070" y="185738"/>
            <a:ext cx="639160" cy="728321"/>
            <a:chOff x="365374" y="7775962"/>
            <a:chExt cx="947787" cy="1080001"/>
          </a:xfrm>
        </p:grpSpPr>
        <p:pic>
          <p:nvPicPr>
            <p:cNvPr id="22" name="Picture 2" descr="C:\Users\hojin\Dropbox\무제-1 복사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93" y="7775962"/>
              <a:ext cx="94686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4" y="7775963"/>
              <a:ext cx="946956" cy="10800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 userDrawn="1"/>
        </p:nvGrpSpPr>
        <p:grpSpPr>
          <a:xfrm>
            <a:off x="-246" y="1"/>
            <a:ext cx="257816" cy="6857999"/>
            <a:chOff x="6" y="1"/>
            <a:chExt cx="343815" cy="9290757"/>
          </a:xfrm>
        </p:grpSpPr>
        <p:sp>
          <p:nvSpPr>
            <p:cNvPr id="25" name="Rectangle 5"/>
            <p:cNvSpPr>
              <a:spLocks noChangeArrowheads="1"/>
            </p:cNvSpPr>
            <p:nvPr userDrawn="1"/>
          </p:nvSpPr>
          <p:spPr bwMode="auto">
            <a:xfrm>
              <a:off x="6" y="1"/>
              <a:ext cx="343815" cy="30969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>
              <a:off x="6" y="3096920"/>
              <a:ext cx="343815" cy="30969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6" y="6193839"/>
              <a:ext cx="343815" cy="3096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lIns="132490" tIns="66245" rIns="132490" bIns="66245" anchor="ctr"/>
            <a:lstStyle/>
            <a:p>
              <a:pPr algn="ctr" eaLnBrk="1" hangingPunct="1"/>
              <a:endParaRPr lang="ko-KR" altLang="ko-KR" sz="3400">
                <a:latin typeface="Times New Roman" pitchFamily="18" charset="0"/>
              </a:endParaRPr>
            </a:p>
          </p:txBody>
        </p:sp>
      </p:grp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122858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5556" y="6345324"/>
            <a:ext cx="430960" cy="36576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2EA57C77-C76B-411E-B822-01D5A31E40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/>
            <a:endParaRPr kumimoji="0" lang="en-US" dirty="0">
              <a:latin typeface="+mn-ea"/>
              <a:ea typeface="+mn-ea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+mn-ea"/>
              <a:ea typeface="+mn-ea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77774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  <p:sldLayoutId id="2147483671" r:id="rId8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600" kern="1200">
          <a:solidFill>
            <a:schemeClr val="tx2"/>
          </a:solidFill>
          <a:latin typeface="+mn-ea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전자공학과 </a:t>
            </a:r>
            <a:r>
              <a:rPr lang="ko-KR" altLang="en-US" dirty="0" err="1"/>
              <a:t>장정규</a:t>
            </a:r>
            <a:br>
              <a:rPr lang="en-US" altLang="ko-KR" dirty="0"/>
            </a:br>
            <a:r>
              <a:rPr lang="ko-KR" altLang="en-US" dirty="0"/>
              <a:t>컴퓨터공학과 남우진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Power-adaptive network selection technique </a:t>
            </a:r>
          </a:p>
        </p:txBody>
      </p:sp>
    </p:spTree>
    <p:extLst>
      <p:ext uri="{BB962C8B-B14F-4D97-AF65-F5344CB8AC3E}">
        <p14:creationId xmlns:p14="http://schemas.microsoft.com/office/powerpoint/2010/main" val="400610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304764"/>
            <a:ext cx="5832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Motivation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Idea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Requirement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Implement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Expected Evaluation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err="1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7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최근 여러 분야에서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기술들이 다양하게 사용됨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임베디드 시스템 환경에서 </a:t>
            </a:r>
            <a:r>
              <a:rPr lang="ko-KR" altLang="en-US" sz="2000" dirty="0" err="1"/>
              <a:t>딥러닝을</a:t>
            </a:r>
            <a:r>
              <a:rPr lang="ko-KR" altLang="en-US" sz="2000" dirty="0"/>
              <a:t> 적용하는 사례가 등장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일반적인 컴퓨팅 환경에서 구현된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모델을 임베디드 시스템에 그대로 올리기에는 제약이 있음</a:t>
            </a:r>
            <a:endParaRPr lang="en-US" altLang="ko-KR" sz="2000" dirty="0"/>
          </a:p>
          <a:p>
            <a:pPr lvl="1"/>
            <a:r>
              <a:rPr lang="ko-KR" altLang="en-US" sz="1800" dirty="0"/>
              <a:t>저전력 문제</a:t>
            </a:r>
            <a:endParaRPr lang="en-US" altLang="ko-KR" sz="1800" dirty="0"/>
          </a:p>
          <a:p>
            <a:pPr lvl="1"/>
            <a:r>
              <a:rPr lang="ko-KR" altLang="en-US" sz="1800" dirty="0"/>
              <a:t>컴퓨팅 파워 문제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임베디드 시스템의 특성에 맞는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적용 방안이 필요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현재 전력상황에 맞게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모델을 선택적으로 사용</a:t>
            </a:r>
            <a:endParaRPr lang="en-US" altLang="ko-KR" sz="2000" dirty="0"/>
          </a:p>
          <a:p>
            <a:pPr lvl="1"/>
            <a:r>
              <a:rPr lang="en-US" altLang="ko-KR" sz="1800" dirty="0"/>
              <a:t>Power-adaptive network selection technique </a:t>
            </a:r>
          </a:p>
          <a:p>
            <a:r>
              <a:rPr lang="ko-KR" altLang="en-US" sz="2000" dirty="0"/>
              <a:t>같은 기능을 제공하지만 다른 성능을 보이는 </a:t>
            </a:r>
            <a:r>
              <a:rPr lang="en-US" altLang="ko-KR" sz="2000" dirty="0"/>
              <a:t>Network</a:t>
            </a:r>
            <a:r>
              <a:rPr lang="ko-KR" altLang="en-US" sz="2000" dirty="0"/>
              <a:t>를 활용</a:t>
            </a:r>
            <a:endParaRPr lang="en-US" altLang="ko-KR" sz="2000" dirty="0"/>
          </a:p>
          <a:p>
            <a:r>
              <a:rPr lang="en-US" altLang="ko-KR" sz="2000" dirty="0"/>
              <a:t>Power consumption</a:t>
            </a:r>
            <a:r>
              <a:rPr lang="ko-KR" altLang="en-US" sz="2000" dirty="0"/>
              <a:t>을 비교해보고 상황에 맞는 </a:t>
            </a:r>
            <a:r>
              <a:rPr lang="en-US" altLang="ko-KR" sz="2000" dirty="0"/>
              <a:t>Network</a:t>
            </a:r>
            <a:r>
              <a:rPr lang="ko-KR" altLang="en-US" sz="2000" dirty="0"/>
              <a:t>를 선택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080907-C2D0-44F9-9B2B-7BDEA1FD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49" y="3068960"/>
            <a:ext cx="1316139" cy="635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124EE-6FD0-4713-8C2D-0AC03E8F3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064935"/>
            <a:ext cx="1276037" cy="63991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D23B537-8D89-4C6A-A5B0-C7170D3C194A}"/>
              </a:ext>
            </a:extLst>
          </p:cNvPr>
          <p:cNvGrpSpPr/>
          <p:nvPr/>
        </p:nvGrpSpPr>
        <p:grpSpPr>
          <a:xfrm>
            <a:off x="2098552" y="3904237"/>
            <a:ext cx="1758439" cy="1758439"/>
            <a:chOff x="2019427" y="4149080"/>
            <a:chExt cx="1758439" cy="17584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5CD35D5-4F8B-4D72-856F-7A673F06C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9427" y="4243597"/>
              <a:ext cx="1758439" cy="1552907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7C6E48-8AA0-477E-AE04-B035BA670038}"/>
                </a:ext>
              </a:extLst>
            </p:cNvPr>
            <p:cNvSpPr/>
            <p:nvPr/>
          </p:nvSpPr>
          <p:spPr>
            <a:xfrm>
              <a:off x="2019427" y="4149080"/>
              <a:ext cx="1758439" cy="175843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2EAB124-DC8E-4922-8C88-810987141A79}"/>
              </a:ext>
            </a:extLst>
          </p:cNvPr>
          <p:cNvGrpSpPr/>
          <p:nvPr/>
        </p:nvGrpSpPr>
        <p:grpSpPr>
          <a:xfrm>
            <a:off x="5546097" y="3904237"/>
            <a:ext cx="1758439" cy="1758439"/>
            <a:chOff x="5466972" y="4149080"/>
            <a:chExt cx="1758439" cy="175843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1215073-4BE5-4FE7-8DEE-48982DAB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2058" y="4235917"/>
              <a:ext cx="1568269" cy="1568269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98CF589-9B2B-460E-BF6B-705032A52FBF}"/>
                </a:ext>
              </a:extLst>
            </p:cNvPr>
            <p:cNvSpPr/>
            <p:nvPr/>
          </p:nvSpPr>
          <p:spPr>
            <a:xfrm>
              <a:off x="5466972" y="4149080"/>
              <a:ext cx="1758439" cy="175843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8983BF3-B5E9-4FF4-BFB0-FCA8BCCDF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224" y="3704847"/>
            <a:ext cx="922298" cy="7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 Analysis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/>
              <a:t>Hardware</a:t>
            </a:r>
          </a:p>
          <a:p>
            <a:pPr lvl="1"/>
            <a:r>
              <a:rPr lang="en-US" altLang="ko-KR" sz="1800" dirty="0" err="1"/>
              <a:t>Odroid</a:t>
            </a:r>
            <a:r>
              <a:rPr lang="en-US" altLang="ko-KR" sz="1800" dirty="0"/>
              <a:t> xu-3 / NVIDIA Jetson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Framework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Neural network</a:t>
            </a:r>
            <a:r>
              <a:rPr lang="ko-KR" altLang="en-US" sz="2000" dirty="0"/>
              <a:t> 모델</a:t>
            </a:r>
            <a:endParaRPr lang="en-US" altLang="ko-KR" sz="2000" dirty="0"/>
          </a:p>
          <a:p>
            <a:pPr lvl="1"/>
            <a:r>
              <a:rPr lang="ko-KR" altLang="en-US" sz="1800" dirty="0"/>
              <a:t>구조상 유사하면서 성능상에서 차이를 보이는 두 모델을 선택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odroid-xu3.jpg">
            <a:extLst>
              <a:ext uri="{FF2B5EF4-FFF2-40B4-BE49-F238E27FC236}">
                <a16:creationId xmlns:a16="http://schemas.microsoft.com/office/drawing/2014/main" id="{707927C2-1E3F-440A-93C3-D47269DB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134512"/>
            <a:ext cx="1999109" cy="115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tson TK1 Development Kit">
            <a:extLst>
              <a:ext uri="{FF2B5EF4-FFF2-40B4-BE49-F238E27FC236}">
                <a16:creationId xmlns:a16="http://schemas.microsoft.com/office/drawing/2014/main" id="{679705A2-4EE7-4578-BAA7-67304740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118" y="2238626"/>
            <a:ext cx="1846895" cy="10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add-for.com/wp-content/uploads/2016/11/frameworks.jpg">
            <a:extLst>
              <a:ext uri="{FF2B5EF4-FFF2-40B4-BE49-F238E27FC236}">
                <a16:creationId xmlns:a16="http://schemas.microsoft.com/office/drawing/2014/main" id="{D9291C41-2FEE-462B-A28F-356B35F8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82" y="3773470"/>
            <a:ext cx="2578236" cy="120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66F0F2-CBE2-4FE6-971D-5E06F28C8BD8}"/>
              </a:ext>
            </a:extLst>
          </p:cNvPr>
          <p:cNvCxnSpPr>
            <a:cxnSpLocks/>
          </p:cNvCxnSpPr>
          <p:nvPr/>
        </p:nvCxnSpPr>
        <p:spPr>
          <a:xfrm flipH="1">
            <a:off x="1115616" y="3429000"/>
            <a:ext cx="734481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B569B36-D65C-4443-B6B2-DAE3936AACA9}"/>
              </a:ext>
            </a:extLst>
          </p:cNvPr>
          <p:cNvCxnSpPr>
            <a:cxnSpLocks/>
          </p:cNvCxnSpPr>
          <p:nvPr/>
        </p:nvCxnSpPr>
        <p:spPr>
          <a:xfrm flipH="1">
            <a:off x="1115616" y="5229200"/>
            <a:ext cx="734481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0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영상처리와 같은 분야에서 사용되는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모델을 임베디드 시스템에 적용</a:t>
            </a:r>
            <a:endParaRPr lang="en-US" altLang="ko-KR" sz="2000" dirty="0"/>
          </a:p>
          <a:p>
            <a:pPr lvl="1"/>
            <a:r>
              <a:rPr lang="ko-KR" altLang="en-US" sz="1800" dirty="0"/>
              <a:t>가능한한 고성능의 모델을 적용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현재 전력 소모량 </a:t>
            </a:r>
            <a:r>
              <a:rPr lang="en-US" altLang="ko-KR" sz="2000" dirty="0"/>
              <a:t>&amp; </a:t>
            </a:r>
            <a:r>
              <a:rPr lang="ko-KR" altLang="en-US" sz="2000" dirty="0"/>
              <a:t>배터리 잔량 등을 실시간으로 모니터링하여 전력 수급에 문제가 있는 상태인지 판단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기존에 동작하고 있던 모델 대신 다른 </a:t>
            </a:r>
            <a:r>
              <a:rPr lang="ko-KR" altLang="en-US" sz="2000" dirty="0" err="1"/>
              <a:t>저성능의</a:t>
            </a:r>
            <a:r>
              <a:rPr lang="ko-KR" altLang="en-US" sz="2000" dirty="0"/>
              <a:t> 모델로 교체하여 동작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교체 후 전력 소모량과 교체로 인한 </a:t>
            </a:r>
            <a:r>
              <a:rPr lang="en-US" altLang="ko-KR" sz="2000" dirty="0"/>
              <a:t>Accuracy</a:t>
            </a:r>
            <a:r>
              <a:rPr lang="ko-KR" altLang="en-US" sz="2000" dirty="0"/>
              <a:t>의 변화를 모니터링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1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Evaluation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임베디드 시스템에서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기술이 적용될 때 고려되어야 하는 요소들에 대한 분석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고성능 모델과 </a:t>
            </a:r>
            <a:r>
              <a:rPr lang="ko-KR" altLang="en-US" sz="2000" dirty="0" err="1"/>
              <a:t>저성능</a:t>
            </a:r>
            <a:r>
              <a:rPr lang="ko-KR" altLang="en-US" sz="2000" dirty="0"/>
              <a:t> 모델을 사용할 경우 나타나는 소비 전력 비교</a:t>
            </a:r>
            <a:endParaRPr lang="en-US" altLang="ko-KR" sz="2000" dirty="0"/>
          </a:p>
          <a:p>
            <a:pPr lvl="1"/>
            <a:r>
              <a:rPr lang="ko-KR" altLang="en-US" sz="1800" dirty="0"/>
              <a:t>소비전력 수치</a:t>
            </a:r>
            <a:endParaRPr lang="en-US" altLang="ko-KR" sz="1800" dirty="0"/>
          </a:p>
          <a:p>
            <a:pPr lvl="1"/>
            <a:r>
              <a:rPr lang="ko-KR" altLang="en-US" sz="1800" dirty="0"/>
              <a:t>그래프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각각의 모델을 사용할 때의 </a:t>
            </a:r>
            <a:r>
              <a:rPr lang="en-US" altLang="ko-KR" sz="2000" dirty="0"/>
              <a:t>Accuracy </a:t>
            </a:r>
            <a:r>
              <a:rPr lang="ko-KR" altLang="en-US" sz="2000" dirty="0"/>
              <a:t>비교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en-US" altLang="ko-KR" sz="2000" dirty="0"/>
              <a:t>Power consumption</a:t>
            </a:r>
            <a:r>
              <a:rPr lang="ko-KR" altLang="en-US" sz="2000" dirty="0"/>
              <a:t> </a:t>
            </a:r>
            <a:r>
              <a:rPr lang="en-US" altLang="ko-KR" sz="2000" dirty="0"/>
              <a:t>vs Accuracy </a:t>
            </a:r>
            <a:r>
              <a:rPr lang="ko-KR" altLang="en-US" sz="2000" dirty="0"/>
              <a:t>간의 </a:t>
            </a:r>
            <a:r>
              <a:rPr lang="en-US" altLang="ko-KR" sz="2000" dirty="0"/>
              <a:t>Trade-off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분석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7C77-C76B-411E-B822-01D5A31E40D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sz="4800" dirty="0" err="1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842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CAN@PSWELLNVISWZY5H8" val="523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3651</TotalTime>
  <Words>245</Words>
  <Application>Microsoft Office PowerPoint</Application>
  <PresentationFormat>화면 슬라이드 쇼(4:3)</PresentationFormat>
  <Paragraphs>71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Times New Roman</vt:lpstr>
      <vt:lpstr>Wingdings</vt:lpstr>
      <vt:lpstr>Wingdings 3</vt:lpstr>
      <vt:lpstr>Origin</vt:lpstr>
      <vt:lpstr>전자공학과 장정규 컴퓨터공학과 남우진</vt:lpstr>
      <vt:lpstr>Index</vt:lpstr>
      <vt:lpstr>Motivation</vt:lpstr>
      <vt:lpstr>Idea</vt:lpstr>
      <vt:lpstr>Requirement Analysis</vt:lpstr>
      <vt:lpstr>Implementation</vt:lpstr>
      <vt:lpstr>Expected Evaluation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LP-Based Algorithms for Capacitated Facility Location</dc:title>
  <dc:creator>Hyung-Chan An</dc:creator>
  <cp:lastModifiedBy>WJ</cp:lastModifiedBy>
  <cp:revision>342</cp:revision>
  <dcterms:created xsi:type="dcterms:W3CDTF">2013-07-26T15:37:22Z</dcterms:created>
  <dcterms:modified xsi:type="dcterms:W3CDTF">2017-10-12T10:16:36Z</dcterms:modified>
</cp:coreProperties>
</file>