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69" r:id="rId17"/>
    <p:sldId id="270" r:id="rId18"/>
    <p:sldId id="271" r:id="rId19"/>
    <p:sldId id="276" r:id="rId20"/>
    <p:sldId id="272" r:id="rId21"/>
    <p:sldId id="27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8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3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6A0-EA1C-4AB3-B5EF-48A75E0A4AF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7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46A0-EA1C-4AB3-B5EF-48A75E0A4AF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21365-EA1B-4F3D-B61B-D815BE1A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8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1CD1-0680-4E7A-8C5E-159769525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Dose Constraints in Radiation Oncology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17071-6E13-4004-9F2B-C5710B376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6772"/>
            <a:ext cx="9144000" cy="1655762"/>
          </a:xfrm>
        </p:spPr>
        <p:txBody>
          <a:bodyPr/>
          <a:lstStyle/>
          <a:p>
            <a:r>
              <a:rPr lang="en-US" dirty="0"/>
              <a:t>Arya Amini</a:t>
            </a:r>
          </a:p>
          <a:p>
            <a:r>
              <a:rPr lang="en-US" dirty="0"/>
              <a:t>April 18, 2021</a:t>
            </a:r>
          </a:p>
        </p:txBody>
      </p:sp>
    </p:spTree>
    <p:extLst>
      <p:ext uri="{BB962C8B-B14F-4D97-AF65-F5344CB8AC3E}">
        <p14:creationId xmlns:p14="http://schemas.microsoft.com/office/powerpoint/2010/main" val="383635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GI (esophagus/stomach)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Lung V20 &lt; 20%; V5 &lt; 65%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Heart V30 &lt; 25%; mean &lt; 25 </a:t>
            </a:r>
            <a:r>
              <a:rPr lang="en-US" dirty="0" err="1"/>
              <a:t>Gy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Liver mean </a:t>
            </a:r>
            <a:r>
              <a:rPr lang="en-US" b="1" dirty="0"/>
              <a:t>&lt; 25 </a:t>
            </a:r>
            <a:r>
              <a:rPr lang="en-US" b="1" dirty="0" err="1"/>
              <a:t>Gy</a:t>
            </a:r>
            <a:r>
              <a:rPr lang="en-US" b="1" dirty="0"/>
              <a:t> </a:t>
            </a:r>
            <a:r>
              <a:rPr lang="en-US" dirty="0"/>
              <a:t>(max &lt; 30 </a:t>
            </a:r>
            <a:r>
              <a:rPr lang="en-US" dirty="0" err="1"/>
              <a:t>Gy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Kidney combined </a:t>
            </a:r>
            <a:r>
              <a:rPr lang="en-US" b="1" dirty="0"/>
              <a:t>V18 &lt; 33%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r>
              <a:rPr lang="en-US" dirty="0"/>
              <a:t>Bowel bag </a:t>
            </a:r>
            <a:r>
              <a:rPr lang="en-US" b="1" dirty="0"/>
              <a:t>V45 &lt; 200 cc</a:t>
            </a:r>
          </a:p>
        </p:txBody>
      </p:sp>
    </p:spTree>
    <p:extLst>
      <p:ext uri="{BB962C8B-B14F-4D97-AF65-F5344CB8AC3E}">
        <p14:creationId xmlns:p14="http://schemas.microsoft.com/office/powerpoint/2010/main" val="116913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GI (pancreas/rectum)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Lung V20 &lt; 20%; V5 &lt; 65%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Heart V30 &lt; 25%; mean &lt; 25 </a:t>
            </a:r>
            <a:r>
              <a:rPr lang="en-US" dirty="0" err="1"/>
              <a:t>Gy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Liver mean </a:t>
            </a:r>
            <a:r>
              <a:rPr lang="en-US" b="1" dirty="0"/>
              <a:t>&lt; 25 </a:t>
            </a:r>
            <a:r>
              <a:rPr lang="en-US" b="1" dirty="0" err="1"/>
              <a:t>Gy</a:t>
            </a:r>
            <a:r>
              <a:rPr lang="en-US" b="1" dirty="0"/>
              <a:t> </a:t>
            </a:r>
            <a:r>
              <a:rPr lang="en-US" dirty="0"/>
              <a:t>(max &lt; 30 </a:t>
            </a:r>
            <a:r>
              <a:rPr lang="en-US" dirty="0" err="1"/>
              <a:t>Gy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Kidney combined </a:t>
            </a:r>
            <a:r>
              <a:rPr lang="en-US" b="1" dirty="0"/>
              <a:t>V18 &lt; 33%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r>
              <a:rPr lang="en-US" dirty="0"/>
              <a:t>Bowel bag </a:t>
            </a:r>
            <a:r>
              <a:rPr lang="en-US" b="1" dirty="0"/>
              <a:t>V45 &lt; 200 cc</a:t>
            </a:r>
          </a:p>
          <a:p>
            <a:endParaRPr lang="en-US" b="1" dirty="0"/>
          </a:p>
          <a:p>
            <a:r>
              <a:rPr lang="en-US" u="sng" dirty="0"/>
              <a:t>Bladder V40 &lt; 40%</a:t>
            </a:r>
          </a:p>
          <a:p>
            <a:endParaRPr lang="en-US" u="sng" dirty="0"/>
          </a:p>
          <a:p>
            <a:r>
              <a:rPr lang="en-US" u="sng" dirty="0"/>
              <a:t>Femoral head V40 &lt; 40%; </a:t>
            </a:r>
            <a:r>
              <a:rPr lang="en-US" u="sng" dirty="0" err="1"/>
              <a:t>Dmax</a:t>
            </a:r>
            <a:r>
              <a:rPr lang="en-US" u="sng" dirty="0"/>
              <a:t> &lt; 50 </a:t>
            </a:r>
            <a:r>
              <a:rPr lang="en-US" u="sng" dirty="0" err="1"/>
              <a:t>Gy</a:t>
            </a:r>
            <a:endParaRPr lang="en-US" u="sng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6270" y="2511862"/>
            <a:ext cx="4131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IT’S THE SAME!</a:t>
            </a:r>
          </a:p>
        </p:txBody>
      </p:sp>
    </p:spTree>
    <p:extLst>
      <p:ext uri="{BB962C8B-B14F-4D97-AF65-F5344CB8AC3E}">
        <p14:creationId xmlns:p14="http://schemas.microsoft.com/office/powerpoint/2010/main" val="25204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different constraints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Small bowel V45 &lt; 20 cc (not usual 195-200 cc)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Vulva/penis: V20 &lt; 50%</a:t>
            </a:r>
          </a:p>
        </p:txBody>
      </p:sp>
    </p:spTree>
    <p:extLst>
      <p:ext uri="{BB962C8B-B14F-4D97-AF65-F5344CB8AC3E}">
        <p14:creationId xmlns:p14="http://schemas.microsoft.com/office/powerpoint/2010/main" val="369863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499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Penile bulb V50 &lt; 50</a:t>
            </a:r>
          </a:p>
          <a:p>
            <a:r>
              <a:rPr lang="en-US" dirty="0"/>
              <a:t>Rectum V65 &lt; 35%</a:t>
            </a:r>
          </a:p>
          <a:p>
            <a:r>
              <a:rPr lang="en-US" dirty="0"/>
              <a:t>Bladder V65 &lt; 50%; V60 &lt; 40%</a:t>
            </a:r>
          </a:p>
          <a:p>
            <a:r>
              <a:rPr lang="en-US" dirty="0"/>
              <a:t>Femoral head </a:t>
            </a:r>
            <a:r>
              <a:rPr lang="en-US" dirty="0" err="1"/>
              <a:t>Dmax</a:t>
            </a:r>
            <a:r>
              <a:rPr lang="en-US" dirty="0"/>
              <a:t> 50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Bowel V45 &lt; 195 cc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Hypofractionation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Bowel </a:t>
            </a:r>
            <a:r>
              <a:rPr lang="en-US" dirty="0" err="1"/>
              <a:t>Dmax</a:t>
            </a:r>
            <a:r>
              <a:rPr lang="en-US" dirty="0"/>
              <a:t> &lt; 45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Rectum V60 &lt; 20%</a:t>
            </a:r>
          </a:p>
          <a:p>
            <a:r>
              <a:rPr lang="en-US" dirty="0"/>
              <a:t>Bladder V60 &lt; 20% </a:t>
            </a:r>
          </a:p>
          <a:p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9787" y="470145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Adjuvant/Postop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39786" y="5525366"/>
            <a:ext cx="5157787" cy="249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Rectum V65 &lt; 35%</a:t>
            </a:r>
          </a:p>
          <a:p>
            <a:r>
              <a:rPr lang="en-US" dirty="0"/>
              <a:t>Bladder V65 &lt; 50%</a:t>
            </a:r>
          </a:p>
        </p:txBody>
      </p:sp>
    </p:spTree>
    <p:extLst>
      <p:ext uri="{BB962C8B-B14F-4D97-AF65-F5344CB8AC3E}">
        <p14:creationId xmlns:p14="http://schemas.microsoft.com/office/powerpoint/2010/main" val="174099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Bowel V45 &lt; 195 cc</a:t>
            </a:r>
          </a:p>
          <a:p>
            <a:endParaRPr lang="en-US" dirty="0"/>
          </a:p>
          <a:p>
            <a:r>
              <a:rPr lang="en-US" dirty="0"/>
              <a:t>Rectum V30 &lt; 60%</a:t>
            </a:r>
          </a:p>
          <a:p>
            <a:endParaRPr lang="en-US" dirty="0"/>
          </a:p>
          <a:p>
            <a:r>
              <a:rPr lang="en-US" dirty="0"/>
              <a:t>Bladder V45 &lt; 35%</a:t>
            </a:r>
          </a:p>
          <a:p>
            <a:endParaRPr lang="en-US" dirty="0"/>
          </a:p>
          <a:p>
            <a:r>
              <a:rPr lang="en-US" dirty="0"/>
              <a:t>Femoral neck V30 &lt; 15 % </a:t>
            </a:r>
            <a:r>
              <a:rPr lang="en-US" b="1" dirty="0"/>
              <a:t>(or same max at 50 </a:t>
            </a:r>
            <a:r>
              <a:rPr lang="en-US" b="1" dirty="0" err="1"/>
              <a:t>Gy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332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Ipsilateral lung V20 &lt; 30%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Heart mean &lt; 4 </a:t>
            </a:r>
            <a:r>
              <a:rPr lang="en-US" dirty="0" err="1"/>
              <a:t>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0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H&amp;N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Parotids mean &lt; 26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Submandibular mean &lt; 26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u="sng" dirty="0"/>
              <a:t>(&lt;39 </a:t>
            </a:r>
            <a:r>
              <a:rPr lang="en-US" u="sng" dirty="0" err="1"/>
              <a:t>Gy</a:t>
            </a:r>
            <a:r>
              <a:rPr lang="en-US" u="sng" dirty="0"/>
              <a:t>)</a:t>
            </a:r>
          </a:p>
          <a:p>
            <a:r>
              <a:rPr lang="en-US" dirty="0"/>
              <a:t>Oral cavity mean &lt; 30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Larynx mean &lt; 45 </a:t>
            </a:r>
            <a:r>
              <a:rPr lang="en-US" dirty="0" err="1"/>
              <a:t>Gy</a:t>
            </a:r>
            <a:r>
              <a:rPr lang="en-US" dirty="0"/>
              <a:t> (aim &lt; 35 </a:t>
            </a:r>
            <a:r>
              <a:rPr lang="en-US" dirty="0" err="1"/>
              <a:t>Gy</a:t>
            </a:r>
            <a:r>
              <a:rPr lang="en-US" dirty="0"/>
              <a:t>)</a:t>
            </a:r>
          </a:p>
          <a:p>
            <a:r>
              <a:rPr lang="en-US" dirty="0"/>
              <a:t>Constrictor mean &lt; 55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Cochlea max/mean 45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Esophagus mean &lt; 34 </a:t>
            </a:r>
            <a:r>
              <a:rPr lang="en-US" dirty="0" err="1"/>
              <a:t>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Ipsilateral Neck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Contralateral parotid mean &lt; 8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Contralateral SM gland mean &lt; 10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Oral cavity mean &lt; 15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Larynx mean &lt; 20 </a:t>
            </a:r>
            <a:r>
              <a:rPr lang="en-US" dirty="0" err="1"/>
              <a:t>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9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Spinal cord max </a:t>
            </a:r>
            <a:r>
              <a:rPr lang="en-US" b="1" dirty="0"/>
              <a:t>&lt; 50 </a:t>
            </a:r>
            <a:r>
              <a:rPr lang="en-US" b="1" dirty="0" err="1"/>
              <a:t>Gy</a:t>
            </a:r>
            <a:endParaRPr lang="en-US" b="1" dirty="0"/>
          </a:p>
          <a:p>
            <a:r>
              <a:rPr lang="en-US" dirty="0"/>
              <a:t>Brainstem max </a:t>
            </a:r>
            <a:r>
              <a:rPr lang="en-US" b="1" dirty="0"/>
              <a:t>&lt; 54 </a:t>
            </a:r>
            <a:r>
              <a:rPr lang="en-US" b="1" dirty="0" err="1"/>
              <a:t>Gy</a:t>
            </a:r>
            <a:r>
              <a:rPr lang="en-US" b="1" dirty="0"/>
              <a:t> </a:t>
            </a:r>
            <a:r>
              <a:rPr lang="en-US" dirty="0"/>
              <a:t>(but you would be okay D0.03 cc 60 </a:t>
            </a:r>
            <a:r>
              <a:rPr lang="en-US" dirty="0" err="1"/>
              <a:t>Gy</a:t>
            </a:r>
            <a:r>
              <a:rPr lang="en-US" dirty="0"/>
              <a:t>)</a:t>
            </a:r>
          </a:p>
          <a:p>
            <a:r>
              <a:rPr lang="en-US" dirty="0"/>
              <a:t>Optic chiasm and nerves </a:t>
            </a:r>
            <a:r>
              <a:rPr lang="en-US" b="1" dirty="0"/>
              <a:t>max &lt; 54 </a:t>
            </a:r>
            <a:r>
              <a:rPr lang="en-US" b="1" dirty="0" err="1"/>
              <a:t>Gy</a:t>
            </a:r>
            <a:endParaRPr lang="en-US" b="1" dirty="0"/>
          </a:p>
          <a:p>
            <a:pPr lvl="1"/>
            <a:r>
              <a:rPr lang="en-US" dirty="0"/>
              <a:t>QUANTEC allows for max &lt; 60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Cochlea mean &lt; 45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Hippocampus max &lt;= 16 </a:t>
            </a:r>
            <a:r>
              <a:rPr lang="en-US" dirty="0" err="1"/>
              <a:t>Gy</a:t>
            </a:r>
            <a:r>
              <a:rPr lang="en-US" dirty="0"/>
              <a:t> (NRG CC001); D100: 9 </a:t>
            </a:r>
            <a:r>
              <a:rPr lang="en-US" dirty="0" err="1"/>
              <a:t>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Constraints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Fraction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Brain V12 &lt; 10 cc</a:t>
            </a:r>
          </a:p>
          <a:p>
            <a:r>
              <a:rPr lang="en-US" dirty="0"/>
              <a:t>Optic pathway max </a:t>
            </a:r>
            <a:r>
              <a:rPr lang="en-US" b="1" dirty="0"/>
              <a:t>&lt; 8 </a:t>
            </a:r>
            <a:r>
              <a:rPr lang="en-US" b="1" dirty="0" err="1"/>
              <a:t>Gy</a:t>
            </a:r>
            <a:r>
              <a:rPr lang="en-US" b="1" dirty="0"/>
              <a:t> </a:t>
            </a:r>
            <a:r>
              <a:rPr lang="en-US" dirty="0"/>
              <a:t>(can do up to 12 </a:t>
            </a:r>
            <a:r>
              <a:rPr lang="en-US" dirty="0" err="1"/>
              <a:t>Gy</a:t>
            </a:r>
            <a:r>
              <a:rPr lang="en-US" dirty="0"/>
              <a:t>)</a:t>
            </a:r>
          </a:p>
          <a:p>
            <a:r>
              <a:rPr lang="en-US" dirty="0"/>
              <a:t>Brainstem max </a:t>
            </a:r>
            <a:r>
              <a:rPr lang="en-US" b="1" dirty="0"/>
              <a:t>&lt; 15 </a:t>
            </a:r>
            <a:r>
              <a:rPr lang="en-US" b="1" dirty="0" err="1"/>
              <a:t>Gy</a:t>
            </a:r>
            <a:endParaRPr lang="en-US" b="1" dirty="0"/>
          </a:p>
          <a:p>
            <a:r>
              <a:rPr lang="en-US" dirty="0"/>
              <a:t>Cochlea max </a:t>
            </a:r>
            <a:r>
              <a:rPr lang="en-US" b="1" dirty="0"/>
              <a:t> &lt; 9 </a:t>
            </a:r>
            <a:r>
              <a:rPr lang="en-US" b="1" dirty="0" err="1"/>
              <a:t>Gy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Three Fraction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Brain V18 &lt; 26 cc</a:t>
            </a:r>
          </a:p>
          <a:p>
            <a:r>
              <a:rPr lang="en-US" dirty="0"/>
              <a:t>Brain V21 &lt; 21 cc</a:t>
            </a:r>
          </a:p>
          <a:p>
            <a:r>
              <a:rPr lang="en-US" dirty="0"/>
              <a:t>Brain V24 &lt; 16.8 cc</a:t>
            </a:r>
          </a:p>
          <a:p>
            <a:r>
              <a:rPr lang="en-US" dirty="0"/>
              <a:t>Brain V20 &lt; 20 (easy one – </a:t>
            </a:r>
            <a:r>
              <a:rPr lang="en-US" dirty="0" err="1"/>
              <a:t>HyTEC</a:t>
            </a:r>
            <a:r>
              <a:rPr lang="en-US" dirty="0"/>
              <a:t>)</a:t>
            </a:r>
          </a:p>
          <a:p>
            <a:r>
              <a:rPr lang="en-US" dirty="0"/>
              <a:t>Optic pathway max &lt; 17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Brainstem max &lt; 23 </a:t>
            </a:r>
            <a:r>
              <a:rPr lang="en-US" dirty="0" err="1"/>
              <a:t>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3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Lymphoma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constraints that you have for all other sites – generally easy to meet since dose for lymphoma </a:t>
            </a:r>
            <a:r>
              <a:rPr lang="en-US"/>
              <a:t>is much lower</a:t>
            </a:r>
          </a:p>
        </p:txBody>
      </p:sp>
    </p:spTree>
    <p:extLst>
      <p:ext uri="{BB962C8B-B14F-4D97-AF65-F5344CB8AC3E}">
        <p14:creationId xmlns:p14="http://schemas.microsoft.com/office/powerpoint/2010/main" val="391700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C96C-4E24-4F58-BE39-1CA639AA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A750-AA8B-4288-B8C3-0310B767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Palliative vs Definitive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it doubt, fractionate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Review your OAR contours; when to consider PRVs; when to crop your OARs?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Dose painting – why heat up the center?</a:t>
            </a:r>
          </a:p>
          <a:p>
            <a:endParaRPr lang="en-US" dirty="0"/>
          </a:p>
          <a:p>
            <a:r>
              <a:rPr lang="en-US" dirty="0"/>
              <a:t>Talking with your dosimetrist – hard constraint vs soft constraint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6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Pediatrics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tough and often treated per protocol</a:t>
            </a:r>
          </a:p>
          <a:p>
            <a:endParaRPr lang="en-US" dirty="0"/>
          </a:p>
          <a:p>
            <a:r>
              <a:rPr lang="en-US" dirty="0"/>
              <a:t>I don’t recall getting asked constraints</a:t>
            </a:r>
          </a:p>
          <a:p>
            <a:endParaRPr lang="en-US" dirty="0"/>
          </a:p>
          <a:p>
            <a:r>
              <a:rPr lang="en-US" dirty="0"/>
              <a:t>Know how to plan CSI and know treatments for each</a:t>
            </a:r>
          </a:p>
          <a:p>
            <a:endParaRPr lang="en-US" dirty="0"/>
          </a:p>
          <a:p>
            <a:r>
              <a:rPr lang="en-US" dirty="0"/>
              <a:t>Otherwise similar constraints to adults</a:t>
            </a:r>
          </a:p>
        </p:txBody>
      </p:sp>
    </p:spTree>
    <p:extLst>
      <p:ext uri="{BB962C8B-B14F-4D97-AF65-F5344CB8AC3E}">
        <p14:creationId xmlns:p14="http://schemas.microsoft.com/office/powerpoint/2010/main" val="15201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Pediatrics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Wilms/</a:t>
            </a:r>
            <a:r>
              <a:rPr lang="en-US" dirty="0" err="1"/>
              <a:t>Neuroblastoma</a:t>
            </a:r>
            <a:endParaRPr lang="en-US" dirty="0"/>
          </a:p>
          <a:p>
            <a:pPr lvl="1"/>
            <a:r>
              <a:rPr lang="en-US" dirty="0" err="1"/>
              <a:t>Contralat</a:t>
            </a:r>
            <a:r>
              <a:rPr lang="en-US" dirty="0"/>
              <a:t> whole kidney &lt; 14.4 </a:t>
            </a:r>
            <a:r>
              <a:rPr lang="en-US" dirty="0" err="1"/>
              <a:t>Gy</a:t>
            </a:r>
            <a:r>
              <a:rPr lang="en-US" dirty="0"/>
              <a:t>; whole liver &lt; 23.4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CNS</a:t>
            </a:r>
          </a:p>
          <a:p>
            <a:pPr lvl="1"/>
            <a:r>
              <a:rPr lang="en-US" dirty="0"/>
              <a:t>Optic chiasm/nerves &lt; 54 </a:t>
            </a:r>
            <a:r>
              <a:rPr lang="en-US" dirty="0" err="1"/>
              <a:t>Gy</a:t>
            </a:r>
            <a:endParaRPr lang="en-US" dirty="0"/>
          </a:p>
          <a:p>
            <a:pPr lvl="1"/>
            <a:r>
              <a:rPr lang="en-US" dirty="0"/>
              <a:t>Cord max 50/50.4 </a:t>
            </a:r>
            <a:r>
              <a:rPr lang="en-US" dirty="0" err="1"/>
              <a:t>Gy</a:t>
            </a:r>
            <a:endParaRPr lang="en-US" dirty="0"/>
          </a:p>
          <a:p>
            <a:pPr lvl="1"/>
            <a:r>
              <a:rPr lang="en-US" dirty="0"/>
              <a:t>Brainstem max 60 </a:t>
            </a:r>
            <a:r>
              <a:rPr lang="en-US" dirty="0" err="1"/>
              <a:t>Gy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1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E0A0-B432-478C-AA5D-A6457EC1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9C2B-6A99-440E-8E2D-655E01AA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62A4-B5B6-4828-A2B1-C40787F0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Palliative vs Definitive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DC9E-7BC2-46B2-9EAC-248F8A61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stage NSCLC vs Oligometastatic disease to the lung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8E685-08BB-481A-BC49-B9AB194F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588" y="2319663"/>
            <a:ext cx="4495500" cy="417321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ECE33A-E5F5-4AFC-8B70-C2FE5305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30038"/>
              </p:ext>
            </p:extLst>
          </p:nvPr>
        </p:nvGraphicFramePr>
        <p:xfrm>
          <a:off x="1268602" y="2665912"/>
          <a:ext cx="43016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844">
                  <a:extLst>
                    <a:ext uri="{9D8B030D-6E8A-4147-A177-3AD203B41FA5}">
                      <a16:colId xmlns:a16="http://schemas.microsoft.com/office/drawing/2014/main" val="3179376997"/>
                    </a:ext>
                  </a:extLst>
                </a:gridCol>
                <a:gridCol w="2150844">
                  <a:extLst>
                    <a:ext uri="{9D8B030D-6E8A-4147-A177-3AD203B41FA5}">
                      <a16:colId xmlns:a16="http://schemas.microsoft.com/office/drawing/2014/main" val="94539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D0.03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9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Esophagus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 </a:t>
                      </a:r>
                      <a:r>
                        <a:rPr lang="en-US" dirty="0" err="1"/>
                        <a:t>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4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</a:t>
                      </a:r>
                      <a:r>
                        <a:rPr lang="en-US" dirty="0" err="1"/>
                        <a:t>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9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 vessels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 </a:t>
                      </a:r>
                      <a:r>
                        <a:rPr lang="en-US" dirty="0" err="1"/>
                        <a:t>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5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 </a:t>
                      </a:r>
                      <a:r>
                        <a:rPr lang="en-US" dirty="0" err="1"/>
                        <a:t>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0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Trachea/bronchi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</a:t>
                      </a:r>
                      <a:r>
                        <a:rPr lang="en-US" dirty="0" err="1"/>
                        <a:t>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5681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1476" y="5070764"/>
            <a:ext cx="39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NRG LU-002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3567" y="6486335"/>
            <a:ext cx="39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NCCN Guidelines</a:t>
            </a:r>
          </a:p>
        </p:txBody>
      </p:sp>
    </p:spTree>
    <p:extLst>
      <p:ext uri="{BB962C8B-B14F-4D97-AF65-F5344CB8AC3E}">
        <p14:creationId xmlns:p14="http://schemas.microsoft.com/office/powerpoint/2010/main" val="260790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4CFA-73E7-4045-8CBB-18456B7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 Doubt Fractionate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276" y="1825625"/>
            <a:ext cx="6649447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73" y="1356013"/>
            <a:ext cx="5528666" cy="28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3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 Doubt Fractionate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Peripheral, central, </a:t>
            </a:r>
            <a:r>
              <a:rPr lang="en-US" dirty="0" err="1"/>
              <a:t>ultracentral</a:t>
            </a:r>
            <a:r>
              <a:rPr lang="en-US" dirty="0"/>
              <a:t> lung primaries</a:t>
            </a:r>
          </a:p>
          <a:p>
            <a:pPr lvl="1"/>
            <a:r>
              <a:rPr lang="en-US" dirty="0"/>
              <a:t>54/3, 50-60/5, 60/8, 70/10, 45-60/15 fractions</a:t>
            </a:r>
          </a:p>
          <a:p>
            <a:pPr lvl="1"/>
            <a:endParaRPr lang="en-US" dirty="0"/>
          </a:p>
          <a:p>
            <a:r>
              <a:rPr lang="en-US" dirty="0"/>
              <a:t>Stage I NSCLC vs </a:t>
            </a:r>
            <a:r>
              <a:rPr lang="en-US" dirty="0" err="1"/>
              <a:t>oligometastatic</a:t>
            </a:r>
            <a:endParaRPr lang="en-US" dirty="0"/>
          </a:p>
          <a:p>
            <a:endParaRPr lang="en-US" dirty="0"/>
          </a:p>
          <a:p>
            <a:r>
              <a:rPr lang="en-US" dirty="0"/>
              <a:t>Brain SRS: 1-5 fractions</a:t>
            </a:r>
          </a:p>
          <a:p>
            <a:endParaRPr lang="en-US" dirty="0"/>
          </a:p>
          <a:p>
            <a:r>
              <a:rPr lang="en-US" dirty="0" err="1"/>
              <a:t>Oligometastatic</a:t>
            </a:r>
            <a:r>
              <a:rPr lang="en-US" dirty="0"/>
              <a:t> disease: 1-10 fractions</a:t>
            </a:r>
          </a:p>
        </p:txBody>
      </p:sp>
    </p:spTree>
    <p:extLst>
      <p:ext uri="{BB962C8B-B14F-4D97-AF65-F5344CB8AC3E}">
        <p14:creationId xmlns:p14="http://schemas.microsoft.com/office/powerpoint/2010/main" val="80239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Lung SBRT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Constraints</a:t>
            </a:r>
          </a:p>
          <a:p>
            <a:pPr lvl="1"/>
            <a:r>
              <a:rPr lang="en-US" dirty="0"/>
              <a:t>V20 &lt; 10%</a:t>
            </a:r>
          </a:p>
          <a:p>
            <a:pPr lvl="1"/>
            <a:r>
              <a:rPr lang="en-US" dirty="0"/>
              <a:t>MLD &lt; 10 </a:t>
            </a:r>
            <a:r>
              <a:rPr lang="en-US" dirty="0" err="1"/>
              <a:t>Gy</a:t>
            </a:r>
            <a:endParaRPr lang="en-US" dirty="0"/>
          </a:p>
          <a:p>
            <a:pPr lvl="1"/>
            <a:r>
              <a:rPr lang="en-US" dirty="0"/>
              <a:t>CW V30 &lt; 30 cc (just make sure you know this is 3 fraction)</a:t>
            </a:r>
          </a:p>
          <a:p>
            <a:pPr lvl="1"/>
            <a:endParaRPr lang="en-US" dirty="0"/>
          </a:p>
          <a:p>
            <a:r>
              <a:rPr lang="en-US" dirty="0"/>
              <a:t>3 and 5 fraction constraints are main ones for boards</a:t>
            </a:r>
          </a:p>
          <a:p>
            <a:pPr lvl="1"/>
            <a:r>
              <a:rPr lang="en-US" dirty="0"/>
              <a:t>Don’t worry about 34/1 or 48/4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1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82193" cy="1325563"/>
          </a:xfrm>
        </p:spPr>
        <p:txBody>
          <a:bodyPr/>
          <a:lstStyle/>
          <a:p>
            <a:r>
              <a:rPr lang="en-US" dirty="0"/>
              <a:t>SBRT 3 Fraction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Spinal cord – 18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(6 </a:t>
            </a:r>
            <a:r>
              <a:rPr lang="en-US" b="1" dirty="0" err="1"/>
              <a:t>Gy</a:t>
            </a:r>
            <a:r>
              <a:rPr lang="en-US" b="1" dirty="0"/>
              <a:t>)</a:t>
            </a:r>
          </a:p>
          <a:p>
            <a:r>
              <a:rPr lang="en-US" dirty="0"/>
              <a:t>Brachial plexus – 24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(8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Skin – 24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(8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Esophagus – 27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(9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Heart – 30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(10 </a:t>
            </a:r>
            <a:r>
              <a:rPr lang="en-US" b="1" dirty="0" err="1"/>
              <a:t>Gy</a:t>
            </a:r>
            <a:r>
              <a:rPr lang="en-US" b="1" dirty="0"/>
              <a:t>)</a:t>
            </a:r>
          </a:p>
          <a:p>
            <a:r>
              <a:rPr lang="en-US" dirty="0"/>
              <a:t>Airways – 30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(10 </a:t>
            </a:r>
            <a:r>
              <a:rPr lang="en-US" b="1" dirty="0" err="1"/>
              <a:t>Gy</a:t>
            </a:r>
            <a:r>
              <a:rPr lang="en-US" b="1" dirty="0"/>
              <a:t>)</a:t>
            </a:r>
          </a:p>
          <a:p>
            <a:r>
              <a:rPr lang="en-US" dirty="0"/>
              <a:t>Great vessels 45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(15 </a:t>
            </a:r>
            <a:r>
              <a:rPr lang="en-US" b="1" dirty="0" err="1"/>
              <a:t>Gy</a:t>
            </a:r>
            <a:r>
              <a:rPr lang="en-US" b="1" dirty="0"/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35287" y="365125"/>
            <a:ext cx="5418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SBRT 5 Fraction Constraint (per NCCN and 0813)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35782" y="1825625"/>
            <a:ext cx="5618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Spinal cord – 30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(6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Brachial plexus – 32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(~6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Skin – 32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b="1" dirty="0"/>
              <a:t>(~6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Esophagus – 35 </a:t>
            </a:r>
            <a:r>
              <a:rPr lang="en-US" dirty="0" err="1"/>
              <a:t>Gy</a:t>
            </a:r>
            <a:r>
              <a:rPr lang="en-US" dirty="0"/>
              <a:t> (</a:t>
            </a:r>
            <a:r>
              <a:rPr lang="en-US" b="1" dirty="0"/>
              <a:t>7 </a:t>
            </a:r>
            <a:r>
              <a:rPr lang="en-US" b="1" dirty="0" err="1"/>
              <a:t>Gy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Heart – 105% prescription</a:t>
            </a:r>
          </a:p>
          <a:p>
            <a:r>
              <a:rPr lang="en-US" dirty="0"/>
              <a:t>Great vessel – 105% prescription</a:t>
            </a:r>
          </a:p>
          <a:p>
            <a:r>
              <a:rPr lang="en-US" dirty="0"/>
              <a:t>Airways max 105% prescription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Lung Conventional Fractionation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Lung V20 &lt; 35% (accept &lt;37%)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Esophagus mean &lt; 34 </a:t>
            </a:r>
            <a:r>
              <a:rPr lang="en-US" dirty="0" err="1"/>
              <a:t>Gy</a:t>
            </a:r>
            <a:r>
              <a:rPr lang="en-US" dirty="0"/>
              <a:t> (keep circumference getting 60 </a:t>
            </a:r>
            <a:r>
              <a:rPr lang="en-US" dirty="0" err="1"/>
              <a:t>Gy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Heart V30 &lt; 50% (classic); </a:t>
            </a:r>
            <a:r>
              <a:rPr lang="en-US" b="1" dirty="0"/>
              <a:t>mean &lt; 10 </a:t>
            </a:r>
            <a:r>
              <a:rPr lang="en-US" b="1" dirty="0" err="1"/>
              <a:t>Gy</a:t>
            </a:r>
            <a:r>
              <a:rPr lang="en-US" b="1" dirty="0"/>
              <a:t> (goal) but shoot for under 20 </a:t>
            </a:r>
            <a:r>
              <a:rPr lang="en-US" b="1" dirty="0" err="1"/>
              <a:t>Gy</a:t>
            </a:r>
            <a:r>
              <a:rPr lang="en-US" b="1" dirty="0"/>
              <a:t> (newer constraint)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Spinal cord max &lt; 45 </a:t>
            </a:r>
            <a:r>
              <a:rPr lang="en-US" dirty="0" err="1"/>
              <a:t>Gy</a:t>
            </a:r>
            <a:endParaRPr lang="en-US" dirty="0"/>
          </a:p>
          <a:p>
            <a:pPr lvl="1"/>
            <a:r>
              <a:rPr lang="en-US" dirty="0"/>
              <a:t>How high would you accept?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Brachial plexus max 66 </a:t>
            </a:r>
            <a:r>
              <a:rPr lang="en-US" b="1" dirty="0" err="1"/>
              <a:t>Gy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For small cell, </a:t>
            </a:r>
            <a:r>
              <a:rPr lang="en-US" b="1" dirty="0"/>
              <a:t>cord &lt; 36 </a:t>
            </a:r>
            <a:r>
              <a:rPr lang="en-US" b="1" dirty="0" err="1"/>
              <a:t>Gy</a:t>
            </a:r>
            <a:r>
              <a:rPr lang="en-US" b="1" dirty="0"/>
              <a:t> (</a:t>
            </a:r>
            <a:r>
              <a:rPr lang="en-US" b="1" dirty="0" err="1"/>
              <a:t>Turrisi</a:t>
            </a:r>
            <a:r>
              <a:rPr lang="en-US" b="1" dirty="0"/>
              <a:t>), up to 42 </a:t>
            </a:r>
            <a:r>
              <a:rPr lang="en-US" b="1" dirty="0" err="1"/>
              <a:t>Gy</a:t>
            </a:r>
            <a:r>
              <a:rPr lang="en-US" b="1" dirty="0"/>
              <a:t> (CONVERT)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5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Sarcoma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bearing bone V50 </a:t>
            </a:r>
            <a:r>
              <a:rPr lang="en-US" dirty="0" err="1"/>
              <a:t>Gy</a:t>
            </a:r>
            <a:r>
              <a:rPr lang="en-US" dirty="0"/>
              <a:t> &lt; 50% (not hard constraint)</a:t>
            </a:r>
          </a:p>
          <a:p>
            <a:endParaRPr lang="en-US" dirty="0"/>
          </a:p>
          <a:p>
            <a:r>
              <a:rPr lang="en-US" dirty="0"/>
              <a:t>Circumferential sparing: </a:t>
            </a:r>
            <a:r>
              <a:rPr lang="en-US" b="1" dirty="0"/>
              <a:t>spare 3 cm 30 </a:t>
            </a:r>
            <a:r>
              <a:rPr lang="en-US" b="1" dirty="0" err="1"/>
              <a:t>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874</Words>
  <Application>Microsoft Office PowerPoint</Application>
  <PresentationFormat>Widescreen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Dose Constraints in Radiation Oncology</vt:lpstr>
      <vt:lpstr>Overview </vt:lpstr>
      <vt:lpstr>Palliative vs Definitive</vt:lpstr>
      <vt:lpstr>When in Doubt Fractionate</vt:lpstr>
      <vt:lpstr>When In Doubt Fractionate</vt:lpstr>
      <vt:lpstr>Lung SBRT</vt:lpstr>
      <vt:lpstr>SBRT 3 Fraction Constraints</vt:lpstr>
      <vt:lpstr>Lung Conventional Fractionation</vt:lpstr>
      <vt:lpstr>Sarcoma</vt:lpstr>
      <vt:lpstr>Upper GI (esophagus/stomach)</vt:lpstr>
      <vt:lpstr>Lower GI (pancreas/rectum)</vt:lpstr>
      <vt:lpstr>Anal Cancer</vt:lpstr>
      <vt:lpstr>Prostate</vt:lpstr>
      <vt:lpstr>GYN</vt:lpstr>
      <vt:lpstr>Breast</vt:lpstr>
      <vt:lpstr>H&amp;N</vt:lpstr>
      <vt:lpstr>Primary CNS</vt:lpstr>
      <vt:lpstr>SRS Constraints </vt:lpstr>
      <vt:lpstr>Lymphoma</vt:lpstr>
      <vt:lpstr>Pediatrics</vt:lpstr>
      <vt:lpstr>Pediatrics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Dose Constraints in Radiation Oncology</dc:title>
  <dc:creator>Arya Amini MD</dc:creator>
  <cp:lastModifiedBy>Colton Ladbury MD</cp:lastModifiedBy>
  <cp:revision>13</cp:revision>
  <dcterms:created xsi:type="dcterms:W3CDTF">2021-05-17T20:50:38Z</dcterms:created>
  <dcterms:modified xsi:type="dcterms:W3CDTF">2021-06-23T22:59:35Z</dcterms:modified>
</cp:coreProperties>
</file>