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9" r:id="rId5"/>
    <p:sldId id="258" r:id="rId6"/>
    <p:sldId id="260" r:id="rId7"/>
    <p:sldId id="261" r:id="rId8"/>
    <p:sldId id="265" r:id="rId9"/>
    <p:sldId id="262" r:id="rId10"/>
    <p:sldId id="263" r:id="rId11"/>
    <p:sldId id="264" r:id="rId12"/>
    <p:sldId id="269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2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EDFD-29BB-48B2-9E58-E6C611ED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B14C2-A187-4DCA-A770-91975132B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0538-0334-4696-AC0F-22B3A1FA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0CD5-3C46-4199-B156-37DE1A10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54D1-BCA1-419C-9E4E-128C5863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E270-FB0B-4504-B56E-BA4DCFA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3FDE-1CC1-4F39-BBAF-7AFEABD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1DEA-0A6C-4999-9FFC-B47C76EA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F252-EF00-4D8F-9F31-F8B83647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377B-CF85-4CF5-9C24-1824748D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49529-4345-4565-A102-6F7FA1050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DB59-C1D5-4BEE-A168-E3B8148D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6BB6-B8DD-4F82-A5B4-3BD3974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A06B-62AA-4600-9AD4-226E27D9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44F5-6370-4E48-A094-107C28E3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34C8-FAF1-4B1C-BD7B-EA33689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E169-3145-402B-B835-72D747E7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3946-A8E4-4E85-8A81-E2457720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1349-1F63-47CD-AF92-D78CE63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9E72-F940-45AE-B31F-A448280A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872-3F13-49C0-8FC4-2B77EBE2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1E254-E3B4-475F-B687-95D4B85F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D963-742C-4618-BCF5-0F4F755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69B0-1A82-4410-8FB3-21EA4B0A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BE72-9D94-4E35-B848-18346BB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2ACF-0E26-4AE9-84C5-34BEEB88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8263-1D16-41EA-8029-A4FC6C27A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C4C1C-C3BD-4993-B7D4-30C7270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8582-6562-488E-A771-3C005F7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4343-B97A-4C5C-A662-D36A3308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0C34-AF7D-4591-ABB5-B45F00C2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C0F1-261B-450D-B245-ACF652D1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2092-659D-497E-8D37-EC6BDF5F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C7F8-CF34-43B5-876B-2F7CCF14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1B462-5049-4F5A-B674-0B617489B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125A0-4F1F-4B20-AC76-0B283AE03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D355-2D97-4BDD-8AA2-D86B916A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4E39F-D53D-4751-8C7A-FEB478AB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1C626-715C-49E5-8090-639F2FE8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C2C9-A2F4-4CCB-B2DF-36F3B3CB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B4FF8-428E-4AEE-8FF6-5A30BEC6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9C4DE-1D62-480E-AA68-F04C3FB4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AFAF8-A0C1-4FFC-ACAD-0FD80D4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290D3-564A-43B3-AC11-C9000AF9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CA7A-9B70-4463-B10C-55437BF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A14D9-42E7-4F75-9187-12019DC9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C754-E6F7-4C12-BE4F-34EAB0E6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6F1E-8B36-4262-B717-E6A18636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130F-896D-4CA6-AA80-B5832A04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7DB4-9505-476A-9144-B959539C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1957-D591-4915-827D-6D883860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01DD2-1DA5-457F-8FD5-2FC53FD2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8CC1-FA31-487E-AFF2-E4E94DEC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D9DE3-3DE4-4698-8785-E5D8E17F2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26A7-B291-4CCA-AE95-64B98674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FF8-BC96-449C-BBBB-148DCF42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D3E6-CEF5-4F37-8895-8B895BE2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F28A-1EAD-4119-988F-A4CD31E3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21A0C-927A-42B3-A686-781CB4C7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0AC9-FE2D-4250-A7F7-31C83113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8DF0-41E6-4B34-A77E-F57F9E42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2282-ED8F-47DB-98EE-5273937D90D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0A4D-6452-47EE-A799-CAFFD48F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2414-FDCE-4D77-80C5-8E44CAA1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3D78-F5FF-4F20-B675-F88B6D9B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BCAC-627B-45BB-B68F-80AB002F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ASTRO 2020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2E65C-7C35-4C40-B17B-FF7CDBB83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Li MD</a:t>
            </a:r>
          </a:p>
        </p:txBody>
      </p:sp>
    </p:spTree>
    <p:extLst>
      <p:ext uri="{BB962C8B-B14F-4D97-AF65-F5344CB8AC3E}">
        <p14:creationId xmlns:p14="http://schemas.microsoft.com/office/powerpoint/2010/main" val="22152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D50-80B3-4983-9B53-83BC0389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6A75-EA10-4353-BD39-DD11FC64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5FD45A20-4398-4F4E-8B2F-EBD50B25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0975"/>
            <a:ext cx="114681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4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DBD2-A60D-4694-AD28-434361B8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3F9F-CA6A-4530-947C-F470E7F7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CA26E16B-3FE7-46C3-B18F-A922B754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0500"/>
            <a:ext cx="11506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6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58F1-4977-4C69-B6DC-D59D8847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MDACC Brain metastases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E88B-982E-4888-B1A9-D739579B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patients, single institution randomized trial</a:t>
            </a:r>
          </a:p>
          <a:p>
            <a:r>
              <a:rPr lang="en-US" dirty="0"/>
              <a:t>Randomized to SRS (15-24 </a:t>
            </a:r>
            <a:r>
              <a:rPr lang="en-US" dirty="0" err="1"/>
              <a:t>Gy</a:t>
            </a:r>
            <a:r>
              <a:rPr lang="en-US" dirty="0"/>
              <a:t> per RTOG 9005) vs 30/10 WBRT</a:t>
            </a:r>
          </a:p>
          <a:p>
            <a:r>
              <a:rPr lang="en-US" dirty="0"/>
              <a:t>Primary endpoint: neurocognitive function</a:t>
            </a:r>
          </a:p>
          <a:p>
            <a:r>
              <a:rPr lang="en-US" dirty="0"/>
              <a:t>Outcome: improved </a:t>
            </a:r>
            <a:r>
              <a:rPr lang="en-US" dirty="0" err="1"/>
              <a:t>neurocog</a:t>
            </a:r>
            <a:r>
              <a:rPr lang="en-US" dirty="0"/>
              <a:t>, no difference in OS with SRS</a:t>
            </a:r>
          </a:p>
        </p:txBody>
      </p:sp>
    </p:spTree>
    <p:extLst>
      <p:ext uri="{BB962C8B-B14F-4D97-AF65-F5344CB8AC3E}">
        <p14:creationId xmlns:p14="http://schemas.microsoft.com/office/powerpoint/2010/main" val="168531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EB9C-EBE8-4574-A236-B1D72AE0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FB97-0233-46C9-B2D3-34BA4B26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C568A5CD-D9C9-492B-B356-AC912968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8"/>
            <a:ext cx="12192000" cy="675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7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05A8-4B66-4309-9806-147BD60F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9E33-16E7-41E0-893B-AD7E6BE0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BB463ADA-D6FD-4673-97F1-487755C1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984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4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E743-0E4D-49AF-8B22-2A8D7308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E64B-1BBC-470D-8861-3591DBF5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5475F5BE-B66A-4E30-BF92-E508CD89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984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7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3493-F6B3-4431-A4D6-0B4D539C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2830-E398-492D-A20F-1C5FC104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II/III randomized trial of </a:t>
            </a:r>
            <a:r>
              <a:rPr lang="en-US" dirty="0" err="1"/>
              <a:t>Fluciclovine</a:t>
            </a:r>
            <a:r>
              <a:rPr lang="en-US" dirty="0"/>
              <a:t>/</a:t>
            </a:r>
            <a:r>
              <a:rPr lang="en-US" dirty="0" err="1"/>
              <a:t>Axumin</a:t>
            </a:r>
            <a:r>
              <a:rPr lang="en-US" dirty="0"/>
              <a:t> PET-CT scan, 165 patients</a:t>
            </a:r>
          </a:p>
          <a:p>
            <a:r>
              <a:rPr lang="en-US" dirty="0"/>
              <a:t>Randomized to conventional imaging (bone scans/CT/MRI) alone +/- </a:t>
            </a:r>
            <a:r>
              <a:rPr lang="en-US" dirty="0" err="1"/>
              <a:t>fluciclovine</a:t>
            </a:r>
            <a:r>
              <a:rPr lang="en-US" dirty="0"/>
              <a:t> PET/CT scan</a:t>
            </a:r>
          </a:p>
          <a:p>
            <a:r>
              <a:rPr lang="en-US" dirty="0"/>
              <a:t>Outcome: Improved DFS in patients with the more advanced imaging (p=0.003), 51% vs 75.5%</a:t>
            </a:r>
          </a:p>
          <a:p>
            <a:r>
              <a:rPr lang="en-US" dirty="0"/>
              <a:t>EMPIRE-2 compares PSMA to </a:t>
            </a:r>
            <a:r>
              <a:rPr lang="en-US" dirty="0" err="1"/>
              <a:t>axumin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865-3D3A-48AC-A365-E3CB0620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0643-E5F9-4FA4-9388-52A19C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20" name="Picture 4" descr="Image">
            <a:extLst>
              <a:ext uri="{FF2B5EF4-FFF2-40B4-BE49-F238E27FC236}">
                <a16:creationId xmlns:a16="http://schemas.microsoft.com/office/drawing/2014/main" id="{DBCC64E9-A844-4F49-BBF9-FE3A8309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BBFD-E674-4826-BFB0-62340AFA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421C-F25B-4311-A1BC-5B6E89B4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CADED1C4-41AB-47C0-8039-6CE1B280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8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205-3012-4A3E-B521-1F313DD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DB5C-88FA-493F-9D5D-B585D584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39F34B2E-70F2-4CC7-80CA-4F72F94E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1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FBCB-1839-4507-B84A-1073E066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F8AA-C082-4C54-BD7C-3F45DCC9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no disclosures</a:t>
            </a:r>
          </a:p>
        </p:txBody>
      </p:sp>
    </p:spTree>
    <p:extLst>
      <p:ext uri="{BB962C8B-B14F-4D97-AF65-F5344CB8AC3E}">
        <p14:creationId xmlns:p14="http://schemas.microsoft.com/office/powerpoint/2010/main" val="94312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9CF7-FAFE-4581-8A05-B5E39EE7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CRTOG1601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364F-710D-4ADE-BEFF-9422011F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3 randomized Chinese trial of 243 patients</a:t>
            </a:r>
          </a:p>
          <a:p>
            <a:r>
              <a:rPr lang="en-US" dirty="0"/>
              <a:t>Unresectable stage III NSCLC randomized to standard dose (60 </a:t>
            </a:r>
            <a:r>
              <a:rPr lang="en-US" dirty="0" err="1"/>
              <a:t>Gy</a:t>
            </a:r>
            <a:r>
              <a:rPr lang="en-US" dirty="0"/>
              <a:t>/30 </a:t>
            </a:r>
            <a:r>
              <a:rPr lang="en-US" dirty="0" err="1"/>
              <a:t>fx</a:t>
            </a:r>
            <a:r>
              <a:rPr lang="en-US" dirty="0"/>
              <a:t>) vs adaptive dose escalation (66+ </a:t>
            </a:r>
            <a:r>
              <a:rPr lang="en-US" dirty="0" err="1"/>
              <a:t>Gy</a:t>
            </a:r>
            <a:r>
              <a:rPr lang="en-US" dirty="0"/>
              <a:t> / 30 fractions)</a:t>
            </a:r>
          </a:p>
          <a:p>
            <a:endParaRPr lang="en-US" dirty="0"/>
          </a:p>
          <a:p>
            <a:r>
              <a:rPr lang="en-US" dirty="0"/>
              <a:t>Outcome: Significantly better OS in the individualized group (median 44.6 vs 28 months) and PFS (15.1 vs 11.6 months)</a:t>
            </a:r>
          </a:p>
          <a:p>
            <a:r>
              <a:rPr lang="en-US" dirty="0"/>
              <a:t>No difference in toxicity</a:t>
            </a:r>
          </a:p>
        </p:txBody>
      </p:sp>
    </p:spTree>
    <p:extLst>
      <p:ext uri="{BB962C8B-B14F-4D97-AF65-F5344CB8AC3E}">
        <p14:creationId xmlns:p14="http://schemas.microsoft.com/office/powerpoint/2010/main" val="139229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E9FB-3847-4F53-B55A-BDB9DC3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CRTOG1601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64BB-41BB-4948-BFFF-CCF0A54D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18-20 fractions, repeat CT simulation and PET/CT in original position was performed</a:t>
            </a:r>
          </a:p>
          <a:p>
            <a:r>
              <a:rPr lang="en-US" dirty="0"/>
              <a:t>Dose escalation from 22-32 </a:t>
            </a:r>
            <a:r>
              <a:rPr lang="en-US" dirty="0" err="1"/>
              <a:t>Gy</a:t>
            </a:r>
            <a:r>
              <a:rPr lang="en-US" dirty="0"/>
              <a:t> in 10 fractions to the adaptive target contoured based on PET</a:t>
            </a:r>
          </a:p>
          <a:p>
            <a:r>
              <a:rPr lang="en-US" dirty="0"/>
              <a:t>Concurrent therapy: cisplatin/pemetrexed for adeno, cisplatin/docetaxel for squamous</a:t>
            </a:r>
          </a:p>
        </p:txBody>
      </p:sp>
    </p:spTree>
    <p:extLst>
      <p:ext uri="{BB962C8B-B14F-4D97-AF65-F5344CB8AC3E}">
        <p14:creationId xmlns:p14="http://schemas.microsoft.com/office/powerpoint/2010/main" val="72208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A71E-9C4A-4320-BBAA-472B0ABA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Spratt meta-analysis of Neoadjuvant vs Adjuvant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691C-BED7-436F-89BD-DB2C19B1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F0A990E3-8BF2-44AC-B565-9B8768BF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7184091" cy="4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9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23F-0D43-41C3-B3A5-521F3F58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Image">
            <a:extLst>
              <a:ext uri="{FF2B5EF4-FFF2-40B4-BE49-F238E27FC236}">
                <a16:creationId xmlns:a16="http://schemas.microsoft.com/office/drawing/2014/main" id="{F8AFDD34-956E-4C59-9010-7EBD08EF2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59" y="1825625"/>
            <a:ext cx="74106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5DD-22F5-4105-90B6-123D1092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Rxponder</a:t>
            </a:r>
            <a:endParaRPr lang="en-US" dirty="0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28A779BA-DE0B-4CE8-B3EF-D2367ED90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58" y="1825625"/>
            <a:ext cx="77230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0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44E-3BBE-4B1B-A5F0-2C625A8A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BA13-8CA6-47A9-A7C7-3E641E53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 descr="Image">
            <a:extLst>
              <a:ext uri="{FF2B5EF4-FFF2-40B4-BE49-F238E27FC236}">
                <a16:creationId xmlns:a16="http://schemas.microsoft.com/office/drawing/2014/main" id="{A93BF4A1-1CD4-4A74-8AA7-1A916994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5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0AA3-EEFD-4C52-B1E5-B392192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Memorial Pelvic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18F5-C1DD-4CCB-A976-B834E5B3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Image">
            <a:extLst>
              <a:ext uri="{FF2B5EF4-FFF2-40B4-BE49-F238E27FC236}">
                <a16:creationId xmlns:a16="http://schemas.microsoft.com/office/drawing/2014/main" id="{635A2467-AF13-4D01-9660-8904B997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61" y="1636713"/>
            <a:ext cx="8084574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3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5B-6DB0-4CD1-8D07-4966E70F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1EF7-C928-464B-B0DE-1652DE9F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D505D567-1F1D-4EBC-B1BF-DC75D110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21" y="1156447"/>
            <a:ext cx="6663417" cy="374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738E-D92E-4E2D-B9F0-01DEE0BF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3858-64D6-4904-921C-20B4CC1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AFF32ABE-4065-4EE6-B1AD-5BC17C91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45" y="874059"/>
            <a:ext cx="8384293" cy="47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3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11E3-4E17-4EB9-A2A4-769AE6D9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B770-DA66-4883-9FE5-786DC9E9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CCTG SC.24/TROG trial showing superior pain control for SBRT 24 </a:t>
            </a:r>
            <a:r>
              <a:rPr lang="en-US" dirty="0" err="1"/>
              <a:t>Gy</a:t>
            </a:r>
            <a:r>
              <a:rPr lang="en-US" dirty="0"/>
              <a:t> in 2 fractions over conventional fractionation</a:t>
            </a:r>
          </a:p>
          <a:p>
            <a:r>
              <a:rPr lang="en-US" dirty="0"/>
              <a:t>MDACC trial showing equivalent OS/better neurocognitive outcome for SRS vs WBRT in 4-15 brain </a:t>
            </a:r>
            <a:r>
              <a:rPr lang="en-US" dirty="0" err="1"/>
              <a:t>mets</a:t>
            </a:r>
            <a:endParaRPr lang="en-US" dirty="0"/>
          </a:p>
          <a:p>
            <a:r>
              <a:rPr lang="en-US" dirty="0"/>
              <a:t>FLAME trial for focal dose escalation in prostate</a:t>
            </a:r>
          </a:p>
          <a:p>
            <a:r>
              <a:rPr lang="en-US" dirty="0"/>
              <a:t>EMPIRE trial showing better BPFS with use of </a:t>
            </a:r>
            <a:r>
              <a:rPr lang="en-US" dirty="0" err="1"/>
              <a:t>axumin</a:t>
            </a:r>
            <a:r>
              <a:rPr lang="en-US" dirty="0"/>
              <a:t> scan post prostatectomy</a:t>
            </a:r>
          </a:p>
          <a:p>
            <a:r>
              <a:rPr lang="en-US" dirty="0"/>
              <a:t>CRTOG1601 Chinese RCT showing OS benefit for PET-based boost to 66 </a:t>
            </a:r>
            <a:r>
              <a:rPr lang="en-US" dirty="0" err="1"/>
              <a:t>Gy</a:t>
            </a:r>
            <a:r>
              <a:rPr lang="en-US" dirty="0"/>
              <a:t> in NSCLC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9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37-3BF8-4343-A625-EAC7C56A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CCTG SC.24/TROG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9414-FFE7-4289-8590-C3E3E80D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phase II/III trial of 229 patients</a:t>
            </a:r>
          </a:p>
          <a:p>
            <a:r>
              <a:rPr lang="en-US" dirty="0"/>
              <a:t>Randomized to 24 </a:t>
            </a:r>
            <a:r>
              <a:rPr lang="en-US" dirty="0" err="1"/>
              <a:t>Gy</a:t>
            </a:r>
            <a:r>
              <a:rPr lang="en-US" dirty="0"/>
              <a:t>/2 fractions (SBRT) vs 20 </a:t>
            </a:r>
            <a:r>
              <a:rPr lang="en-US" dirty="0" err="1"/>
              <a:t>Gy</a:t>
            </a:r>
            <a:r>
              <a:rPr lang="en-US" dirty="0"/>
              <a:t> in 5 fractions CRT</a:t>
            </a:r>
          </a:p>
          <a:p>
            <a:r>
              <a:rPr lang="en-US" dirty="0"/>
              <a:t>Primary endpoint: 3-month complete response to pain</a:t>
            </a:r>
          </a:p>
          <a:p>
            <a:r>
              <a:rPr lang="en-US" dirty="0"/>
              <a:t>Outcome: Significantly improved pain response with SBRT (16 vs 33%), p&lt;0.001</a:t>
            </a:r>
          </a:p>
          <a:p>
            <a:pPr lvl="1"/>
            <a:r>
              <a:rPr lang="en-US" dirty="0"/>
              <a:t>Toxicity: no difference in grade 2+ AE (12 vs 11%), compression </a:t>
            </a:r>
            <a:r>
              <a:rPr lang="en-US" dirty="0" err="1"/>
              <a:t>fx</a:t>
            </a:r>
            <a:r>
              <a:rPr lang="en-US" dirty="0"/>
              <a:t> (17 vs 11%),</a:t>
            </a:r>
          </a:p>
          <a:p>
            <a:pPr lvl="1"/>
            <a:r>
              <a:rPr lang="en-US" dirty="0"/>
              <a:t>QOL: No difference other than financial perception favored SBRT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37-3BF8-4343-A625-EAC7C56A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CCTG SC.24/TROG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9414-FFE7-4289-8590-C3E3E80D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Eligibility criteria:</a:t>
            </a:r>
          </a:p>
          <a:p>
            <a:pPr lvl="1"/>
            <a:r>
              <a:rPr lang="en-US" dirty="0"/>
              <a:t>Solid tumor</a:t>
            </a:r>
          </a:p>
          <a:p>
            <a:pPr lvl="1"/>
            <a:r>
              <a:rPr lang="en-US" dirty="0"/>
              <a:t>≤3 consecutive spinal segments</a:t>
            </a:r>
          </a:p>
          <a:p>
            <a:pPr lvl="1"/>
            <a:r>
              <a:rPr lang="en-US" dirty="0"/>
              <a:t>Symptomatic pain</a:t>
            </a:r>
          </a:p>
          <a:p>
            <a:pPr lvl="1"/>
            <a:r>
              <a:rPr lang="en-US" dirty="0"/>
              <a:t>Not unstable, no spinal cord compression</a:t>
            </a:r>
          </a:p>
          <a:p>
            <a:pPr lvl="1"/>
            <a:r>
              <a:rPr lang="en-US" dirty="0"/>
              <a:t>No chemotherapy within 1 week of RT</a:t>
            </a:r>
          </a:p>
          <a:p>
            <a:r>
              <a:rPr lang="en-US" dirty="0"/>
              <a:t>Stratification factors</a:t>
            </a:r>
          </a:p>
          <a:p>
            <a:pPr lvl="1"/>
            <a:r>
              <a:rPr lang="en-US" dirty="0"/>
              <a:t>Extra-osseous extension</a:t>
            </a:r>
          </a:p>
          <a:p>
            <a:pPr lvl="1"/>
            <a:r>
              <a:rPr lang="en-US" dirty="0"/>
              <a:t>Radioresistant vs radiosensitive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212E-9694-49F6-8A66-F0FD425A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508C-2DBE-4314-ABF9-2590A23C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3C4E1B1-A662-48A8-9B2D-0B210EFB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12192000" cy="65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5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3FE-B3F6-4D04-B692-EFA509C7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58DE-8656-473C-B509-2051F928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28C4CE9-3340-406D-9607-1D72B2DD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12192000" cy="6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9387-8ED7-4134-A0E5-BB17694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FLAME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E8D1-086D-4434-9435-C5B0CE17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571 patients with int-/high-risk prostate cancer from 2009-2015</a:t>
            </a:r>
          </a:p>
          <a:p>
            <a:r>
              <a:rPr lang="en-US" dirty="0"/>
              <a:t>Randomized to: EBRT 77 </a:t>
            </a:r>
            <a:r>
              <a:rPr lang="en-US" dirty="0" err="1"/>
              <a:t>Gy</a:t>
            </a:r>
            <a:r>
              <a:rPr lang="en-US" dirty="0"/>
              <a:t> over 35 fractions vs EBRT with focal boost up to 95 </a:t>
            </a:r>
            <a:r>
              <a:rPr lang="en-US" dirty="0" err="1"/>
              <a:t>Gy</a:t>
            </a:r>
            <a:endParaRPr lang="en-US" dirty="0"/>
          </a:p>
          <a:p>
            <a:r>
              <a:rPr lang="en-US" dirty="0"/>
              <a:t>Primary endpoint: 5-year biochemical DFS</a:t>
            </a:r>
          </a:p>
          <a:p>
            <a:r>
              <a:rPr lang="en-US" dirty="0"/>
              <a:t>Outcome: 93% 5-year DFS in the focal boost arm, 86% in the standard arm</a:t>
            </a:r>
          </a:p>
          <a:p>
            <a:r>
              <a:rPr lang="en-US" dirty="0"/>
              <a:t>No difference in toxicities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7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5BE-ABEF-48A6-A38C-3A431720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C89A-71B8-4058-B212-3626F00A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9CBF066F-4183-459C-9A66-399FB2DDB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0"/>
            <a:ext cx="11506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59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491</Words>
  <Application>Microsoft Office PowerPoint</Application>
  <PresentationFormat>Widescreen</PresentationFormat>
  <Paragraphs>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ASTRO 2020 Highlights</vt:lpstr>
      <vt:lpstr>PowerPoint Presentation</vt:lpstr>
      <vt:lpstr>Outline</vt:lpstr>
      <vt:lpstr>CCTG SC.24/TROG </vt:lpstr>
      <vt:lpstr>CCTG SC.24/TROG </vt:lpstr>
      <vt:lpstr>PowerPoint Presentation</vt:lpstr>
      <vt:lpstr>PowerPoint Presentation</vt:lpstr>
      <vt:lpstr>FLAME trial</vt:lpstr>
      <vt:lpstr>PowerPoint Presentation</vt:lpstr>
      <vt:lpstr>PowerPoint Presentation</vt:lpstr>
      <vt:lpstr>PowerPoint Presentation</vt:lpstr>
      <vt:lpstr>MDACC Brain metastases trial</vt:lpstr>
      <vt:lpstr>PowerPoint Presentation</vt:lpstr>
      <vt:lpstr>PowerPoint Presentation</vt:lpstr>
      <vt:lpstr>PowerPoint Presentation</vt:lpstr>
      <vt:lpstr>EMPIRE trial</vt:lpstr>
      <vt:lpstr>PowerPoint Presentation</vt:lpstr>
      <vt:lpstr>PowerPoint Presentation</vt:lpstr>
      <vt:lpstr>PowerPoint Presentation</vt:lpstr>
      <vt:lpstr>CRTOG1601</vt:lpstr>
      <vt:lpstr>CRTOG1601</vt:lpstr>
      <vt:lpstr>Spratt meta-analysis of Neoadjuvant vs Adjuvant</vt:lpstr>
      <vt:lpstr>PowerPoint Presentation</vt:lpstr>
      <vt:lpstr>Rxponder</vt:lpstr>
      <vt:lpstr>PowerPoint Presentation</vt:lpstr>
      <vt:lpstr>Tata Memorial Pelvic 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Li MD</dc:creator>
  <cp:lastModifiedBy>Richard Li MD</cp:lastModifiedBy>
  <cp:revision>11</cp:revision>
  <dcterms:created xsi:type="dcterms:W3CDTF">2020-12-22T16:10:27Z</dcterms:created>
  <dcterms:modified xsi:type="dcterms:W3CDTF">2020-12-22T20:57:19Z</dcterms:modified>
</cp:coreProperties>
</file>