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97" r:id="rId3"/>
    <p:sldId id="260" r:id="rId4"/>
    <p:sldId id="269" r:id="rId5"/>
    <p:sldId id="261" r:id="rId6"/>
    <p:sldId id="262" r:id="rId7"/>
    <p:sldId id="268" r:id="rId8"/>
    <p:sldId id="263" r:id="rId9"/>
    <p:sldId id="259" r:id="rId10"/>
    <p:sldId id="264" r:id="rId11"/>
    <p:sldId id="265" r:id="rId12"/>
    <p:sldId id="266" r:id="rId13"/>
    <p:sldId id="267" r:id="rId14"/>
    <p:sldId id="272" r:id="rId15"/>
    <p:sldId id="273" r:id="rId16"/>
    <p:sldId id="274" r:id="rId17"/>
    <p:sldId id="271" r:id="rId18"/>
    <p:sldId id="280" r:id="rId19"/>
    <p:sldId id="281" r:id="rId20"/>
    <p:sldId id="282" r:id="rId21"/>
    <p:sldId id="285" r:id="rId22"/>
    <p:sldId id="289" r:id="rId23"/>
    <p:sldId id="270" r:id="rId24"/>
    <p:sldId id="299" r:id="rId25"/>
    <p:sldId id="301" r:id="rId26"/>
    <p:sldId id="300" r:id="rId27"/>
    <p:sldId id="303" r:id="rId28"/>
    <p:sldId id="302" r:id="rId29"/>
    <p:sldId id="298" r:id="rId30"/>
    <p:sldId id="304" r:id="rId31"/>
    <p:sldId id="305" r:id="rId32"/>
    <p:sldId id="308" r:id="rId33"/>
    <p:sldId id="310" r:id="rId34"/>
    <p:sldId id="306" r:id="rId35"/>
    <p:sldId id="314" r:id="rId36"/>
    <p:sldId id="320" r:id="rId37"/>
    <p:sldId id="318" r:id="rId38"/>
    <p:sldId id="319" r:id="rId39"/>
    <p:sldId id="307" r:id="rId40"/>
    <p:sldId id="309" r:id="rId41"/>
    <p:sldId id="311" r:id="rId42"/>
    <p:sldId id="312" r:id="rId43"/>
    <p:sldId id="313" r:id="rId44"/>
    <p:sldId id="315" r:id="rId45"/>
    <p:sldId id="316" r:id="rId46"/>
    <p:sldId id="317" r:id="rId47"/>
    <p:sldId id="321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7" autoAdjust="0"/>
    <p:restoredTop sz="94660"/>
  </p:normalViewPr>
  <p:slideViewPr>
    <p:cSldViewPr>
      <p:cViewPr>
        <p:scale>
          <a:sx n="50" d="100"/>
          <a:sy n="50" d="100"/>
        </p:scale>
        <p:origin x="1242" y="456"/>
      </p:cViewPr>
      <p:guideLst>
        <p:guide orient="horz" pos="21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DDC03-BB11-4563-82B9-580973675C2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53EE8-3459-4868-8F5D-9009155E1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1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53EE8-3459-4868-8F5D-9009155E115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8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6DAE-EF0F-47B3-82AC-FBF2CEBC353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2A4-957A-4EA4-AFAA-3F2622D93D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6DAE-EF0F-47B3-82AC-FBF2CEBC353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2A4-957A-4EA4-AFAA-3F2622D93D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6DAE-EF0F-47B3-82AC-FBF2CEBC353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2A4-957A-4EA4-AFAA-3F2622D93D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6DAE-EF0F-47B3-82AC-FBF2CEBC353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2A4-957A-4EA4-AFAA-3F2622D93D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6DAE-EF0F-47B3-82AC-FBF2CEBC353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2A4-957A-4EA4-AFAA-3F2622D93D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6DAE-EF0F-47B3-82AC-FBF2CEBC353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2A4-957A-4EA4-AFAA-3F2622D93D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6DAE-EF0F-47B3-82AC-FBF2CEBC353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2A4-957A-4EA4-AFAA-3F2622D93D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6DAE-EF0F-47B3-82AC-FBF2CEBC353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2A4-957A-4EA4-AFAA-3F2622D93D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6DAE-EF0F-47B3-82AC-FBF2CEBC353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2A4-957A-4EA4-AFAA-3F2622D93D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6DAE-EF0F-47B3-82AC-FBF2CEBC353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2A4-957A-4EA4-AFAA-3F2622D93D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6DAE-EF0F-47B3-82AC-FBF2CEBC353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2A4-957A-4EA4-AFAA-3F2622D93D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6DAE-EF0F-47B3-82AC-FBF2CEBC353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002A4-957A-4EA4-AFAA-3F2622D93D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of Genomic Risk Classification in Breast and Prostate Cancer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Richard Li MD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685800"/>
            <a:ext cx="4070454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1600200"/>
            <a:ext cx="5207133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4913" y="142875"/>
            <a:ext cx="6734175" cy="657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J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br>
              <a:rPr lang="en-US" dirty="0"/>
            </a:br>
            <a:r>
              <a:rPr lang="en-US" dirty="0"/>
              <a:t>Joseph </a:t>
            </a:r>
            <a:r>
              <a:rPr lang="en-US" dirty="0" err="1"/>
              <a:t>Sparano</a:t>
            </a:r>
            <a:r>
              <a:rPr lang="en-US" dirty="0"/>
              <a:t>, </a:t>
            </a:r>
            <a:r>
              <a:rPr lang="en-US" dirty="0" err="1"/>
              <a:t>TAILORx</a:t>
            </a:r>
            <a:r>
              <a:rPr lang="en-US" dirty="0"/>
              <a:t> study chair, Hello Healthcare Summit 2017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7239000" cy="475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1626 women with recurrence score 0 to 10</a:t>
            </a:r>
          </a:p>
          <a:p>
            <a:r>
              <a:rPr lang="en-US" dirty="0"/>
              <a:t>5-year DFS: 93.8%</a:t>
            </a:r>
          </a:p>
          <a:p>
            <a:r>
              <a:rPr lang="en-US" dirty="0"/>
              <a:t>5-year DMFS: 99.3%</a:t>
            </a:r>
          </a:p>
          <a:p>
            <a:r>
              <a:rPr lang="en-US" dirty="0"/>
              <a:t>5-year OS: 98%</a:t>
            </a:r>
          </a:p>
          <a:p>
            <a:endParaRPr lang="en-US" dirty="0"/>
          </a:p>
          <a:p>
            <a:pPr>
              <a:buNone/>
            </a:pPr>
            <a:r>
              <a:rPr lang="en-US" dirty="0" err="1"/>
              <a:t>Sparano</a:t>
            </a:r>
            <a:r>
              <a:rPr lang="en-US" dirty="0"/>
              <a:t> et al. NEJM 2015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8001000" cy="1551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8467725" cy="60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Results of the </a:t>
            </a:r>
            <a:r>
              <a:rPr lang="en-US" dirty="0" err="1"/>
              <a:t>TAILORx</a:t>
            </a:r>
            <a:r>
              <a:rPr lang="en-US" dirty="0"/>
              <a:t> in the intermediate RS (11-25) group</a:t>
            </a:r>
          </a:p>
          <a:p>
            <a:r>
              <a:rPr lang="en-US" dirty="0" err="1"/>
              <a:t>Sparano</a:t>
            </a:r>
            <a:r>
              <a:rPr lang="en-US" dirty="0"/>
              <a:t> et al. NEJM 2018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4000" cy="182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Eligibility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 18-75</a:t>
            </a:r>
          </a:p>
          <a:p>
            <a:r>
              <a:rPr lang="en-US" dirty="0"/>
              <a:t>Hormone receptor positive</a:t>
            </a:r>
          </a:p>
          <a:p>
            <a:r>
              <a:rPr lang="en-US" dirty="0"/>
              <a:t>HER2 negative</a:t>
            </a:r>
          </a:p>
          <a:p>
            <a:r>
              <a:rPr lang="en-US" dirty="0"/>
              <a:t>pN0</a:t>
            </a:r>
          </a:p>
          <a:p>
            <a:r>
              <a:rPr lang="en-US" dirty="0"/>
              <a:t>T1c-T2, or T1b plus high grade or LVSI</a:t>
            </a:r>
          </a:p>
          <a:p>
            <a:r>
              <a:rPr lang="en-US" dirty="0"/>
              <a:t>No other malignancies within 5 years</a:t>
            </a:r>
          </a:p>
          <a:p>
            <a:r>
              <a:rPr lang="en-US" dirty="0"/>
              <a:t>No previous DCIS or breast cancer</a:t>
            </a:r>
          </a:p>
          <a:p>
            <a:r>
              <a:rPr lang="en-US" dirty="0"/>
              <a:t>No SERM or AI for prevention</a:t>
            </a:r>
          </a:p>
          <a:p>
            <a:r>
              <a:rPr lang="en-US" dirty="0"/>
              <a:t>Meeting lab thresholds for CBC, </a:t>
            </a:r>
            <a:r>
              <a:rPr lang="en-US" dirty="0" err="1"/>
              <a:t>creatinine</a:t>
            </a:r>
            <a:r>
              <a:rPr lang="en-US" dirty="0"/>
              <a:t>, AST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9719 patients, 6711 patients (69%) had </a:t>
            </a:r>
            <a:r>
              <a:rPr lang="en-US" dirty="0" err="1"/>
              <a:t>int</a:t>
            </a:r>
            <a:r>
              <a:rPr lang="en-US" dirty="0"/>
              <a:t> risk</a:t>
            </a:r>
          </a:p>
          <a:p>
            <a:r>
              <a:rPr lang="en-US" dirty="0"/>
              <a:t>Median </a:t>
            </a:r>
            <a:r>
              <a:rPr lang="en-US" dirty="0" err="1"/>
              <a:t>followup</a:t>
            </a:r>
            <a:r>
              <a:rPr lang="en-US" dirty="0"/>
              <a:t> 90 months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56% received </a:t>
            </a:r>
            <a:r>
              <a:rPr lang="en-US" dirty="0" err="1"/>
              <a:t>docetaxel-cyclophosphamide</a:t>
            </a:r>
            <a:r>
              <a:rPr lang="en-US" dirty="0"/>
              <a:t> and 36% received </a:t>
            </a:r>
            <a:r>
              <a:rPr lang="en-US" dirty="0" err="1"/>
              <a:t>anthracycline</a:t>
            </a:r>
            <a:r>
              <a:rPr lang="en-US" dirty="0"/>
              <a:t>-containing compounds</a:t>
            </a:r>
          </a:p>
          <a:p>
            <a:r>
              <a:rPr lang="en-US" dirty="0"/>
              <a:t>Median duration endocrine therapy 5.4 years (35% received &gt;5 years)</a:t>
            </a:r>
          </a:p>
          <a:p>
            <a:r>
              <a:rPr lang="en-US" dirty="0"/>
              <a:t>13% of premenopausal women received ovarian suppression</a:t>
            </a:r>
          </a:p>
          <a:p>
            <a:r>
              <a:rPr lang="en-US" dirty="0"/>
              <a:t>11.8% </a:t>
            </a:r>
            <a:r>
              <a:rPr lang="en-US" dirty="0" err="1"/>
              <a:t>nonadherence</a:t>
            </a:r>
            <a:r>
              <a:rPr lang="en-US" dirty="0"/>
              <a:t> rate (18.4% in chemo group)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B576-A657-4C70-9F4B-38551BE77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87AE-34A7-45E3-B899-E0AEEB33B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792C92-1E71-4992-9C36-C29E05B0A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2697"/>
            <a:ext cx="9144000" cy="409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13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818197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55816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Subgroup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Interactions between chemo and menopausal status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971800"/>
            <a:ext cx="6035532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Node-positive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Albain</a:t>
            </a:r>
            <a:r>
              <a:rPr lang="en-US" dirty="0"/>
              <a:t> et al. Lancet </a:t>
            </a:r>
            <a:r>
              <a:rPr lang="en-US" dirty="0" err="1"/>
              <a:t>Oncol</a:t>
            </a:r>
            <a:r>
              <a:rPr lang="en-US" dirty="0"/>
              <a:t> 2010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28800"/>
            <a:ext cx="826770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6217-66CC-405D-B400-8F727324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Rxponder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8D99D29-9ABA-4042-B82D-879835D47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628528"/>
            <a:ext cx="8229600" cy="246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39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BF07-8C6C-4B36-855A-338346A7C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86BA7-283C-4E4E-9EF0-7A421F092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Premenopausal: </a:t>
            </a:r>
            <a:r>
              <a:rPr lang="en-US" dirty="0"/>
              <a:t>5.2% absolute improvement in the </a:t>
            </a:r>
            <a:r>
              <a:rPr lang="en-US" dirty="0" err="1"/>
              <a:t>iDFS</a:t>
            </a:r>
            <a:r>
              <a:rPr lang="en-US" dirty="0"/>
              <a:t> (89.0% vs. 94.2%, HR 0.54, 95% CI [0.38, 0.76]; p = 0.0004) favoring chemotherapy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97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54ED-FEE4-460D-8743-30199CB0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F04620B3-A964-452B-9ABE-001CA5E01E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70993"/>
            <a:ext cx="8229600" cy="35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64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1AC4-9E15-4079-8B7A-1103F0BB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42568-CF22-4BBC-9A21-739911A9C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1935FA53-D783-4F23-BD4B-37E4FC799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763"/>
            <a:ext cx="9144000" cy="557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038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8149-E67E-4CD3-8272-2997FDE0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EEA64367-6FB5-4151-A88A-B44F8CAEAC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30" y="1600200"/>
            <a:ext cx="724154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112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D370C-442E-43B4-8D47-3C1E8419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A6AEE-84F4-40DA-B848-8F51AF954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77DCA-9855-427B-B34B-DACD5CF46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3576"/>
            <a:ext cx="9144000" cy="435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9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“real-time quantitative reverse transcription polymerase chain reaction (QRT-PCR) using RNA extracted from formalin-fixed paraffin-embedded tumor tissue (FPET) blocks”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Paik et al. NEJM 2004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5791200" cy="1207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B9D9-3759-4EC4-A131-3B85B75F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Genomic testing in prostate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B91E-CC60-4E5E-8B02-834CF2E1E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F5171-1699-4483-9DA9-B79E87C6C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5860"/>
            <a:ext cx="9144000" cy="611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11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1BE8-B26D-4E69-8A3C-2279FF28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14945-E4CE-4B85-BD1A-8085075E9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Genome-wide microarray assay</a:t>
            </a:r>
          </a:p>
          <a:p>
            <a:r>
              <a:rPr lang="en-US" dirty="0"/>
              <a:t>Uses expression of 22 RNA markers (including both coding and noncoding) to predict DM and PCSM</a:t>
            </a:r>
          </a:p>
          <a:p>
            <a:r>
              <a:rPr lang="en-US" dirty="0"/>
              <a:t>Originally developed in the post-prostatectomy setting</a:t>
            </a:r>
          </a:p>
          <a:p>
            <a:r>
              <a:rPr lang="en-US" dirty="0"/>
              <a:t>Gives a score from 0.00 to 1.00 that is divided into low/int/high risk (0-0.45, 0.45-0.6, 0.6-1.0)</a:t>
            </a:r>
          </a:p>
          <a:p>
            <a:r>
              <a:rPr lang="en-US" dirty="0"/>
              <a:t>Distribution in meta-analysis</a:t>
            </a:r>
          </a:p>
          <a:p>
            <a:pPr lvl="1"/>
            <a:r>
              <a:rPr lang="en-US" b="1" dirty="0"/>
              <a:t>Low </a:t>
            </a:r>
            <a:r>
              <a:rPr lang="en-US" dirty="0"/>
              <a:t>60.9% (n = 520), </a:t>
            </a:r>
            <a:r>
              <a:rPr lang="en-US" b="1" dirty="0"/>
              <a:t>Int </a:t>
            </a:r>
            <a:r>
              <a:rPr lang="en-US" dirty="0"/>
              <a:t>22.6% (n = 193), and </a:t>
            </a:r>
            <a:r>
              <a:rPr lang="en-US" b="1" dirty="0"/>
              <a:t>High </a:t>
            </a:r>
            <a:r>
              <a:rPr lang="en-US" dirty="0"/>
              <a:t>16.5% (n = 141)</a:t>
            </a:r>
          </a:p>
        </p:txBody>
      </p:sp>
    </p:spTree>
    <p:extLst>
      <p:ext uri="{BB962C8B-B14F-4D97-AF65-F5344CB8AC3E}">
        <p14:creationId xmlns:p14="http://schemas.microsoft.com/office/powerpoint/2010/main" val="1009679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A2CD-D335-4A98-9A10-5E4C18B2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929E0-447E-4165-B2B7-387E42EFA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61941-6CB6-4A28-A057-B28160C92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47637"/>
            <a:ext cx="6753225" cy="65627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F69799-1C41-4039-822F-9B4A2F390718}"/>
              </a:ext>
            </a:extLst>
          </p:cNvPr>
          <p:cNvSpPr/>
          <p:nvPr/>
        </p:nvSpPr>
        <p:spPr>
          <a:xfrm>
            <a:off x="1371600" y="1143000"/>
            <a:ext cx="1981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43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2331-D4AF-4D45-AF8A-1FBC0D5A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practical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1D691-A0C6-42E2-A2BD-B49E167F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prostatectomy setting is covered by many/most payors</a:t>
            </a:r>
          </a:p>
          <a:p>
            <a:r>
              <a:rPr lang="en-US" dirty="0"/>
              <a:t>Testing on biopsy sample coverage more mixed</a:t>
            </a:r>
          </a:p>
          <a:p>
            <a:r>
              <a:rPr lang="en-US" dirty="0"/>
              <a:t>3 week+ turnaround time</a:t>
            </a:r>
          </a:p>
          <a:p>
            <a:r>
              <a:rPr lang="en-US" dirty="0"/>
              <a:t>Payment assistance program for patients: max out of pocket cost is $395, income dependent</a:t>
            </a:r>
          </a:p>
        </p:txBody>
      </p:sp>
    </p:spTree>
    <p:extLst>
      <p:ext uri="{BB962C8B-B14F-4D97-AF65-F5344CB8AC3E}">
        <p14:creationId xmlns:p14="http://schemas.microsoft.com/office/powerpoint/2010/main" val="34266321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E467-781C-4FAE-A151-2148CF7D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EAD0B-19E3-4C5A-A34A-0F11A0AAA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36BF1-28E0-458C-A2BE-8988D1FF2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286382"/>
            <a:ext cx="5746316" cy="557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75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F4DE9-0603-4CB1-AC08-D37DDA3B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CC61-C9A4-4293-9AF8-B2C823324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EF7AA9-6586-4495-8E22-2650D7927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600200"/>
            <a:ext cx="879736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10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F3128-7D57-437F-BF7B-A2254228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Feng et al. 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34279-B93B-4DB9-83FE-DCD8D4097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hoc analysis of RTOG 9601</a:t>
            </a:r>
          </a:p>
          <a:p>
            <a:pPr lvl="1"/>
            <a:r>
              <a:rPr lang="en-US" dirty="0"/>
              <a:t>Randomized trial of +/-24 months of bicalutamide with salvage RT demonstrating improved OS</a:t>
            </a:r>
          </a:p>
          <a:p>
            <a:pPr lvl="1"/>
            <a:r>
              <a:rPr lang="en-US" dirty="0"/>
              <a:t>Median PSA of 0.6 ng/mL</a:t>
            </a:r>
          </a:p>
          <a:p>
            <a:r>
              <a:rPr lang="en-US" dirty="0"/>
              <a:t>Applied decipher testing to post prostatectomy specimens</a:t>
            </a:r>
          </a:p>
        </p:txBody>
      </p:sp>
    </p:spTree>
    <p:extLst>
      <p:ext uri="{BB962C8B-B14F-4D97-AF65-F5344CB8AC3E}">
        <p14:creationId xmlns:p14="http://schemas.microsoft.com/office/powerpoint/2010/main" val="517688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720B-0CF1-4C76-A227-F95B3F95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Feng et al. 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BBB1A-BE19-47CD-BC8C-BF6459F21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26CF4-615B-45E2-8D64-B810638E8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600200"/>
            <a:ext cx="3834040" cy="469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35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7417-1A0E-448F-9283-1F690F00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F2D36-ABBB-444B-943C-BA4D777E6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AD578E-F960-4AB3-8D2D-DCD3997E7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315"/>
            <a:ext cx="9144000" cy="438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36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3E26-FFC9-4E37-B0BA-1D1911D0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Decipher in post-RP to inform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09274-A0B9-423D-8D23-86C7A4B47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evidence: Post-hoc analysis of RTOG 9601 (Feng et al. JAMA </a:t>
            </a:r>
            <a:r>
              <a:rPr lang="en-US" dirty="0" err="1"/>
              <a:t>onc</a:t>
            </a:r>
            <a:r>
              <a:rPr lang="en-US" dirty="0"/>
              <a:t> 2021)</a:t>
            </a:r>
          </a:p>
          <a:p>
            <a:r>
              <a:rPr lang="en-US" dirty="0"/>
              <a:t>NCCN says: </a:t>
            </a:r>
          </a:p>
          <a:p>
            <a:r>
              <a:rPr lang="en-US" dirty="0"/>
              <a:t>Insurance says: mostly covered</a:t>
            </a:r>
          </a:p>
          <a:p>
            <a:r>
              <a:rPr lang="en-US" dirty="0"/>
              <a:t>My opinion: Reasonable to use. Indication with the strongest evidence. Personally may apply in select cases (borderline PSA)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81CBD-B996-4070-B948-0B6C2634C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2819400"/>
            <a:ext cx="59150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8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Trials used as 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NSABP B-14 (1987-1983):</a:t>
            </a:r>
          </a:p>
          <a:p>
            <a:pPr lvl="1"/>
            <a:r>
              <a:rPr lang="en-US" dirty="0"/>
              <a:t>pN0, ER+ randomized to placebo or </a:t>
            </a:r>
            <a:r>
              <a:rPr lang="en-US" dirty="0" err="1"/>
              <a:t>tamoxifen</a:t>
            </a:r>
            <a:r>
              <a:rPr lang="en-US" dirty="0"/>
              <a:t> x 5 years</a:t>
            </a:r>
          </a:p>
          <a:p>
            <a:r>
              <a:rPr lang="en-US" dirty="0"/>
              <a:t>NSABP B-20</a:t>
            </a:r>
          </a:p>
          <a:p>
            <a:pPr lvl="1"/>
            <a:r>
              <a:rPr lang="en-US" dirty="0"/>
              <a:t>pN0, ER+ randomized to </a:t>
            </a:r>
            <a:r>
              <a:rPr lang="en-US" dirty="0" err="1"/>
              <a:t>tamoxifen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M-&gt;5-FU </a:t>
            </a:r>
            <a:r>
              <a:rPr lang="en-US" dirty="0" err="1"/>
              <a:t>vs</a:t>
            </a:r>
            <a:r>
              <a:rPr lang="en-US" dirty="0"/>
              <a:t> CMF</a:t>
            </a:r>
          </a:p>
          <a:p>
            <a:r>
              <a:rPr lang="en-US" b="1" dirty="0"/>
              <a:t>Both in pre-Her2 era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2206-AFA5-46D5-AC73-F4FBA95A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Decipher in post-RP to inform adjuvant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F900C-9C89-42F1-81B8-AB82999A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Best evidence: PRO-IMPACT trial (Gore et al PRO 2019) and supporting registry data</a:t>
            </a:r>
          </a:p>
          <a:p>
            <a:pPr lvl="1"/>
            <a:r>
              <a:rPr lang="en-US" dirty="0"/>
              <a:t>Providers changed treatment recommendation before/after Decipher. 17% of adjuvant and 30% of salvage treatments changed</a:t>
            </a:r>
          </a:p>
          <a:p>
            <a:pPr lvl="1"/>
            <a:r>
              <a:rPr lang="en-US" dirty="0"/>
              <a:t>No difference in 2y PSA recurrence for adjuvant </a:t>
            </a:r>
            <a:r>
              <a:rPr lang="en-US" dirty="0" err="1"/>
              <a:t>tx</a:t>
            </a:r>
            <a:r>
              <a:rPr lang="en-US" dirty="0"/>
              <a:t> in low/int genomic risk</a:t>
            </a:r>
          </a:p>
          <a:p>
            <a:r>
              <a:rPr lang="en-US" dirty="0"/>
              <a:t> NCCN says:</a:t>
            </a:r>
          </a:p>
          <a:p>
            <a:r>
              <a:rPr lang="en-US" dirty="0"/>
              <a:t> Insurance says: mostly covered</a:t>
            </a:r>
          </a:p>
          <a:p>
            <a:r>
              <a:rPr lang="en-US" dirty="0"/>
              <a:t>My opinion: Not that relevant anymore. Just do ES based on RADICALS/RAVES/ARTISTIC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9C60A-F39D-468C-BBF6-C3BF77BF6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267200"/>
            <a:ext cx="58388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54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33D9-32A1-4715-AC0B-D3B84320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Decipher to inform AS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2CE69-A40E-495A-99C5-E179DC222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Best evidence: Multiple studies showing improved general prognostic accuracy. Prospective registry (Hu et al. JCO 2019) showing increased utilization of AS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NCCN says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Insurance says: experimental</a:t>
            </a:r>
          </a:p>
          <a:p>
            <a:r>
              <a:rPr lang="en-US" dirty="0"/>
              <a:t>My opinion: Use judiciously in borderline scenarios with shared decision-making with the patient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5EF025-624D-4988-B345-CAAE9987D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00"/>
            <a:ext cx="9144000" cy="88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16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EE95-459F-42E7-B550-95346881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Decipher to inform definitive treatment intensity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80CD4-B2C2-466F-9735-D0B31588B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Best evidence: Multiple studies showing improved general prognostic accuracy.</a:t>
            </a:r>
          </a:p>
          <a:p>
            <a:r>
              <a:rPr lang="en-US" dirty="0"/>
              <a:t>NCCN says: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Insurance says: experimental</a:t>
            </a:r>
          </a:p>
          <a:p>
            <a:r>
              <a:rPr lang="en-US" dirty="0"/>
              <a:t>My opinion: Would not change treatment intensity based on testing</a:t>
            </a:r>
          </a:p>
          <a:p>
            <a:pPr lvl="1"/>
            <a:r>
              <a:rPr lang="en-US" dirty="0"/>
              <a:t>If patient is highly motivated to have all possible prognostic info, can offer for purely prognostic purposes with likely out of pocket cost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C0CF4-563F-48B2-A952-31B17F871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819400"/>
            <a:ext cx="9144000" cy="88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398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FEB2-7B95-42F3-8441-A2BAAAE90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Decipher for metastatic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601E-8B33-428F-9C45-A87A898AD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evidence of prognostic value in hormone sensitive prostate cancer: multiple </a:t>
            </a:r>
            <a:r>
              <a:rPr lang="en-US" dirty="0" err="1"/>
              <a:t>posthoc</a:t>
            </a:r>
            <a:r>
              <a:rPr lang="en-US" dirty="0"/>
              <a:t> phase III trial analyses (TITAN, CHAARTED, SPARTAN)</a:t>
            </a:r>
          </a:p>
          <a:p>
            <a:r>
              <a:rPr lang="en-US" dirty="0"/>
              <a:t>Only in abstract form but indicative that it is prognostic/predictive</a:t>
            </a:r>
          </a:p>
        </p:txBody>
      </p:sp>
    </p:spTree>
    <p:extLst>
      <p:ext uri="{BB962C8B-B14F-4D97-AF65-F5344CB8AC3E}">
        <p14:creationId xmlns:p14="http://schemas.microsoft.com/office/powerpoint/2010/main" val="15771258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52CD5-3DD3-4CAD-BDEB-E81C61F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trials</a:t>
            </a:r>
          </a:p>
        </p:txBody>
      </p:sp>
      <p:pic>
        <p:nvPicPr>
          <p:cNvPr id="6148" name="Picture 4" descr="Image">
            <a:extLst>
              <a:ext uri="{FF2B5EF4-FFF2-40B4-BE49-F238E27FC236}">
                <a16:creationId xmlns:a16="http://schemas.microsoft.com/office/drawing/2014/main" id="{CEF78B5C-308C-4381-90F5-A7748C1753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899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BA7B2-F142-45AE-91FA-2F6021B9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ECOG Eradicate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F8409-5CD3-49CC-99DC-579317A1A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ED4C9-2D9C-4B39-B13E-A023188A4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16840"/>
            <a:ext cx="6594670" cy="509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366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3169-22EB-498B-BE09-CFECB6BCE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NRG GU-006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56A02-8161-42FA-8CE3-DD480E820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II trial</a:t>
            </a:r>
          </a:p>
          <a:p>
            <a:r>
              <a:rPr lang="en-US" dirty="0"/>
              <a:t>Salvage RT +/- 6 months of </a:t>
            </a:r>
            <a:r>
              <a:rPr lang="en-US" dirty="0" err="1"/>
              <a:t>apalatumide</a:t>
            </a:r>
            <a:endParaRPr lang="en-US" dirty="0"/>
          </a:p>
          <a:p>
            <a:r>
              <a:rPr lang="en-US" dirty="0"/>
              <a:t>Accrual completed</a:t>
            </a:r>
          </a:p>
        </p:txBody>
      </p:sp>
    </p:spTree>
    <p:extLst>
      <p:ext uri="{BB962C8B-B14F-4D97-AF65-F5344CB8AC3E}">
        <p14:creationId xmlns:p14="http://schemas.microsoft.com/office/powerpoint/2010/main" val="30779091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B91B5-42C8-4001-9FD2-C5AD17FF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09700-D30C-490B-B873-52567DA6A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Node-negative breast cancer</a:t>
            </a:r>
          </a:p>
          <a:p>
            <a:pPr lvl="1"/>
            <a:r>
              <a:rPr lang="en-US" dirty="0" err="1"/>
              <a:t>OncotypeDX</a:t>
            </a:r>
            <a:r>
              <a:rPr lang="en-US" dirty="0"/>
              <a:t> is standard</a:t>
            </a:r>
          </a:p>
          <a:p>
            <a:pPr lvl="1"/>
            <a:r>
              <a:rPr lang="en-US" dirty="0"/>
              <a:t>RS &lt;=25 = no chemo, unless premenopausal and borderline RS</a:t>
            </a:r>
          </a:p>
          <a:p>
            <a:r>
              <a:rPr lang="en-US" dirty="0"/>
              <a:t>Node-positive breast cancer</a:t>
            </a:r>
          </a:p>
          <a:p>
            <a:pPr lvl="1"/>
            <a:r>
              <a:rPr lang="en-US" dirty="0" err="1"/>
              <a:t>OncotypeDX</a:t>
            </a:r>
            <a:r>
              <a:rPr lang="en-US" dirty="0"/>
              <a:t> standard based on </a:t>
            </a:r>
            <a:r>
              <a:rPr lang="en-US" dirty="0" err="1"/>
              <a:t>RxPonder</a:t>
            </a:r>
            <a:endParaRPr lang="en-US" dirty="0"/>
          </a:p>
          <a:p>
            <a:pPr lvl="1"/>
            <a:r>
              <a:rPr lang="en-US" dirty="0"/>
              <a:t>RS &lt;=25 = no chemo in postmenopausal, still consider chemo in premenopausal</a:t>
            </a:r>
          </a:p>
          <a:p>
            <a:r>
              <a:rPr lang="en-US" dirty="0"/>
              <a:t>Prostate cancer</a:t>
            </a:r>
          </a:p>
          <a:p>
            <a:pPr lvl="1"/>
            <a:r>
              <a:rPr lang="en-US" dirty="0"/>
              <a:t>Reasonable to selectively apply decipher </a:t>
            </a:r>
            <a:r>
              <a:rPr lang="en-US"/>
              <a:t>&lt;0.4 </a:t>
            </a:r>
            <a:r>
              <a:rPr lang="en-US" dirty="0"/>
              <a:t>in post prostatectomy setting based on </a:t>
            </a:r>
            <a:r>
              <a:rPr lang="en-US" dirty="0" err="1"/>
              <a:t>posthoc</a:t>
            </a:r>
            <a:r>
              <a:rPr lang="en-US" dirty="0"/>
              <a:t> RTOG 9601</a:t>
            </a:r>
          </a:p>
          <a:p>
            <a:pPr lvl="1"/>
            <a:r>
              <a:rPr lang="en-US" dirty="0"/>
              <a:t>Many ongoing trials</a:t>
            </a:r>
          </a:p>
        </p:txBody>
      </p:sp>
    </p:spTree>
    <p:extLst>
      <p:ext uri="{BB962C8B-B14F-4D97-AF65-F5344CB8AC3E}">
        <p14:creationId xmlns:p14="http://schemas.microsoft.com/office/powerpoint/2010/main" val="302484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Oncotype</a:t>
            </a:r>
            <a:r>
              <a:rPr lang="en-US" dirty="0"/>
              <a:t>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250 candidate genes identified from literature</a:t>
            </a:r>
          </a:p>
          <a:p>
            <a:r>
              <a:rPr lang="en-US" dirty="0"/>
              <a:t>3 independent clinical studies, total 447 patients</a:t>
            </a:r>
          </a:p>
          <a:p>
            <a:r>
              <a:rPr lang="en-US" dirty="0"/>
              <a:t>Identified 21 genes (5 reference)</a:t>
            </a:r>
          </a:p>
          <a:p>
            <a:r>
              <a:rPr lang="en-US" dirty="0"/>
              <a:t>Created a recurrence score model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53340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05000"/>
            <a:ext cx="7620000" cy="411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00" y="1600200"/>
            <a:ext cx="2362200" cy="4525963"/>
          </a:xfrm>
        </p:spPr>
        <p:txBody>
          <a:bodyPr/>
          <a:lstStyle/>
          <a:p>
            <a:r>
              <a:rPr lang="en-US" dirty="0"/>
              <a:t>Low risk: </a:t>
            </a:r>
          </a:p>
          <a:p>
            <a:r>
              <a:rPr lang="en-US" dirty="0"/>
              <a:t>0-17</a:t>
            </a:r>
          </a:p>
          <a:p>
            <a:r>
              <a:rPr lang="en-US" dirty="0" err="1"/>
              <a:t>Int</a:t>
            </a:r>
            <a:r>
              <a:rPr lang="en-US" dirty="0"/>
              <a:t> risk:</a:t>
            </a:r>
          </a:p>
          <a:p>
            <a:r>
              <a:rPr lang="en-US" dirty="0"/>
              <a:t>18-30</a:t>
            </a:r>
            <a:br>
              <a:rPr lang="en-US" dirty="0"/>
            </a:br>
            <a:r>
              <a:rPr lang="en-US" dirty="0"/>
              <a:t>High risk:</a:t>
            </a:r>
          </a:p>
          <a:p>
            <a:r>
              <a:rPr lang="en-US" dirty="0"/>
              <a:t>31+</a:t>
            </a:r>
          </a:p>
        </p:txBody>
      </p:sp>
      <p:pic>
        <p:nvPicPr>
          <p:cNvPr id="5122" name="Picture 2" descr="https://www.nejm.org/na101/home/literatum/publisher/mms/journals/content/nejm/2004/nejm_2004.351.issue-27/nejmoa041588/production/images/img_medium/nejmoa041588_f4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6248400" cy="48614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Studied 651 patients in NSABP B-20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Paik et al. JCO 2006</a:t>
            </a: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74199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897</Words>
  <Application>Microsoft Office PowerPoint</Application>
  <PresentationFormat>On-screen Show (4:3)</PresentationFormat>
  <Paragraphs>156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Arial</vt:lpstr>
      <vt:lpstr>Calibri</vt:lpstr>
      <vt:lpstr>Office Theme</vt:lpstr>
      <vt:lpstr>Review of Genomic Risk Classification in Breast and Prostate Cancer</vt:lpstr>
      <vt:lpstr>PowerPoint Presentation</vt:lpstr>
      <vt:lpstr>PowerPoint Presentation</vt:lpstr>
      <vt:lpstr>Trials used as basis</vt:lpstr>
      <vt:lpstr>Oncotype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Eligibility criteria</vt:lpstr>
      <vt:lpstr>Results</vt:lpstr>
      <vt:lpstr>Results</vt:lpstr>
      <vt:lpstr>Results</vt:lpstr>
      <vt:lpstr>PowerPoint Presentation</vt:lpstr>
      <vt:lpstr>Subgroup analyses</vt:lpstr>
      <vt:lpstr>Node-positive</vt:lpstr>
      <vt:lpstr>Rxponder</vt:lpstr>
      <vt:lpstr>Results</vt:lpstr>
      <vt:lpstr>PowerPoint Presentation</vt:lpstr>
      <vt:lpstr>PowerPoint Presentation</vt:lpstr>
      <vt:lpstr>PowerPoint Presentation</vt:lpstr>
      <vt:lpstr>PowerPoint Presentation</vt:lpstr>
      <vt:lpstr>Genomic testing in prostate cancer</vt:lpstr>
      <vt:lpstr>Decipher</vt:lpstr>
      <vt:lpstr>PowerPoint Presentation</vt:lpstr>
      <vt:lpstr>Other practical considerations</vt:lpstr>
      <vt:lpstr>Decipher</vt:lpstr>
      <vt:lpstr>PowerPoint Presentation</vt:lpstr>
      <vt:lpstr>Feng et al. 2021</vt:lpstr>
      <vt:lpstr>Feng et al. 2021</vt:lpstr>
      <vt:lpstr>PowerPoint Presentation</vt:lpstr>
      <vt:lpstr>Decipher in post-RP to inform ADT</vt:lpstr>
      <vt:lpstr>Decipher in post-RP to inform adjuvant</vt:lpstr>
      <vt:lpstr>Decipher to inform AS recommendation</vt:lpstr>
      <vt:lpstr>Decipher to inform definitive treatment intensity</vt:lpstr>
      <vt:lpstr>Decipher for metastatic disease</vt:lpstr>
      <vt:lpstr>Ongoing trials</vt:lpstr>
      <vt:lpstr>ECOG Eradicate</vt:lpstr>
      <vt:lpstr>NRG GU-006</vt:lpstr>
      <vt:lpstr>Summary</vt:lpstr>
    </vt:vector>
  </TitlesOfParts>
  <Company>City of Hope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Adjuvant Chemotherapy Guided by a 21-Gene Expression Assay in Breast Cancer: TAILORx</dc:title>
  <dc:creator>rli</dc:creator>
  <cp:lastModifiedBy>Richard Li MD</cp:lastModifiedBy>
  <cp:revision>54</cp:revision>
  <dcterms:created xsi:type="dcterms:W3CDTF">2018-07-26T15:00:43Z</dcterms:created>
  <dcterms:modified xsi:type="dcterms:W3CDTF">2021-02-25T19:19:02Z</dcterms:modified>
</cp:coreProperties>
</file>