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60" r:id="rId5"/>
    <p:sldId id="270" r:id="rId6"/>
    <p:sldId id="268" r:id="rId7"/>
    <p:sldId id="269" r:id="rId8"/>
    <p:sldId id="258" r:id="rId9"/>
    <p:sldId id="297" r:id="rId10"/>
    <p:sldId id="299" r:id="rId11"/>
    <p:sldId id="264" r:id="rId12"/>
    <p:sldId id="267" r:id="rId13"/>
    <p:sldId id="296" r:id="rId14"/>
    <p:sldId id="298" r:id="rId15"/>
    <p:sldId id="272" r:id="rId16"/>
    <p:sldId id="261" r:id="rId17"/>
    <p:sldId id="262" r:id="rId18"/>
    <p:sldId id="265" r:id="rId19"/>
    <p:sldId id="263" r:id="rId20"/>
    <p:sldId id="266" r:id="rId21"/>
    <p:sldId id="271" r:id="rId22"/>
    <p:sldId id="273" r:id="rId23"/>
    <p:sldId id="278" r:id="rId24"/>
    <p:sldId id="279" r:id="rId25"/>
    <p:sldId id="280" r:id="rId26"/>
    <p:sldId id="276" r:id="rId27"/>
    <p:sldId id="274" r:id="rId28"/>
    <p:sldId id="277" r:id="rId29"/>
    <p:sldId id="281" r:id="rId30"/>
    <p:sldId id="283" r:id="rId31"/>
    <p:sldId id="282" r:id="rId32"/>
    <p:sldId id="286" r:id="rId33"/>
    <p:sldId id="300" r:id="rId34"/>
    <p:sldId id="287" r:id="rId35"/>
    <p:sldId id="290" r:id="rId36"/>
    <p:sldId id="289" r:id="rId37"/>
    <p:sldId id="302" r:id="rId38"/>
    <p:sldId id="285" r:id="rId39"/>
    <p:sldId id="291" r:id="rId40"/>
    <p:sldId id="294" r:id="rId41"/>
    <p:sldId id="295" r:id="rId42"/>
    <p:sldId id="304" r:id="rId43"/>
    <p:sldId id="305" r:id="rId44"/>
    <p:sldId id="292" r:id="rId45"/>
    <p:sldId id="293" r:id="rId46"/>
    <p:sldId id="303" r:id="rId47"/>
    <p:sldId id="301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94"/>
    <a:srgbClr val="FFFFAB"/>
    <a:srgbClr val="FD6378"/>
    <a:srgbClr val="FEB793"/>
    <a:srgbClr val="BBFFAE"/>
    <a:srgbClr val="FFDDCE"/>
    <a:srgbClr val="C3FEFF"/>
    <a:srgbClr val="D1DBFF"/>
    <a:srgbClr val="FEC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01" autoAdjust="0"/>
  </p:normalViewPr>
  <p:slideViewPr>
    <p:cSldViewPr snapToGrid="0" snapToObjects="1">
      <p:cViewPr varScale="1">
        <p:scale>
          <a:sx n="135" d="100"/>
          <a:sy n="135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BBB8-20E7-6445-BA9F-CF88DC70CE7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80671-8C23-2C42-B6C8-AF17722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80671-8C23-2C42-B6C8-AF17722A8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80671-8C23-2C42-B6C8-AF17722A8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80671-8C23-2C42-B6C8-AF17722A8E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Summarize:</a:t>
            </a:r>
          </a:p>
          <a:p>
            <a:r>
              <a:rPr lang="en-US" baseline="0" dirty="0" smtClean="0"/>
              <a:t>if you have a favorable site of origin (and no </a:t>
            </a:r>
            <a:r>
              <a:rPr lang="en-US" baseline="0" dirty="0" err="1" smtClean="0"/>
              <a:t>mets</a:t>
            </a:r>
            <a:r>
              <a:rPr lang="en-US" baseline="0" dirty="0" smtClean="0"/>
              <a:t>), then you’re </a:t>
            </a:r>
            <a:r>
              <a:rPr lang="en-US" dirty="0" smtClean="0"/>
              <a:t>Clinical</a:t>
            </a:r>
            <a:r>
              <a:rPr lang="en-US" baseline="0" dirty="0" smtClean="0"/>
              <a:t> stage I</a:t>
            </a:r>
          </a:p>
          <a:p>
            <a:r>
              <a:rPr lang="en-US" baseline="0" dirty="0" smtClean="0"/>
              <a:t>If unfavorable site but node negative and small size (&lt; 5 cm), then you’re stage II</a:t>
            </a:r>
          </a:p>
          <a:p>
            <a:r>
              <a:rPr lang="en-US" baseline="0" dirty="0" smtClean="0"/>
              <a:t>If unfavorable and either node positive or size &gt; 5cm, then you’re stage III.</a:t>
            </a:r>
          </a:p>
          <a:p>
            <a:r>
              <a:rPr lang="en-US" baseline="0" dirty="0" smtClean="0"/>
              <a:t>and M1 makes you stage IV.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80671-8C23-2C42-B6C8-AF17722A8E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low risk, you must have </a:t>
            </a:r>
            <a:r>
              <a:rPr lang="en-US" dirty="0" err="1" smtClean="0"/>
              <a:t>embryonal</a:t>
            </a:r>
            <a:r>
              <a:rPr lang="en-US" dirty="0" smtClean="0"/>
              <a:t> histology</a:t>
            </a:r>
            <a:r>
              <a:rPr lang="en-US" baseline="0" dirty="0" smtClean="0"/>
              <a:t> &amp; you have to have had a gross total resection (clinical group II) or if you have subtotal resection or biopsy then you have to be small size and node negative (clinical stage I)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have </a:t>
            </a:r>
            <a:r>
              <a:rPr lang="en-US" baseline="0" dirty="0" err="1" smtClean="0"/>
              <a:t>embryonal</a:t>
            </a:r>
            <a:r>
              <a:rPr lang="en-US" baseline="0" dirty="0" smtClean="0"/>
              <a:t> histology and a subtotal resection/biopsy with unfavorable disease site then you are intermediate risk.</a:t>
            </a:r>
          </a:p>
          <a:p>
            <a:r>
              <a:rPr lang="en-US" baseline="0" dirty="0" smtClean="0"/>
              <a:t>If you have alveolar histology, you’re automatically considered intermediate risk regardless of size, regional disease, resection,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</a:t>
            </a:r>
            <a:r>
              <a:rPr lang="en-US" baseline="0" dirty="0" smtClean="0"/>
              <a:t> risk is characterized by distant metastasis regardless of histology.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80671-8C23-2C42-B6C8-AF17722A8E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80671-8C23-2C42-B6C8-AF17722A8E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4C1D-1EF0-A848-81F0-6D28E4E0527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F53-F32B-3346-A85A-85E733249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Review:</a:t>
            </a:r>
            <a:br>
              <a:rPr lang="en-US" dirty="0" smtClean="0"/>
            </a:br>
            <a:r>
              <a:rPr lang="en-US" dirty="0" smtClean="0"/>
              <a:t>Pediatric </a:t>
            </a:r>
            <a:r>
              <a:rPr lang="en-US" dirty="0" err="1" smtClean="0"/>
              <a:t>Rhabdomyosarcoma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Novak MD, MS</a:t>
            </a:r>
          </a:p>
          <a:p>
            <a:r>
              <a:rPr lang="en-US" dirty="0" smtClean="0"/>
              <a:t>02/22/21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Prognosis by histology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yr</a:t>
            </a:r>
            <a:r>
              <a:rPr lang="en-US" dirty="0" smtClean="0"/>
              <a:t> OS:</a:t>
            </a:r>
          </a:p>
          <a:p>
            <a:pPr lvl="1"/>
            <a:r>
              <a:rPr lang="en-US" dirty="0" err="1" smtClean="0"/>
              <a:t>Botryoid</a:t>
            </a:r>
            <a:r>
              <a:rPr lang="en-US" dirty="0" smtClean="0"/>
              <a:t>: 95%</a:t>
            </a:r>
          </a:p>
          <a:p>
            <a:pPr lvl="1"/>
            <a:r>
              <a:rPr lang="en-US" dirty="0" smtClean="0"/>
              <a:t>Spindle cell: 88%</a:t>
            </a:r>
          </a:p>
          <a:p>
            <a:pPr lvl="1"/>
            <a:r>
              <a:rPr lang="en-US" dirty="0" err="1" smtClean="0"/>
              <a:t>Embryonal</a:t>
            </a:r>
            <a:r>
              <a:rPr lang="en-US" dirty="0" smtClean="0"/>
              <a:t>: 66%</a:t>
            </a:r>
          </a:p>
          <a:p>
            <a:pPr lvl="1"/>
            <a:r>
              <a:rPr lang="en-US" dirty="0" smtClean="0"/>
              <a:t>Alveolar: 54%</a:t>
            </a:r>
          </a:p>
          <a:p>
            <a:pPr lvl="1"/>
            <a:r>
              <a:rPr lang="en-US" dirty="0" smtClean="0"/>
              <a:t>undifferentiated: 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3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3800"/>
          </a:xfrm>
        </p:spPr>
        <p:txBody>
          <a:bodyPr>
            <a:normAutofit/>
          </a:bodyPr>
          <a:lstStyle/>
          <a:p>
            <a:r>
              <a:rPr lang="en-US" b="1" dirty="0" smtClean="0"/>
              <a:t>Favorable (3 </a:t>
            </a:r>
            <a:r>
              <a:rPr lang="en-US" b="1" dirty="0" err="1" smtClean="0"/>
              <a:t>yr</a:t>
            </a:r>
            <a:r>
              <a:rPr lang="en-US" b="1" dirty="0" smtClean="0"/>
              <a:t> OS 94%)</a:t>
            </a:r>
            <a:endParaRPr lang="en-US" b="1" dirty="0" smtClean="0"/>
          </a:p>
          <a:p>
            <a:pPr lvl="1"/>
            <a:r>
              <a:rPr lang="en-US" dirty="0" smtClean="0"/>
              <a:t>orbit</a:t>
            </a:r>
          </a:p>
          <a:p>
            <a:pPr lvl="1"/>
            <a:r>
              <a:rPr lang="en-US" dirty="0" smtClean="0"/>
              <a:t>biliary</a:t>
            </a:r>
          </a:p>
          <a:p>
            <a:pPr lvl="1"/>
            <a:r>
              <a:rPr lang="en-US" dirty="0" smtClean="0"/>
              <a:t>vaginal</a:t>
            </a:r>
          </a:p>
          <a:p>
            <a:pPr lvl="1"/>
            <a:r>
              <a:rPr lang="en-US" dirty="0" err="1" smtClean="0"/>
              <a:t>paratesticular</a:t>
            </a:r>
            <a:endParaRPr lang="en-US" dirty="0" smtClean="0"/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parameningeal</a:t>
            </a:r>
            <a:r>
              <a:rPr lang="en-US" dirty="0" smtClean="0"/>
              <a:t> H&amp;N</a:t>
            </a:r>
          </a:p>
          <a:p>
            <a:pPr lvl="2"/>
            <a:r>
              <a:rPr lang="en-US" dirty="0" smtClean="0"/>
              <a:t>scalp</a:t>
            </a:r>
          </a:p>
          <a:p>
            <a:pPr lvl="2"/>
            <a:r>
              <a:rPr lang="en-US" dirty="0" smtClean="0"/>
              <a:t>cheek</a:t>
            </a:r>
          </a:p>
          <a:p>
            <a:pPr lvl="2"/>
            <a:r>
              <a:rPr lang="en-US" dirty="0" smtClean="0"/>
              <a:t>parotid</a:t>
            </a:r>
          </a:p>
          <a:p>
            <a:pPr lvl="2"/>
            <a:r>
              <a:rPr lang="en-US" dirty="0" smtClean="0"/>
              <a:t>oral cavity</a:t>
            </a:r>
          </a:p>
          <a:p>
            <a:pPr lvl="2"/>
            <a:r>
              <a:rPr lang="en-US" dirty="0" smtClean="0"/>
              <a:t>oropharynx</a:t>
            </a:r>
          </a:p>
          <a:p>
            <a:pPr lvl="2"/>
            <a:r>
              <a:rPr lang="en-US" dirty="0" smtClean="0"/>
              <a:t>larynx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200" cy="5159022"/>
          </a:xfrm>
        </p:spPr>
        <p:txBody>
          <a:bodyPr>
            <a:normAutofit/>
          </a:bodyPr>
          <a:lstStyle/>
          <a:p>
            <a:r>
              <a:rPr lang="en-US" b="1" dirty="0" smtClean="0"/>
              <a:t>Unfavorable (3 </a:t>
            </a:r>
            <a:r>
              <a:rPr lang="en-US" b="1" dirty="0" err="1" smtClean="0"/>
              <a:t>yr</a:t>
            </a:r>
            <a:r>
              <a:rPr lang="en-US" b="1" dirty="0" smtClean="0"/>
              <a:t> OS 70%)</a:t>
            </a:r>
            <a:endParaRPr lang="en-US" b="1" dirty="0" smtClean="0"/>
          </a:p>
          <a:p>
            <a:pPr lvl="1"/>
            <a:r>
              <a:rPr lang="en-US" dirty="0" smtClean="0"/>
              <a:t>all other sites</a:t>
            </a:r>
          </a:p>
          <a:p>
            <a:pPr lvl="1"/>
            <a:r>
              <a:rPr lang="en-US" dirty="0" err="1" smtClean="0"/>
              <a:t>parameningeal</a:t>
            </a:r>
            <a:r>
              <a:rPr lang="en-US" dirty="0" smtClean="0"/>
              <a:t> sites</a:t>
            </a:r>
          </a:p>
          <a:p>
            <a:pPr lvl="2"/>
            <a:r>
              <a:rPr lang="en-US" dirty="0" err="1" smtClean="0"/>
              <a:t>infratemporal</a:t>
            </a:r>
            <a:r>
              <a:rPr lang="en-US" dirty="0" smtClean="0"/>
              <a:t> fossa</a:t>
            </a:r>
          </a:p>
          <a:p>
            <a:pPr lvl="2"/>
            <a:r>
              <a:rPr lang="en-US" dirty="0" smtClean="0"/>
              <a:t>middle ear</a:t>
            </a:r>
          </a:p>
          <a:p>
            <a:pPr lvl="2"/>
            <a:r>
              <a:rPr lang="en-US" dirty="0" smtClean="0"/>
              <a:t>mastoid region</a:t>
            </a:r>
          </a:p>
          <a:p>
            <a:pPr lvl="2"/>
            <a:r>
              <a:rPr lang="en-US" dirty="0" smtClean="0"/>
              <a:t>nasal cavity</a:t>
            </a:r>
          </a:p>
          <a:p>
            <a:pPr lvl="2"/>
            <a:r>
              <a:rPr lang="en-US" dirty="0" err="1" smtClean="0"/>
              <a:t>nasopharynx</a:t>
            </a:r>
            <a:endParaRPr lang="en-US" dirty="0" smtClean="0"/>
          </a:p>
          <a:p>
            <a:pPr lvl="2"/>
            <a:r>
              <a:rPr lang="en-US" dirty="0" err="1" smtClean="0"/>
              <a:t>pterygopalatine</a:t>
            </a:r>
            <a:r>
              <a:rPr lang="en-US" dirty="0" smtClean="0"/>
              <a:t> fossa</a:t>
            </a:r>
          </a:p>
          <a:p>
            <a:pPr lvl="2"/>
            <a:r>
              <a:rPr lang="en-US" dirty="0" err="1" smtClean="0"/>
              <a:t>paranasal</a:t>
            </a:r>
            <a:r>
              <a:rPr lang="en-US" dirty="0" smtClean="0"/>
              <a:t> sinus</a:t>
            </a:r>
          </a:p>
          <a:p>
            <a:pPr lvl="2"/>
            <a:r>
              <a:rPr lang="en-US" dirty="0" err="1" smtClean="0"/>
              <a:t>parapharyngeal</a:t>
            </a:r>
            <a:r>
              <a:rPr lang="en-US" dirty="0" smtClean="0"/>
              <a:t>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3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830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0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sites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H&amp;N 40%</a:t>
            </a:r>
          </a:p>
          <a:p>
            <a:pPr lvl="1"/>
            <a:r>
              <a:rPr lang="en-US" dirty="0" err="1" smtClean="0"/>
              <a:t>parameningeal</a:t>
            </a:r>
            <a:r>
              <a:rPr lang="en-US" dirty="0" smtClean="0"/>
              <a:t> 25%</a:t>
            </a:r>
          </a:p>
          <a:p>
            <a:pPr lvl="1"/>
            <a:r>
              <a:rPr lang="en-US" dirty="0" smtClean="0"/>
              <a:t>orbit 9%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parameningeal</a:t>
            </a:r>
            <a:r>
              <a:rPr lang="en-US" dirty="0" smtClean="0"/>
              <a:t> 6%</a:t>
            </a:r>
          </a:p>
          <a:p>
            <a:pPr lvl="1"/>
            <a:r>
              <a:rPr lang="en-US" dirty="0" smtClean="0"/>
              <a:t>GU 30%</a:t>
            </a:r>
          </a:p>
          <a:p>
            <a:r>
              <a:rPr lang="en-US" dirty="0" smtClean="0"/>
              <a:t>Extremity 15%</a:t>
            </a:r>
          </a:p>
          <a:p>
            <a:r>
              <a:rPr lang="en-US" dirty="0" smtClean="0"/>
              <a:t>Trunk 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RMS histology by site: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H&amp;N: </a:t>
            </a:r>
            <a:r>
              <a:rPr lang="en-US" dirty="0" err="1" smtClean="0"/>
              <a:t>embryonal</a:t>
            </a:r>
            <a:endParaRPr lang="en-US" dirty="0" smtClean="0"/>
          </a:p>
          <a:p>
            <a:r>
              <a:rPr lang="en-US" dirty="0" smtClean="0"/>
              <a:t>GU: </a:t>
            </a:r>
            <a:r>
              <a:rPr lang="en-US" dirty="0" err="1" smtClean="0"/>
              <a:t>botryoid</a:t>
            </a:r>
            <a:endParaRPr lang="en-US" dirty="0" smtClean="0"/>
          </a:p>
          <a:p>
            <a:r>
              <a:rPr lang="en-US" dirty="0" smtClean="0"/>
              <a:t>Extremities or trunk: Alveolar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0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of Lymph Node Involvement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Varies widely by site of origin</a:t>
            </a:r>
          </a:p>
          <a:p>
            <a:r>
              <a:rPr lang="en-US" dirty="0" smtClean="0"/>
              <a:t>orbit: &lt;1%</a:t>
            </a:r>
          </a:p>
          <a:p>
            <a:r>
              <a:rPr lang="en-US" dirty="0" smtClean="0"/>
              <a:t>extremity: 15%</a:t>
            </a:r>
          </a:p>
          <a:p>
            <a:r>
              <a:rPr lang="en-US" dirty="0" err="1" smtClean="0"/>
              <a:t>paratesticular</a:t>
            </a:r>
            <a:r>
              <a:rPr lang="en-US" dirty="0" smtClean="0"/>
              <a:t>: 30</a:t>
            </a:r>
            <a:r>
              <a:rPr lang="en-US" dirty="0" smtClean="0"/>
              <a:t>%</a:t>
            </a:r>
          </a:p>
          <a:p>
            <a:r>
              <a:rPr lang="en-US" dirty="0" smtClean="0"/>
              <a:t>Sites with &gt;15-20% LN met rate require some form of LN evaluation at time of surgery (</a:t>
            </a:r>
            <a:r>
              <a:rPr lang="en-US" dirty="0" err="1" smtClean="0"/>
              <a:t>Paratesticular</a:t>
            </a:r>
            <a:r>
              <a:rPr lang="en-US" dirty="0" smtClean="0"/>
              <a:t>, Bladder, H&amp;N (exception NPX), and extremity)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7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Pathologic TNM Staging</a:t>
            </a:r>
            <a:br>
              <a:rPr lang="en-US" sz="2800" dirty="0"/>
            </a:br>
            <a:r>
              <a:rPr lang="en-US" sz="2800" dirty="0"/>
              <a:t>Intergroup </a:t>
            </a:r>
            <a:r>
              <a:rPr lang="en-US" sz="2800" dirty="0" err="1" smtClean="0"/>
              <a:t>Rhabdomyosarcoma</a:t>
            </a:r>
            <a:r>
              <a:rPr lang="en-US" sz="2800" dirty="0" smtClean="0"/>
              <a:t> Study Group 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600914"/>
              </p:ext>
            </p:extLst>
          </p:nvPr>
        </p:nvGraphicFramePr>
        <p:xfrm>
          <a:off x="1241779" y="1213556"/>
          <a:ext cx="5644566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56"/>
                <a:gridCol w="987776"/>
                <a:gridCol w="3570234"/>
              </a:tblGrid>
              <a:tr h="2629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 stage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confined to site of origin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&lt;5 cm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≥5 cm</a:t>
                      </a:r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r>
                        <a:rPr lang="en-US" baseline="0" dirty="0" smtClean="0"/>
                        <a:t> beyond site of origin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cm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≥5 cm</a:t>
                      </a:r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 stage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clinically involved nodes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clinically</a:t>
                      </a:r>
                      <a:r>
                        <a:rPr lang="en-US" baseline="0" dirty="0" smtClean="0"/>
                        <a:t> involved nodes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 status unknown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 stage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distant</a:t>
                      </a:r>
                      <a:r>
                        <a:rPr lang="en-US" baseline="0" dirty="0" smtClean="0"/>
                        <a:t> metastasis</a:t>
                      </a:r>
                      <a:endParaRPr lang="en-US" dirty="0"/>
                    </a:p>
                  </a:txBody>
                  <a:tcPr/>
                </a:tc>
              </a:tr>
              <a:tr h="262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distant metastasis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60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Clinical Staging</a:t>
            </a:r>
            <a:br>
              <a:rPr lang="en-US" sz="4000" dirty="0" smtClean="0"/>
            </a:br>
            <a:r>
              <a:rPr lang="en-US" sz="2400" dirty="0" smtClean="0"/>
              <a:t> Based on pre-op studies</a:t>
            </a:r>
            <a:br>
              <a:rPr lang="en-US" sz="2400" dirty="0" smtClean="0"/>
            </a:br>
            <a:r>
              <a:rPr lang="en-US" sz="2400" dirty="0"/>
              <a:t>(</a:t>
            </a:r>
            <a:r>
              <a:rPr lang="en-US" sz="2400" dirty="0" smtClean="0"/>
              <a:t>Intergroup </a:t>
            </a:r>
            <a:r>
              <a:rPr lang="en-US" sz="2400" dirty="0" err="1"/>
              <a:t>Rhabdomyosarcoma</a:t>
            </a:r>
            <a:r>
              <a:rPr lang="en-US" sz="2400" dirty="0"/>
              <a:t> Study </a:t>
            </a:r>
            <a:r>
              <a:rPr lang="en-US" sz="2400" dirty="0" smtClean="0"/>
              <a:t>Group)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24905"/>
              </p:ext>
            </p:extLst>
          </p:nvPr>
        </p:nvGraphicFramePr>
        <p:xfrm>
          <a:off x="668866" y="2130775"/>
          <a:ext cx="7614354" cy="3588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169"/>
                <a:gridCol w="1603949"/>
                <a:gridCol w="1269059"/>
                <a:gridCol w="1269059"/>
                <a:gridCol w="1269059"/>
                <a:gridCol w="1269059"/>
              </a:tblGrid>
              <a:tr h="555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 stage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 stage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 stage</a:t>
                      </a:r>
                      <a:endParaRPr lang="en-US" b="1" dirty="0"/>
                    </a:p>
                  </a:txBody>
                  <a:tcPr/>
                </a:tc>
              </a:tr>
              <a:tr h="555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Stage 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favorable</a:t>
                      </a:r>
                      <a:endParaRPr lang="en-US" dirty="0"/>
                    </a:p>
                  </a:txBody>
                  <a:tcP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or 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</a:tr>
              <a:tr h="555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Stage 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unfavorable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or T2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N0</a:t>
                      </a:r>
                      <a:r>
                        <a:rPr lang="en-US" baseline="0" dirty="0" smtClean="0"/>
                        <a:t> (or NX)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</a:tr>
              <a:tr h="555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Stage 3</a:t>
                      </a:r>
                      <a:endParaRPr lang="en-US" b="1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unfavorable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or T2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</a:tr>
              <a:tr h="55597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&gt; 5cm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</a:tr>
              <a:tr h="555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Stage 4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or T2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N0-N1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87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4846"/>
          </a:xfrm>
        </p:spPr>
        <p:txBody>
          <a:bodyPr>
            <a:noAutofit/>
          </a:bodyPr>
          <a:lstStyle/>
          <a:p>
            <a:r>
              <a:rPr lang="en-US" sz="4800" dirty="0" smtClean="0"/>
              <a:t>Clinical Group</a:t>
            </a:r>
            <a:br>
              <a:rPr lang="en-US" sz="4800" dirty="0" smtClean="0"/>
            </a:br>
            <a:r>
              <a:rPr lang="en-US" sz="2400" dirty="0" smtClean="0"/>
              <a:t>Based on surgical findings and extent of resection</a:t>
            </a:r>
            <a:br>
              <a:rPr lang="en-US" sz="2400" dirty="0" smtClean="0"/>
            </a:br>
            <a:r>
              <a:rPr lang="en-US" sz="2400" dirty="0" smtClean="0"/>
              <a:t>*IMPT </a:t>
            </a:r>
            <a:r>
              <a:rPr lang="en-US" sz="2400" dirty="0" err="1" smtClean="0"/>
              <a:t>bc</a:t>
            </a:r>
            <a:r>
              <a:rPr lang="en-US" sz="2400" dirty="0" smtClean="0"/>
              <a:t> this guides RT dose*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0623"/>
              </p:ext>
            </p:extLst>
          </p:nvPr>
        </p:nvGraphicFramePr>
        <p:xfrm>
          <a:off x="173174" y="1991382"/>
          <a:ext cx="8831924" cy="4175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981"/>
                <a:gridCol w="2207981"/>
                <a:gridCol w="2207981"/>
                <a:gridCol w="2207981"/>
              </a:tblGrid>
              <a:tr h="1171551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Group I</a:t>
                      </a:r>
                    </a:p>
                    <a:p>
                      <a:pPr algn="ctr"/>
                      <a:r>
                        <a:rPr lang="en-US" b="1" smtClean="0"/>
                        <a:t>Localized</a:t>
                      </a:r>
                      <a:r>
                        <a:rPr lang="en-US" b="1" baseline="0" smtClean="0"/>
                        <a:t> disease,</a:t>
                      </a:r>
                    </a:p>
                    <a:p>
                      <a:pPr algn="ctr"/>
                      <a:r>
                        <a:rPr lang="en-US" b="1" baseline="0" smtClean="0"/>
                        <a:t>R0 resection</a:t>
                      </a:r>
                      <a:endParaRPr lang="en-US" b="1" dirty="0"/>
                    </a:p>
                  </a:txBody>
                  <a:tcPr>
                    <a:solidFill>
                      <a:srgbClr val="FEC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Group II:</a:t>
                      </a:r>
                    </a:p>
                    <a:p>
                      <a:pPr algn="ctr"/>
                      <a:r>
                        <a:rPr lang="en-US" b="1" smtClean="0"/>
                        <a:t>total gross resection,</a:t>
                      </a:r>
                    </a:p>
                    <a:p>
                      <a:pPr algn="ctr"/>
                      <a:r>
                        <a:rPr lang="en-US" b="1" smtClean="0"/>
                        <a:t>R1 resection</a:t>
                      </a:r>
                    </a:p>
                  </a:txBody>
                  <a:tcPr>
                    <a:solidFill>
                      <a:srgbClr val="D1D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III:</a:t>
                      </a:r>
                    </a:p>
                    <a:p>
                      <a:pPr algn="ctr"/>
                      <a:r>
                        <a:rPr lang="en-US" b="1" baseline="0" dirty="0" smtClean="0"/>
                        <a:t>gross residual disease, R2 resection</a:t>
                      </a:r>
                    </a:p>
                  </a:txBody>
                  <a:tcPr>
                    <a:solidFill>
                      <a:srgbClr val="C3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 IV:</a:t>
                      </a:r>
                    </a:p>
                    <a:p>
                      <a:pPr algn="ctr"/>
                      <a:r>
                        <a:rPr lang="en-US" b="1" dirty="0" smtClean="0"/>
                        <a:t>distant metastasis</a:t>
                      </a:r>
                      <a:endParaRPr lang="en-US" b="1" dirty="0"/>
                    </a:p>
                  </a:txBody>
                  <a:tcPr>
                    <a:solidFill>
                      <a:srgbClr val="FFDD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Ia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confined to site of origin</a:t>
                      </a:r>
                      <a:endParaRPr lang="en-US" dirty="0"/>
                    </a:p>
                  </a:txBody>
                  <a:tcPr>
                    <a:solidFill>
                      <a:srgbClr val="FEC5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IIa</a:t>
                      </a:r>
                      <a:r>
                        <a:rPr lang="en-US" dirty="0" smtClean="0"/>
                        <a:t>: localized</a:t>
                      </a:r>
                      <a:r>
                        <a:rPr lang="en-US" baseline="0" dirty="0" smtClean="0"/>
                        <a:t> tumor, microscopic residual disease</a:t>
                      </a:r>
                      <a:endParaRPr lang="en-US" dirty="0"/>
                    </a:p>
                  </a:txBody>
                  <a:tcPr>
                    <a:solidFill>
                      <a:srgbClr val="D1D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IIIa</a:t>
                      </a:r>
                      <a:r>
                        <a:rPr lang="en-US" dirty="0" smtClean="0"/>
                        <a:t>: biopsy</a:t>
                      </a:r>
                      <a:r>
                        <a:rPr lang="en-US" baseline="0" dirty="0" smtClean="0"/>
                        <a:t> only (either localized or regional disease)</a:t>
                      </a:r>
                      <a:endParaRPr lang="en-US" dirty="0"/>
                    </a:p>
                  </a:txBody>
                  <a:tcPr>
                    <a:solidFill>
                      <a:srgbClr val="C3F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DDCE"/>
                    </a:solidFill>
                  </a:tcPr>
                </a:tc>
              </a:tr>
              <a:tr h="11752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</a:t>
                      </a:r>
                      <a:r>
                        <a:rPr lang="en-US" dirty="0" smtClean="0"/>
                        <a:t>: Infiltrative beyond site of origin, node-negative</a:t>
                      </a:r>
                      <a:endParaRPr lang="en-US" dirty="0"/>
                    </a:p>
                  </a:txBody>
                  <a:tcPr>
                    <a:solidFill>
                      <a:srgbClr val="FEC5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IIb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node-positive, </a:t>
                      </a:r>
                    </a:p>
                    <a:p>
                      <a:r>
                        <a:rPr lang="en-US" i="1" baseline="0" dirty="0" smtClean="0"/>
                        <a:t>no</a:t>
                      </a:r>
                      <a:r>
                        <a:rPr lang="en-US" baseline="0" dirty="0" smtClean="0"/>
                        <a:t> microscopic residual disease</a:t>
                      </a:r>
                      <a:endParaRPr lang="en-US" dirty="0"/>
                    </a:p>
                  </a:txBody>
                  <a:tcPr>
                    <a:solidFill>
                      <a:srgbClr val="D1D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IIIb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debulking</a:t>
                      </a:r>
                      <a:r>
                        <a:rPr lang="en-US" baseline="0" dirty="0" smtClean="0"/>
                        <a:t> of &gt;50% tumor</a:t>
                      </a:r>
                      <a:endParaRPr lang="en-US" dirty="0"/>
                    </a:p>
                  </a:txBody>
                  <a:tcPr>
                    <a:solidFill>
                      <a:srgbClr val="C3F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DD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EC5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IIc</a:t>
                      </a:r>
                      <a:r>
                        <a:rPr lang="en-US" dirty="0" smtClean="0"/>
                        <a:t>: node-positive, microscopic</a:t>
                      </a:r>
                      <a:r>
                        <a:rPr lang="en-US" baseline="0" dirty="0" smtClean="0"/>
                        <a:t> residual disease</a:t>
                      </a:r>
                      <a:endParaRPr lang="en-US" dirty="0"/>
                    </a:p>
                  </a:txBody>
                  <a:tcPr>
                    <a:solidFill>
                      <a:srgbClr val="D1D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**Note: roughly 50% have</a:t>
                      </a:r>
                      <a:r>
                        <a:rPr lang="en-US" baseline="0" dirty="0" smtClean="0"/>
                        <a:t> group III disease </a:t>
                      </a:r>
                      <a:endParaRPr lang="en-US" dirty="0"/>
                    </a:p>
                  </a:txBody>
                  <a:tcPr>
                    <a:solidFill>
                      <a:srgbClr val="C3F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DD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5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Risk Groups</a:t>
            </a:r>
            <a:br>
              <a:rPr lang="en-US" dirty="0" smtClean="0"/>
            </a:br>
            <a:r>
              <a:rPr lang="en-US" sz="3600" dirty="0" smtClean="0"/>
              <a:t>Based on Children’s Oncology Group Stratification for </a:t>
            </a:r>
            <a:r>
              <a:rPr lang="en-US" sz="3600" dirty="0" err="1" smtClean="0"/>
              <a:t>Rhabdomyosarcoma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818"/>
            <a:ext cx="8229600" cy="4525963"/>
          </a:xfrm>
        </p:spPr>
        <p:txBody>
          <a:bodyPr/>
          <a:lstStyle/>
          <a:p>
            <a:r>
              <a:rPr lang="en-US" dirty="0" smtClean="0"/>
              <a:t>Low, Intermediate, High Risk groups</a:t>
            </a:r>
          </a:p>
          <a:p>
            <a:r>
              <a:rPr lang="en-US" dirty="0" smtClean="0"/>
              <a:t>Determined by:</a:t>
            </a:r>
          </a:p>
          <a:p>
            <a:pPr lvl="1"/>
            <a:r>
              <a:rPr lang="en-US" dirty="0" smtClean="0"/>
              <a:t>histologic subtype</a:t>
            </a:r>
          </a:p>
          <a:p>
            <a:pPr lvl="1"/>
            <a:r>
              <a:rPr lang="en-US" dirty="0" smtClean="0"/>
              <a:t>Clinical group</a:t>
            </a:r>
          </a:p>
          <a:p>
            <a:pPr lvl="1"/>
            <a:r>
              <a:rPr lang="en-US" dirty="0" smtClean="0"/>
              <a:t>Clinical stage</a:t>
            </a:r>
          </a:p>
        </p:txBody>
      </p:sp>
    </p:spTree>
    <p:extLst>
      <p:ext uri="{BB962C8B-B14F-4D97-AF65-F5344CB8AC3E}">
        <p14:creationId xmlns:p14="http://schemas.microsoft.com/office/powerpoint/2010/main" val="23319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Rhabdomyosarcoma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934"/>
            <a:ext cx="8229600" cy="5166410"/>
          </a:xfrm>
        </p:spPr>
        <p:txBody>
          <a:bodyPr>
            <a:normAutofit/>
          </a:bodyPr>
          <a:lstStyle/>
          <a:p>
            <a:r>
              <a:rPr lang="en-US" dirty="0"/>
              <a:t>malignant soft tissue </a:t>
            </a:r>
            <a:r>
              <a:rPr lang="en-US" dirty="0" smtClean="0"/>
              <a:t>sarcoma of skeletal muscle phenotype originating from </a:t>
            </a:r>
            <a:r>
              <a:rPr lang="en-US" dirty="0" err="1" smtClean="0"/>
              <a:t>mesenchymal</a:t>
            </a:r>
            <a:r>
              <a:rPr lang="en-US" dirty="0" smtClean="0"/>
              <a:t> </a:t>
            </a:r>
            <a:r>
              <a:rPr lang="en-US" dirty="0" smtClean="0"/>
              <a:t>stem cell</a:t>
            </a:r>
            <a:endParaRPr lang="en-US" dirty="0" smtClean="0"/>
          </a:p>
          <a:p>
            <a:r>
              <a:rPr lang="en-US" dirty="0" smtClean="0"/>
              <a:t>embryology: derived from mesoderm/middle layer</a:t>
            </a:r>
          </a:p>
          <a:p>
            <a:r>
              <a:rPr lang="en-US" dirty="0" smtClean="0"/>
              <a:t>3.5% of pediatric malignancies (age 0-14</a:t>
            </a:r>
            <a:r>
              <a:rPr lang="en-US" dirty="0" smtClean="0"/>
              <a:t>), #1 soft tissue sarcoma in </a:t>
            </a:r>
            <a:r>
              <a:rPr lang="en-US" dirty="0" err="1" smtClean="0"/>
              <a:t>peds</a:t>
            </a:r>
            <a:endParaRPr lang="en-US" dirty="0" smtClean="0"/>
          </a:p>
          <a:p>
            <a:r>
              <a:rPr lang="en-US" dirty="0" smtClean="0"/>
              <a:t>2% of malignancies in teens (age 15-19)</a:t>
            </a:r>
          </a:p>
          <a:p>
            <a:r>
              <a:rPr lang="en-US" dirty="0" smtClean="0"/>
              <a:t>350 cases per year in 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stratification</a:t>
            </a:r>
            <a:br>
              <a:rPr lang="en-US" dirty="0" smtClean="0"/>
            </a:br>
            <a:r>
              <a:rPr lang="en-US" sz="3100" dirty="0" smtClean="0"/>
              <a:t>(helps guide chemo)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01012"/>
              </p:ext>
            </p:extLst>
          </p:nvPr>
        </p:nvGraphicFramePr>
        <p:xfrm>
          <a:off x="577250" y="1526873"/>
          <a:ext cx="8211681" cy="4659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859"/>
                <a:gridCol w="1599582"/>
                <a:gridCol w="1860254"/>
                <a:gridCol w="1469493"/>
                <a:gridCol w="1469493"/>
              </a:tblGrid>
              <a:tr h="1157163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Risk</a:t>
                      </a:r>
                      <a:r>
                        <a:rPr lang="en-US" b="1" u="sng" baseline="0" dirty="0" smtClean="0"/>
                        <a:t> Group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Histology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Clinical Group</a:t>
                      </a:r>
                    </a:p>
                    <a:p>
                      <a:r>
                        <a:rPr lang="en-US" b="1" u="sng" dirty="0" smtClean="0"/>
                        <a:t>(extent</a:t>
                      </a:r>
                      <a:r>
                        <a:rPr lang="en-US" b="1" u="sng" baseline="0" dirty="0" smtClean="0"/>
                        <a:t> of disease, resection)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Clinical</a:t>
                      </a:r>
                      <a:r>
                        <a:rPr lang="en-US" b="1" u="sng" baseline="0" dirty="0" smtClean="0"/>
                        <a:t> Stage</a:t>
                      </a:r>
                    </a:p>
                    <a:p>
                      <a:r>
                        <a:rPr lang="en-US" b="1" u="sng" baseline="0" dirty="0" smtClean="0"/>
                        <a:t>(favorable, size, and N stage)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5 </a:t>
                      </a:r>
                      <a:r>
                        <a:rPr lang="en-US" b="1" u="sng" dirty="0" err="1" smtClean="0"/>
                        <a:t>yr</a:t>
                      </a:r>
                      <a:r>
                        <a:rPr lang="en-US" b="1" u="sng" dirty="0" smtClean="0"/>
                        <a:t> OS</a:t>
                      </a:r>
                    </a:p>
                    <a:p>
                      <a:r>
                        <a:rPr lang="en-US" b="1" u="sng" dirty="0" smtClean="0"/>
                        <a:t>(</a:t>
                      </a:r>
                      <a:r>
                        <a:rPr lang="en-US" b="1" u="sng" dirty="0" err="1" smtClean="0"/>
                        <a:t>Pappo</a:t>
                      </a:r>
                      <a:r>
                        <a:rPr lang="en-US" b="1" u="sng" dirty="0" smtClean="0"/>
                        <a:t> 2017)</a:t>
                      </a:r>
                      <a:endParaRPr lang="en-US" b="1" u="sng" dirty="0"/>
                    </a:p>
                  </a:txBody>
                  <a:tcPr/>
                </a:tc>
              </a:tr>
              <a:tr h="575751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LOW</a:t>
                      </a:r>
                      <a:r>
                        <a:rPr lang="en-US" b="1" baseline="0" dirty="0" smtClean="0"/>
                        <a:t> RISK</a:t>
                      </a:r>
                      <a:endParaRPr lang="en-US" b="1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embryonal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II, or III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</a:tr>
              <a:tr h="575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II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</a:tr>
              <a:tr h="591834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INTERMEDIATE RISK</a:t>
                      </a:r>
                      <a:endParaRPr lang="en-US" b="1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embryonal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III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</a:tr>
              <a:tr h="575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alveolar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II, III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2, 3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</a:tr>
              <a:tr h="575751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HIGH RISK</a:t>
                      </a:r>
                      <a:endParaRPr lang="en-US" b="1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embryonal</a:t>
                      </a:r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(DM)</a:t>
                      </a:r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(M1)</a:t>
                      </a:r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</a:tr>
              <a:tr h="575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alveolar</a:t>
                      </a:r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(DM)</a:t>
                      </a:r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(M1)</a:t>
                      </a:r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D989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2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H&amp;P</a:t>
            </a:r>
          </a:p>
          <a:p>
            <a:r>
              <a:rPr lang="en-US" dirty="0" smtClean="0"/>
              <a:t>Labs: </a:t>
            </a:r>
            <a:r>
              <a:rPr lang="en-US" dirty="0" smtClean="0"/>
              <a:t>CBC, CMP, LDH, and LFTs</a:t>
            </a:r>
            <a:endParaRPr lang="en-US" dirty="0" smtClean="0"/>
          </a:p>
          <a:p>
            <a:r>
              <a:rPr lang="en-US" dirty="0" smtClean="0"/>
              <a:t>Imaging: CT/MRI of primary, CT C/A/P, </a:t>
            </a:r>
            <a:r>
              <a:rPr lang="en-US" dirty="0" smtClean="0"/>
              <a:t>PET, bone scan</a:t>
            </a:r>
          </a:p>
          <a:p>
            <a:r>
              <a:rPr lang="en-US" dirty="0" smtClean="0"/>
              <a:t>Bone </a:t>
            </a:r>
            <a:r>
              <a:rPr lang="en-US" dirty="0" smtClean="0"/>
              <a:t>marrow </a:t>
            </a:r>
            <a:r>
              <a:rPr lang="en-US" dirty="0" smtClean="0"/>
              <a:t>biopsy</a:t>
            </a:r>
          </a:p>
          <a:p>
            <a:r>
              <a:rPr lang="en-US" dirty="0" smtClean="0"/>
              <a:t>Primary site core or incisional biopsy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parameningeal</a:t>
            </a:r>
            <a:r>
              <a:rPr lang="en-US" dirty="0" smtClean="0"/>
              <a:t>: LP with cytology, if positive then do MRI brain/spine</a:t>
            </a:r>
          </a:p>
          <a:p>
            <a:r>
              <a:rPr lang="en-US" dirty="0" smtClean="0"/>
              <a:t>if bladder involvement: EUA &amp; cystoscopy</a:t>
            </a:r>
          </a:p>
        </p:txBody>
      </p:sp>
    </p:spTree>
    <p:extLst>
      <p:ext uri="{BB962C8B-B14F-4D97-AF65-F5344CB8AC3E}">
        <p14:creationId xmlns:p14="http://schemas.microsoft.com/office/powerpoint/2010/main" val="137245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87" y="1269866"/>
            <a:ext cx="8369313" cy="53392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Max safe resection</a:t>
            </a:r>
            <a:r>
              <a:rPr lang="en-US" b="1" dirty="0" smtClean="0"/>
              <a:t> </a:t>
            </a:r>
            <a:r>
              <a:rPr lang="en-US" b="1" dirty="0" smtClean="0"/>
              <a:t>+/- LN evaluation or </a:t>
            </a:r>
            <a:r>
              <a:rPr lang="en-US" b="1" dirty="0" smtClean="0"/>
              <a:t>dissection</a:t>
            </a:r>
          </a:p>
          <a:p>
            <a:pPr lvl="1"/>
            <a:r>
              <a:rPr lang="en-US" dirty="0" smtClean="0"/>
              <a:t>In some cases, just biopsy alone</a:t>
            </a:r>
            <a:endParaRPr lang="en-US" dirty="0" smtClean="0"/>
          </a:p>
          <a:p>
            <a:pPr lvl="1"/>
            <a:r>
              <a:rPr lang="en-US" dirty="0" err="1" smtClean="0"/>
              <a:t>Paratesticular</a:t>
            </a:r>
            <a:r>
              <a:rPr lang="en-US" dirty="0" smtClean="0"/>
              <a:t>: Retroperitoneal LND if &gt;10 </a:t>
            </a:r>
            <a:r>
              <a:rPr lang="en-US" dirty="0" err="1" smtClean="0"/>
              <a:t>yo</a:t>
            </a:r>
            <a:r>
              <a:rPr lang="en-US" dirty="0" smtClean="0"/>
              <a:t>, or in N+ </a:t>
            </a:r>
            <a:r>
              <a:rPr lang="en-US" dirty="0" err="1" smtClean="0"/>
              <a:t>pts</a:t>
            </a:r>
            <a:r>
              <a:rPr lang="en-US" dirty="0" smtClean="0"/>
              <a:t> &lt;10 </a:t>
            </a:r>
            <a:r>
              <a:rPr lang="en-US" dirty="0" err="1" smtClean="0"/>
              <a:t>yo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Extremity: need at least SLN evaluation (axillary or inguinal) </a:t>
            </a:r>
          </a:p>
          <a:p>
            <a:pPr lvl="1"/>
            <a:r>
              <a:rPr lang="en-US" dirty="0" smtClean="0"/>
              <a:t>GU: pelvic LN sampling followed by LND for node+</a:t>
            </a:r>
          </a:p>
          <a:p>
            <a:pPr lvl="1"/>
            <a:r>
              <a:rPr lang="en-US" dirty="0" smtClean="0"/>
              <a:t>NPX: no </a:t>
            </a:r>
            <a:r>
              <a:rPr lang="en-US" dirty="0"/>
              <a:t>LND </a:t>
            </a:r>
            <a:r>
              <a:rPr lang="en-US" dirty="0" smtClean="0"/>
              <a:t>unless </a:t>
            </a:r>
            <a:r>
              <a:rPr lang="en-US" dirty="0" err="1"/>
              <a:t>cN</a:t>
            </a:r>
            <a:r>
              <a:rPr lang="en-US" dirty="0" smtClean="0"/>
              <a:t>+</a:t>
            </a:r>
          </a:p>
          <a:p>
            <a:r>
              <a:rPr lang="en-US" b="1" dirty="0" smtClean="0"/>
              <a:t>Adjuvant </a:t>
            </a:r>
            <a:r>
              <a:rPr lang="en-US" b="1" dirty="0" smtClean="0"/>
              <a:t>VA or VAC </a:t>
            </a:r>
            <a:r>
              <a:rPr lang="en-US" b="1" dirty="0" smtClean="0"/>
              <a:t>chemotherapy +/- RT</a:t>
            </a:r>
          </a:p>
          <a:p>
            <a:pPr lvl="1"/>
            <a:r>
              <a:rPr lang="en-US" dirty="0" smtClean="0"/>
              <a:t>VAC: vincristine, </a:t>
            </a:r>
            <a:r>
              <a:rPr lang="en-US" dirty="0" err="1" smtClean="0"/>
              <a:t>actinomycin</a:t>
            </a:r>
            <a:r>
              <a:rPr lang="en-US" dirty="0" smtClean="0"/>
              <a:t> D, cyclophosphamide</a:t>
            </a:r>
          </a:p>
          <a:p>
            <a:pPr lvl="1"/>
            <a:r>
              <a:rPr lang="en-US" dirty="0" smtClean="0"/>
              <a:t>addition </a:t>
            </a:r>
            <a:r>
              <a:rPr lang="en-US" dirty="0"/>
              <a:t>of RT depends on </a:t>
            </a:r>
            <a:r>
              <a:rPr lang="en-US" dirty="0" smtClean="0"/>
              <a:t>risk group, timing &amp; dose depend on extent of resection and site of origin (favorable </a:t>
            </a:r>
            <a:r>
              <a:rPr lang="en-US" dirty="0" err="1" smtClean="0"/>
              <a:t>vs</a:t>
            </a:r>
            <a:r>
              <a:rPr lang="en-US" dirty="0" smtClean="0"/>
              <a:t> unfavorable)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5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07" y="29323"/>
            <a:ext cx="8229600" cy="1143000"/>
          </a:xfrm>
        </p:spPr>
        <p:txBody>
          <a:bodyPr/>
          <a:lstStyle/>
          <a:p>
            <a:r>
              <a:rPr lang="en-US" dirty="0" smtClean="0"/>
              <a:t>Treatment Paradigm: Low Risk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03880"/>
              </p:ext>
            </p:extLst>
          </p:nvPr>
        </p:nvGraphicFramePr>
        <p:xfrm>
          <a:off x="686988" y="3073650"/>
          <a:ext cx="7336787" cy="36075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7042"/>
                <a:gridCol w="4189745"/>
              </a:tblGrid>
              <a:tr h="721515">
                <a:tc>
                  <a:txBody>
                    <a:bodyPr/>
                    <a:lstStyle/>
                    <a:p>
                      <a:r>
                        <a:rPr lang="en-US" dirty="0" smtClean="0"/>
                        <a:t>Low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1-3</a:t>
                      </a:r>
                      <a:r>
                        <a:rPr lang="en-US" baseline="0" dirty="0" smtClean="0"/>
                        <a:t>, Group I: surgery </a:t>
                      </a:r>
                      <a:r>
                        <a:rPr lang="en-US" baseline="0" dirty="0" smtClean="0">
                          <a:sym typeface="Wingdings"/>
                        </a:rPr>
                        <a:t> VAC (no RT)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21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1, Group II: surgery </a:t>
                      </a:r>
                      <a:r>
                        <a:rPr lang="en-US" dirty="0" smtClean="0">
                          <a:sym typeface="Wingdings"/>
                        </a:rPr>
                        <a:t> VA + RT at week 13</a:t>
                      </a:r>
                      <a:r>
                        <a:rPr lang="en-US" baseline="0" dirty="0" smtClean="0">
                          <a:sym typeface="Wingdings"/>
                        </a:rPr>
                        <a:t> (36 </a:t>
                      </a:r>
                      <a:r>
                        <a:rPr lang="en-US" baseline="0" dirty="0" err="1" smtClean="0">
                          <a:sym typeface="Wingdings"/>
                        </a:rPr>
                        <a:t>Gy</a:t>
                      </a:r>
                      <a:r>
                        <a:rPr lang="en-US" baseline="0" dirty="0" smtClean="0">
                          <a:sym typeface="Wingdings"/>
                        </a:rPr>
                        <a:t> for N0, 41.4 </a:t>
                      </a:r>
                      <a:r>
                        <a:rPr lang="en-US" baseline="0" dirty="0" err="1" smtClean="0">
                          <a:sym typeface="Wingdings"/>
                        </a:rPr>
                        <a:t>Gy</a:t>
                      </a:r>
                      <a:r>
                        <a:rPr lang="en-US" baseline="0" dirty="0" smtClean="0">
                          <a:sym typeface="Wingdings"/>
                        </a:rPr>
                        <a:t> for N1)</a:t>
                      </a:r>
                      <a:endParaRPr lang="en-US" dirty="0"/>
                    </a:p>
                  </a:txBody>
                  <a:tcPr/>
                </a:tc>
              </a:tr>
              <a:tr h="7215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1, Group III: surgery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/>
                        </a:rPr>
                        <a:t> VA + RT (50.4 </a:t>
                      </a:r>
                      <a:r>
                        <a:rPr lang="en-US" baseline="0" dirty="0" err="1" smtClean="0">
                          <a:sym typeface="Wingdings"/>
                        </a:rPr>
                        <a:t>Gy</a:t>
                      </a:r>
                      <a:r>
                        <a:rPr lang="en-US" baseline="0" dirty="0" smtClean="0">
                          <a:sym typeface="Wingding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7215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2, Group II:</a:t>
                      </a:r>
                      <a:r>
                        <a:rPr lang="en-US" baseline="0" dirty="0" smtClean="0"/>
                        <a:t> surgery </a:t>
                      </a:r>
                      <a:r>
                        <a:rPr lang="en-US" baseline="0" dirty="0" smtClean="0">
                          <a:sym typeface="Wingdings"/>
                        </a:rPr>
                        <a:t> VAC RT (36 </a:t>
                      </a:r>
                      <a:r>
                        <a:rPr lang="en-US" baseline="0" dirty="0" err="1" smtClean="0">
                          <a:sym typeface="Wingdings"/>
                        </a:rPr>
                        <a:t>Gy</a:t>
                      </a:r>
                      <a:r>
                        <a:rPr lang="en-US" baseline="0" dirty="0" smtClean="0">
                          <a:sym typeface="Wingdings"/>
                        </a:rPr>
                        <a:t>) at week 13</a:t>
                      </a:r>
                      <a:endParaRPr lang="en-US" dirty="0"/>
                    </a:p>
                  </a:txBody>
                  <a:tcPr/>
                </a:tc>
              </a:tr>
              <a:tr h="7215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3, Group II: surgery </a:t>
                      </a:r>
                      <a:r>
                        <a:rPr lang="en-US" dirty="0" smtClean="0">
                          <a:sym typeface="Wingdings"/>
                        </a:rPr>
                        <a:t> VAC  RT (36</a:t>
                      </a:r>
                      <a:r>
                        <a:rPr lang="en-US" baseline="0" dirty="0" smtClean="0">
                          <a:sym typeface="Wingdings"/>
                        </a:rPr>
                        <a:t> </a:t>
                      </a:r>
                      <a:r>
                        <a:rPr lang="en-US" baseline="0" dirty="0" err="1" smtClean="0">
                          <a:sym typeface="Wingdings"/>
                        </a:rPr>
                        <a:t>Gy</a:t>
                      </a:r>
                      <a:r>
                        <a:rPr lang="en-US" baseline="0" dirty="0" smtClean="0">
                          <a:sym typeface="Wingdings"/>
                        </a:rPr>
                        <a:t> for N0, 41.4 </a:t>
                      </a:r>
                      <a:r>
                        <a:rPr lang="en-US" baseline="0" dirty="0" err="1" smtClean="0">
                          <a:sym typeface="Wingdings"/>
                        </a:rPr>
                        <a:t>Gy</a:t>
                      </a:r>
                      <a:r>
                        <a:rPr lang="en-US" baseline="0" dirty="0" smtClean="0">
                          <a:sym typeface="Wingdings"/>
                        </a:rPr>
                        <a:t> for N1) at week 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05476"/>
              </p:ext>
            </p:extLst>
          </p:nvPr>
        </p:nvGraphicFramePr>
        <p:xfrm>
          <a:off x="439282" y="1172323"/>
          <a:ext cx="8211682" cy="1645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981"/>
                <a:gridCol w="1948219"/>
                <a:gridCol w="2265706"/>
                <a:gridCol w="1789776"/>
              </a:tblGrid>
              <a:tr h="644131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Risk</a:t>
                      </a:r>
                      <a:r>
                        <a:rPr lang="en-US" b="1" u="sng" baseline="0" dirty="0" smtClean="0"/>
                        <a:t> Group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Histology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Clinical Group</a:t>
                      </a:r>
                    </a:p>
                    <a:p>
                      <a:r>
                        <a:rPr lang="en-US" b="1" u="sng" dirty="0" smtClean="0"/>
                        <a:t>(extent</a:t>
                      </a:r>
                      <a:r>
                        <a:rPr lang="en-US" b="1" u="sng" baseline="0" dirty="0" smtClean="0"/>
                        <a:t> of disease, resection)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Clinical</a:t>
                      </a:r>
                      <a:r>
                        <a:rPr lang="en-US" b="1" u="sng" baseline="0" dirty="0" smtClean="0"/>
                        <a:t> Stage</a:t>
                      </a:r>
                    </a:p>
                    <a:p>
                      <a:r>
                        <a:rPr lang="en-US" b="1" u="sng" baseline="0" dirty="0" smtClean="0"/>
                        <a:t>(favorable, size, and N stage)</a:t>
                      </a:r>
                      <a:endParaRPr lang="en-US" b="1" u="sng" dirty="0"/>
                    </a:p>
                  </a:txBody>
                  <a:tcPr/>
                </a:tc>
              </a:tr>
              <a:tr h="312086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LOW</a:t>
                      </a:r>
                      <a:r>
                        <a:rPr lang="en-US" b="1" baseline="0" dirty="0" smtClean="0"/>
                        <a:t> RISK</a:t>
                      </a:r>
                      <a:endParaRPr lang="en-US" b="1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embryonal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II, or III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</a:tr>
              <a:tr h="3120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II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>
                    <a:solidFill>
                      <a:srgbClr val="BBFFA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8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0" y="144766"/>
            <a:ext cx="89086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Treatment Paradigm: Intermediate Risk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6423"/>
              </p:ext>
            </p:extLst>
          </p:nvPr>
        </p:nvGraphicFramePr>
        <p:xfrm>
          <a:off x="457200" y="2254597"/>
          <a:ext cx="8211682" cy="1645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981"/>
                <a:gridCol w="1948219"/>
                <a:gridCol w="2265706"/>
                <a:gridCol w="1789776"/>
              </a:tblGrid>
              <a:tr h="36037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Risk</a:t>
                      </a:r>
                      <a:r>
                        <a:rPr lang="en-US" b="1" u="sng" baseline="0" dirty="0" smtClean="0"/>
                        <a:t> Group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Histology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Clinical Group</a:t>
                      </a:r>
                    </a:p>
                    <a:p>
                      <a:r>
                        <a:rPr lang="en-US" b="1" u="sng" dirty="0" smtClean="0"/>
                        <a:t>(extent</a:t>
                      </a:r>
                      <a:r>
                        <a:rPr lang="en-US" b="1" u="sng" baseline="0" dirty="0" smtClean="0"/>
                        <a:t> of disease, resection)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Clinical</a:t>
                      </a:r>
                      <a:r>
                        <a:rPr lang="en-US" b="1" u="sng" baseline="0" dirty="0" smtClean="0"/>
                        <a:t> Stage</a:t>
                      </a:r>
                    </a:p>
                    <a:p>
                      <a:r>
                        <a:rPr lang="en-US" b="1" u="sng" baseline="0" dirty="0" smtClean="0"/>
                        <a:t>(favorable, size, and N stage)</a:t>
                      </a:r>
                      <a:endParaRPr lang="en-US" b="1" u="sng" dirty="0"/>
                    </a:p>
                  </a:txBody>
                  <a:tcPr/>
                </a:tc>
              </a:tr>
              <a:tr h="144148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INTERMEDIATE RISK</a:t>
                      </a:r>
                      <a:endParaRPr lang="en-US" b="1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embryonal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</a:tr>
              <a:tr h="144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alveolar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II, III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2, 3</a:t>
                      </a:r>
                      <a:endParaRPr lang="en-US" dirty="0"/>
                    </a:p>
                  </a:txBody>
                  <a:tcPr>
                    <a:solidFill>
                      <a:srgbClr val="FFFFA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52478"/>
              </p:ext>
            </p:extLst>
          </p:nvPr>
        </p:nvGraphicFramePr>
        <p:xfrm>
          <a:off x="816869" y="4332697"/>
          <a:ext cx="7336787" cy="9143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147042"/>
                <a:gridCol w="4189745"/>
              </a:tblGrid>
              <a:tr h="721515">
                <a:tc>
                  <a:txBody>
                    <a:bodyPr/>
                    <a:lstStyle/>
                    <a:p>
                      <a:r>
                        <a:rPr lang="en-US" dirty="0" smtClean="0"/>
                        <a:t>Intermediate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surgery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/>
                        </a:rPr>
                        <a:t> chemo  repeat surgery if possible  RT 50.4 </a:t>
                      </a:r>
                      <a:r>
                        <a:rPr lang="en-US" baseline="0" dirty="0" err="1" smtClean="0">
                          <a:sym typeface="Wingdings"/>
                        </a:rPr>
                        <a:t>Gy</a:t>
                      </a:r>
                      <a:r>
                        <a:rPr lang="en-US" baseline="0" dirty="0" smtClean="0">
                          <a:sym typeface="Wingdings"/>
                        </a:rPr>
                        <a:t> at week 13 if favorable and week 4 if unfavorable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79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Paradigm: High Risk (M+)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14261"/>
              </p:ext>
            </p:extLst>
          </p:nvPr>
        </p:nvGraphicFramePr>
        <p:xfrm>
          <a:off x="1063313" y="1497487"/>
          <a:ext cx="7234656" cy="50374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03234"/>
                <a:gridCol w="4131422"/>
              </a:tblGrid>
              <a:tr h="1910285">
                <a:tc>
                  <a:txBody>
                    <a:bodyPr/>
                    <a:lstStyle/>
                    <a:p>
                      <a:r>
                        <a:rPr lang="en-US" dirty="0" smtClean="0"/>
                        <a:t>High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Vincristine/</a:t>
                      </a:r>
                      <a:r>
                        <a:rPr lang="en-US" b="0" dirty="0" err="1" smtClean="0"/>
                        <a:t>Irinotecan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smtClean="0">
                          <a:sym typeface="Wingdings"/>
                        </a:rPr>
                        <a:t> VAC chemo </a:t>
                      </a:r>
                    </a:p>
                    <a:p>
                      <a:r>
                        <a:rPr lang="en-US" b="0" baseline="0" dirty="0" smtClean="0">
                          <a:sym typeface="Wingdings"/>
                        </a:rPr>
                        <a:t>RT to </a:t>
                      </a:r>
                      <a:r>
                        <a:rPr lang="en-US" b="0" i="1" baseline="0" dirty="0" smtClean="0">
                          <a:sym typeface="Wingdings"/>
                        </a:rPr>
                        <a:t>primary and metastatic sites </a:t>
                      </a:r>
                      <a:r>
                        <a:rPr lang="en-US" b="0" baseline="0" dirty="0" smtClean="0">
                          <a:sym typeface="Wingdings"/>
                        </a:rPr>
                        <a:t>(50.4 </a:t>
                      </a:r>
                      <a:r>
                        <a:rPr lang="en-US" b="0" baseline="0" dirty="0" err="1" smtClean="0">
                          <a:sym typeface="Wingdings"/>
                        </a:rPr>
                        <a:t>Gy</a:t>
                      </a:r>
                      <a:r>
                        <a:rPr lang="en-US" b="0" baseline="0" dirty="0" smtClean="0">
                          <a:sym typeface="Wingdings"/>
                        </a:rPr>
                        <a:t>)</a:t>
                      </a:r>
                    </a:p>
                    <a:p>
                      <a:r>
                        <a:rPr lang="en-US" b="0" baseline="0" dirty="0" smtClean="0">
                          <a:sym typeface="Wingdings"/>
                        </a:rPr>
                        <a:t>*can start RT at week 0 if symptomatic CNS disease, otherwise start at week 20 or end of chemo</a:t>
                      </a:r>
                    </a:p>
                    <a:p>
                      <a:r>
                        <a:rPr lang="en-US" b="0" baseline="0" dirty="0" smtClean="0">
                          <a:sym typeface="Wingdings"/>
                        </a:rPr>
                        <a:t>*45Gy if orbit</a:t>
                      </a:r>
                    </a:p>
                  </a:txBody>
                  <a:tcPr/>
                </a:tc>
              </a:tr>
              <a:tr h="703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PAX/FOX01</a:t>
                      </a:r>
                      <a:r>
                        <a:rPr lang="en-US" baseline="0" dirty="0" smtClean="0"/>
                        <a:t> negative: usually no RT to </a:t>
                      </a:r>
                      <a:r>
                        <a:rPr lang="en-US" baseline="0" dirty="0" err="1" smtClean="0"/>
                        <a:t>mets</a:t>
                      </a:r>
                      <a:endParaRPr lang="en-US" dirty="0"/>
                    </a:p>
                  </a:txBody>
                  <a:tcPr/>
                </a:tc>
              </a:tr>
              <a:tr h="4021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PAX/FOX01</a:t>
                      </a:r>
                      <a:r>
                        <a:rPr lang="en-US" baseline="0" dirty="0" smtClean="0"/>
                        <a:t> positive: RT to </a:t>
                      </a:r>
                      <a:r>
                        <a:rPr lang="en-US" baseline="0" dirty="0" err="1" smtClean="0"/>
                        <a:t>mets</a:t>
                      </a:r>
                      <a:endParaRPr lang="en-US" dirty="0"/>
                    </a:p>
                  </a:txBody>
                  <a:tcPr/>
                </a:tc>
              </a:tr>
              <a:tr h="10054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pulmonary </a:t>
                      </a:r>
                      <a:r>
                        <a:rPr lang="en-US" dirty="0" err="1" smtClean="0"/>
                        <a:t>mets</a:t>
                      </a:r>
                      <a:r>
                        <a:rPr lang="en-US" baseline="0" dirty="0" smtClean="0"/>
                        <a:t> s/p resection: No RT for R0, 36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 for R1, and 50.4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 for 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37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 </a:t>
                      </a:r>
                      <a:r>
                        <a:rPr lang="en-US" dirty="0" err="1" smtClean="0"/>
                        <a:t>mets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whole lung irradiation 15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/1.5 (12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/1.5 if &lt; 6 years old); even if CR</a:t>
                      </a:r>
                    </a:p>
                    <a:p>
                      <a:r>
                        <a:rPr lang="en-US" baseline="0" dirty="0" smtClean="0"/>
                        <a:t>*boost to gross lung disease 50.4-54 </a:t>
                      </a:r>
                      <a:r>
                        <a:rPr lang="en-US" baseline="0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2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to surgery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orbit</a:t>
            </a:r>
          </a:p>
          <a:p>
            <a:pPr lvl="1"/>
            <a:r>
              <a:rPr lang="en-US" dirty="0" err="1" smtClean="0"/>
              <a:t>parameningeal</a:t>
            </a:r>
            <a:endParaRPr lang="en-US" dirty="0"/>
          </a:p>
          <a:p>
            <a:pPr lvl="1"/>
            <a:r>
              <a:rPr lang="en-US" dirty="0" err="1" smtClean="0"/>
              <a:t>Gyn</a:t>
            </a:r>
            <a:r>
              <a:rPr lang="en-US" dirty="0" smtClean="0"/>
              <a:t> </a:t>
            </a:r>
            <a:r>
              <a:rPr lang="en-US" dirty="0"/>
              <a:t>(cervix, vagina, uterine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GU </a:t>
            </a:r>
            <a:r>
              <a:rPr lang="en-US" dirty="0"/>
              <a:t>(bladder, prostate)</a:t>
            </a:r>
          </a:p>
          <a:p>
            <a:r>
              <a:rPr lang="en-US" dirty="0" smtClean="0"/>
              <a:t>following biopsy and confirmation of diagnosis, will go straight to VAC chemotherapy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88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Adjuvant Radiation by Extent of Resection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08204"/>
              </p:ext>
            </p:extLst>
          </p:nvPr>
        </p:nvGraphicFramePr>
        <p:xfrm>
          <a:off x="144312" y="1887628"/>
          <a:ext cx="8788631" cy="414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269"/>
                <a:gridCol w="2915533"/>
                <a:gridCol w="2885829"/>
              </a:tblGrid>
              <a:tr h="761884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Group</a:t>
                      </a:r>
                      <a:r>
                        <a:rPr lang="en-US" b="1" u="sng" baseline="0" dirty="0" smtClean="0"/>
                        <a:t> 1 (R0 resection)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Group 2 (R1 resection</a:t>
                      </a:r>
                      <a:r>
                        <a:rPr lang="en-US" b="1" u="sng" baseline="0" dirty="0" smtClean="0"/>
                        <a:t>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Group 3 (R2 resection)</a:t>
                      </a:r>
                      <a:endParaRPr lang="en-US" b="1" u="sng" dirty="0"/>
                    </a:p>
                  </a:txBody>
                  <a:tcPr/>
                </a:tc>
              </a:tr>
              <a:tr h="7618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embryonal</a:t>
                      </a:r>
                      <a:r>
                        <a:rPr lang="en-US" dirty="0" smtClean="0"/>
                        <a:t>: usually no RT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alveolar</a:t>
                      </a:r>
                      <a:r>
                        <a:rPr lang="en-US" baseline="0" dirty="0" smtClean="0"/>
                        <a:t> (&amp; all others)</a:t>
                      </a:r>
                      <a:r>
                        <a:rPr lang="en-US" dirty="0" smtClean="0"/>
                        <a:t>: 36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Gy</a:t>
                      </a:r>
                      <a:r>
                        <a:rPr lang="en-US" dirty="0" smtClean="0"/>
                        <a:t> at 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embryonal</a:t>
                      </a:r>
                      <a:r>
                        <a:rPr lang="en-US" dirty="0" smtClean="0"/>
                        <a:t>: 36 </a:t>
                      </a:r>
                      <a:r>
                        <a:rPr lang="en-US" dirty="0" err="1" smtClean="0"/>
                        <a:t>Gy</a:t>
                      </a:r>
                      <a:r>
                        <a:rPr lang="en-US" baseline="0" dirty="0" smtClean="0"/>
                        <a:t> at week 13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alveolar: 36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 at week 4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If Node+ then 41.4 </a:t>
                      </a:r>
                      <a:r>
                        <a:rPr lang="en-US" baseline="0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embryonal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50.4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 at week 13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unfavorable: 50.4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 at week 4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&gt;5cm: 59.5 </a:t>
                      </a:r>
                      <a:r>
                        <a:rPr lang="en-US" baseline="0" dirty="0" err="1" smtClean="0"/>
                        <a:t>Gy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exceptions:</a:t>
                      </a:r>
                    </a:p>
                    <a:p>
                      <a:r>
                        <a:rPr lang="en-US" baseline="0" dirty="0" smtClean="0"/>
                        <a:t>-orbit: 45Gy week 13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Gyn</a:t>
                      </a:r>
                      <a:r>
                        <a:rPr lang="en-US" baseline="0" dirty="0" smtClean="0"/>
                        <a:t> with CR to VAC, then no 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86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Individuals NOT typically treated with adjuvant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I favorable </a:t>
            </a:r>
            <a:r>
              <a:rPr lang="en-US" dirty="0" err="1" smtClean="0"/>
              <a:t>embryonal</a:t>
            </a:r>
            <a:endParaRPr lang="en-US" dirty="0"/>
          </a:p>
          <a:p>
            <a:r>
              <a:rPr lang="en-US" dirty="0" err="1" smtClean="0"/>
              <a:t>Gyn</a:t>
            </a:r>
            <a:r>
              <a:rPr lang="en-US" dirty="0" smtClean="0"/>
              <a:t> w CR to chemo</a:t>
            </a:r>
          </a:p>
          <a:p>
            <a:r>
              <a:rPr lang="en-US" dirty="0" smtClean="0"/>
              <a:t>group I extremity s/p amputation</a:t>
            </a:r>
          </a:p>
          <a:p>
            <a:r>
              <a:rPr lang="en-US" dirty="0" smtClean="0"/>
              <a:t>group I </a:t>
            </a:r>
            <a:r>
              <a:rPr lang="en-US" dirty="0" err="1" smtClean="0"/>
              <a:t>paratesticular</a:t>
            </a:r>
            <a:r>
              <a:rPr lang="en-US" dirty="0" smtClean="0"/>
              <a:t> s/p orchiectomy</a:t>
            </a:r>
          </a:p>
          <a:p>
            <a:r>
              <a:rPr lang="en-US" dirty="0" smtClean="0"/>
              <a:t>metastatic site R0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00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 Treatment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06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CTV= pre-operative, pre-chemo GTV + 1-1.5cm</a:t>
            </a:r>
          </a:p>
          <a:p>
            <a:r>
              <a:rPr lang="en-US" dirty="0" smtClean="0"/>
              <a:t>PTV = CTV + 0.5cm </a:t>
            </a:r>
          </a:p>
          <a:p>
            <a:r>
              <a:rPr lang="en-US" dirty="0" smtClean="0"/>
              <a:t>If N+ then include entire LN chain</a:t>
            </a:r>
          </a:p>
          <a:p>
            <a:r>
              <a:rPr lang="en-US" dirty="0" smtClean="0"/>
              <a:t>VC given concurrently with XRT </a:t>
            </a:r>
            <a:r>
              <a:rPr lang="mr-IN" dirty="0" smtClean="0"/>
              <a:t>–</a:t>
            </a:r>
            <a:r>
              <a:rPr lang="en-US" dirty="0" smtClean="0"/>
              <a:t> no </a:t>
            </a:r>
            <a:r>
              <a:rPr lang="en-US" dirty="0" err="1" smtClean="0"/>
              <a:t>actinomycin</a:t>
            </a:r>
            <a:r>
              <a:rPr lang="en-US" dirty="0" smtClean="0"/>
              <a:t> due to risk of radiation recall</a:t>
            </a:r>
          </a:p>
          <a:p>
            <a:r>
              <a:rPr lang="en-US" dirty="0" smtClean="0"/>
              <a:t>Dose: </a:t>
            </a:r>
          </a:p>
          <a:p>
            <a:pPr lvl="1"/>
            <a:r>
              <a:rPr lang="en-US" dirty="0" smtClean="0"/>
              <a:t>36 </a:t>
            </a:r>
            <a:r>
              <a:rPr lang="en-US" dirty="0" err="1" smtClean="0"/>
              <a:t>Gy</a:t>
            </a:r>
            <a:r>
              <a:rPr lang="en-US" dirty="0" smtClean="0"/>
              <a:t>: Group I alveolar, and node-negative group II</a:t>
            </a:r>
          </a:p>
          <a:p>
            <a:pPr lvl="1"/>
            <a:r>
              <a:rPr lang="en-US" dirty="0" smtClean="0"/>
              <a:t>41.4 </a:t>
            </a:r>
            <a:r>
              <a:rPr lang="en-US" dirty="0" err="1" smtClean="0"/>
              <a:t>Gy</a:t>
            </a:r>
            <a:r>
              <a:rPr lang="en-US" dirty="0" smtClean="0"/>
              <a:t>: node-positive group II (if nodes have been resected)</a:t>
            </a:r>
          </a:p>
          <a:p>
            <a:pPr lvl="1"/>
            <a:r>
              <a:rPr lang="en-US" dirty="0" smtClean="0"/>
              <a:t>45 </a:t>
            </a:r>
            <a:r>
              <a:rPr lang="en-US" dirty="0" err="1" smtClean="0"/>
              <a:t>Gy</a:t>
            </a:r>
            <a:r>
              <a:rPr lang="en-US" dirty="0" smtClean="0"/>
              <a:t>: Orbit dose</a:t>
            </a:r>
          </a:p>
          <a:p>
            <a:pPr lvl="1"/>
            <a:r>
              <a:rPr lang="en-US" dirty="0" smtClean="0"/>
              <a:t>50.4 </a:t>
            </a:r>
            <a:r>
              <a:rPr lang="en-US" dirty="0" err="1" smtClean="0"/>
              <a:t>Gy</a:t>
            </a:r>
            <a:r>
              <a:rPr lang="en-US" dirty="0" smtClean="0"/>
              <a:t>: definitive dose for gross residual disease (aka group III) &lt; 5cm</a:t>
            </a:r>
          </a:p>
          <a:p>
            <a:pPr lvl="1"/>
            <a:r>
              <a:rPr lang="en-US" dirty="0" smtClean="0"/>
              <a:t>59.4 </a:t>
            </a:r>
            <a:r>
              <a:rPr lang="en-US" dirty="0" err="1" smtClean="0"/>
              <a:t>Gy</a:t>
            </a:r>
            <a:r>
              <a:rPr lang="en-US" dirty="0" smtClean="0"/>
              <a:t>: group III &gt; 5cm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50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297"/>
            <a:ext cx="8229600" cy="49672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Vast majority </a:t>
            </a:r>
            <a:r>
              <a:rPr lang="en-US" dirty="0" smtClean="0"/>
              <a:t>are </a:t>
            </a:r>
            <a:r>
              <a:rPr lang="en-US" dirty="0" smtClean="0"/>
              <a:t>sporadic</a:t>
            </a:r>
            <a:endParaRPr lang="en-US" dirty="0" smtClean="0"/>
          </a:p>
          <a:p>
            <a:r>
              <a:rPr lang="en-US" dirty="0" smtClean="0"/>
              <a:t>risk factors: </a:t>
            </a:r>
            <a:r>
              <a:rPr lang="en-US" dirty="0" smtClean="0"/>
              <a:t>age, gender (M&gt;F </a:t>
            </a:r>
            <a:r>
              <a:rPr lang="en-US" dirty="0" err="1" smtClean="0"/>
              <a:t>embryonal</a:t>
            </a:r>
            <a:r>
              <a:rPr lang="en-US" dirty="0" smtClean="0"/>
              <a:t>), in </a:t>
            </a:r>
            <a:r>
              <a:rPr lang="en-US" dirty="0" smtClean="0"/>
              <a:t>utero </a:t>
            </a:r>
            <a:r>
              <a:rPr lang="en-US" dirty="0" smtClean="0"/>
              <a:t>radiation??</a:t>
            </a:r>
            <a:endParaRPr lang="en-US" dirty="0" smtClean="0"/>
          </a:p>
          <a:p>
            <a:r>
              <a:rPr lang="en-US" dirty="0" smtClean="0"/>
              <a:t>Genetic Risk Factors</a:t>
            </a:r>
          </a:p>
          <a:p>
            <a:pPr lvl="1"/>
            <a:r>
              <a:rPr lang="en-US" sz="3400" dirty="0" smtClean="0"/>
              <a:t>Li-</a:t>
            </a:r>
            <a:r>
              <a:rPr lang="en-US" sz="3400" dirty="0" err="1" smtClean="0"/>
              <a:t>fraumini</a:t>
            </a:r>
            <a:endParaRPr lang="en-US" sz="3400" dirty="0"/>
          </a:p>
          <a:p>
            <a:pPr lvl="2"/>
            <a:r>
              <a:rPr lang="en-US" sz="2600" dirty="0" err="1" smtClean="0"/>
              <a:t>germline</a:t>
            </a:r>
            <a:r>
              <a:rPr lang="en-US" sz="2600" dirty="0" smtClean="0"/>
              <a:t> TP53 mutation</a:t>
            </a:r>
          </a:p>
          <a:p>
            <a:pPr lvl="1"/>
            <a:r>
              <a:rPr lang="en-US" sz="3400" dirty="0" smtClean="0"/>
              <a:t>NF1</a:t>
            </a:r>
          </a:p>
          <a:p>
            <a:pPr lvl="2"/>
            <a:r>
              <a:rPr lang="en-US" sz="2600" dirty="0" smtClean="0"/>
              <a:t>chromosome 17</a:t>
            </a:r>
          </a:p>
          <a:p>
            <a:pPr lvl="2"/>
            <a:r>
              <a:rPr lang="en-US" sz="2600" dirty="0" smtClean="0"/>
              <a:t>associated with benign subcutaneous tumors, MPNSTs, </a:t>
            </a:r>
            <a:r>
              <a:rPr lang="en-US" sz="2600" dirty="0" err="1" smtClean="0"/>
              <a:t>gliomas</a:t>
            </a:r>
            <a:endParaRPr lang="en-US" sz="2600" dirty="0" smtClean="0"/>
          </a:p>
          <a:p>
            <a:pPr lvl="1"/>
            <a:r>
              <a:rPr lang="en-US" sz="3400" dirty="0" smtClean="0"/>
              <a:t>Beckwith-</a:t>
            </a:r>
            <a:r>
              <a:rPr lang="en-US" sz="3400" dirty="0" err="1" smtClean="0"/>
              <a:t>Wiedemann</a:t>
            </a:r>
            <a:r>
              <a:rPr lang="en-US" sz="3400" dirty="0" smtClean="0"/>
              <a:t> syndrome</a:t>
            </a:r>
          </a:p>
          <a:p>
            <a:pPr lvl="2"/>
            <a:r>
              <a:rPr lang="en-US" sz="2600" dirty="0" smtClean="0"/>
              <a:t>chromosome </a:t>
            </a:r>
            <a:r>
              <a:rPr lang="en-US" sz="2600" dirty="0" smtClean="0"/>
              <a:t>11 </a:t>
            </a:r>
          </a:p>
          <a:p>
            <a:pPr lvl="3"/>
            <a:r>
              <a:rPr lang="en-US" sz="2200" dirty="0" smtClean="0"/>
              <a:t>LOH 11p15.5 (</a:t>
            </a:r>
            <a:r>
              <a:rPr lang="en-US" sz="2200" dirty="0" err="1" smtClean="0"/>
              <a:t>embyronal</a:t>
            </a:r>
            <a:r>
              <a:rPr lang="en-US" sz="2200" dirty="0" smtClean="0"/>
              <a:t>) is associated with IGF2 gene deletion</a:t>
            </a:r>
            <a:endParaRPr lang="en-US" sz="2200" dirty="0" smtClean="0"/>
          </a:p>
          <a:p>
            <a:pPr lvl="2"/>
            <a:r>
              <a:rPr lang="en-US" sz="2600" dirty="0" err="1" smtClean="0"/>
              <a:t>Wilms</a:t>
            </a:r>
            <a:r>
              <a:rPr lang="en-US" sz="2600" dirty="0" smtClean="0"/>
              <a:t> and </a:t>
            </a:r>
            <a:r>
              <a:rPr lang="en-US" sz="2600" dirty="0" err="1" smtClean="0"/>
              <a:t>hepatoblastoma</a:t>
            </a:r>
            <a:r>
              <a:rPr lang="en-US" sz="2600" dirty="0" smtClean="0"/>
              <a:t> more commonly associated</a:t>
            </a:r>
          </a:p>
          <a:p>
            <a:pPr lvl="1"/>
            <a:r>
              <a:rPr lang="en-US" sz="3400" dirty="0" smtClean="0"/>
              <a:t>Costello syndrome</a:t>
            </a:r>
          </a:p>
          <a:p>
            <a:pPr lvl="2"/>
            <a:r>
              <a:rPr lang="en-US" sz="2600" dirty="0" err="1" smtClean="0"/>
              <a:t>germline</a:t>
            </a:r>
            <a:r>
              <a:rPr lang="en-US" sz="2600" dirty="0" smtClean="0"/>
              <a:t> HRAS mutations</a:t>
            </a:r>
          </a:p>
          <a:p>
            <a:pPr lvl="1"/>
            <a:r>
              <a:rPr lang="en-US" sz="3400" dirty="0" smtClean="0"/>
              <a:t>Noonan syndrome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0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385"/>
            <a:ext cx="8229600" cy="1143000"/>
          </a:xfrm>
        </p:spPr>
        <p:txBody>
          <a:bodyPr/>
          <a:lstStyle/>
          <a:p>
            <a:r>
              <a:rPr lang="en-US" dirty="0" smtClean="0"/>
              <a:t>Dose constraints</a:t>
            </a:r>
            <a:r>
              <a:rPr lang="en-US" sz="2400" dirty="0" smtClean="0"/>
              <a:t> (COG D9602)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14132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bladder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&lt;45 </a:t>
                      </a:r>
                      <a:r>
                        <a:rPr lang="en-US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&lt;30.0 </a:t>
                      </a:r>
                      <a:r>
                        <a:rPr lang="en-US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&lt;23.4 </a:t>
                      </a:r>
                      <a:r>
                        <a:rPr lang="en-US" baseline="0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&lt;45 </a:t>
                      </a:r>
                      <a:r>
                        <a:rPr lang="en-US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optic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&lt;45 </a:t>
                      </a:r>
                      <a:r>
                        <a:rPr lang="en-US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&lt;14 </a:t>
                      </a:r>
                      <a:r>
                        <a:rPr lang="en-US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bowel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Gy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r>
                        <a:rPr lang="en-US" baseline="0" dirty="0" smtClean="0"/>
                        <a:t> of kidneys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&lt;24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Gy</a:t>
                      </a:r>
                      <a:r>
                        <a:rPr lang="en-US" baseline="0" dirty="0" smtClean="0"/>
                        <a:t>, or max &lt;19.8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lung V20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&lt;20Gy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lacrimal</a:t>
                      </a:r>
                      <a:r>
                        <a:rPr lang="en-US" baseline="0" dirty="0" smtClean="0"/>
                        <a:t> gland/cornea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&lt;41.4 </a:t>
                      </a:r>
                      <a:r>
                        <a:rPr lang="en-US" dirty="0" err="1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6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Site-specific </a:t>
            </a:r>
            <a:r>
              <a:rPr lang="en-US" dirty="0"/>
              <a:t> </a:t>
            </a:r>
            <a:r>
              <a:rPr lang="en-US" dirty="0" smtClean="0"/>
              <a:t>RT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Orbit: CTV is only the orbit (as long as disease confined to orbit)</a:t>
            </a:r>
          </a:p>
          <a:p>
            <a:r>
              <a:rPr lang="en-US" dirty="0" smtClean="0"/>
              <a:t>Only radiate regionally involved LN basins</a:t>
            </a:r>
          </a:p>
          <a:p>
            <a:r>
              <a:rPr lang="en-US" dirty="0" smtClean="0"/>
              <a:t>No ENI for orbit, HN, and female GU</a:t>
            </a:r>
          </a:p>
          <a:p>
            <a:r>
              <a:rPr lang="en-US" dirty="0" smtClean="0"/>
              <a:t>No RT if CR to chemo in bladder or </a:t>
            </a:r>
            <a:r>
              <a:rPr lang="en-US" dirty="0" err="1" smtClean="0"/>
              <a:t>gyn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00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Clinical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4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give chemo for RMS?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4" y="1722511"/>
            <a:ext cx="568960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810175"/>
            <a:ext cx="83895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-Published in Cancer (1974)</a:t>
            </a:r>
          </a:p>
          <a:p>
            <a:r>
              <a:rPr lang="en-US" sz="2400" dirty="0" smtClean="0"/>
              <a:t>-RMS s/p surgical resection randomized to VA vs. observation after surgery</a:t>
            </a:r>
          </a:p>
          <a:p>
            <a:r>
              <a:rPr lang="en-US" sz="2400" dirty="0" smtClean="0"/>
              <a:t>-VA chemo improved </a:t>
            </a:r>
            <a:r>
              <a:rPr lang="en-US" sz="2400" b="1" dirty="0" smtClean="0"/>
              <a:t>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9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740"/>
            <a:ext cx="887440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Intergroup </a:t>
            </a:r>
            <a:r>
              <a:rPr lang="en-US" dirty="0" err="1" smtClean="0"/>
              <a:t>Rhabdomyosarcoma</a:t>
            </a:r>
            <a:r>
              <a:rPr lang="en-US" dirty="0" smtClean="0"/>
              <a:t> (IRS) I-III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36" y="1072622"/>
            <a:ext cx="8700149" cy="23281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IRS trials stratify/randomize </a:t>
            </a:r>
            <a:r>
              <a:rPr lang="en-US" dirty="0" smtClean="0"/>
              <a:t>by </a:t>
            </a:r>
            <a:r>
              <a:rPr lang="en-US" dirty="0" smtClean="0"/>
              <a:t>Group (resection)</a:t>
            </a:r>
            <a:endParaRPr lang="en-US" dirty="0" smtClean="0"/>
          </a:p>
          <a:p>
            <a:r>
              <a:rPr lang="en-US" b="1" dirty="0" smtClean="0"/>
              <a:t>IRS I (1972-1978)</a:t>
            </a:r>
          </a:p>
          <a:p>
            <a:pPr marL="457200" lvl="1" indent="0">
              <a:buNone/>
            </a:pPr>
            <a:r>
              <a:rPr lang="en-US" dirty="0" smtClean="0"/>
              <a:t>conclusions: </a:t>
            </a:r>
            <a:r>
              <a:rPr lang="en-US" b="1" dirty="0" smtClean="0"/>
              <a:t>for </a:t>
            </a:r>
            <a:r>
              <a:rPr lang="en-US" b="1" dirty="0" smtClean="0"/>
              <a:t>group </a:t>
            </a:r>
            <a:r>
              <a:rPr lang="en-US" b="1" dirty="0" smtClean="0"/>
              <a:t>I, </a:t>
            </a:r>
            <a:r>
              <a:rPr lang="en-US" b="1" dirty="0" smtClean="0"/>
              <a:t>no benefit to post-op RT </a:t>
            </a:r>
            <a:r>
              <a:rPr lang="en-US" dirty="0" smtClean="0"/>
              <a:t>in addition to adjuvant VAC </a:t>
            </a:r>
            <a:r>
              <a:rPr lang="en-US" dirty="0" smtClean="0"/>
              <a:t>chemotherapy; for group II no need for </a:t>
            </a:r>
            <a:r>
              <a:rPr lang="en-US" dirty="0" err="1" smtClean="0"/>
              <a:t>cytoxan</a:t>
            </a:r>
            <a:r>
              <a:rPr lang="en-US" dirty="0" smtClean="0"/>
              <a:t>, and for groups III-IV no need for </a:t>
            </a:r>
            <a:r>
              <a:rPr lang="en-US" dirty="0" err="1" smtClean="0"/>
              <a:t>adriamycin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9197" y="3558678"/>
            <a:ext cx="8675209" cy="3215547"/>
            <a:chOff x="101019" y="106403"/>
            <a:chExt cx="9144000" cy="31016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19" y="106403"/>
              <a:ext cx="9144000" cy="31016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2038" y="331897"/>
              <a:ext cx="202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IRS 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074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7" y="4300731"/>
            <a:ext cx="6552918" cy="2442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19" y="4116065"/>
            <a:ext cx="202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IRS II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019" y="221922"/>
            <a:ext cx="8229600" cy="3894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IRS II (1978-1984)</a:t>
            </a:r>
          </a:p>
          <a:p>
            <a:pPr marL="457200" lvl="1" indent="0">
              <a:buNone/>
            </a:pPr>
            <a:r>
              <a:rPr lang="en-US" dirty="0" smtClean="0"/>
              <a:t>conclusions: </a:t>
            </a:r>
          </a:p>
          <a:p>
            <a:pPr marL="457200" lvl="1" indent="0">
              <a:buNone/>
            </a:pPr>
            <a:r>
              <a:rPr lang="en-US" dirty="0" smtClean="0"/>
              <a:t>group I: VA x 1 </a:t>
            </a:r>
            <a:r>
              <a:rPr lang="en-US" dirty="0" err="1" smtClean="0"/>
              <a:t>yr</a:t>
            </a:r>
            <a:r>
              <a:rPr lang="en-US" dirty="0" smtClean="0"/>
              <a:t> = VAX x 2 years</a:t>
            </a:r>
          </a:p>
          <a:p>
            <a:pPr marL="457200" lvl="1" indent="0">
              <a:buNone/>
            </a:pPr>
            <a:r>
              <a:rPr lang="en-US" dirty="0" smtClean="0"/>
              <a:t>group II: RT+ VA x 1 </a:t>
            </a:r>
            <a:r>
              <a:rPr lang="en-US" dirty="0" err="1" smtClean="0"/>
              <a:t>yr</a:t>
            </a:r>
            <a:r>
              <a:rPr lang="en-US" dirty="0" smtClean="0"/>
              <a:t> = RT + VAC x 1 </a:t>
            </a:r>
            <a:r>
              <a:rPr lang="en-US" dirty="0" err="1" smtClean="0"/>
              <a:t>yr</a:t>
            </a:r>
            <a:r>
              <a:rPr lang="en-US" dirty="0" smtClean="0"/>
              <a:t> (exceptions: unfavorable </a:t>
            </a:r>
            <a:r>
              <a:rPr lang="en-US" dirty="0" err="1" smtClean="0"/>
              <a:t>histologies</a:t>
            </a:r>
            <a:r>
              <a:rPr lang="en-US" dirty="0"/>
              <a:t> </a:t>
            </a:r>
            <a:r>
              <a:rPr lang="en-US" dirty="0" smtClean="0"/>
              <a:t>which need VAC+RT)</a:t>
            </a:r>
          </a:p>
          <a:p>
            <a:pPr marL="457200" lvl="1" indent="0">
              <a:buNone/>
            </a:pPr>
            <a:r>
              <a:rPr lang="en-US" dirty="0" smtClean="0"/>
              <a:t>group III-IV:</a:t>
            </a:r>
            <a:r>
              <a:rPr lang="en-US" dirty="0" smtClean="0"/>
              <a:t> </a:t>
            </a:r>
            <a:r>
              <a:rPr lang="en-US" dirty="0" err="1"/>
              <a:t>adriamycin</a:t>
            </a:r>
            <a:r>
              <a:rPr lang="en-US" dirty="0"/>
              <a:t> offers no advantage over </a:t>
            </a:r>
            <a:r>
              <a:rPr lang="en-US" dirty="0" err="1"/>
              <a:t>actinomycin</a:t>
            </a:r>
            <a:r>
              <a:rPr lang="en-US" dirty="0"/>
              <a:t> and was associated with worse </a:t>
            </a:r>
            <a:r>
              <a:rPr lang="en-US" dirty="0" smtClean="0"/>
              <a:t>toxicities</a:t>
            </a:r>
          </a:p>
          <a:p>
            <a:pPr marL="457200" lvl="1" indent="0">
              <a:buNone/>
            </a:pPr>
            <a:r>
              <a:rPr lang="en-US" dirty="0" smtClean="0"/>
              <a:t>Chemo alone for certain pelvi</a:t>
            </a:r>
            <a:r>
              <a:rPr lang="en-US" dirty="0" smtClean="0"/>
              <a:t>c sites not adequate (poor response rates)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12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29" y="1161862"/>
            <a:ext cx="6685883" cy="5284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8309" y="283567"/>
            <a:ext cx="5942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IRS II vs. III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259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9630"/>
            <a:ext cx="8229600" cy="6478370"/>
          </a:xfrm>
        </p:spPr>
        <p:txBody>
          <a:bodyPr>
            <a:normAutofit/>
          </a:bodyPr>
          <a:lstStyle/>
          <a:p>
            <a:r>
              <a:rPr lang="en-US" dirty="0"/>
              <a:t>IRS III (1984-1991)</a:t>
            </a:r>
          </a:p>
          <a:p>
            <a:pPr marL="457200" lvl="1" indent="0">
              <a:buNone/>
            </a:pPr>
            <a:r>
              <a:rPr lang="en-US" dirty="0" smtClean="0"/>
              <a:t>conclusions: therapy </a:t>
            </a:r>
            <a:r>
              <a:rPr lang="en-US" dirty="0"/>
              <a:t>should be based on risk group, tumor site, and extent of disease; 5 </a:t>
            </a:r>
            <a:r>
              <a:rPr lang="en-US" dirty="0" err="1"/>
              <a:t>yr</a:t>
            </a:r>
            <a:r>
              <a:rPr lang="en-US" dirty="0"/>
              <a:t> survival improved significantly from IRS I&amp;II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-Groups I-II unfavorable histology: vincristine/</a:t>
            </a:r>
            <a:r>
              <a:rPr lang="en-US" dirty="0" err="1" smtClean="0"/>
              <a:t>adria</a:t>
            </a:r>
            <a:r>
              <a:rPr lang="en-US" dirty="0" smtClean="0"/>
              <a:t>/</a:t>
            </a:r>
            <a:r>
              <a:rPr lang="en-US" dirty="0" err="1" smtClean="0"/>
              <a:t>cpm</a:t>
            </a:r>
            <a:r>
              <a:rPr lang="en-US" dirty="0" smtClean="0"/>
              <a:t> alternating with VAC+RT did better than RT+VA or VAC</a:t>
            </a:r>
          </a:p>
          <a:p>
            <a:pPr marL="457200" lvl="1" indent="0">
              <a:buNone/>
            </a:pPr>
            <a:r>
              <a:rPr lang="en-US" dirty="0" smtClean="0"/>
              <a:t>-Groups II-III favorable site: VA+RT adequate</a:t>
            </a:r>
          </a:p>
          <a:p>
            <a:pPr marL="457200" lvl="1" indent="0">
              <a:buNone/>
            </a:pPr>
            <a:r>
              <a:rPr lang="en-US" dirty="0" smtClean="0"/>
              <a:t>-Groups II-III unfavorable site and group IV: No benefit to adding </a:t>
            </a:r>
            <a:r>
              <a:rPr lang="en-US" dirty="0" err="1" smtClean="0"/>
              <a:t>adriamycin</a:t>
            </a:r>
            <a:r>
              <a:rPr lang="en-US" dirty="0" smtClean="0"/>
              <a:t>, also whole brain prophylaxis did not reduce CNS relapse</a:t>
            </a:r>
          </a:p>
          <a:p>
            <a:pPr marL="457200" lvl="1" indent="0">
              <a:buNone/>
            </a:pPr>
            <a:r>
              <a:rPr lang="en-US" dirty="0" smtClean="0"/>
              <a:t>-certain pelvic sites did better with multimodality </a:t>
            </a:r>
            <a:r>
              <a:rPr lang="en-US" dirty="0" err="1" smtClean="0"/>
              <a:t>Tx</a:t>
            </a:r>
            <a:r>
              <a:rPr lang="en-US" dirty="0" smtClean="0"/>
              <a:t>; bladder preservation rate and OS improved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IRS-</a:t>
            </a:r>
            <a:r>
              <a:rPr lang="en-US" sz="3600" dirty="0" smtClean="0"/>
              <a:t>IV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75" y="1600200"/>
            <a:ext cx="8846355" cy="50954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Accrued from 1991-</a:t>
            </a:r>
            <a:r>
              <a:rPr lang="en-US" dirty="0" smtClean="0"/>
              <a:t>1997</a:t>
            </a:r>
          </a:p>
          <a:p>
            <a:r>
              <a:rPr lang="en-US" dirty="0" smtClean="0"/>
              <a:t>focused on </a:t>
            </a:r>
            <a:r>
              <a:rPr lang="en-US" dirty="0" err="1" smtClean="0"/>
              <a:t>imrpoving</a:t>
            </a:r>
            <a:r>
              <a:rPr lang="en-US" dirty="0" smtClean="0"/>
              <a:t> outcomes for group III</a:t>
            </a:r>
            <a:endParaRPr lang="en-US" dirty="0" smtClean="0"/>
          </a:p>
          <a:p>
            <a:r>
              <a:rPr lang="en-US" dirty="0" smtClean="0"/>
              <a:t>non-metastatic RMS s/p surgery randomized </a:t>
            </a:r>
            <a:r>
              <a:rPr lang="en-US" sz="2800" dirty="0" smtClean="0"/>
              <a:t>to:</a:t>
            </a:r>
          </a:p>
          <a:p>
            <a:pPr lvl="1"/>
            <a:r>
              <a:rPr lang="en-US" sz="2400" dirty="0" smtClean="0"/>
              <a:t>VAC (vincristine, </a:t>
            </a:r>
            <a:r>
              <a:rPr lang="en-US" sz="2400" dirty="0" err="1" smtClean="0"/>
              <a:t>actinomycin</a:t>
            </a:r>
            <a:r>
              <a:rPr lang="en-US" sz="2400" dirty="0" smtClean="0"/>
              <a:t>, cyclophosphamide)</a:t>
            </a:r>
          </a:p>
          <a:p>
            <a:pPr lvl="1"/>
            <a:r>
              <a:rPr lang="en-US" sz="2400" dirty="0" smtClean="0"/>
              <a:t>VAI (</a:t>
            </a:r>
            <a:r>
              <a:rPr lang="en-US" sz="2400" dirty="0" err="1" smtClean="0"/>
              <a:t>VA+ifosfamide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VIE (</a:t>
            </a:r>
            <a:r>
              <a:rPr lang="en-US" sz="2400" dirty="0" err="1" smtClean="0"/>
              <a:t>V+ifosfamide+etoposide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Group III only: randomized to </a:t>
            </a:r>
            <a:r>
              <a:rPr lang="en-US" sz="2400" dirty="0" smtClean="0"/>
              <a:t>conventional (50.4 </a:t>
            </a:r>
            <a:r>
              <a:rPr lang="en-US" sz="2400" dirty="0" err="1" smtClean="0"/>
              <a:t>Gy</a:t>
            </a:r>
            <a:r>
              <a:rPr lang="en-US" sz="2400" dirty="0" smtClean="0"/>
              <a:t> in 1.8 </a:t>
            </a:r>
            <a:r>
              <a:rPr lang="en-US" sz="2400" dirty="0" err="1" smtClean="0"/>
              <a:t>Gy</a:t>
            </a:r>
            <a:r>
              <a:rPr lang="en-US" sz="2400" dirty="0" smtClean="0"/>
              <a:t> fractions </a:t>
            </a:r>
            <a:r>
              <a:rPr lang="en-US" sz="2400" dirty="0" smtClean="0"/>
              <a:t>vs. </a:t>
            </a:r>
            <a:r>
              <a:rPr lang="en-US" sz="2400" dirty="0" err="1" smtClean="0"/>
              <a:t>hyperfractionated</a:t>
            </a:r>
            <a:r>
              <a:rPr lang="en-US" sz="2400" dirty="0" smtClean="0"/>
              <a:t> </a:t>
            </a:r>
            <a:r>
              <a:rPr lang="en-US" sz="2400" dirty="0" smtClean="0"/>
              <a:t>RT (59.4 </a:t>
            </a:r>
            <a:r>
              <a:rPr lang="en-US" sz="2400" dirty="0" err="1" smtClean="0"/>
              <a:t>Gy</a:t>
            </a:r>
            <a:r>
              <a:rPr lang="en-US" sz="2400" dirty="0" smtClean="0"/>
              <a:t> in 1.1Gy BID fractions)</a:t>
            </a:r>
            <a:endParaRPr lang="en-US" sz="2400" dirty="0" smtClean="0"/>
          </a:p>
          <a:p>
            <a:r>
              <a:rPr lang="en-US" sz="2800" dirty="0" smtClean="0"/>
              <a:t>Results:</a:t>
            </a:r>
          </a:p>
          <a:p>
            <a:pPr lvl="1"/>
            <a:r>
              <a:rPr lang="en-US" sz="2400" dirty="0" smtClean="0"/>
              <a:t>No diff FFS between VAC, VAI, VIE (all ~75% at 3 </a:t>
            </a:r>
            <a:r>
              <a:rPr lang="en-US" sz="2400" dirty="0" err="1" smtClean="0"/>
              <a:t>yrs</a:t>
            </a:r>
            <a:r>
              <a:rPr lang="en-US" sz="2400" dirty="0" smtClean="0"/>
              <a:t>), but compared to IRS III better than 2 drug chemo </a:t>
            </a:r>
            <a:r>
              <a:rPr lang="en-US" sz="2400" dirty="0" smtClean="0"/>
              <a:t>regimens </a:t>
            </a:r>
            <a:r>
              <a:rPr lang="en-US" sz="2400" b="1" dirty="0" smtClean="0"/>
              <a:t>(VAC remains standard)</a:t>
            </a:r>
            <a:endParaRPr lang="en-US" sz="2400" b="1" dirty="0" smtClean="0"/>
          </a:p>
          <a:p>
            <a:pPr lvl="1"/>
            <a:r>
              <a:rPr lang="en-US" sz="2400" dirty="0" smtClean="0"/>
              <a:t>No diff </a:t>
            </a:r>
            <a:r>
              <a:rPr lang="en-US" sz="2400" dirty="0" err="1" smtClean="0"/>
              <a:t>hyperfrac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smtClean="0"/>
              <a:t>conventional </a:t>
            </a:r>
            <a:r>
              <a:rPr lang="en-US" sz="2400" b="1" dirty="0" smtClean="0"/>
              <a:t>(conventional RT remains standard)</a:t>
            </a:r>
            <a:endParaRPr lang="en-US" sz="2400" b="1" dirty="0" smtClean="0"/>
          </a:p>
          <a:p>
            <a:pPr lvl="1"/>
            <a:r>
              <a:rPr lang="en-US" sz="2400" dirty="0" err="1" smtClean="0"/>
              <a:t>Embryonal</a:t>
            </a:r>
            <a:r>
              <a:rPr lang="en-US" sz="2400" dirty="0" smtClean="0"/>
              <a:t> tumors benefit from 3 drug chemo (3 </a:t>
            </a:r>
            <a:r>
              <a:rPr lang="en-US" sz="2400" dirty="0" err="1" smtClean="0"/>
              <a:t>yr</a:t>
            </a:r>
            <a:r>
              <a:rPr lang="en-US" sz="2400" dirty="0" smtClean="0"/>
              <a:t> FFS 83%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For group IV: VAC + IE is standard (IE vs. vincristine/</a:t>
            </a:r>
            <a:r>
              <a:rPr lang="en-US" sz="2400" dirty="0" err="1" smtClean="0"/>
              <a:t>melphalan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err="1" smtClean="0"/>
              <a:t>Paratesticular</a:t>
            </a:r>
            <a:r>
              <a:rPr lang="en-US" sz="2400" dirty="0" smtClean="0"/>
              <a:t> &gt;10 </a:t>
            </a:r>
            <a:r>
              <a:rPr lang="en-US" sz="2400" dirty="0" err="1" smtClean="0"/>
              <a:t>yrs</a:t>
            </a:r>
            <a:r>
              <a:rPr lang="en-US" sz="2400" dirty="0" smtClean="0"/>
              <a:t> have worse outcomes than &lt;10 </a:t>
            </a:r>
            <a:r>
              <a:rPr lang="en-US" sz="2400" dirty="0" err="1" smtClean="0"/>
              <a:t>yrs</a:t>
            </a:r>
            <a:r>
              <a:rPr lang="en-US" sz="2400" dirty="0" smtClean="0"/>
              <a:t> old (3 </a:t>
            </a:r>
            <a:r>
              <a:rPr lang="en-US" sz="2400" dirty="0" err="1" smtClean="0"/>
              <a:t>yr</a:t>
            </a:r>
            <a:r>
              <a:rPr lang="en-US" sz="2400" dirty="0" smtClean="0"/>
              <a:t> FFS 63 </a:t>
            </a:r>
            <a:r>
              <a:rPr lang="en-US" sz="2400" dirty="0" err="1" smtClean="0"/>
              <a:t>vs</a:t>
            </a:r>
            <a:r>
              <a:rPr lang="en-US" sz="2400" dirty="0" smtClean="0"/>
              <a:t> 90%)</a:t>
            </a:r>
          </a:p>
          <a:p>
            <a:pPr lvl="1"/>
            <a:r>
              <a:rPr lang="en-US" sz="2400" dirty="0" smtClean="0"/>
              <a:t>Infants and adolescents have worse outcomes than </a:t>
            </a:r>
            <a:r>
              <a:rPr lang="en-US" sz="2400" dirty="0" smtClean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259804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IRS-IV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yr</a:t>
            </a:r>
            <a:r>
              <a:rPr lang="en-US" dirty="0" smtClean="0"/>
              <a:t> local control by site of origin</a:t>
            </a:r>
          </a:p>
          <a:p>
            <a:pPr lvl="1"/>
            <a:r>
              <a:rPr lang="en-US" dirty="0" smtClean="0"/>
              <a:t>Extremity: 96%</a:t>
            </a:r>
          </a:p>
          <a:p>
            <a:pPr lvl="1"/>
            <a:r>
              <a:rPr lang="en-US" dirty="0" smtClean="0"/>
              <a:t>Orbit: 95%</a:t>
            </a:r>
          </a:p>
          <a:p>
            <a:pPr lvl="1"/>
            <a:r>
              <a:rPr lang="en-US" dirty="0" smtClean="0"/>
              <a:t>GU (bladder, prostate): 90%</a:t>
            </a:r>
          </a:p>
          <a:p>
            <a:pPr lvl="1"/>
            <a:r>
              <a:rPr lang="en-US" dirty="0" smtClean="0"/>
              <a:t>H&amp;N: 88%</a:t>
            </a:r>
          </a:p>
          <a:p>
            <a:pPr lvl="1"/>
            <a:r>
              <a:rPr lang="en-US" dirty="0" err="1" smtClean="0"/>
              <a:t>parameningeal</a:t>
            </a:r>
            <a:r>
              <a:rPr lang="en-US" dirty="0" smtClean="0"/>
              <a:t>: 85%</a:t>
            </a:r>
          </a:p>
        </p:txBody>
      </p:sp>
    </p:spTree>
    <p:extLst>
      <p:ext uri="{BB962C8B-B14F-4D97-AF65-F5344CB8AC3E}">
        <p14:creationId xmlns:p14="http://schemas.microsoft.com/office/powerpoint/2010/main" val="46001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all comers: &gt;70% of those treated with combined-modality approach survive 5 years after diagnosis</a:t>
            </a:r>
          </a:p>
          <a:p>
            <a:r>
              <a:rPr lang="en-US" dirty="0" smtClean="0"/>
              <a:t>depends on histologic subtype, site of origin, </a:t>
            </a:r>
            <a:r>
              <a:rPr lang="en-US" dirty="0" err="1" smtClean="0"/>
              <a:t>resectability</a:t>
            </a:r>
            <a:r>
              <a:rPr lang="en-US" dirty="0" smtClean="0"/>
              <a:t>, age, LNI, response to therapy</a:t>
            </a:r>
          </a:p>
          <a:p>
            <a:pPr lvl="1"/>
            <a:r>
              <a:rPr lang="en-US" dirty="0" smtClean="0"/>
              <a:t>younger age (1-9) better prognosis: 5 </a:t>
            </a:r>
            <a:r>
              <a:rPr lang="en-US" dirty="0" err="1" smtClean="0"/>
              <a:t>yr</a:t>
            </a:r>
            <a:r>
              <a:rPr lang="en-US" dirty="0" smtClean="0"/>
              <a:t> failure free survival 81% vs. 68% age &gt;10 and 57% age &lt;1</a:t>
            </a:r>
          </a:p>
          <a:p>
            <a:pPr lvl="2"/>
            <a:r>
              <a:rPr lang="en-US" dirty="0" smtClean="0"/>
              <a:t>infants cannot receive as high of chemo dose and less likely to receive XRT</a:t>
            </a:r>
          </a:p>
          <a:p>
            <a:pPr lvl="2"/>
            <a:r>
              <a:rPr lang="en-US" dirty="0" smtClean="0"/>
              <a:t>teens more commonly with alveolar histology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1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D-9803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25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Initially published JCO 2009, most recent update Red Journal 2015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Intermediate risk”: Group I-II alveolar or Group III </a:t>
            </a:r>
            <a:r>
              <a:rPr lang="en-US" dirty="0" err="1" smtClean="0"/>
              <a:t>embryonal</a:t>
            </a:r>
            <a:r>
              <a:rPr lang="en-US" dirty="0" smtClean="0"/>
              <a:t> or alveolar</a:t>
            </a:r>
          </a:p>
          <a:p>
            <a:r>
              <a:rPr lang="en-US" dirty="0" smtClean="0"/>
              <a:t>randomized to VAC x39 </a:t>
            </a:r>
            <a:r>
              <a:rPr lang="en-US" dirty="0" err="1" smtClean="0"/>
              <a:t>wks</a:t>
            </a:r>
            <a:r>
              <a:rPr lang="en-US" dirty="0" smtClean="0"/>
              <a:t> vs. VAC/VTC alternating</a:t>
            </a:r>
          </a:p>
          <a:p>
            <a:r>
              <a:rPr lang="en-US" dirty="0" smtClean="0"/>
              <a:t>RT @ week 13: planned 50.4 </a:t>
            </a:r>
            <a:r>
              <a:rPr lang="en-US" dirty="0" err="1" smtClean="0"/>
              <a:t>Gy</a:t>
            </a:r>
            <a:r>
              <a:rPr lang="en-US" dirty="0" smtClean="0"/>
              <a:t> +/- delayed primary excision (“2</a:t>
            </a:r>
            <a:r>
              <a:rPr lang="en-US" baseline="30000" dirty="0" smtClean="0"/>
              <a:t>nd</a:t>
            </a:r>
            <a:r>
              <a:rPr lang="en-US" dirty="0" smtClean="0"/>
              <a:t> look surgery”) at 36 </a:t>
            </a:r>
            <a:r>
              <a:rPr lang="en-US" dirty="0" err="1" smtClean="0"/>
              <a:t>Gy</a:t>
            </a:r>
            <a:r>
              <a:rPr lang="en-US" dirty="0" smtClean="0"/>
              <a:t>; if completely resection then stop RT if microscopic residual disease then 41.4 </a:t>
            </a:r>
            <a:r>
              <a:rPr lang="en-US" dirty="0" err="1" smtClean="0"/>
              <a:t>Gy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230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D-9803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Conclusions:</a:t>
            </a:r>
          </a:p>
          <a:p>
            <a:pPr lvl="1"/>
            <a:r>
              <a:rPr lang="en-US" dirty="0" smtClean="0"/>
              <a:t>VAC/VTC is not better than VAC alone</a:t>
            </a:r>
          </a:p>
          <a:p>
            <a:pPr lvl="1"/>
            <a:r>
              <a:rPr lang="en-US" dirty="0" smtClean="0"/>
              <a:t>No LC benefit to 2</a:t>
            </a:r>
            <a:r>
              <a:rPr lang="en-US" baseline="30000" dirty="0" smtClean="0"/>
              <a:t>nd</a:t>
            </a:r>
            <a:r>
              <a:rPr lang="en-US" dirty="0" smtClean="0"/>
              <a:t> look surgery although does allow RT dose to be reduced</a:t>
            </a:r>
          </a:p>
          <a:p>
            <a:pPr lvl="1"/>
            <a:r>
              <a:rPr lang="en-US" dirty="0" smtClean="0"/>
              <a:t>84% had complete resection during 2</a:t>
            </a:r>
            <a:r>
              <a:rPr lang="en-US" baseline="30000" dirty="0" smtClean="0"/>
              <a:t>nd</a:t>
            </a:r>
            <a:r>
              <a:rPr lang="en-US" dirty="0" smtClean="0"/>
              <a:t> look surgery, however 5 </a:t>
            </a:r>
            <a:r>
              <a:rPr lang="en-US" dirty="0" err="1" smtClean="0"/>
              <a:t>yr</a:t>
            </a:r>
            <a:r>
              <a:rPr lang="en-US" dirty="0" smtClean="0"/>
              <a:t> local failure not improved from IRS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30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D9602 aka IRS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published in JCO 2011</a:t>
            </a:r>
          </a:p>
          <a:p>
            <a:r>
              <a:rPr lang="en-US" dirty="0" smtClean="0"/>
              <a:t>Tried to reduce chemo and lower RT dose for low risk patients</a:t>
            </a:r>
          </a:p>
          <a:p>
            <a:r>
              <a:rPr lang="en-US" dirty="0" smtClean="0"/>
              <a:t>Subgroup A (very low risk): stage 1, group I/IIA, stage 2, group I</a:t>
            </a:r>
          </a:p>
          <a:p>
            <a:pPr lvl="1"/>
            <a:r>
              <a:rPr lang="en-US" dirty="0" err="1" smtClean="0"/>
              <a:t>VAx</a:t>
            </a:r>
            <a:r>
              <a:rPr lang="en-US" dirty="0" smtClean="0"/>
              <a:t> 45 </a:t>
            </a:r>
            <a:r>
              <a:rPr lang="en-US" dirty="0" err="1" smtClean="0"/>
              <a:t>weks</a:t>
            </a:r>
            <a:r>
              <a:rPr lang="en-US" dirty="0" smtClean="0"/>
              <a:t> w RT for stage 1 group IIA</a:t>
            </a:r>
          </a:p>
          <a:p>
            <a:r>
              <a:rPr lang="en-US" dirty="0" smtClean="0"/>
              <a:t>Subgroup B (low risk): stage 1, </a:t>
            </a:r>
            <a:r>
              <a:rPr lang="en-US" dirty="0" err="1" smtClean="0"/>
              <a:t>grou</a:t>
            </a:r>
            <a:r>
              <a:rPr lang="en-US" dirty="0" smtClean="0"/>
              <a:t> </a:t>
            </a:r>
            <a:r>
              <a:rPr lang="en-US" dirty="0" err="1" smtClean="0"/>
              <a:t>pIIB</a:t>
            </a:r>
            <a:r>
              <a:rPr lang="en-US" dirty="0" smtClean="0"/>
              <a:t>/C, stage 1 group III, stage 2 group II, and stage 3 group I-II</a:t>
            </a:r>
          </a:p>
          <a:p>
            <a:pPr lvl="1"/>
            <a:r>
              <a:rPr lang="en-US" dirty="0" smtClean="0"/>
              <a:t>VAC x45 weeks + RT (RT dose reduced from IRS IV from 41.4 </a:t>
            </a:r>
            <a:r>
              <a:rPr lang="en-US" dirty="0" err="1" smtClean="0"/>
              <a:t>Gy</a:t>
            </a:r>
            <a:r>
              <a:rPr lang="en-US" dirty="0" smtClean="0"/>
              <a:t> for microscopic residual </a:t>
            </a:r>
            <a:r>
              <a:rPr lang="en-US" dirty="0" err="1" smtClean="0"/>
              <a:t>dz</a:t>
            </a:r>
            <a:r>
              <a:rPr lang="en-US" dirty="0" smtClean="0"/>
              <a:t> to 36 </a:t>
            </a:r>
            <a:r>
              <a:rPr lang="en-US" dirty="0" err="1" smtClean="0"/>
              <a:t>Gy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066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D9602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FFS and OS similar to IRS III, but lower than IRS IV </a:t>
            </a:r>
          </a:p>
          <a:p>
            <a:pPr lvl="1"/>
            <a:r>
              <a:rPr lang="en-US" dirty="0" smtClean="0"/>
              <a:t>Comparing IRS III and IV, no evidence that reduced RT dose contributed to worse outcomes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yr</a:t>
            </a:r>
            <a:r>
              <a:rPr lang="en-US" dirty="0" smtClean="0"/>
              <a:t> FFS rates are similar for subsets A and B (5 </a:t>
            </a:r>
            <a:r>
              <a:rPr lang="en-US" dirty="0" err="1" smtClean="0"/>
              <a:t>yr</a:t>
            </a:r>
            <a:r>
              <a:rPr lang="en-US" dirty="0" smtClean="0"/>
              <a:t> FFS 85-89%)</a:t>
            </a:r>
          </a:p>
          <a:p>
            <a:pPr lvl="1"/>
            <a:r>
              <a:rPr lang="en-US" dirty="0" smtClean="0"/>
              <a:t>45 </a:t>
            </a:r>
            <a:r>
              <a:rPr lang="en-US" dirty="0" err="1" smtClean="0"/>
              <a:t>Gy</a:t>
            </a:r>
            <a:r>
              <a:rPr lang="en-US" dirty="0" smtClean="0"/>
              <a:t> to orbit gives 5 </a:t>
            </a:r>
            <a:r>
              <a:rPr lang="en-US" dirty="0" err="1" smtClean="0"/>
              <a:t>yr</a:t>
            </a:r>
            <a:r>
              <a:rPr lang="en-US" dirty="0" smtClean="0"/>
              <a:t> FFS 86% - this is standard dose for orbit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4470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774"/>
            <a:ext cx="8229600" cy="1143000"/>
          </a:xfrm>
        </p:spPr>
        <p:txBody>
          <a:bodyPr/>
          <a:lstStyle/>
          <a:p>
            <a:r>
              <a:rPr lang="en-US" dirty="0" smtClean="0"/>
              <a:t>ARST 0331 “IRS-VI”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58"/>
            <a:ext cx="8229600" cy="54256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published in JCO in 2014, update in Cancer 2017</a:t>
            </a:r>
          </a:p>
          <a:p>
            <a:r>
              <a:rPr lang="en-US" dirty="0" smtClean="0"/>
              <a:t>Goal: try to reduce chemo for low risk patients</a:t>
            </a:r>
          </a:p>
          <a:p>
            <a:r>
              <a:rPr lang="en-US" b="1" dirty="0" smtClean="0"/>
              <a:t>subset </a:t>
            </a:r>
            <a:r>
              <a:rPr lang="en-US" b="1" dirty="0" smtClean="0"/>
              <a:t>1: </a:t>
            </a:r>
            <a:r>
              <a:rPr lang="en-US" dirty="0" smtClean="0"/>
              <a:t>stage 1 or 2, group I-II </a:t>
            </a:r>
            <a:r>
              <a:rPr lang="en-US" dirty="0" smtClean="0"/>
              <a:t>(“very </a:t>
            </a:r>
            <a:r>
              <a:rPr lang="en-US" dirty="0" smtClean="0"/>
              <a:t>low </a:t>
            </a:r>
            <a:r>
              <a:rPr lang="en-US" dirty="0" smtClean="0"/>
              <a:t>risk”)</a:t>
            </a:r>
            <a:r>
              <a:rPr lang="en-US" dirty="0" smtClean="0"/>
              <a:t>: VA x 45 </a:t>
            </a:r>
            <a:r>
              <a:rPr lang="en-US" dirty="0" err="1" smtClean="0"/>
              <a:t>wks</a:t>
            </a:r>
            <a:r>
              <a:rPr lang="en-US" dirty="0" smtClean="0"/>
              <a:t> + RT for stage 1, group II</a:t>
            </a:r>
          </a:p>
          <a:p>
            <a:pPr lvl="1"/>
            <a:r>
              <a:rPr lang="en-US" dirty="0" smtClean="0"/>
              <a:t>VAC </a:t>
            </a:r>
            <a:r>
              <a:rPr lang="en-US" dirty="0" smtClean="0"/>
              <a:t>x4 </a:t>
            </a:r>
            <a:r>
              <a:rPr lang="en-US" dirty="0" smtClean="0">
                <a:sym typeface="Wingdings"/>
              </a:rPr>
              <a:t> VA x22 </a:t>
            </a:r>
            <a:r>
              <a:rPr lang="en-US" dirty="0" err="1" smtClean="0">
                <a:sym typeface="Wingdings"/>
              </a:rPr>
              <a:t>wks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this is reduced dose </a:t>
            </a:r>
            <a:r>
              <a:rPr lang="en-US" dirty="0" err="1" smtClean="0">
                <a:sym typeface="Wingdings"/>
              </a:rPr>
              <a:t>cpm</a:t>
            </a:r>
            <a:r>
              <a:rPr lang="en-US" dirty="0" smtClean="0">
                <a:sym typeface="Wingdings"/>
              </a:rPr>
              <a:t> and shorted duration compared to </a:t>
            </a:r>
            <a:r>
              <a:rPr lang="en-US" dirty="0" smtClean="0">
                <a:sym typeface="Wingdings"/>
              </a:rPr>
              <a:t>D9602 trial</a:t>
            </a:r>
            <a:endParaRPr lang="en-US" dirty="0" smtClean="0"/>
          </a:p>
          <a:p>
            <a:r>
              <a:rPr lang="en-US" b="1" dirty="0" smtClean="0"/>
              <a:t>subset 2: </a:t>
            </a:r>
            <a:r>
              <a:rPr lang="en-US" dirty="0" smtClean="0"/>
              <a:t>stage 1, group III or stage 3, group I-II</a:t>
            </a:r>
          </a:p>
          <a:p>
            <a:pPr lvl="1"/>
            <a:r>
              <a:rPr lang="en-US" dirty="0" smtClean="0"/>
              <a:t>VAC x4</a:t>
            </a:r>
            <a:r>
              <a:rPr lang="en-US" dirty="0" smtClean="0">
                <a:sym typeface="Wingdings"/>
              </a:rPr>
              <a:t> VA x46 </a:t>
            </a:r>
            <a:r>
              <a:rPr lang="en-US" dirty="0" err="1" smtClean="0">
                <a:sym typeface="Wingdings"/>
              </a:rPr>
              <a:t>wks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reduced dose </a:t>
            </a:r>
            <a:r>
              <a:rPr lang="en-US" dirty="0" err="1" smtClean="0">
                <a:sym typeface="Wingdings"/>
              </a:rPr>
              <a:t>cpm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RT indications:</a:t>
            </a:r>
          </a:p>
          <a:p>
            <a:pPr lvl="1"/>
            <a:r>
              <a:rPr lang="en-US" dirty="0" smtClean="0">
                <a:sym typeface="Wingdings"/>
              </a:rPr>
              <a:t>Group I: no RT</a:t>
            </a:r>
          </a:p>
          <a:p>
            <a:pPr lvl="1"/>
            <a:r>
              <a:rPr lang="en-US" dirty="0" smtClean="0">
                <a:sym typeface="Wingdings"/>
              </a:rPr>
              <a:t>Group IIA: 36 </a:t>
            </a:r>
            <a:r>
              <a:rPr lang="en-US" dirty="0" err="1" smtClean="0">
                <a:sym typeface="Wingdings"/>
              </a:rPr>
              <a:t>Gy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Group IIB/C: 41.4 </a:t>
            </a:r>
            <a:r>
              <a:rPr lang="en-US" dirty="0" err="1" smtClean="0">
                <a:sym typeface="Wingdings"/>
              </a:rPr>
              <a:t>Gy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Group III orbit: 45 </a:t>
            </a:r>
            <a:r>
              <a:rPr lang="en-US" dirty="0" err="1" smtClean="0">
                <a:sym typeface="Wingdings"/>
              </a:rPr>
              <a:t>Gy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Group III vaginal tumors: RT was eliminated in those who achieved CR to chemo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65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ARST 0331 “IRS-VI</a:t>
            </a:r>
            <a:r>
              <a:rPr lang="en-US" dirty="0" smtClean="0"/>
              <a:t>”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24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Results: </a:t>
            </a:r>
          </a:p>
          <a:p>
            <a:pPr lvl="1"/>
            <a:r>
              <a:rPr lang="en-US" dirty="0" smtClean="0"/>
              <a:t>subset 1: shorter duration chemo &amp; lower dose </a:t>
            </a:r>
            <a:r>
              <a:rPr lang="en-US" dirty="0" err="1" smtClean="0"/>
              <a:t>cpm</a:t>
            </a:r>
            <a:r>
              <a:rPr lang="en-US" dirty="0" smtClean="0"/>
              <a:t> maintained FFS; 3 </a:t>
            </a:r>
            <a:r>
              <a:rPr lang="en-US" dirty="0" err="1" smtClean="0"/>
              <a:t>yr</a:t>
            </a:r>
            <a:r>
              <a:rPr lang="en-US" dirty="0" smtClean="0"/>
              <a:t> FFS =89%, 3 </a:t>
            </a:r>
            <a:r>
              <a:rPr lang="en-US" dirty="0" err="1" smtClean="0"/>
              <a:t>yr</a:t>
            </a:r>
            <a:r>
              <a:rPr lang="en-US" dirty="0" smtClean="0"/>
              <a:t> OS 98%</a:t>
            </a:r>
          </a:p>
          <a:p>
            <a:pPr lvl="1"/>
            <a:r>
              <a:rPr lang="en-US" dirty="0" smtClean="0"/>
              <a:t>subset 2: reduced dose </a:t>
            </a:r>
            <a:r>
              <a:rPr lang="en-US" dirty="0" err="1" smtClean="0"/>
              <a:t>cpm</a:t>
            </a:r>
            <a:r>
              <a:rPr lang="en-US" dirty="0" smtClean="0"/>
              <a:t> led to worse FFS (3 </a:t>
            </a:r>
            <a:r>
              <a:rPr lang="en-US" dirty="0" err="1" smtClean="0"/>
              <a:t>yr</a:t>
            </a:r>
            <a:r>
              <a:rPr lang="en-US" dirty="0" smtClean="0"/>
              <a:t> FFS 70%, 3 </a:t>
            </a:r>
            <a:r>
              <a:rPr lang="en-US" dirty="0" err="1" smtClean="0"/>
              <a:t>yr</a:t>
            </a:r>
            <a:r>
              <a:rPr lang="en-US" dirty="0" smtClean="0"/>
              <a:t> OS 92%); omitting RT in group III vaginal tumors seemed to worsen survival (3yr FFS 77% compared to 85% previous trial that included RT)</a:t>
            </a:r>
          </a:p>
          <a:p>
            <a:pPr lvl="2"/>
            <a:r>
              <a:rPr lang="en-US" dirty="0" smtClean="0"/>
              <a:t>ARST 1431: ongoing trial of only subset 2 (“intermediate risk”), single arm study using week 9 PET to determine RT dose &amp; benefit of RT </a:t>
            </a:r>
            <a:r>
              <a:rPr lang="en-US" dirty="0" err="1" smtClean="0"/>
              <a:t>replanning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718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dirty="0" smtClean="0"/>
              <a:t>High-Yield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8308" y="1207184"/>
            <a:ext cx="8825107" cy="547005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Surgery is the mainstay of treatment (except for orbit, </a:t>
            </a:r>
            <a:r>
              <a:rPr lang="en-US" dirty="0" err="1" smtClean="0"/>
              <a:t>parameningeal</a:t>
            </a:r>
            <a:r>
              <a:rPr lang="en-US" dirty="0" smtClean="0"/>
              <a:t>, </a:t>
            </a:r>
            <a:r>
              <a:rPr lang="en-US" dirty="0" err="1" smtClean="0"/>
              <a:t>Gyn</a:t>
            </a:r>
            <a:r>
              <a:rPr lang="en-US" dirty="0" smtClean="0"/>
              <a:t> </a:t>
            </a:r>
            <a:r>
              <a:rPr lang="en-US" dirty="0"/>
              <a:t>(cervix, vagina, uterine</a:t>
            </a:r>
            <a:r>
              <a:rPr lang="en-US" dirty="0" smtClean="0"/>
              <a:t>), GU </a:t>
            </a:r>
            <a:r>
              <a:rPr lang="en-US" dirty="0"/>
              <a:t>(bladder, prostate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adjuvant RT: depends </a:t>
            </a:r>
            <a:r>
              <a:rPr lang="en-US" dirty="0"/>
              <a:t>on </a:t>
            </a:r>
            <a:r>
              <a:rPr lang="en-US" dirty="0" smtClean="0"/>
              <a:t>risk stratification, </a:t>
            </a:r>
            <a:r>
              <a:rPr lang="en-US" dirty="0"/>
              <a:t>timing &amp; dose depend on extent of </a:t>
            </a:r>
            <a:r>
              <a:rPr lang="en-US" dirty="0" smtClean="0"/>
              <a:t>resection (“group”) </a:t>
            </a:r>
            <a:r>
              <a:rPr lang="en-US" dirty="0"/>
              <a:t>and site of origin (favorable </a:t>
            </a:r>
            <a:r>
              <a:rPr lang="en-US" dirty="0" err="1"/>
              <a:t>vs</a:t>
            </a:r>
            <a:r>
              <a:rPr lang="en-US" dirty="0"/>
              <a:t> unfavorable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RT for all </a:t>
            </a:r>
            <a:r>
              <a:rPr lang="en-US" dirty="0" err="1" smtClean="0"/>
              <a:t>embyronal</a:t>
            </a:r>
            <a:r>
              <a:rPr lang="en-US" dirty="0" smtClean="0"/>
              <a:t> group I patients; if unfavorable histology group I then 36 </a:t>
            </a:r>
            <a:r>
              <a:rPr lang="en-US" dirty="0" err="1" smtClean="0"/>
              <a:t>Gy</a:t>
            </a:r>
            <a:endParaRPr lang="en-US" dirty="0" smtClean="0"/>
          </a:p>
          <a:p>
            <a:pPr lvl="1"/>
            <a:r>
              <a:rPr lang="en-US" dirty="0" smtClean="0"/>
              <a:t>Special pelvic sites (</a:t>
            </a:r>
            <a:r>
              <a:rPr lang="en-US" dirty="0" err="1" smtClean="0"/>
              <a:t>embryonal</a:t>
            </a:r>
            <a:r>
              <a:rPr lang="en-US" dirty="0" smtClean="0"/>
              <a:t> tumors of the vagina, cervix, and uterus who have achieved CR after chemo) NO RT</a:t>
            </a:r>
          </a:p>
          <a:p>
            <a:pPr lvl="1"/>
            <a:r>
              <a:rPr lang="en-US" dirty="0" err="1" smtClean="0"/>
              <a:t>Actinomycin</a:t>
            </a:r>
            <a:r>
              <a:rPr lang="en-US" dirty="0" smtClean="0"/>
              <a:t> D is not given with RT </a:t>
            </a:r>
            <a:r>
              <a:rPr lang="mr-IN" dirty="0" smtClean="0"/>
              <a:t>–</a:t>
            </a:r>
            <a:r>
              <a:rPr lang="en-US" dirty="0" smtClean="0"/>
              <a:t> radiation recall</a:t>
            </a:r>
          </a:p>
          <a:p>
            <a:pPr lvl="1"/>
            <a:r>
              <a:rPr lang="en-US" dirty="0" smtClean="0"/>
              <a:t>Metastatic patients: if feasible, RT all sites of disease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96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Improvement in Survival Outcomes over past 50 years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82" y="2071270"/>
            <a:ext cx="7713586" cy="4024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963" y="6076322"/>
            <a:ext cx="283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Children’s Oncology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0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 doses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59.4 </a:t>
            </a:r>
            <a:r>
              <a:rPr lang="en-US" dirty="0" err="1" smtClean="0"/>
              <a:t>Gy</a:t>
            </a:r>
            <a:r>
              <a:rPr lang="en-US" dirty="0" smtClean="0"/>
              <a:t> gross disease &gt; 5 cm</a:t>
            </a:r>
          </a:p>
          <a:p>
            <a:r>
              <a:rPr lang="en-US" dirty="0" smtClean="0"/>
              <a:t>50.4 Gross disease</a:t>
            </a:r>
          </a:p>
          <a:p>
            <a:r>
              <a:rPr lang="en-US" dirty="0" smtClean="0"/>
              <a:t>41.4 N+ resected</a:t>
            </a:r>
          </a:p>
          <a:p>
            <a:r>
              <a:rPr lang="en-US" dirty="0" smtClean="0"/>
              <a:t>36 </a:t>
            </a:r>
            <a:r>
              <a:rPr lang="en-US" dirty="0" err="1" smtClean="0"/>
              <a:t>Gy</a:t>
            </a:r>
            <a:r>
              <a:rPr lang="en-US" dirty="0" smtClean="0"/>
              <a:t> R1 resections</a:t>
            </a:r>
          </a:p>
          <a:p>
            <a:r>
              <a:rPr lang="en-US" dirty="0" smtClean="0"/>
              <a:t>36 </a:t>
            </a:r>
            <a:r>
              <a:rPr lang="en-US" dirty="0" err="1" smtClean="0"/>
              <a:t>Gy</a:t>
            </a:r>
            <a:r>
              <a:rPr lang="en-US" dirty="0" smtClean="0"/>
              <a:t> R0 alveolar</a:t>
            </a:r>
          </a:p>
          <a:p>
            <a:r>
              <a:rPr lang="en-US" dirty="0" smtClean="0"/>
              <a:t>45 </a:t>
            </a:r>
            <a:r>
              <a:rPr lang="en-US" dirty="0" err="1" smtClean="0"/>
              <a:t>Gy</a:t>
            </a:r>
            <a:r>
              <a:rPr lang="en-US" dirty="0" smtClean="0"/>
              <a:t> orbit</a:t>
            </a:r>
          </a:p>
          <a:p>
            <a:r>
              <a:rPr lang="en-US" dirty="0" smtClean="0"/>
              <a:t>whole lung dose 15 </a:t>
            </a:r>
            <a:r>
              <a:rPr lang="en-US" dirty="0" err="1" smtClean="0"/>
              <a:t>Gy</a:t>
            </a:r>
            <a:r>
              <a:rPr lang="en-US" dirty="0" smtClean="0"/>
              <a:t> in 10 fractions + boost to 50.4 </a:t>
            </a:r>
            <a:r>
              <a:rPr lang="en-US" dirty="0" err="1" smtClean="0"/>
              <a:t>Gy</a:t>
            </a:r>
            <a:r>
              <a:rPr lang="en-US" dirty="0" smtClean="0"/>
              <a:t> for gross disease</a:t>
            </a:r>
          </a:p>
          <a:p>
            <a:pPr lvl="1"/>
            <a:r>
              <a:rPr lang="en-US" dirty="0" smtClean="0"/>
              <a:t>12 </a:t>
            </a:r>
            <a:r>
              <a:rPr lang="en-US" dirty="0" err="1" smtClean="0"/>
              <a:t>Gy</a:t>
            </a:r>
            <a:r>
              <a:rPr lang="en-US" dirty="0" smtClean="0"/>
              <a:t> for under 7 years old</a:t>
            </a:r>
          </a:p>
        </p:txBody>
      </p:sp>
    </p:spTree>
    <p:extLst>
      <p:ext uri="{BB962C8B-B14F-4D97-AF65-F5344CB8AC3E}">
        <p14:creationId xmlns:p14="http://schemas.microsoft.com/office/powerpoint/2010/main" val="2718120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865"/>
          </a:xfrm>
        </p:spPr>
        <p:txBody>
          <a:bodyPr>
            <a:normAutofit/>
          </a:bodyPr>
          <a:lstStyle/>
          <a:p>
            <a:r>
              <a:rPr lang="en-US" dirty="0" smtClean="0"/>
              <a:t>Typical presentation: painless mass</a:t>
            </a:r>
          </a:p>
          <a:p>
            <a:pPr lvl="1"/>
            <a:r>
              <a:rPr lang="en-US" dirty="0" smtClean="0"/>
              <a:t>site of origin determines symptoms</a:t>
            </a:r>
          </a:p>
          <a:p>
            <a:pPr lvl="2"/>
            <a:r>
              <a:rPr lang="en-US" dirty="0" smtClean="0"/>
              <a:t>orbit: diplopia</a:t>
            </a:r>
          </a:p>
          <a:p>
            <a:pPr lvl="2"/>
            <a:r>
              <a:rPr lang="en-US" dirty="0" smtClean="0"/>
              <a:t>bladder: urinary </a:t>
            </a:r>
            <a:r>
              <a:rPr lang="en-US" dirty="0" err="1" smtClean="0"/>
              <a:t>dysfxn</a:t>
            </a:r>
            <a:endParaRPr lang="en-US" dirty="0" smtClean="0"/>
          </a:p>
          <a:p>
            <a:r>
              <a:rPr lang="en-US" dirty="0" smtClean="0"/>
              <a:t>34% present with localized disease (5 year survival &gt;80%)</a:t>
            </a:r>
          </a:p>
          <a:p>
            <a:r>
              <a:rPr lang="en-US" dirty="0" smtClean="0"/>
              <a:t>15-30</a:t>
            </a:r>
            <a:r>
              <a:rPr lang="en-US" dirty="0" smtClean="0"/>
              <a:t>% present with DM (5 year survival 33%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prostate, trunk, and extremity prone to </a:t>
            </a:r>
            <a:r>
              <a:rPr lang="en-US" dirty="0" err="1" smtClean="0"/>
              <a:t>hematogenous</a:t>
            </a:r>
            <a:r>
              <a:rPr lang="en-US" dirty="0" smtClean="0"/>
              <a:t> </a:t>
            </a:r>
            <a:r>
              <a:rPr lang="en-US" dirty="0" err="1" smtClean="0"/>
              <a:t>mets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46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Diagnosis:</a:t>
            </a:r>
            <a:br>
              <a:rPr lang="en-US" dirty="0" smtClean="0"/>
            </a:br>
            <a:r>
              <a:rPr lang="en-US" dirty="0" smtClean="0"/>
              <a:t>Small Round Blue Cell Tumors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586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 smtClean="0"/>
              <a:t>“LEARN NMR”</a:t>
            </a:r>
          </a:p>
          <a:p>
            <a:pPr lvl="1"/>
            <a:r>
              <a:rPr lang="en-US" sz="4400" dirty="0"/>
              <a:t>Lymphoma</a:t>
            </a:r>
          </a:p>
          <a:p>
            <a:pPr lvl="1"/>
            <a:r>
              <a:rPr lang="en-US" sz="4400" dirty="0"/>
              <a:t>Ewing Sarcoma</a:t>
            </a:r>
          </a:p>
          <a:p>
            <a:pPr lvl="1"/>
            <a:r>
              <a:rPr lang="en-US" sz="4400" dirty="0" smtClean="0"/>
              <a:t>ALL</a:t>
            </a:r>
            <a:endParaRPr lang="en-US" sz="4400" dirty="0"/>
          </a:p>
          <a:p>
            <a:pPr lvl="1"/>
            <a:r>
              <a:rPr lang="en-US" sz="4400" dirty="0" err="1" smtClean="0"/>
              <a:t>Rhabdomyosarcoma</a:t>
            </a:r>
            <a:endParaRPr lang="en-US" sz="4400" dirty="0"/>
          </a:p>
          <a:p>
            <a:pPr lvl="1"/>
            <a:r>
              <a:rPr lang="en-US" sz="4400" dirty="0" err="1"/>
              <a:t>Neuroblastoma</a:t>
            </a:r>
            <a:endParaRPr lang="en-US" sz="4400" dirty="0"/>
          </a:p>
          <a:p>
            <a:pPr lvl="1"/>
            <a:r>
              <a:rPr lang="en-US" sz="4400" dirty="0" err="1"/>
              <a:t>Nephroblastoma</a:t>
            </a:r>
            <a:r>
              <a:rPr lang="en-US" sz="4400" dirty="0"/>
              <a:t> (</a:t>
            </a:r>
            <a:r>
              <a:rPr lang="en-US" sz="4400" dirty="0" err="1"/>
              <a:t>Wilms</a:t>
            </a:r>
            <a:r>
              <a:rPr lang="en-US" sz="4400" dirty="0"/>
              <a:t>)</a:t>
            </a:r>
          </a:p>
          <a:p>
            <a:pPr lvl="1"/>
            <a:r>
              <a:rPr lang="en-US" sz="4400" dirty="0" err="1" smtClean="0"/>
              <a:t>Medulloblastoma</a:t>
            </a:r>
            <a:r>
              <a:rPr lang="en-US" sz="4400" dirty="0"/>
              <a:t>, Melanoma</a:t>
            </a:r>
          </a:p>
          <a:p>
            <a:pPr lvl="1"/>
            <a:r>
              <a:rPr lang="en-US" sz="4400" dirty="0" smtClean="0"/>
              <a:t>Retinoblastoma</a:t>
            </a:r>
            <a:endParaRPr lang="en-US" sz="4400" b="1" dirty="0" smtClean="0"/>
          </a:p>
          <a:p>
            <a:r>
              <a:rPr lang="en-US" sz="4400" b="1" dirty="0"/>
              <a:t>“MRS LEEP</a:t>
            </a:r>
            <a:r>
              <a:rPr lang="en-US" sz="4400" b="1" dirty="0" smtClean="0"/>
              <a:t>”</a:t>
            </a:r>
          </a:p>
          <a:p>
            <a:pPr lvl="1"/>
            <a:r>
              <a:rPr lang="en-US" sz="4400" dirty="0" smtClean="0"/>
              <a:t>SNUC </a:t>
            </a:r>
            <a:r>
              <a:rPr lang="en-US" sz="4400" dirty="0"/>
              <a:t>(</a:t>
            </a:r>
            <a:r>
              <a:rPr lang="en-US" sz="4400" dirty="0" err="1"/>
              <a:t>sinonasal</a:t>
            </a:r>
            <a:r>
              <a:rPr lang="en-US" sz="4400" dirty="0"/>
              <a:t> </a:t>
            </a:r>
            <a:r>
              <a:rPr lang="en-US" sz="4400" dirty="0" err="1"/>
              <a:t>undiff’d</a:t>
            </a:r>
            <a:r>
              <a:rPr lang="en-US" sz="4400" dirty="0"/>
              <a:t> carcinoma</a:t>
            </a:r>
            <a:r>
              <a:rPr lang="en-US" sz="4400" dirty="0" smtClean="0"/>
              <a:t>)</a:t>
            </a:r>
          </a:p>
          <a:p>
            <a:pPr lvl="1"/>
            <a:r>
              <a:rPr lang="en-US" sz="4400" dirty="0" err="1" smtClean="0"/>
              <a:t>Ethesioneuroblastoma</a:t>
            </a:r>
            <a:endParaRPr lang="en-US" sz="4400" dirty="0" smtClean="0"/>
          </a:p>
          <a:p>
            <a:pPr lvl="1"/>
            <a:r>
              <a:rPr lang="en-US" sz="4400" dirty="0" smtClean="0"/>
              <a:t>Pituitary Adenoma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IHC Tumor 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Rhabdomyosarcoma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MyoD1</a:t>
            </a:r>
            <a:r>
              <a:rPr lang="en-US" sz="2800" dirty="0" smtClean="0"/>
              <a:t>, </a:t>
            </a:r>
            <a:r>
              <a:rPr lang="en-US" sz="2800" dirty="0" err="1" smtClean="0"/>
              <a:t>Desmin</a:t>
            </a:r>
            <a:r>
              <a:rPr lang="en-US" sz="2800" dirty="0" smtClean="0"/>
              <a:t>, </a:t>
            </a:r>
            <a:r>
              <a:rPr lang="en-US" sz="2800" dirty="0" err="1" smtClean="0"/>
              <a:t>Myogenin</a:t>
            </a:r>
            <a:endParaRPr lang="en-US" sz="2800" dirty="0" smtClean="0"/>
          </a:p>
          <a:p>
            <a:pPr lvl="1"/>
            <a:r>
              <a:rPr lang="en-US" sz="2400" dirty="0" err="1" smtClean="0"/>
              <a:t>Myogenin</a:t>
            </a:r>
            <a:r>
              <a:rPr lang="en-US" sz="2400" dirty="0"/>
              <a:t> </a:t>
            </a:r>
            <a:r>
              <a:rPr lang="en-US" sz="2400" dirty="0" smtClean="0"/>
              <a:t>and MyoD1+ 97% sensitivity </a:t>
            </a:r>
            <a:endParaRPr lang="en-US" sz="2400" dirty="0" smtClean="0"/>
          </a:p>
          <a:p>
            <a:pPr lvl="1"/>
            <a:r>
              <a:rPr lang="en-US" sz="2400" dirty="0" smtClean="0"/>
              <a:t>other myogenic proteins: actin, myosin</a:t>
            </a:r>
            <a:endParaRPr lang="en-US" sz="2400" dirty="0" smtClean="0"/>
          </a:p>
          <a:p>
            <a:r>
              <a:rPr lang="en-US" sz="2800" dirty="0" smtClean="0"/>
              <a:t>Ewing Sarcoma: CD99, NKX2-2</a:t>
            </a:r>
          </a:p>
          <a:p>
            <a:r>
              <a:rPr lang="en-US" sz="2800" dirty="0" smtClean="0"/>
              <a:t>Lymphoma: CD45</a:t>
            </a:r>
          </a:p>
          <a:p>
            <a:r>
              <a:rPr lang="en-US" sz="2800" dirty="0" smtClean="0"/>
              <a:t>Neuroendocrine: </a:t>
            </a:r>
            <a:r>
              <a:rPr lang="en-US" sz="2800" dirty="0" err="1" smtClean="0"/>
              <a:t>synaptophysin</a:t>
            </a:r>
            <a:r>
              <a:rPr lang="en-US" sz="2800" dirty="0" smtClean="0"/>
              <a:t>, </a:t>
            </a:r>
            <a:r>
              <a:rPr lang="en-US" sz="2800" dirty="0" err="1" smtClean="0"/>
              <a:t>chromogranin</a:t>
            </a:r>
            <a:endParaRPr lang="en-US" sz="2800" dirty="0" smtClean="0"/>
          </a:p>
          <a:p>
            <a:r>
              <a:rPr lang="en-US" sz="2800" dirty="0" smtClean="0"/>
              <a:t>Melanoma: S100, Sox10, HMB-45, </a:t>
            </a:r>
            <a:r>
              <a:rPr lang="en-US" sz="2800" dirty="0" err="1" smtClean="0"/>
              <a:t>Melan</a:t>
            </a:r>
            <a:r>
              <a:rPr lang="en-US" sz="2800" dirty="0" smtClean="0"/>
              <a:t>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5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Histologic Subtypes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77429"/>
              </p:ext>
            </p:extLst>
          </p:nvPr>
        </p:nvGraphicFramePr>
        <p:xfrm>
          <a:off x="307974" y="1878057"/>
          <a:ext cx="8378826" cy="43706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82621"/>
                <a:gridCol w="1183649"/>
                <a:gridCol w="1997408"/>
                <a:gridCol w="1615189"/>
                <a:gridCol w="776770"/>
                <a:gridCol w="623189"/>
              </a:tblGrid>
              <a:tr h="3060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535578">
                <a:tc>
                  <a:txBody>
                    <a:bodyPr/>
                    <a:lstStyle/>
                    <a:p>
                      <a:r>
                        <a:rPr lang="en-US" dirty="0" smtClean="0"/>
                        <a:t>Fusion-Negative</a:t>
                      </a:r>
                    </a:p>
                    <a:p>
                      <a:r>
                        <a:rPr lang="en-US" dirty="0" smtClean="0"/>
                        <a:t>(formerly </a:t>
                      </a:r>
                      <a:r>
                        <a:rPr lang="en-US" i="1" dirty="0" err="1" smtClean="0"/>
                        <a:t>Embryonal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</a:p>
                    <a:p>
                      <a:r>
                        <a:rPr lang="en-US" dirty="0" smtClean="0"/>
                        <a:t>M:F</a:t>
                      </a:r>
                      <a:r>
                        <a:rPr lang="en-US" baseline="0" dirty="0" smtClean="0"/>
                        <a:t>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LOH</a:t>
                      </a:r>
                      <a:r>
                        <a:rPr lang="en-US" b="1" baseline="0" dirty="0" smtClean="0"/>
                        <a:t> 11p15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orbit, H&amp;N, 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765112">
                <a:tc>
                  <a:txBody>
                    <a:bodyPr/>
                    <a:lstStyle/>
                    <a:p>
                      <a:r>
                        <a:rPr lang="en-US" dirty="0" smtClean="0"/>
                        <a:t>Fusion-Positive</a:t>
                      </a:r>
                    </a:p>
                    <a:p>
                      <a:r>
                        <a:rPr lang="en-US" dirty="0" smtClean="0"/>
                        <a:t>(formerly </a:t>
                      </a:r>
                      <a:r>
                        <a:rPr lang="en-US" i="1" dirty="0" smtClean="0"/>
                        <a:t>Alveola</a:t>
                      </a:r>
                      <a:r>
                        <a:rPr lang="en-US" dirty="0" smtClean="0"/>
                        <a:t>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FOX01+</a:t>
                      </a:r>
                    </a:p>
                    <a:p>
                      <a:r>
                        <a:rPr lang="en-US" b="1" dirty="0" smtClean="0"/>
                        <a:t>t(2;13)</a:t>
                      </a:r>
                      <a:r>
                        <a:rPr lang="en-US" b="1" baseline="0" dirty="0" smtClean="0"/>
                        <a:t> PAX3/FKHR</a:t>
                      </a:r>
                    </a:p>
                    <a:p>
                      <a:r>
                        <a:rPr lang="en-US" b="1" baseline="0" dirty="0" smtClean="0"/>
                        <a:t>t(1;13) PAX7/FKHR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trunk,</a:t>
                      </a:r>
                      <a:r>
                        <a:rPr lang="en-US" baseline="0" dirty="0" smtClean="0"/>
                        <a:t> extremities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</a:tr>
              <a:tr h="7651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Botryoid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 (vagina, bladder), NPX,</a:t>
                      </a:r>
                      <a:r>
                        <a:rPr lang="en-US" baseline="0" dirty="0" smtClean="0"/>
                        <a:t> biliary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en-US" dirty="0" smtClean="0"/>
                        <a:t>Pleomorphic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extremities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en-US" dirty="0" smtClean="0"/>
                        <a:t>Spindle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paratesticular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en-US" dirty="0" smtClean="0"/>
                        <a:t>Alveolar FOX01-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FOX01-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83998">
                <a:tc>
                  <a:txBody>
                    <a:bodyPr/>
                    <a:lstStyle/>
                    <a:p>
                      <a:r>
                        <a:rPr lang="en-US" dirty="0" smtClean="0"/>
                        <a:t>Mixed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6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RMS histology by age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Infants: </a:t>
            </a:r>
            <a:r>
              <a:rPr lang="en-US" dirty="0" err="1" smtClean="0"/>
              <a:t>Botryoid</a:t>
            </a:r>
            <a:endParaRPr lang="en-US" dirty="0" smtClean="0"/>
          </a:p>
          <a:p>
            <a:r>
              <a:rPr lang="en-US" dirty="0" smtClean="0"/>
              <a:t>Young children: </a:t>
            </a:r>
            <a:r>
              <a:rPr lang="en-US" dirty="0" err="1" smtClean="0"/>
              <a:t>embryonal</a:t>
            </a:r>
            <a:endParaRPr lang="en-US" dirty="0" smtClean="0"/>
          </a:p>
          <a:p>
            <a:r>
              <a:rPr lang="en-US" dirty="0" smtClean="0"/>
              <a:t>Teens: alveolar</a:t>
            </a:r>
          </a:p>
          <a:p>
            <a:r>
              <a:rPr lang="en-US" dirty="0" smtClean="0"/>
              <a:t>Adults: pleomorphic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3375</Words>
  <Application>Microsoft Macintosh PowerPoint</Application>
  <PresentationFormat>On-screen Show (4:3)</PresentationFormat>
  <Paragraphs>537</Paragraphs>
  <Slides>49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Topic Review: Pediatric Rhabdomyosarcoma</vt:lpstr>
      <vt:lpstr>Rhabdomyosarcoma</vt:lpstr>
      <vt:lpstr>Pathophysiology</vt:lpstr>
      <vt:lpstr>Prognosis </vt:lpstr>
      <vt:lpstr>Presentation</vt:lpstr>
      <vt:lpstr>Differential Diagnosis: Small Round Blue Cell Tumors</vt:lpstr>
      <vt:lpstr>IHC Tumor Markers</vt:lpstr>
      <vt:lpstr>Histologic Subtypes</vt:lpstr>
      <vt:lpstr>Most common RMS histology by age group</vt:lpstr>
      <vt:lpstr>Prognosis by histology</vt:lpstr>
      <vt:lpstr>Site of Origin</vt:lpstr>
      <vt:lpstr>PowerPoint Presentation</vt:lpstr>
      <vt:lpstr>Most common sites of origin</vt:lpstr>
      <vt:lpstr>Most common RMS histology by site: </vt:lpstr>
      <vt:lpstr>Risk of Lymph Node Involvement </vt:lpstr>
      <vt:lpstr>Pathologic TNM Staging Intergroup Rhabdomyosarcoma Study Group </vt:lpstr>
      <vt:lpstr>Clinical Staging  Based on pre-op studies (Intergroup Rhabdomyosarcoma Study Group)</vt:lpstr>
      <vt:lpstr>Clinical Group Based on surgical findings and extent of resection *IMPT bc this guides RT dose*</vt:lpstr>
      <vt:lpstr>Clinical Risk Groups Based on Children’s Oncology Group Stratification for Rhabdomyosarcoma</vt:lpstr>
      <vt:lpstr>Risk stratification (helps guide chemo) </vt:lpstr>
      <vt:lpstr>Workup</vt:lpstr>
      <vt:lpstr>Treatment Paradigm</vt:lpstr>
      <vt:lpstr>Treatment Paradigm: Low Risk</vt:lpstr>
      <vt:lpstr>Treatment Paradigm: Intermediate Risk</vt:lpstr>
      <vt:lpstr>Treatment Paradigm: High Risk (M+)</vt:lpstr>
      <vt:lpstr>Exceptions to surgery </vt:lpstr>
      <vt:lpstr>Adjuvant Radiation by Extent of Resection</vt:lpstr>
      <vt:lpstr>Individuals NOT typically treated with adjuvant radiation</vt:lpstr>
      <vt:lpstr>RT Treatment Planning</vt:lpstr>
      <vt:lpstr>Dose constraints (COG D9602)</vt:lpstr>
      <vt:lpstr>Site-specific  RT recommendations</vt:lpstr>
      <vt:lpstr>Significant Clinical Trials</vt:lpstr>
      <vt:lpstr>Why do we give chemo for RMS?</vt:lpstr>
      <vt:lpstr>Intergroup Rhabdomyosarcoma (IRS) I-III</vt:lpstr>
      <vt:lpstr>PowerPoint Presentation</vt:lpstr>
      <vt:lpstr>PowerPoint Presentation</vt:lpstr>
      <vt:lpstr>PowerPoint Presentation</vt:lpstr>
      <vt:lpstr>IRS-IV</vt:lpstr>
      <vt:lpstr>IRS-IV cont.</vt:lpstr>
      <vt:lpstr>D-9803</vt:lpstr>
      <vt:lpstr>D-9803</vt:lpstr>
      <vt:lpstr>D9602 aka IRS V</vt:lpstr>
      <vt:lpstr>D9602</vt:lpstr>
      <vt:lpstr>ARST 0331 “IRS-VI”</vt:lpstr>
      <vt:lpstr>ARST 0331 “IRS-VI” cont.</vt:lpstr>
      <vt:lpstr>High-Yield Summary</vt:lpstr>
      <vt:lpstr>Improvement in Survival Outcomes over past 50 years</vt:lpstr>
      <vt:lpstr>RT doses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Review: Pediatric Rhabdomyosarcoma</dc:title>
  <dc:creator>Jennifer Novak</dc:creator>
  <cp:lastModifiedBy>Jennifer Novak</cp:lastModifiedBy>
  <cp:revision>81</cp:revision>
  <dcterms:created xsi:type="dcterms:W3CDTF">2021-02-16T17:46:28Z</dcterms:created>
  <dcterms:modified xsi:type="dcterms:W3CDTF">2021-02-22T16:13:32Z</dcterms:modified>
</cp:coreProperties>
</file>