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5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6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7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8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9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  <p:sldMasterId id="2147483881" r:id="rId2"/>
    <p:sldMasterId id="2147483660" r:id="rId3"/>
    <p:sldMasterId id="2147483702" r:id="rId4"/>
    <p:sldMasterId id="2147483707" r:id="rId5"/>
    <p:sldMasterId id="2147483712" r:id="rId6"/>
    <p:sldMasterId id="2147483717" r:id="rId7"/>
    <p:sldMasterId id="2147483667" r:id="rId8"/>
    <p:sldMasterId id="2147483722" r:id="rId9"/>
    <p:sldMasterId id="2147483736" r:id="rId10"/>
  </p:sldMasterIdLst>
  <p:notesMasterIdLst>
    <p:notesMasterId r:id="rId32"/>
  </p:notesMasterIdLst>
  <p:handoutMasterIdLst>
    <p:handoutMasterId r:id="rId33"/>
  </p:handoutMasterIdLst>
  <p:sldIdLst>
    <p:sldId id="287" r:id="rId11"/>
    <p:sldId id="288" r:id="rId12"/>
    <p:sldId id="290" r:id="rId13"/>
    <p:sldId id="291" r:id="rId14"/>
    <p:sldId id="292" r:id="rId15"/>
    <p:sldId id="293" r:id="rId16"/>
    <p:sldId id="294" r:id="rId17"/>
    <p:sldId id="296" r:id="rId18"/>
    <p:sldId id="297" r:id="rId19"/>
    <p:sldId id="30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8" r:id="rId30"/>
    <p:sldId id="309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85" autoAdjust="0"/>
    <p:restoredTop sz="77221" autoAdjust="0"/>
  </p:normalViewPr>
  <p:slideViewPr>
    <p:cSldViewPr>
      <p:cViewPr varScale="1">
        <p:scale>
          <a:sx n="82" d="100"/>
          <a:sy n="82" d="100"/>
        </p:scale>
        <p:origin x="157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69BE11F-6042-4519-9572-9ED77DDB30CB}" type="datetimeFigureOut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EE04BF1-A84D-48C3-ADBA-B1D0DE82DB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16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D47937D-A867-45BE-96E0-57DE43DCCC22}" type="datetimeFigureOut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91E40A4-3FB7-449A-B695-06AD247285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224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07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06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579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267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31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18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432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237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82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sv-SE" dirty="0" smtClean="0"/>
              <a:t>Notera att denna kod är uppdaterad jämfört med koden i </a:t>
            </a:r>
            <a:r>
              <a:rPr lang="sv-SE" dirty="0" err="1" smtClean="0"/>
              <a:t>git</a:t>
            </a:r>
            <a:r>
              <a:rPr lang="sv-SE" dirty="0" smtClean="0"/>
              <a:t>: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sv-SE" dirty="0" err="1" smtClean="0"/>
              <a:t>RoundRobinRouter</a:t>
            </a:r>
            <a:r>
              <a:rPr lang="sv-SE" dirty="0" smtClean="0"/>
              <a:t> är </a:t>
            </a:r>
            <a:r>
              <a:rPr lang="sv-SE" dirty="0" err="1" smtClean="0"/>
              <a:t>deprecated</a:t>
            </a:r>
            <a:r>
              <a:rPr lang="sv-SE" baseline="0" dirty="0" smtClean="0"/>
              <a:t>, använd istället </a:t>
            </a:r>
            <a:r>
              <a:rPr lang="sv-SE" baseline="0" dirty="0" err="1" smtClean="0"/>
              <a:t>RoundRobinPool</a:t>
            </a:r>
            <a:r>
              <a:rPr lang="sv-SE" baseline="0" dirty="0" smtClean="0"/>
              <a:t> (eller </a:t>
            </a:r>
            <a:r>
              <a:rPr lang="sv-SE" baseline="0" dirty="0" err="1" smtClean="0"/>
              <a:t>RoundRobinGroup</a:t>
            </a:r>
            <a:r>
              <a:rPr lang="sv-SE" baseline="0" dirty="0" smtClean="0"/>
              <a:t> om grupper används)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sv-SE" dirty="0" smtClean="0"/>
              <a:t>Sätt supervisor strategi med </a:t>
            </a:r>
            <a:r>
              <a:rPr lang="sv-SE" dirty="0" err="1" smtClean="0"/>
              <a:t>named</a:t>
            </a:r>
            <a:r>
              <a:rPr lang="sv-SE" dirty="0" smtClean="0"/>
              <a:t> parameter är mer läsbart</a:t>
            </a:r>
            <a:r>
              <a:rPr lang="sv-SE" baseline="0" dirty="0" smtClean="0"/>
              <a:t>; ”</a:t>
            </a:r>
            <a:r>
              <a:rPr lang="sv-SE" dirty="0" smtClean="0"/>
              <a:t>, </a:t>
            </a:r>
            <a:r>
              <a:rPr lang="sv-SE" dirty="0" err="1" smtClean="0"/>
              <a:t>supervisorStrategy</a:t>
            </a:r>
            <a:r>
              <a:rPr lang="sv-SE" dirty="0" smtClean="0"/>
              <a:t> = </a:t>
            </a:r>
            <a:r>
              <a:rPr lang="sv-SE" dirty="0" err="1" smtClean="0"/>
              <a:t>youStrategy</a:t>
            </a:r>
            <a:r>
              <a:rPr lang="sv-SE" dirty="0" smtClean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148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65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942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068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sv-SE" dirty="0" smtClean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95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sv-SE" dirty="0" smtClean="0"/>
              <a:t>Praktisk Scala innefattar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sv-SE" baseline="0" dirty="0" err="1" smtClean="0"/>
              <a:t>asbtract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class</a:t>
            </a:r>
            <a:r>
              <a:rPr lang="sv-SE" baseline="0" dirty="0" smtClean="0"/>
              <a:t> or </a:t>
            </a:r>
            <a:r>
              <a:rPr lang="sv-SE" baseline="0" dirty="0" err="1" smtClean="0"/>
              <a:t>type</a:t>
            </a:r>
            <a:r>
              <a:rPr lang="sv-SE" baseline="0" dirty="0" smtClean="0"/>
              <a:t> alias?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sv-SE" baseline="0" dirty="0" smtClean="0"/>
              <a:t>vanliga misstag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sv-SE" baseline="0" dirty="0" smtClean="0"/>
              <a:t>skillnader mellan metod och funktion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78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45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0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17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02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95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14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Master" Target="../slideMasters/slideMaster8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8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Master" Target="../slideMasters/slideMaster10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troSlide_TriMaran_img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5875"/>
            <a:ext cx="8353425" cy="411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287" y="4797152"/>
            <a:ext cx="8353425" cy="647974"/>
          </a:xfrm>
        </p:spPr>
        <p:txBody>
          <a:bodyPr anchor="b">
            <a:noAutofit/>
          </a:bodyPr>
          <a:lstStyle>
            <a:lvl1pPr algn="ctr">
              <a:defRPr sz="3200" cap="all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287" y="5445125"/>
            <a:ext cx="8353425" cy="648171"/>
          </a:xfrm>
        </p:spPr>
        <p:txBody>
          <a:bodyPr>
            <a:normAutofit/>
          </a:bodyPr>
          <a:lstStyle>
            <a:lvl1pPr marL="0" indent="0" algn="ctr">
              <a:buNone/>
              <a:defRPr sz="1600" cap="all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7137D-2EC1-4192-A996-F57C33623E01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0C004-0442-4D22-901C-B3F7D9887AD4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42D60-2F58-41FC-8822-F5D3E103D4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8913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8BC502-047F-41F4-8017-A7F07D5A98C2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B5CC4-749F-4C8B-8F82-5372C6E5E6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28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2753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2753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ECFE9-09C6-4C94-BA02-39CEAAC147E5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CC2E1-A54D-4DC8-B5C7-B2FBE4088F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29F24-398D-46FA-93C9-3516938EA021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405C4E-01AC-4CC6-83D3-C925D6DBC3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D5DC1-1C2A-4C29-8CB2-34691D74F816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32C0E2-8F00-4886-A3D2-12B30A8C34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8913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CA657-CCCF-4BCD-9367-C8E166AE822C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23B7A2-020E-4CB6-BD56-6B7327A724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28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2753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2753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E6384-8048-48E9-8EFC-B148E3CDB275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9CD272-F13C-48C2-ABD5-43C5766BEB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1FA7B-54BD-4FF3-967A-5DAA3D11B82B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A5F3F-A605-413F-9BC3-29557E5B91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93A17-881C-4A3C-8C10-BB81DB635A80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E58396-49C0-435B-90A3-1E6424A3EE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troSlide_TriMaran_img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88913"/>
            <a:ext cx="8369300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287" y="4797152"/>
            <a:ext cx="8353425" cy="647974"/>
          </a:xfrm>
        </p:spPr>
        <p:txBody>
          <a:bodyPr anchor="b">
            <a:noAutofit/>
          </a:bodyPr>
          <a:lstStyle>
            <a:lvl1pPr algn="ctr">
              <a:defRPr sz="3200" cap="all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287" y="5445125"/>
            <a:ext cx="8353425" cy="648171"/>
          </a:xfrm>
        </p:spPr>
        <p:txBody>
          <a:bodyPr>
            <a:normAutofit/>
          </a:bodyPr>
          <a:lstStyle>
            <a:lvl1pPr marL="0" indent="0" algn="ctr">
              <a:buNone/>
              <a:defRPr sz="1600" cap="all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A9F13-03D1-4EC6-9F33-14A4559E49AF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8913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B62507-08EE-4125-8D31-C87A4E31D21E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9676F-4931-4901-BF60-DB217E8454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28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2753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2753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2B6D6-F6DE-4010-8E91-0A4C3B16BE54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C9F0D3-B44B-41AF-8CBC-486F5680D0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20C35A-36D6-47CA-A1E2-3FA8755709F4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FA9636-D27D-44F1-9435-28363C7450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F18EA-8B1B-4C66-ABBE-B6B99F0B486C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5F6F6-E1EF-4ECE-A8CC-74ABC71FA1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8913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C72E0-A1DE-43C0-B4C0-2138DC0A8470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E666E-C144-4797-A422-A17FD0DB2D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28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2753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2753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02B796-35FA-48EB-A403-05AB51AA691D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42D9E2-7CB6-415E-B345-C086E3DF5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333F3-6830-4878-AD2D-FDEA6BF5DC39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34734-DE99-4C66-A790-6645F1DBA1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B894B-FE3C-4CF3-8CEB-FE81321F8052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140760-B304-40C9-A6FE-536D16CCEF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8913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64BA9C-145C-4D0A-B6CC-CDC1FE01EEC9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497B43-D074-444C-8A12-8DAA505951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28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2753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2753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344FB-FCD6-4E8E-87B6-BB415ED16318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AFA56-79DF-4E69-968C-D3C9841940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ark\Documents\My Dropbox\THE STUDY Studio\HiQ\PROJECTS\HIQ0053 Kunskapsbaren\FINAL files\PPT\Speechbubbles_and_glasses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3463" y="468313"/>
            <a:ext cx="4537075" cy="386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287" y="4797152"/>
            <a:ext cx="8353425" cy="647974"/>
          </a:xfrm>
        </p:spPr>
        <p:txBody>
          <a:bodyPr anchor="b">
            <a:noAutofit/>
          </a:bodyPr>
          <a:lstStyle>
            <a:lvl1pPr algn="ctr">
              <a:defRPr sz="3200" cap="all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287" y="5445125"/>
            <a:ext cx="8353425" cy="648171"/>
          </a:xfrm>
        </p:spPr>
        <p:txBody>
          <a:bodyPr>
            <a:normAutofit/>
          </a:bodyPr>
          <a:lstStyle>
            <a:lvl1pPr marL="0" indent="0" algn="ctr">
              <a:buNone/>
              <a:defRPr sz="1600" cap="all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0FBA05-5ED5-4DBF-A24E-BC72422EC292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726057-572C-41A2-817C-5452C6AFEC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callout_box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0" y="2019300"/>
            <a:ext cx="58547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8174" y="2349499"/>
            <a:ext cx="5256237" cy="1799581"/>
          </a:xfrm>
        </p:spPr>
        <p:txBody>
          <a:bodyPr anchor="ctr" anchorCtr="1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callout_box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338" y="2019300"/>
            <a:ext cx="585152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8174" y="2349499"/>
            <a:ext cx="5256237" cy="1799581"/>
          </a:xfrm>
        </p:spPr>
        <p:txBody>
          <a:bodyPr anchor="ctr" anchorCtr="1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callout_box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1925" y="2019300"/>
            <a:ext cx="584835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8174" y="2349499"/>
            <a:ext cx="5256237" cy="1799581"/>
          </a:xfrm>
        </p:spPr>
        <p:txBody>
          <a:bodyPr anchor="ctr" anchorCtr="1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callout_box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1925" y="2019300"/>
            <a:ext cx="584835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8174" y="2349499"/>
            <a:ext cx="5256237" cy="1799581"/>
          </a:xfrm>
        </p:spPr>
        <p:txBody>
          <a:bodyPr anchor="ctr" anchorCtr="1"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. 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Mini_header_pink_purpl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88913"/>
            <a:ext cx="2816225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3850" y="404730"/>
            <a:ext cx="2591966" cy="21590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. 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Mini_header_pink_purpl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88913"/>
            <a:ext cx="2816225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3850" y="404730"/>
            <a:ext cx="2591966" cy="21590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PPT_chapterslide_box_purple_pink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3927475"/>
            <a:ext cx="6334125" cy="158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4400363"/>
            <a:ext cx="5616575" cy="648073"/>
          </a:xfrm>
        </p:spPr>
        <p:txBody>
          <a:bodyPr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PPT_chapterslide_box_purple_pink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3927475"/>
            <a:ext cx="6334125" cy="158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4400363"/>
            <a:ext cx="5616575" cy="648073"/>
          </a:xfrm>
        </p:spPr>
        <p:txBody>
          <a:bodyPr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:\Users\Mark\Documents\My Dropbox\THE STUDY Studio\HiQ\PROJECTS\HIQ0053 Kunskapsbaren\FINAL files\PPT\Kunskapsbaren_logotype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6413" y="2060575"/>
            <a:ext cx="5591175" cy="273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:\Users\Mark\Documents\My Dropbox\THE STUDY Studio\HiQ\PROJECTS\HIQ0053 Kunskapsbaren\FINAL files\PPT\Kunskapsbaren_logotype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8038" y="1844675"/>
            <a:ext cx="4987925" cy="243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287" y="4797152"/>
            <a:ext cx="8353425" cy="647974"/>
          </a:xfrm>
        </p:spPr>
        <p:txBody>
          <a:bodyPr anchor="b">
            <a:noAutofit/>
          </a:bodyPr>
          <a:lstStyle>
            <a:lvl1pPr algn="ctr">
              <a:defRPr sz="3200" cap="all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287" y="5445125"/>
            <a:ext cx="8353425" cy="648171"/>
          </a:xfrm>
        </p:spPr>
        <p:txBody>
          <a:bodyPr>
            <a:normAutofit/>
          </a:bodyPr>
          <a:lstStyle>
            <a:lvl1pPr marL="0" indent="0" algn="ctr">
              <a:buNone/>
              <a:defRPr sz="1600" cap="all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ark\Documents\My Dropbox\THE STUDY Studio\HiQ\PROJECTS\HIQ0053 Kunskapsbaren\FINAL files\PPT\Speechbubbles_and_glasses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3463" y="468313"/>
            <a:ext cx="4537075" cy="386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287" y="4797152"/>
            <a:ext cx="8353425" cy="647974"/>
          </a:xfrm>
        </p:spPr>
        <p:txBody>
          <a:bodyPr anchor="b">
            <a:noAutofit/>
          </a:bodyPr>
          <a:lstStyle>
            <a:lvl1pPr algn="ctr">
              <a:defRPr sz="3200" cap="all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287" y="5445125"/>
            <a:ext cx="8353425" cy="648171"/>
          </a:xfrm>
        </p:spPr>
        <p:txBody>
          <a:bodyPr>
            <a:normAutofit/>
          </a:bodyPr>
          <a:lstStyle>
            <a:lvl1pPr marL="0" indent="0" algn="ctr">
              <a:buNone/>
              <a:defRPr sz="1600" cap="all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w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.w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1.wmf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2.wmf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slideLayout" Target="../slideLayouts/slideLayout29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0.wmf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30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9.wmf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34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9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hiq_attributlogotyp_neg.pn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735888" y="5734050"/>
            <a:ext cx="14065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0"/>
            <a:ext cx="7921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E0E01DF-063B-457F-888C-BFB4E10CDE43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5113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29C8BDD-9EAF-4241-B707-6655F83B60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0" r:id="rId5"/>
    <p:sldLayoutId id="214748404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6" descr="hiq_attributlogotyp_pos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4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84B30E5-84AF-44B4-9EBE-DCD2784C84FA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5688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5C0FD27-32F9-4FFF-A303-2D0B1748BF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52" r:id="rId1"/>
    <p:sldLayoutId id="2147484053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0"/>
            <a:ext cx="7921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0CA7442-01FD-4532-8C2E-882B1F6ECC28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5113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2C457B3-FDF4-4463-9763-0FB5083AF5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5" descr="C:\Documents and Settings\mark.robinson\Desktop\Grafik\PPT_headerbar_black_pink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4625" y="44450"/>
            <a:ext cx="8794750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6" descr="hiq_attributlogotyp_pos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1D77756-7801-4092-8E61-F261E3960D6F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2200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5893968-D1DB-4085-A0F6-4A09DA3F4E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17" r:id="rId2"/>
    <p:sldLayoutId id="2147484018" r:id="rId3"/>
    <p:sldLayoutId id="2147484019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 descr="C:\Documents and Settings\mark.robinson\Desktop\Grafik\PPT_headerbar_black_pink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4625" y="46038"/>
            <a:ext cx="8794750" cy="89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6" descr="hiq_attributlogotyp_pos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C407454-C1F7-46D5-9B7E-A81AF966141D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2200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D252682-4686-41D4-8475-086AFCE436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5" descr="C:\Documents and Settings\mark.robinson\Desktop\Grafik\PPT_headerbar_black_pink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4625" y="44450"/>
            <a:ext cx="8794750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6" descr="hiq_attributlogotyp_pos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63AFA8F-689C-4D4C-8C5D-F08F97AF738C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2200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120CAD0-91BD-4C53-9D23-3B6B33CEEE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  <p:sldLayoutId id="2147484025" r:id="rId2"/>
    <p:sldLayoutId id="2147484026" r:id="rId3"/>
    <p:sldLayoutId id="2147484027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 descr="C:\Documents and Settings\mark.robinson\Desktop\Grafik\PPT_headerbar_black_pink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4625" y="44450"/>
            <a:ext cx="8794750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6" descr="hiq_attributlogotyp_pos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8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322233-1765-425A-870B-FBBCE9ED8559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2200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accent3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7BB1720-0B8A-4449-8892-3BC10FF328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  <p:sldLayoutId id="2147484029" r:id="rId2"/>
    <p:sldLayoutId id="2147484030" r:id="rId3"/>
    <p:sldLayoutId id="2147484031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rgbClr val="8429A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8429A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8429A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8429A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8429A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" descr="C:\Documents and Settings\mark.robinson\Desktop\Grafik\PPT_headerbar_black_pink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4625" y="46038"/>
            <a:ext cx="8794750" cy="89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6" descr="hiq_attributlogotyp_pos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5DA462F-8920-4679-83CE-CF4D89268BE5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2200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4F0C9B7-0E81-4F6C-AB58-22726B8080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177" name="Picture 6" descr="hiq_attributlogotyp_pos.pn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743825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6" descr="hiq_attributlogotyp_pos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A62282B-8F89-4DFE-B8B4-CABEEBBE5F98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5688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F89A713-D77E-449C-ADCB-D5B91F22BD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8" r:id="rId3"/>
    <p:sldLayoutId id="2147484049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6" descr="hiq_attributlogotyp_pos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2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6E44647-FF30-45D6-96C9-0B7E4C5237D1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5688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42A19A9-8EB2-4B20-A99C-395A56CAD3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aesathiq/hiqscalaintermediate.gi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HiCollege</a:t>
            </a:r>
            <a:r>
              <a:rPr lang="sv-SE" dirty="0" smtClean="0"/>
              <a:t> våren2014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47688" y="14938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3888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160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indent="-152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3263" indent="-144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4800" dirty="0" smtClean="0"/>
              <a:t>Scala – En fortsättning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8864600" y="3413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32FE30D1-966B-4FB0-BE73-441038E278A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smtClean="0"/>
              <a:t>Övning 1 - </a:t>
            </a:r>
            <a:r>
              <a:rPr lang="sv-SE" dirty="0" err="1" smtClean="0"/>
              <a:t>view</a:t>
            </a:r>
            <a:r>
              <a:rPr lang="sv-SE" dirty="0" smtClean="0"/>
              <a:t> </a:t>
            </a:r>
            <a:r>
              <a:rPr lang="sv-SE" dirty="0" err="1" smtClean="0"/>
              <a:t>bounds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3184" y="1880828"/>
            <a:ext cx="896524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bounds</a:t>
            </a:r>
            <a:endParaRPr lang="sv-SE" sz="1200" i="1" dirty="0">
              <a:solidFill>
                <a:srgbClr val="4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strToInt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.toInt</a:t>
            </a:r>
            <a:endParaRPr lang="sv-SE" sz="1200" b="1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Specify a view bound with &lt;%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{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 + x 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stringCont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"123"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stringCont.getClass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stringCont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intCont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(123)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intCont.getClass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intCont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 smtClean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  <a:r>
              <a:rPr lang="en-US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addIt</a:t>
            </a:r>
            <a:r>
              <a:rPr lang="en-US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(123.2F) // &lt;= Uncomment this line</a:t>
            </a:r>
            <a:endParaRPr lang="sv-S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v-SE" sz="1200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95288" y="1341440"/>
            <a:ext cx="7921625" cy="53938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smtClean="0"/>
              <a:t>Gör så att nedanstående kod kompilerar</a:t>
            </a:r>
          </a:p>
        </p:txBody>
      </p:sp>
    </p:spTree>
    <p:extLst>
      <p:ext uri="{BB962C8B-B14F-4D97-AF65-F5344CB8AC3E}">
        <p14:creationId xmlns:p14="http://schemas.microsoft.com/office/powerpoint/2010/main" val="8279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Pattern</a:t>
            </a:r>
            <a:r>
              <a:rPr lang="sv-SE" dirty="0" smtClean="0"/>
              <a:t> </a:t>
            </a:r>
            <a:r>
              <a:rPr lang="sv-SE" dirty="0" err="1" smtClean="0"/>
              <a:t>matching</a:t>
            </a:r>
            <a:r>
              <a:rPr lang="sv-SE" dirty="0" smtClean="0"/>
              <a:t>, </a:t>
            </a:r>
            <a:r>
              <a:rPr lang="sv-SE" dirty="0" err="1" smtClean="0"/>
              <a:t>case</a:t>
            </a:r>
            <a:r>
              <a:rPr lang="sv-SE" dirty="0" smtClean="0"/>
              <a:t> </a:t>
            </a:r>
            <a:r>
              <a:rPr lang="sv-SE" dirty="0" err="1" smtClean="0"/>
              <a:t>classes</a:t>
            </a:r>
            <a:r>
              <a:rPr lang="sv-SE" dirty="0" smtClean="0"/>
              <a:t> och hela vägen till </a:t>
            </a:r>
            <a:r>
              <a:rPr lang="sv-SE" dirty="0" err="1" smtClean="0"/>
              <a:t>Actors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073414"/>
            <a:ext cx="7921625" cy="57539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step6</a:t>
            </a:r>
            <a:endParaRPr lang="sv-SE" sz="1600" dirty="0"/>
          </a:p>
          <a:p>
            <a:pPr marL="0" indent="0" eaLnBrk="1" hangingPunct="1">
              <a:buNone/>
            </a:pPr>
            <a:endParaRPr lang="sv-SE" sz="2000" b="1" dirty="0" smtClean="0"/>
          </a:p>
          <a:p>
            <a:pPr eaLnBrk="1" hangingPunct="1"/>
            <a:endParaRPr lang="sv-SE" dirty="0" smtClean="0"/>
          </a:p>
          <a:p>
            <a:pPr eaLnBrk="1" hangingPunct="1"/>
            <a:endParaRPr lang="sv-SE" dirty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69962" y="1484784"/>
            <a:ext cx="887403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FromPatternMatchingToActors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Decompose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endParaRPr lang="sv-SE" sz="1200" i="1" dirty="0">
              <a:solidFill>
                <a:srgbClr val="4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"one"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"two"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"three"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b, c)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</a:t>
            </a:r>
            <a:endParaRPr lang="sv-SE" sz="12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"Decompose with tuple: "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a + 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b + 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c)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It is possible to use pattern matching for type switching: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dog = new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"Ruff"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cat = new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"Fluff"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animal = dog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animal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Note that these classes are NOT related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dog: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"Type: Dog with name (%s)"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.format(dog.name))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 shows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principle: this generates a warning since it's fruitless and unreachable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cat: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"Type: Cat with name (%s)"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.format(cat.name))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v-SE" sz="1200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395288" y="5697195"/>
            <a:ext cx="6660740" cy="338554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sv-SE" sz="1600" dirty="0" smtClean="0">
                <a:solidFill>
                  <a:schemeClr val="bg1"/>
                </a:solidFill>
              </a:rPr>
              <a:t>Fortsätter på nästa sida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58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Pattern</a:t>
            </a:r>
            <a:r>
              <a:rPr lang="sv-SE" dirty="0" smtClean="0"/>
              <a:t> </a:t>
            </a:r>
            <a:r>
              <a:rPr lang="sv-SE" dirty="0" err="1" smtClean="0"/>
              <a:t>matching</a:t>
            </a:r>
            <a:r>
              <a:rPr lang="sv-SE" dirty="0" smtClean="0"/>
              <a:t>, </a:t>
            </a:r>
            <a:r>
              <a:rPr lang="sv-SE" dirty="0" err="1" smtClean="0"/>
              <a:t>case</a:t>
            </a:r>
            <a:r>
              <a:rPr lang="sv-SE" dirty="0" smtClean="0"/>
              <a:t> </a:t>
            </a:r>
            <a:r>
              <a:rPr lang="sv-SE" dirty="0" err="1" smtClean="0"/>
              <a:t>classes</a:t>
            </a:r>
            <a:r>
              <a:rPr lang="sv-SE" dirty="0" smtClean="0"/>
              <a:t> och hela vägen till </a:t>
            </a:r>
            <a:r>
              <a:rPr lang="sv-SE" dirty="0" err="1" smtClean="0"/>
              <a:t>Actors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3508" y="1232756"/>
            <a:ext cx="9162578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Decompose with binding on sub match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NOTE that for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work, this must be a case class, or define its own decomposer (</a:t>
            </a:r>
            <a:r>
              <a:rPr lang="en-US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unapply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class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ABeeCee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ABeeCee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"one"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"two"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"three"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abc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ABeeCee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y, z)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"Match with sub-match: "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x +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y +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z)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Note how we can match on specific values: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abc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ABeeCee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"three"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"Match on a, b and \"three\""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abc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ABeeCee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"four"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"Match on a, b and \"four\""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_ =&gt;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 match on a, b and \"four\""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Match on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endParaRPr lang="sv-SE" sz="1200" i="1" dirty="0">
              <a:solidFill>
                <a:srgbClr val="4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endParaRPr lang="sv-SE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class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(radius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class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(width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height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area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(shape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shape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fr-FR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fr-FR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(radius) </a:t>
            </a:r>
            <a:r>
              <a:rPr lang="fr-FR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fr-FR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fr-FR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</a:t>
            </a:r>
            <a:r>
              <a:rPr lang="fr-FR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radius * radius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(width, height)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width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height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(area(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(area(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4)))</a:t>
            </a:r>
          </a:p>
          <a:p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278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Pattern</a:t>
            </a:r>
            <a:r>
              <a:rPr lang="sv-SE" dirty="0" smtClean="0"/>
              <a:t> </a:t>
            </a:r>
            <a:r>
              <a:rPr lang="sv-SE" dirty="0" err="1" smtClean="0"/>
              <a:t>matching</a:t>
            </a:r>
            <a:r>
              <a:rPr lang="sv-SE" dirty="0" smtClean="0"/>
              <a:t>, </a:t>
            </a:r>
            <a:r>
              <a:rPr lang="sv-SE" dirty="0" err="1" smtClean="0"/>
              <a:t>case</a:t>
            </a:r>
            <a:r>
              <a:rPr lang="sv-SE" dirty="0" smtClean="0"/>
              <a:t> </a:t>
            </a:r>
            <a:r>
              <a:rPr lang="sv-SE" dirty="0" err="1" smtClean="0"/>
              <a:t>classes</a:t>
            </a:r>
            <a:r>
              <a:rPr lang="sv-SE" dirty="0" smtClean="0"/>
              <a:t> och hela vägen till </a:t>
            </a:r>
            <a:r>
              <a:rPr lang="sv-SE" dirty="0" err="1" smtClean="0"/>
              <a:t>Actors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073414"/>
            <a:ext cx="7921625" cy="57539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step7</a:t>
            </a:r>
            <a:endParaRPr lang="sv-SE" sz="1600" dirty="0"/>
          </a:p>
          <a:p>
            <a:pPr marL="0" indent="0" eaLnBrk="1" hangingPunct="1">
              <a:buNone/>
            </a:pPr>
            <a:endParaRPr lang="sv-SE" sz="2000" b="1" dirty="0" smtClean="0"/>
          </a:p>
          <a:p>
            <a:pPr eaLnBrk="1" hangingPunct="1"/>
            <a:endParaRPr lang="sv-SE" dirty="0" smtClean="0"/>
          </a:p>
          <a:p>
            <a:pPr eaLnBrk="1" hangingPunct="1"/>
            <a:endParaRPr lang="sv-SE" dirty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98918" y="1410355"/>
            <a:ext cx="8082644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FromPatternMatchingToActors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.system.shutdown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preStart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.actorOf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</a:t>
            </a:r>
            <a:endParaRPr lang="sv-SE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</a:t>
            </a:r>
            <a:endParaRPr lang="sv-SE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endParaRPr lang="sv-SE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World!"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sender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endParaRPr lang="sv-SE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system =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ActorSystem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actors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.actorOf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738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Actor</a:t>
            </a:r>
            <a:r>
              <a:rPr lang="sv-SE" dirty="0" smtClean="0"/>
              <a:t> supervision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341439"/>
            <a:ext cx="7921625" cy="611398"/>
          </a:xfrm>
        </p:spPr>
        <p:txBody>
          <a:bodyPr/>
          <a:lstStyle/>
          <a:p>
            <a:r>
              <a:rPr lang="sv-SE" dirty="0" smtClean="0"/>
              <a:t>Ett </a:t>
            </a:r>
            <a:r>
              <a:rPr lang="sv-SE" dirty="0" err="1" smtClean="0"/>
              <a:t>Actor</a:t>
            </a:r>
            <a:r>
              <a:rPr lang="sv-SE" dirty="0" smtClean="0"/>
              <a:t> System är ett </a:t>
            </a:r>
            <a:r>
              <a:rPr lang="sv-SE" dirty="0" err="1" smtClean="0"/>
              <a:t>hierakiskt</a:t>
            </a:r>
            <a:r>
              <a:rPr lang="sv-SE" dirty="0" smtClean="0"/>
              <a:t> system av </a:t>
            </a:r>
            <a:r>
              <a:rPr lang="sv-SE" dirty="0" err="1" smtClean="0"/>
              <a:t>Actors</a:t>
            </a:r>
            <a:r>
              <a:rPr lang="sv-SE" dirty="0" smtClean="0"/>
              <a:t>, där noder övervakar varandra i en trädstruktur. Normalt definieras ett </a:t>
            </a:r>
            <a:r>
              <a:rPr lang="sv-SE" dirty="0" err="1" smtClean="0"/>
              <a:t>Actor</a:t>
            </a:r>
            <a:r>
              <a:rPr lang="sv-SE" dirty="0" smtClean="0"/>
              <a:t> System per logisk applikation.</a:t>
            </a:r>
          </a:p>
          <a:p>
            <a:pPr lvl="1"/>
            <a:r>
              <a:rPr lang="sv-SE" dirty="0" smtClean="0"/>
              <a:t>Ett exempel skulle kunna vara:</a:t>
            </a:r>
            <a:endParaRPr lang="sv-SE" dirty="0"/>
          </a:p>
        </p:txBody>
      </p:sp>
      <p:sp>
        <p:nvSpPr>
          <p:cNvPr id="5" name="Oval 4"/>
          <p:cNvSpPr/>
          <p:nvPr/>
        </p:nvSpPr>
        <p:spPr>
          <a:xfrm>
            <a:off x="2519772" y="2236595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m</a:t>
            </a:r>
            <a:r>
              <a:rPr lang="sv-SE" dirty="0" smtClean="0"/>
              <a:t>aster</a:t>
            </a:r>
            <a:endParaRPr lang="sv-SE" dirty="0"/>
          </a:p>
        </p:txBody>
      </p:sp>
      <p:sp>
        <p:nvSpPr>
          <p:cNvPr id="8" name="Oval 7"/>
          <p:cNvSpPr/>
          <p:nvPr/>
        </p:nvSpPr>
        <p:spPr>
          <a:xfrm>
            <a:off x="791580" y="3537012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worker1</a:t>
            </a:r>
            <a:endParaRPr lang="sv-SE" dirty="0"/>
          </a:p>
        </p:txBody>
      </p:sp>
      <p:sp>
        <p:nvSpPr>
          <p:cNvPr id="10" name="Oval 9"/>
          <p:cNvSpPr/>
          <p:nvPr/>
        </p:nvSpPr>
        <p:spPr>
          <a:xfrm>
            <a:off x="2519772" y="3537012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w</a:t>
            </a:r>
            <a:r>
              <a:rPr lang="sv-SE" dirty="0" smtClean="0"/>
              <a:t>orker2</a:t>
            </a:r>
            <a:endParaRPr lang="sv-SE" dirty="0"/>
          </a:p>
        </p:txBody>
      </p:sp>
      <p:sp>
        <p:nvSpPr>
          <p:cNvPr id="11" name="Oval 10"/>
          <p:cNvSpPr/>
          <p:nvPr/>
        </p:nvSpPr>
        <p:spPr>
          <a:xfrm>
            <a:off x="4247964" y="3537011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w</a:t>
            </a:r>
            <a:r>
              <a:rPr lang="sv-SE" dirty="0" smtClean="0"/>
              <a:t>orker3</a:t>
            </a:r>
            <a:endParaRPr lang="sv-SE" dirty="0"/>
          </a:p>
        </p:txBody>
      </p:sp>
      <p:cxnSp>
        <p:nvCxnSpPr>
          <p:cNvPr id="7" name="Straight Arrow Connector 6"/>
          <p:cNvCxnSpPr>
            <a:stCxn id="5" idx="3"/>
            <a:endCxn id="8" idx="7"/>
          </p:cNvCxnSpPr>
          <p:nvPr/>
        </p:nvCxnSpPr>
        <p:spPr>
          <a:xfrm flipH="1">
            <a:off x="2020833" y="3081535"/>
            <a:ext cx="709846" cy="600446"/>
          </a:xfrm>
          <a:prstGeom prst="straightConnector1">
            <a:avLst/>
          </a:prstGeom>
          <a:ln w="25400"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4"/>
            <a:endCxn id="10" idx="0"/>
          </p:cNvCxnSpPr>
          <p:nvPr/>
        </p:nvCxnSpPr>
        <p:spPr>
          <a:xfrm>
            <a:off x="3239852" y="3226504"/>
            <a:ext cx="0" cy="310508"/>
          </a:xfrm>
          <a:prstGeom prst="straightConnector1">
            <a:avLst/>
          </a:prstGeom>
          <a:ln w="25400"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1"/>
          </p:cNvCxnSpPr>
          <p:nvPr/>
        </p:nvCxnSpPr>
        <p:spPr>
          <a:xfrm>
            <a:off x="3749025" y="3081535"/>
            <a:ext cx="709846" cy="600445"/>
          </a:xfrm>
          <a:prstGeom prst="straightConnector1">
            <a:avLst/>
          </a:prstGeom>
          <a:ln w="25400"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395288" y="4713162"/>
            <a:ext cx="7921625" cy="1956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3888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160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indent="-152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3263" indent="-144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 smtClean="0"/>
              <a:t>Det går att adressera en specifik </a:t>
            </a:r>
            <a:r>
              <a:rPr lang="sv-SE" dirty="0" err="1" smtClean="0"/>
              <a:t>Actor</a:t>
            </a:r>
            <a:r>
              <a:rPr lang="sv-SE" dirty="0" smtClean="0"/>
              <a:t> med en logisk </a:t>
            </a:r>
            <a:r>
              <a:rPr lang="sv-SE" dirty="0" err="1" smtClean="0"/>
              <a:t>adresss</a:t>
            </a:r>
            <a:r>
              <a:rPr lang="sv-SE" dirty="0" smtClean="0"/>
              <a:t>, eller ”</a:t>
            </a:r>
            <a:r>
              <a:rPr lang="sv-SE" dirty="0" err="1" smtClean="0"/>
              <a:t>path</a:t>
            </a:r>
            <a:r>
              <a:rPr lang="sv-SE" dirty="0" smtClean="0"/>
              <a:t>”, </a:t>
            </a:r>
            <a:r>
              <a:rPr lang="sv-SE" dirty="0" err="1" smtClean="0"/>
              <a:t>t.ex</a:t>
            </a:r>
            <a:r>
              <a:rPr lang="sv-SE" dirty="0"/>
              <a:t>:</a:t>
            </a:r>
            <a:endParaRPr lang="sv-SE" dirty="0" smtClean="0"/>
          </a:p>
          <a:p>
            <a:pPr lvl="1"/>
            <a:r>
              <a:rPr lang="sv-SE" dirty="0" smtClean="0"/>
              <a:t>”</a:t>
            </a:r>
            <a:r>
              <a:rPr lang="sv-SE" dirty="0" err="1" smtClean="0"/>
              <a:t>akka</a:t>
            </a:r>
            <a:r>
              <a:rPr lang="sv-SE" dirty="0" smtClean="0"/>
              <a:t>://my-sys/</a:t>
            </a:r>
            <a:r>
              <a:rPr lang="sv-SE" dirty="0" err="1" smtClean="0"/>
              <a:t>user</a:t>
            </a:r>
            <a:r>
              <a:rPr lang="sv-SE" dirty="0" smtClean="0"/>
              <a:t>/master/worker1”  för en lokal </a:t>
            </a:r>
            <a:r>
              <a:rPr lang="sv-SE" dirty="0" err="1" smtClean="0"/>
              <a:t>Actor</a:t>
            </a:r>
            <a:endParaRPr lang="sv-SE" dirty="0"/>
          </a:p>
          <a:p>
            <a:pPr lvl="1"/>
            <a:r>
              <a:rPr lang="sv-SE" dirty="0" smtClean="0"/>
              <a:t>”</a:t>
            </a:r>
            <a:r>
              <a:rPr lang="sv-SE" dirty="0" err="1" smtClean="0"/>
              <a:t>akka</a:t>
            </a:r>
            <a:r>
              <a:rPr lang="sv-SE" dirty="0"/>
              <a:t>://</a:t>
            </a:r>
            <a:r>
              <a:rPr lang="sv-SE" dirty="0" smtClean="0"/>
              <a:t>my-sys@sys.localnet.com/</a:t>
            </a:r>
            <a:r>
              <a:rPr lang="sv-SE" dirty="0" err="1" smtClean="0"/>
              <a:t>user</a:t>
            </a:r>
            <a:r>
              <a:rPr lang="sv-SE" dirty="0" smtClean="0"/>
              <a:t>/master”  </a:t>
            </a:r>
            <a:r>
              <a:rPr lang="sv-SE" dirty="0"/>
              <a:t>för en </a:t>
            </a:r>
            <a:r>
              <a:rPr lang="sv-SE" dirty="0" err="1" smtClean="0"/>
              <a:t>remote</a:t>
            </a:r>
            <a:r>
              <a:rPr lang="sv-SE" dirty="0" smtClean="0"/>
              <a:t> </a:t>
            </a:r>
            <a:r>
              <a:rPr lang="sv-SE" dirty="0" err="1" smtClean="0"/>
              <a:t>Actor</a:t>
            </a:r>
            <a:endParaRPr lang="sv-SE" dirty="0" smtClean="0"/>
          </a:p>
          <a:p>
            <a:r>
              <a:rPr lang="sv-SE" dirty="0" smtClean="0"/>
              <a:t>En logisk </a:t>
            </a:r>
            <a:r>
              <a:rPr lang="sv-SE" dirty="0" err="1" smtClean="0"/>
              <a:t>path</a:t>
            </a:r>
            <a:r>
              <a:rPr lang="sv-SE" dirty="0" smtClean="0"/>
              <a:t> kan användas även om en </a:t>
            </a:r>
            <a:r>
              <a:rPr lang="sv-SE" dirty="0" err="1" smtClean="0"/>
              <a:t>Actor</a:t>
            </a:r>
            <a:r>
              <a:rPr lang="sv-SE" dirty="0" smtClean="0"/>
              <a:t> återstartats på samma ”plats”</a:t>
            </a:r>
          </a:p>
          <a:p>
            <a:pPr lvl="1"/>
            <a:r>
              <a:rPr lang="sv-SE" dirty="0" smtClean="0"/>
              <a:t>Men tänk på semantiken – sekvensen på meddelanden bryts m.m.</a:t>
            </a:r>
          </a:p>
          <a:p>
            <a:r>
              <a:rPr lang="sv-SE" dirty="0" smtClean="0"/>
              <a:t>Om en </a:t>
            </a:r>
            <a:r>
              <a:rPr lang="sv-SE" dirty="0" err="1" smtClean="0"/>
              <a:t>Actor</a:t>
            </a:r>
            <a:r>
              <a:rPr lang="sv-SE" dirty="0" smtClean="0"/>
              <a:t> dör går alla meddelanden till dess </a:t>
            </a:r>
            <a:r>
              <a:rPr lang="sv-SE" dirty="0" err="1" smtClean="0"/>
              <a:t>ActorRef</a:t>
            </a:r>
            <a:r>
              <a:rPr lang="sv-SE" dirty="0" smtClean="0"/>
              <a:t> till en ”</a:t>
            </a:r>
            <a:r>
              <a:rPr lang="sv-SE" dirty="0" err="1" smtClean="0"/>
              <a:t>dead</a:t>
            </a:r>
            <a:r>
              <a:rPr lang="sv-SE" dirty="0" smtClean="0"/>
              <a:t> letter mailbox”</a:t>
            </a:r>
            <a:endParaRPr lang="sv-SE" dirty="0"/>
          </a:p>
          <a:p>
            <a:pPr marL="457200" lvl="1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3714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Actor</a:t>
            </a:r>
            <a:r>
              <a:rPr lang="sv-SE" dirty="0" smtClean="0"/>
              <a:t> supervision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341438"/>
            <a:ext cx="7921625" cy="750187"/>
          </a:xfrm>
        </p:spPr>
        <p:txBody>
          <a:bodyPr/>
          <a:lstStyle/>
          <a:p>
            <a:r>
              <a:rPr lang="sv-SE" dirty="0" smtClean="0"/>
              <a:t>En </a:t>
            </a:r>
            <a:r>
              <a:rPr lang="sv-SE" dirty="0" err="1" smtClean="0"/>
              <a:t>Actor</a:t>
            </a:r>
            <a:r>
              <a:rPr lang="sv-SE" dirty="0" smtClean="0"/>
              <a:t> som startar en annan övervakar också denna</a:t>
            </a:r>
          </a:p>
          <a:p>
            <a:pPr lvl="1"/>
            <a:r>
              <a:rPr lang="sv-SE" dirty="0" smtClean="0"/>
              <a:t>Vid en </a:t>
            </a:r>
            <a:r>
              <a:rPr lang="sv-SE" dirty="0" err="1" smtClean="0"/>
              <a:t>exception</a:t>
            </a:r>
            <a:r>
              <a:rPr lang="sv-SE" dirty="0" smtClean="0"/>
              <a:t> kan denna </a:t>
            </a:r>
            <a:r>
              <a:rPr lang="sv-SE" dirty="0" err="1" smtClean="0"/>
              <a:t>Actor</a:t>
            </a:r>
            <a:r>
              <a:rPr lang="sv-SE" dirty="0" smtClean="0"/>
              <a:t> startas om, alla syskon kan startas om, eller så kan man eskalera uppåt</a:t>
            </a:r>
            <a:endParaRPr lang="sv-SE" dirty="0"/>
          </a:p>
        </p:txBody>
      </p:sp>
      <p:sp>
        <p:nvSpPr>
          <p:cNvPr id="5" name="Oval 4"/>
          <p:cNvSpPr/>
          <p:nvPr/>
        </p:nvSpPr>
        <p:spPr>
          <a:xfrm>
            <a:off x="2519772" y="2236595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m</a:t>
            </a:r>
            <a:r>
              <a:rPr lang="sv-SE" dirty="0" smtClean="0"/>
              <a:t>aster</a:t>
            </a:r>
            <a:endParaRPr lang="sv-SE" dirty="0"/>
          </a:p>
        </p:txBody>
      </p:sp>
      <p:sp>
        <p:nvSpPr>
          <p:cNvPr id="8" name="Oval 7"/>
          <p:cNvSpPr/>
          <p:nvPr/>
        </p:nvSpPr>
        <p:spPr>
          <a:xfrm>
            <a:off x="791580" y="3537012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worker1</a:t>
            </a:r>
            <a:endParaRPr lang="sv-SE" dirty="0"/>
          </a:p>
        </p:txBody>
      </p:sp>
      <p:sp>
        <p:nvSpPr>
          <p:cNvPr id="10" name="Oval 9"/>
          <p:cNvSpPr/>
          <p:nvPr/>
        </p:nvSpPr>
        <p:spPr>
          <a:xfrm>
            <a:off x="2519772" y="3537012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worker2</a:t>
            </a:r>
            <a:endParaRPr lang="sv-SE" dirty="0"/>
          </a:p>
        </p:txBody>
      </p:sp>
      <p:sp>
        <p:nvSpPr>
          <p:cNvPr id="11" name="Oval 10"/>
          <p:cNvSpPr/>
          <p:nvPr/>
        </p:nvSpPr>
        <p:spPr>
          <a:xfrm>
            <a:off x="4247964" y="3537011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worker3</a:t>
            </a:r>
            <a:endParaRPr lang="sv-SE" dirty="0"/>
          </a:p>
        </p:txBody>
      </p:sp>
      <p:cxnSp>
        <p:nvCxnSpPr>
          <p:cNvPr id="7" name="Straight Arrow Connector 6"/>
          <p:cNvCxnSpPr>
            <a:stCxn id="5" idx="3"/>
            <a:endCxn id="8" idx="7"/>
          </p:cNvCxnSpPr>
          <p:nvPr/>
        </p:nvCxnSpPr>
        <p:spPr>
          <a:xfrm flipH="1">
            <a:off x="2020833" y="3081535"/>
            <a:ext cx="709846" cy="600446"/>
          </a:xfrm>
          <a:prstGeom prst="straightConnector1">
            <a:avLst/>
          </a:prstGeom>
          <a:ln w="25400"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4"/>
            <a:endCxn id="10" idx="0"/>
          </p:cNvCxnSpPr>
          <p:nvPr/>
        </p:nvCxnSpPr>
        <p:spPr>
          <a:xfrm>
            <a:off x="3239852" y="3226504"/>
            <a:ext cx="0" cy="310508"/>
          </a:xfrm>
          <a:prstGeom prst="straightConnector1">
            <a:avLst/>
          </a:prstGeom>
          <a:ln w="25400"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1"/>
          </p:cNvCxnSpPr>
          <p:nvPr/>
        </p:nvCxnSpPr>
        <p:spPr>
          <a:xfrm>
            <a:off x="3749025" y="3081535"/>
            <a:ext cx="709846" cy="600445"/>
          </a:xfrm>
          <a:prstGeom prst="straightConnector1">
            <a:avLst/>
          </a:prstGeom>
          <a:ln w="25400"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395288" y="4713162"/>
            <a:ext cx="7921625" cy="1956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3888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160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indent="-152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3263" indent="-144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 smtClean="0"/>
              <a:t>I exemplet övervakar således ”master” alla ”</a:t>
            </a:r>
            <a:r>
              <a:rPr lang="sv-SE" dirty="0" err="1" smtClean="0"/>
              <a:t>worker</a:t>
            </a:r>
            <a:r>
              <a:rPr lang="sv-SE" dirty="0" smtClean="0"/>
              <a:t>”, om ”worker3” dör kan ”master” välja att:</a:t>
            </a:r>
          </a:p>
          <a:p>
            <a:pPr lvl="1"/>
            <a:r>
              <a:rPr lang="sv-SE" dirty="0" smtClean="0"/>
              <a:t>återstarta denna</a:t>
            </a:r>
          </a:p>
          <a:p>
            <a:pPr lvl="1"/>
            <a:r>
              <a:rPr lang="sv-SE" dirty="0" smtClean="0"/>
              <a:t>döda alla syskon</a:t>
            </a:r>
          </a:p>
          <a:p>
            <a:pPr lvl="1"/>
            <a:r>
              <a:rPr lang="sv-SE" dirty="0" smtClean="0"/>
              <a:t>eskalera </a:t>
            </a:r>
            <a:r>
              <a:rPr lang="sv-SE" dirty="0" err="1" smtClean="0"/>
              <a:t>exception</a:t>
            </a:r>
            <a:r>
              <a:rPr lang="sv-SE" dirty="0" smtClean="0"/>
              <a:t> uppåt</a:t>
            </a:r>
            <a:endParaRPr lang="sv-SE" dirty="0"/>
          </a:p>
        </p:txBody>
      </p:sp>
      <p:grpSp>
        <p:nvGrpSpPr>
          <p:cNvPr id="18" name="Group 17"/>
          <p:cNvGrpSpPr/>
          <p:nvPr/>
        </p:nvGrpSpPr>
        <p:grpSpPr>
          <a:xfrm>
            <a:off x="4427032" y="3537012"/>
            <a:ext cx="1009064" cy="1009064"/>
            <a:chOff x="6551268" y="2672916"/>
            <a:chExt cx="1009064" cy="1009064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6588224" y="2672916"/>
              <a:ext cx="972108" cy="100906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6569746" y="2654438"/>
              <a:ext cx="972108" cy="100906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Oval 21"/>
          <p:cNvSpPr/>
          <p:nvPr/>
        </p:nvSpPr>
        <p:spPr>
          <a:xfrm>
            <a:off x="5971039" y="3509938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worker4</a:t>
            </a:r>
            <a:endParaRPr lang="sv-SE" dirty="0"/>
          </a:p>
        </p:txBody>
      </p:sp>
      <p:cxnSp>
        <p:nvCxnSpPr>
          <p:cNvPr id="24" name="Straight Arrow Connector 23"/>
          <p:cNvCxnSpPr>
            <a:stCxn id="5" idx="5"/>
            <a:endCxn id="22" idx="1"/>
          </p:cNvCxnSpPr>
          <p:nvPr/>
        </p:nvCxnSpPr>
        <p:spPr>
          <a:xfrm>
            <a:off x="3749025" y="3081535"/>
            <a:ext cx="2432921" cy="573372"/>
          </a:xfrm>
          <a:prstGeom prst="straightConnector1">
            <a:avLst/>
          </a:prstGeom>
          <a:ln w="25400"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992361" y="3488968"/>
            <a:ext cx="1009064" cy="1009064"/>
            <a:chOff x="6551268" y="2672916"/>
            <a:chExt cx="1009064" cy="1009064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6588224" y="2672916"/>
              <a:ext cx="972108" cy="100906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6569746" y="2654438"/>
              <a:ext cx="972108" cy="100906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697076" y="3500717"/>
            <a:ext cx="1009064" cy="1009064"/>
            <a:chOff x="6551268" y="2672916"/>
            <a:chExt cx="1009064" cy="1009064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6588224" y="2672916"/>
              <a:ext cx="972108" cy="100906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6569746" y="2654438"/>
              <a:ext cx="972108" cy="100906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2702130" y="2221064"/>
            <a:ext cx="1009064" cy="1009064"/>
            <a:chOff x="6551268" y="2672916"/>
            <a:chExt cx="1009064" cy="1009064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6588224" y="2672916"/>
              <a:ext cx="972108" cy="100906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6569746" y="2654438"/>
              <a:ext cx="972108" cy="100906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318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22" grpId="0" animBg="1"/>
      <p:bldP spid="22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Actor</a:t>
            </a:r>
            <a:r>
              <a:rPr lang="sv-SE" dirty="0" smtClean="0"/>
              <a:t> </a:t>
            </a:r>
            <a:r>
              <a:rPr lang="sv-SE" dirty="0" err="1" smtClean="0"/>
              <a:t>routing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341439"/>
            <a:ext cx="7921625" cy="2079015"/>
          </a:xfrm>
        </p:spPr>
        <p:txBody>
          <a:bodyPr/>
          <a:lstStyle/>
          <a:p>
            <a:r>
              <a:rPr lang="sv-SE" dirty="0" smtClean="0"/>
              <a:t>Meddelanden kan be ”</a:t>
            </a:r>
            <a:r>
              <a:rPr lang="sv-SE" dirty="0" err="1" smtClean="0"/>
              <a:t>routade</a:t>
            </a:r>
            <a:r>
              <a:rPr lang="sv-SE" dirty="0" smtClean="0"/>
              <a:t>” vi en router, och det finns olika strategier </a:t>
            </a:r>
            <a:r>
              <a:rPr lang="sv-SE" dirty="0" err="1" smtClean="0"/>
              <a:t>ibyggt</a:t>
            </a:r>
            <a:r>
              <a:rPr lang="sv-SE" dirty="0" smtClean="0"/>
              <a:t>:</a:t>
            </a:r>
          </a:p>
          <a:p>
            <a:pPr lvl="1"/>
            <a:r>
              <a:rPr lang="sv-SE" dirty="0" err="1" smtClean="0"/>
              <a:t>RoundRobin</a:t>
            </a:r>
            <a:endParaRPr lang="sv-SE" dirty="0" smtClean="0"/>
          </a:p>
          <a:p>
            <a:pPr lvl="1"/>
            <a:r>
              <a:rPr lang="sv-SE" dirty="0" err="1" smtClean="0"/>
              <a:t>Random</a:t>
            </a:r>
            <a:endParaRPr lang="sv-SE" dirty="0" smtClean="0"/>
          </a:p>
          <a:p>
            <a:pPr lvl="1"/>
            <a:r>
              <a:rPr lang="sv-SE" dirty="0" err="1" smtClean="0"/>
              <a:t>SmallestMailbox</a:t>
            </a:r>
            <a:endParaRPr lang="sv-SE" dirty="0" smtClean="0"/>
          </a:p>
          <a:p>
            <a:pPr lvl="1"/>
            <a:r>
              <a:rPr lang="sv-SE" dirty="0" smtClean="0"/>
              <a:t>Broadcast</a:t>
            </a:r>
          </a:p>
          <a:p>
            <a:pPr lvl="1"/>
            <a:r>
              <a:rPr lang="sv-SE" dirty="0" err="1" smtClean="0"/>
              <a:t>ScatterGatherFirstCompleted</a:t>
            </a:r>
            <a:endParaRPr lang="sv-SE" dirty="0" smtClean="0"/>
          </a:p>
          <a:p>
            <a:pPr lvl="1"/>
            <a:r>
              <a:rPr lang="sv-SE" dirty="0" err="1" smtClean="0"/>
              <a:t>ConsistentHashing</a:t>
            </a:r>
            <a:endParaRPr lang="sv-SE" dirty="0" smtClean="0"/>
          </a:p>
          <a:p>
            <a:pPr lvl="1"/>
            <a:endParaRPr lang="sv-SE" dirty="0"/>
          </a:p>
        </p:txBody>
      </p:sp>
      <p:sp>
        <p:nvSpPr>
          <p:cNvPr id="5" name="Oval 4"/>
          <p:cNvSpPr/>
          <p:nvPr/>
        </p:nvSpPr>
        <p:spPr>
          <a:xfrm>
            <a:off x="2519772" y="3573016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m</a:t>
            </a:r>
            <a:r>
              <a:rPr lang="sv-SE" dirty="0" smtClean="0"/>
              <a:t>aster</a:t>
            </a:r>
            <a:endParaRPr lang="sv-SE" dirty="0"/>
          </a:p>
        </p:txBody>
      </p:sp>
      <p:sp>
        <p:nvSpPr>
          <p:cNvPr id="8" name="Oval 7"/>
          <p:cNvSpPr/>
          <p:nvPr/>
        </p:nvSpPr>
        <p:spPr>
          <a:xfrm>
            <a:off x="791580" y="4873433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worker1</a:t>
            </a:r>
            <a:endParaRPr lang="sv-SE" dirty="0"/>
          </a:p>
        </p:txBody>
      </p:sp>
      <p:sp>
        <p:nvSpPr>
          <p:cNvPr id="10" name="Oval 9"/>
          <p:cNvSpPr/>
          <p:nvPr/>
        </p:nvSpPr>
        <p:spPr>
          <a:xfrm>
            <a:off x="2519772" y="4873433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w</a:t>
            </a:r>
            <a:r>
              <a:rPr lang="sv-SE" dirty="0" smtClean="0"/>
              <a:t>orker2</a:t>
            </a:r>
            <a:endParaRPr lang="sv-SE" dirty="0"/>
          </a:p>
        </p:txBody>
      </p:sp>
      <p:sp>
        <p:nvSpPr>
          <p:cNvPr id="11" name="Oval 10"/>
          <p:cNvSpPr/>
          <p:nvPr/>
        </p:nvSpPr>
        <p:spPr>
          <a:xfrm>
            <a:off x="4247964" y="4873432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w</a:t>
            </a:r>
            <a:r>
              <a:rPr lang="sv-SE" dirty="0" smtClean="0"/>
              <a:t>orker3</a:t>
            </a:r>
            <a:endParaRPr lang="sv-SE" dirty="0"/>
          </a:p>
        </p:txBody>
      </p:sp>
      <p:cxnSp>
        <p:nvCxnSpPr>
          <p:cNvPr id="7" name="Straight Arrow Connector 6"/>
          <p:cNvCxnSpPr>
            <a:stCxn id="5" idx="3"/>
            <a:endCxn id="8" idx="7"/>
          </p:cNvCxnSpPr>
          <p:nvPr/>
        </p:nvCxnSpPr>
        <p:spPr>
          <a:xfrm flipH="1">
            <a:off x="2020833" y="4417956"/>
            <a:ext cx="709846" cy="600446"/>
          </a:xfrm>
          <a:prstGeom prst="straightConnector1">
            <a:avLst/>
          </a:prstGeom>
          <a:ln w="25400"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4"/>
            <a:endCxn id="10" idx="0"/>
          </p:cNvCxnSpPr>
          <p:nvPr/>
        </p:nvCxnSpPr>
        <p:spPr>
          <a:xfrm>
            <a:off x="3239852" y="4562925"/>
            <a:ext cx="0" cy="310508"/>
          </a:xfrm>
          <a:prstGeom prst="straightConnector1">
            <a:avLst/>
          </a:prstGeom>
          <a:ln w="25400"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1"/>
          </p:cNvCxnSpPr>
          <p:nvPr/>
        </p:nvCxnSpPr>
        <p:spPr>
          <a:xfrm>
            <a:off x="3749025" y="4417956"/>
            <a:ext cx="709846" cy="600445"/>
          </a:xfrm>
          <a:prstGeom prst="straightConnector1">
            <a:avLst/>
          </a:prstGeom>
          <a:ln w="25400"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395288" y="6166256"/>
            <a:ext cx="7921625" cy="476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3888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160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indent="-152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3263" indent="-144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 smtClean="0"/>
              <a:t>Exempel: Round Robin </a:t>
            </a:r>
            <a:r>
              <a:rPr lang="sv-SE" dirty="0" err="1" smtClean="0"/>
              <a:t>routing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9685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Actor</a:t>
            </a:r>
            <a:r>
              <a:rPr lang="sv-SE" dirty="0" smtClean="0"/>
              <a:t> </a:t>
            </a:r>
            <a:r>
              <a:rPr lang="sv-SE" dirty="0" err="1" smtClean="0"/>
              <a:t>routing</a:t>
            </a:r>
            <a:r>
              <a:rPr lang="sv-SE" dirty="0" smtClean="0"/>
              <a:t> </a:t>
            </a:r>
            <a:r>
              <a:rPr lang="sv-SE" dirty="0" err="1" smtClean="0"/>
              <a:t>canonicial</a:t>
            </a:r>
            <a:r>
              <a:rPr lang="sv-SE" dirty="0" smtClean="0"/>
              <a:t> </a:t>
            </a:r>
            <a:r>
              <a:rPr lang="sv-SE" dirty="0" err="1" smtClean="0"/>
              <a:t>way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073414"/>
            <a:ext cx="7921625" cy="57539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step8</a:t>
            </a:r>
            <a:endParaRPr lang="sv-SE" sz="1600" dirty="0"/>
          </a:p>
          <a:p>
            <a:pPr marL="0" indent="0" eaLnBrk="1" hangingPunct="1">
              <a:buNone/>
            </a:pPr>
            <a:endParaRPr lang="sv-SE" sz="2000" b="1" dirty="0" smtClean="0"/>
          </a:p>
          <a:p>
            <a:pPr eaLnBrk="1" hangingPunct="1"/>
            <a:endParaRPr lang="sv-SE" dirty="0" smtClean="0"/>
          </a:p>
          <a:p>
            <a:pPr eaLnBrk="1" hangingPunct="1"/>
            <a:endParaRPr lang="sv-SE" dirty="0" smtClean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72045" y="1520788"/>
            <a:ext cx="8658708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w: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"Working..."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router =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routees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.fill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 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r =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.actorOf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watch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ActorRefRoutee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RoundRobinRoutingLogic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routees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.route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(w, 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sender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Terminated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router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.removeRoutee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r =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.actorOf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watch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router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.addRoutee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v-SE" sz="1200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06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Actor</a:t>
            </a:r>
            <a:r>
              <a:rPr lang="sv-SE" dirty="0" smtClean="0"/>
              <a:t> </a:t>
            </a:r>
            <a:r>
              <a:rPr lang="sv-SE" dirty="0" err="1" smtClean="0"/>
              <a:t>routing</a:t>
            </a:r>
            <a:r>
              <a:rPr lang="sv-SE" dirty="0" smtClean="0"/>
              <a:t> the </a:t>
            </a:r>
            <a:r>
              <a:rPr lang="sv-SE" dirty="0" err="1" smtClean="0"/>
              <a:t>easy</a:t>
            </a:r>
            <a:r>
              <a:rPr lang="sv-SE" dirty="0" smtClean="0"/>
              <a:t> </a:t>
            </a:r>
            <a:r>
              <a:rPr lang="sv-SE" dirty="0" err="1" smtClean="0"/>
              <a:t>way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073414"/>
            <a:ext cx="7921625" cy="57539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step9</a:t>
            </a:r>
            <a:endParaRPr lang="sv-SE" sz="1600" dirty="0"/>
          </a:p>
          <a:p>
            <a:pPr marL="0" indent="0" eaLnBrk="1" hangingPunct="1">
              <a:buNone/>
            </a:pPr>
            <a:endParaRPr lang="sv-SE" sz="2000" b="1" dirty="0" smtClean="0"/>
          </a:p>
          <a:p>
            <a:pPr eaLnBrk="1" hangingPunct="1"/>
            <a:endParaRPr lang="sv-SE" dirty="0" smtClean="0"/>
          </a:p>
          <a:p>
            <a:pPr eaLnBrk="1" hangingPunct="1"/>
            <a:endParaRPr lang="sv-SE" dirty="0" smtClean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5288" y="1484784"/>
            <a:ext cx="860583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FromPatternMatchingToActors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w: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"Working..."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To specify a supervisor strategy, do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v-SE" sz="1200" i="1" dirty="0" err="1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RoundRobinPool</a:t>
            </a:r>
            <a:r>
              <a:rPr lang="sv-SE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(5, </a:t>
            </a:r>
            <a:r>
              <a:rPr lang="sv-SE" sz="1200" i="1" dirty="0" err="1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supervisorStrategy</a:t>
            </a:r>
            <a:r>
              <a:rPr lang="sv-SE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i="1" dirty="0" err="1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yourStrategy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workerRouter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.actorOf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withRouter</a:t>
            </a:r>
            <a:r>
              <a:rPr lang="en-US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RoundRobinPool</a:t>
            </a:r>
            <a:r>
              <a:rPr lang="en-US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)), name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workerRouter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until 10000) 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workerRouter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 w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944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smtClean="0"/>
              <a:t>Mer om Akka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Förutom ovanstående inkluderar Akka mängder av finesser och funktionalitet</a:t>
            </a:r>
          </a:p>
          <a:p>
            <a:pPr lvl="1"/>
            <a:r>
              <a:rPr lang="sv-SE" dirty="0" smtClean="0"/>
              <a:t>Garantier för meddelande-leverans</a:t>
            </a:r>
          </a:p>
          <a:p>
            <a:pPr lvl="2"/>
            <a:r>
              <a:rPr lang="sv-SE" dirty="0" smtClean="0"/>
              <a:t>at-</a:t>
            </a:r>
            <a:r>
              <a:rPr lang="sv-SE" dirty="0" err="1" smtClean="0"/>
              <a:t>most</a:t>
            </a:r>
            <a:r>
              <a:rPr lang="sv-SE" dirty="0" smtClean="0"/>
              <a:t>-</a:t>
            </a:r>
            <a:r>
              <a:rPr lang="sv-SE" dirty="0" err="1" smtClean="0"/>
              <a:t>once</a:t>
            </a:r>
            <a:endParaRPr lang="sv-SE" dirty="0" smtClean="0"/>
          </a:p>
          <a:p>
            <a:pPr lvl="2"/>
            <a:r>
              <a:rPr lang="sv-SE" dirty="0" err="1" smtClean="0"/>
              <a:t>message</a:t>
            </a:r>
            <a:r>
              <a:rPr lang="sv-SE" dirty="0" smtClean="0"/>
              <a:t> </a:t>
            </a:r>
            <a:r>
              <a:rPr lang="sv-SE" dirty="0" err="1" smtClean="0"/>
              <a:t>ordering</a:t>
            </a:r>
            <a:r>
              <a:rPr lang="sv-SE" dirty="0" smtClean="0"/>
              <a:t> – per </a:t>
            </a:r>
            <a:r>
              <a:rPr lang="sv-SE" dirty="0" err="1" smtClean="0"/>
              <a:t>sender-reciever</a:t>
            </a:r>
            <a:r>
              <a:rPr lang="sv-SE" dirty="0" smtClean="0"/>
              <a:t> pair</a:t>
            </a:r>
          </a:p>
          <a:p>
            <a:pPr lvl="1"/>
            <a:r>
              <a:rPr lang="sv-SE" dirty="0" smtClean="0"/>
              <a:t>Persistent </a:t>
            </a:r>
            <a:r>
              <a:rPr lang="sv-SE" dirty="0" err="1" smtClean="0"/>
              <a:t>Actors</a:t>
            </a:r>
            <a:endParaRPr lang="sv-SE" dirty="0" smtClean="0"/>
          </a:p>
          <a:p>
            <a:pPr lvl="1"/>
            <a:r>
              <a:rPr lang="sv-SE" dirty="0" err="1" smtClean="0"/>
              <a:t>Futures</a:t>
            </a:r>
            <a:endParaRPr lang="sv-SE" dirty="0"/>
          </a:p>
          <a:p>
            <a:pPr lvl="1"/>
            <a:r>
              <a:rPr lang="sv-SE" dirty="0" smtClean="0"/>
              <a:t>Agents</a:t>
            </a:r>
          </a:p>
          <a:p>
            <a:pPr lvl="1"/>
            <a:r>
              <a:rPr lang="sv-SE" dirty="0" err="1" smtClean="0"/>
              <a:t>Clustering</a:t>
            </a:r>
            <a:endParaRPr lang="sv-SE" dirty="0" smtClean="0"/>
          </a:p>
          <a:p>
            <a:pPr lvl="1"/>
            <a:r>
              <a:rPr lang="sv-SE" dirty="0" err="1" smtClean="0"/>
              <a:t>Decalarativ</a:t>
            </a:r>
            <a:r>
              <a:rPr lang="sv-SE" dirty="0" smtClean="0"/>
              <a:t> konfiguration av </a:t>
            </a:r>
            <a:r>
              <a:rPr lang="sv-SE" dirty="0" err="1" smtClean="0"/>
              <a:t>routing</a:t>
            </a:r>
            <a:r>
              <a:rPr lang="sv-SE" dirty="0" smtClean="0"/>
              <a:t>, </a:t>
            </a:r>
            <a:r>
              <a:rPr lang="sv-SE" dirty="0" err="1" smtClean="0"/>
              <a:t>klustring</a:t>
            </a:r>
            <a:r>
              <a:rPr lang="sv-SE" dirty="0" smtClean="0"/>
              <a:t>, övervakning, distribution m.m.</a:t>
            </a:r>
          </a:p>
          <a:p>
            <a:pPr lvl="1"/>
            <a:r>
              <a:rPr lang="sv-SE" dirty="0" smtClean="0"/>
              <a:t>Massor av </a:t>
            </a:r>
            <a:r>
              <a:rPr lang="sv-SE" dirty="0" err="1" smtClean="0"/>
              <a:t>utilities</a:t>
            </a:r>
            <a:r>
              <a:rPr lang="sv-SE" dirty="0" smtClean="0"/>
              <a:t>, såsom:</a:t>
            </a:r>
          </a:p>
          <a:p>
            <a:pPr lvl="2"/>
            <a:r>
              <a:rPr lang="sv-SE" dirty="0" smtClean="0"/>
              <a:t>Event Bus</a:t>
            </a:r>
          </a:p>
          <a:p>
            <a:pPr lvl="2"/>
            <a:r>
              <a:rPr lang="sv-SE" dirty="0" err="1" smtClean="0"/>
              <a:t>Logging</a:t>
            </a:r>
            <a:endParaRPr lang="sv-SE" dirty="0" smtClean="0"/>
          </a:p>
          <a:p>
            <a:pPr lvl="2"/>
            <a:r>
              <a:rPr lang="sv-SE" dirty="0" err="1" smtClean="0"/>
              <a:t>Scheduler</a:t>
            </a:r>
            <a:endParaRPr lang="sv-SE" dirty="0" smtClean="0"/>
          </a:p>
          <a:p>
            <a:pPr lvl="2"/>
            <a:r>
              <a:rPr lang="sv-SE" dirty="0" smtClean="0"/>
              <a:t>Circuit </a:t>
            </a:r>
            <a:r>
              <a:rPr lang="sv-SE" dirty="0" err="1" smtClean="0"/>
              <a:t>Breaker</a:t>
            </a:r>
            <a:endParaRPr lang="sv-SE" dirty="0" smtClean="0"/>
          </a:p>
          <a:p>
            <a:pPr lvl="2"/>
            <a:r>
              <a:rPr lang="sv-SE" dirty="0" smtClean="0"/>
              <a:t>och mer…</a:t>
            </a:r>
          </a:p>
        </p:txBody>
      </p:sp>
    </p:spTree>
    <p:extLst>
      <p:ext uri="{BB962C8B-B14F-4D97-AF65-F5344CB8AC3E}">
        <p14:creationId xmlns:p14="http://schemas.microsoft.com/office/powerpoint/2010/main" val="358542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en snabb repetition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341438"/>
            <a:ext cx="7921625" cy="521991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2000" b="1" dirty="0" smtClean="0"/>
              <a:t>Scala? Vad pratade vi om på introduktionen?</a:t>
            </a:r>
          </a:p>
          <a:p>
            <a:pPr eaLnBrk="1" hangingPunct="1"/>
            <a:endParaRPr lang="sv-SE" dirty="0"/>
          </a:p>
          <a:p>
            <a:pPr eaLnBrk="1" hangingPunct="1"/>
            <a:r>
              <a:rPr lang="sv-SE" dirty="0" err="1" smtClean="0"/>
              <a:t>object</a:t>
            </a:r>
            <a:r>
              <a:rPr lang="sv-SE" dirty="0" smtClean="0"/>
              <a:t> är en </a:t>
            </a:r>
            <a:r>
              <a:rPr lang="sv-SE" dirty="0" err="1" smtClean="0"/>
              <a:t>singleton</a:t>
            </a:r>
            <a:r>
              <a:rPr lang="sv-SE" dirty="0" smtClean="0"/>
              <a:t> (</a:t>
            </a:r>
            <a:r>
              <a:rPr lang="sv-SE" dirty="0" err="1" smtClean="0"/>
              <a:t>static</a:t>
            </a:r>
            <a:r>
              <a:rPr lang="sv-SE" dirty="0" smtClean="0"/>
              <a:t> finns inte), och kan vara ett </a:t>
            </a:r>
            <a:r>
              <a:rPr lang="sv-SE" dirty="0" err="1" smtClean="0"/>
              <a:t>companion</a:t>
            </a:r>
            <a:r>
              <a:rPr lang="sv-SE" dirty="0" smtClean="0"/>
              <a:t> </a:t>
            </a:r>
            <a:r>
              <a:rPr lang="sv-SE" dirty="0" err="1" smtClean="0"/>
              <a:t>object</a:t>
            </a:r>
            <a:endParaRPr lang="sv-SE" dirty="0" smtClean="0"/>
          </a:p>
          <a:p>
            <a:pPr eaLnBrk="1" hangingPunct="1"/>
            <a:r>
              <a:rPr lang="sv-SE" dirty="0" smtClean="0"/>
              <a:t>allt </a:t>
            </a:r>
            <a:r>
              <a:rPr lang="sv-SE" dirty="0" smtClean="0"/>
              <a:t>är </a:t>
            </a:r>
            <a:r>
              <a:rPr lang="sv-SE" dirty="0" smtClean="0"/>
              <a:t>objekt</a:t>
            </a:r>
            <a:r>
              <a:rPr lang="sv-SE" dirty="0" smtClean="0"/>
              <a:t>, inklusive funktioner och </a:t>
            </a:r>
            <a:r>
              <a:rPr lang="sv-SE" dirty="0" err="1" smtClean="0"/>
              <a:t>Java’s</a:t>
            </a:r>
            <a:r>
              <a:rPr lang="sv-SE" dirty="0" smtClean="0"/>
              <a:t> primitiva typer</a:t>
            </a:r>
          </a:p>
          <a:p>
            <a:pPr eaLnBrk="1" hangingPunct="1"/>
            <a:r>
              <a:rPr lang="sv-SE" dirty="0" err="1" smtClean="0"/>
              <a:t>pattern</a:t>
            </a:r>
            <a:r>
              <a:rPr lang="sv-SE" dirty="0" smtClean="0"/>
              <a:t> </a:t>
            </a:r>
            <a:r>
              <a:rPr lang="sv-SE" dirty="0" err="1" smtClean="0"/>
              <a:t>matching</a:t>
            </a:r>
            <a:r>
              <a:rPr lang="sv-SE" dirty="0" smtClean="0"/>
              <a:t> </a:t>
            </a:r>
            <a:r>
              <a:rPr lang="sv-SE" dirty="0" smtClean="0"/>
              <a:t>och </a:t>
            </a:r>
            <a:r>
              <a:rPr lang="sv-SE" dirty="0" err="1" smtClean="0"/>
              <a:t>case</a:t>
            </a:r>
            <a:r>
              <a:rPr lang="sv-SE" dirty="0" smtClean="0"/>
              <a:t> </a:t>
            </a:r>
            <a:r>
              <a:rPr lang="sv-SE" dirty="0" err="1" smtClean="0"/>
              <a:t>classes</a:t>
            </a:r>
            <a:endParaRPr lang="sv-SE" dirty="0" smtClean="0"/>
          </a:p>
          <a:p>
            <a:pPr eaLnBrk="1" hangingPunct="1"/>
            <a:r>
              <a:rPr lang="sv-SE" dirty="0" err="1" smtClean="0"/>
              <a:t>traits</a:t>
            </a:r>
            <a:endParaRPr lang="sv-SE" dirty="0" smtClean="0"/>
          </a:p>
          <a:p>
            <a:pPr eaLnBrk="1" hangingPunct="1"/>
            <a:r>
              <a:rPr lang="sv-SE" dirty="0" err="1" smtClean="0"/>
              <a:t>genericity</a:t>
            </a:r>
            <a:r>
              <a:rPr lang="sv-SE" dirty="0" smtClean="0"/>
              <a:t> </a:t>
            </a:r>
            <a:r>
              <a:rPr lang="sv-SE" dirty="0" smtClean="0"/>
              <a:t>(invariant, </a:t>
            </a:r>
            <a:r>
              <a:rPr lang="sv-SE" dirty="0" err="1" smtClean="0"/>
              <a:t>kovariant</a:t>
            </a:r>
            <a:r>
              <a:rPr lang="sv-SE" dirty="0" smtClean="0"/>
              <a:t> och kontravariant)</a:t>
            </a:r>
          </a:p>
          <a:p>
            <a:pPr eaLnBrk="1" hangingPunct="1"/>
            <a:r>
              <a:rPr lang="sv-SE" dirty="0" err="1" smtClean="0"/>
              <a:t>apply</a:t>
            </a:r>
            <a:r>
              <a:rPr lang="sv-SE" dirty="0" smtClean="0"/>
              <a:t>, </a:t>
            </a:r>
            <a:r>
              <a:rPr lang="sv-SE" dirty="0" err="1" smtClean="0"/>
              <a:t>unapply</a:t>
            </a:r>
            <a:r>
              <a:rPr lang="sv-SE" dirty="0" smtClean="0"/>
              <a:t> och Option</a:t>
            </a:r>
          </a:p>
          <a:p>
            <a:pPr eaLnBrk="1" hangingPunct="1"/>
            <a:r>
              <a:rPr lang="sv-SE" dirty="0" err="1" smtClean="0"/>
              <a:t>type</a:t>
            </a:r>
            <a:r>
              <a:rPr lang="sv-SE" dirty="0" smtClean="0"/>
              <a:t> </a:t>
            </a:r>
            <a:r>
              <a:rPr lang="sv-SE" dirty="0" err="1" smtClean="0"/>
              <a:t>inference</a:t>
            </a:r>
            <a:endParaRPr lang="sv-SE" dirty="0" smtClean="0"/>
          </a:p>
          <a:p>
            <a:pPr eaLnBrk="1" hangingPunct="1"/>
            <a:r>
              <a:rPr lang="sv-SE" dirty="0" smtClean="0"/>
              <a:t>högre </a:t>
            </a:r>
            <a:r>
              <a:rPr lang="sv-SE" dirty="0" smtClean="0"/>
              <a:t>ordningens </a:t>
            </a:r>
            <a:r>
              <a:rPr lang="sv-SE" dirty="0" smtClean="0"/>
              <a:t>funktioner</a:t>
            </a:r>
          </a:p>
          <a:p>
            <a:pPr eaLnBrk="1" hangingPunct="1"/>
            <a:r>
              <a:rPr lang="sv-SE" dirty="0" err="1" smtClean="0"/>
              <a:t>sequence</a:t>
            </a:r>
            <a:r>
              <a:rPr lang="sv-SE" dirty="0" smtClean="0"/>
              <a:t> (for) </a:t>
            </a:r>
            <a:r>
              <a:rPr lang="sv-SE" dirty="0" err="1" smtClean="0"/>
              <a:t>comprehensions</a:t>
            </a:r>
            <a:endParaRPr lang="sv-SE" dirty="0" smtClean="0"/>
          </a:p>
          <a:p>
            <a:pPr eaLnBrk="1" hangingPunct="1"/>
            <a:r>
              <a:rPr lang="sv-SE" dirty="0" smtClean="0"/>
              <a:t>default och </a:t>
            </a:r>
            <a:r>
              <a:rPr lang="sv-SE" dirty="0" err="1" smtClean="0"/>
              <a:t>named</a:t>
            </a:r>
            <a:r>
              <a:rPr lang="sv-SE" dirty="0" smtClean="0"/>
              <a:t> parameters</a:t>
            </a:r>
          </a:p>
          <a:p>
            <a:pPr eaLnBrk="1" hangingPunct="1"/>
            <a:r>
              <a:rPr lang="sv-SE" dirty="0" err="1" smtClean="0"/>
              <a:t>duck</a:t>
            </a:r>
            <a:r>
              <a:rPr lang="sv-SE" dirty="0" smtClean="0"/>
              <a:t> </a:t>
            </a:r>
            <a:r>
              <a:rPr lang="sv-SE" dirty="0" err="1" smtClean="0"/>
              <a:t>typing</a:t>
            </a:r>
            <a:endParaRPr lang="sv-SE" dirty="0" smtClean="0"/>
          </a:p>
          <a:p>
            <a:pPr eaLnBrk="1" hangingPunct="1"/>
            <a:r>
              <a:rPr lang="sv-SE" dirty="0" err="1" smtClean="0"/>
              <a:t>currying</a:t>
            </a:r>
            <a:r>
              <a:rPr lang="sv-SE" dirty="0" smtClean="0"/>
              <a:t> / </a:t>
            </a:r>
            <a:r>
              <a:rPr lang="sv-SE" dirty="0" err="1" smtClean="0"/>
              <a:t>partially</a:t>
            </a:r>
            <a:r>
              <a:rPr lang="sv-SE" dirty="0" smtClean="0"/>
              <a:t> </a:t>
            </a:r>
            <a:r>
              <a:rPr lang="sv-SE" dirty="0" err="1" smtClean="0"/>
              <a:t>applied</a:t>
            </a:r>
            <a:r>
              <a:rPr lang="sv-SE" dirty="0" smtClean="0"/>
              <a:t> </a:t>
            </a:r>
            <a:r>
              <a:rPr lang="sv-SE" dirty="0" err="1" smtClean="0"/>
              <a:t>functions</a:t>
            </a:r>
            <a:endParaRPr lang="sv-SE" dirty="0" smtClean="0"/>
          </a:p>
          <a:p>
            <a:pPr eaLnBrk="1" hangingPunct="1"/>
            <a:r>
              <a:rPr lang="sv-SE" dirty="0" err="1" smtClean="0"/>
              <a:t>closures</a:t>
            </a:r>
            <a:endParaRPr lang="sv-SE" dirty="0" smtClean="0"/>
          </a:p>
          <a:p>
            <a:pPr eaLnBrk="1" hangingPunct="1"/>
            <a:r>
              <a:rPr lang="sv-SE" dirty="0" smtClean="0"/>
              <a:t>call by </a:t>
            </a:r>
            <a:r>
              <a:rPr lang="sv-SE" dirty="0" err="1" smtClean="0"/>
              <a:t>name</a:t>
            </a:r>
            <a:endParaRPr lang="sv-SE" dirty="0" smtClean="0"/>
          </a:p>
          <a:p>
            <a:pPr eaLnBrk="1" hangingPunct="1"/>
            <a:r>
              <a:rPr lang="sv-SE" dirty="0"/>
              <a:t>i</a:t>
            </a:r>
            <a:r>
              <a:rPr lang="sv-SE" dirty="0" smtClean="0"/>
              <a:t>mplicit parameters, </a:t>
            </a:r>
            <a:r>
              <a:rPr lang="sv-SE" dirty="0" err="1" smtClean="0"/>
              <a:t>conversion</a:t>
            </a:r>
            <a:r>
              <a:rPr lang="sv-SE" dirty="0" smtClean="0"/>
              <a:t> and </a:t>
            </a:r>
            <a:r>
              <a:rPr lang="sv-SE" dirty="0" err="1" smtClean="0"/>
              <a:t>classes</a:t>
            </a:r>
            <a:endParaRPr lang="sv-SE" dirty="0" smtClean="0"/>
          </a:p>
          <a:p>
            <a:pPr eaLnBrk="1" hangingPunct="1"/>
            <a:r>
              <a:rPr lang="sv-SE" dirty="0" err="1" smtClean="0"/>
              <a:t>actors</a:t>
            </a:r>
            <a:r>
              <a:rPr lang="sv-SE" dirty="0"/>
              <a:t> </a:t>
            </a:r>
            <a:r>
              <a:rPr lang="sv-SE" dirty="0" smtClean="0"/>
              <a:t>och Akka</a:t>
            </a:r>
          </a:p>
          <a:p>
            <a:pPr eaLnBrk="1" hangingPunct="1"/>
            <a:r>
              <a:rPr lang="sv-SE" dirty="0" err="1" smtClean="0"/>
              <a:t>xml</a:t>
            </a:r>
            <a:r>
              <a:rPr lang="sv-SE" dirty="0" smtClean="0"/>
              <a:t> </a:t>
            </a:r>
            <a:r>
              <a:rPr lang="sv-SE" dirty="0" smtClean="0"/>
              <a:t>programmering</a:t>
            </a:r>
            <a:endParaRPr lang="sv-SE" dirty="0" smtClean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6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smtClean="0"/>
              <a:t>Övning 1, beräkna PI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073414"/>
            <a:ext cx="8316912" cy="555994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exc1</a:t>
            </a:r>
          </a:p>
          <a:p>
            <a:pPr marL="0" indent="0" eaLnBrk="1" hangingPunct="1">
              <a:buNone/>
            </a:pPr>
            <a:endParaRPr lang="sv-SE" sz="1600" dirty="0"/>
          </a:p>
          <a:p>
            <a:pPr eaLnBrk="1" hangingPunct="1"/>
            <a:r>
              <a:rPr lang="sv-SE" sz="1600" dirty="0" smtClean="0"/>
              <a:t>Vi ska försöka approximer</a:t>
            </a:r>
            <a:r>
              <a:rPr lang="sv-SE" sz="1600" dirty="0" smtClean="0"/>
              <a:t>a pi</a:t>
            </a:r>
            <a:endParaRPr lang="sv-SE" sz="1600" dirty="0" smtClean="0"/>
          </a:p>
          <a:p>
            <a:pPr eaLnBrk="1" hangingPunct="1"/>
            <a:r>
              <a:rPr lang="sv-SE" sz="1600" dirty="0" smtClean="0"/>
              <a:t>Planen är att använda följande formel</a:t>
            </a:r>
          </a:p>
          <a:p>
            <a:pPr eaLnBrk="1" hangingPunct="1"/>
            <a:endParaRPr lang="sv-SE" sz="1600" dirty="0"/>
          </a:p>
          <a:p>
            <a:pPr eaLnBrk="1" hangingPunct="1"/>
            <a:endParaRPr lang="sv-SE" sz="1600" dirty="0" smtClean="0"/>
          </a:p>
          <a:p>
            <a:pPr eaLnBrk="1" hangingPunct="1"/>
            <a:endParaRPr lang="sv-SE" sz="1600" dirty="0"/>
          </a:p>
          <a:p>
            <a:pPr eaLnBrk="1" hangingPunct="1"/>
            <a:r>
              <a:rPr lang="sv-SE" sz="1600" dirty="0" smtClean="0"/>
              <a:t>Det går då att dela upp beräkningarna i diskreta bitar som kan adderas, t.ex.</a:t>
            </a:r>
          </a:p>
          <a:p>
            <a:pPr lvl="1" eaLnBrk="1" hangingPunct="1"/>
            <a:r>
              <a:rPr lang="sv-SE" sz="1600" dirty="0" smtClean="0"/>
              <a:t>n = 0 – 1000</a:t>
            </a:r>
          </a:p>
          <a:p>
            <a:pPr lvl="1" eaLnBrk="1" hangingPunct="1"/>
            <a:r>
              <a:rPr lang="sv-SE" sz="1600" dirty="0" smtClean="0"/>
              <a:t>n = 1001 – 2000</a:t>
            </a:r>
          </a:p>
          <a:p>
            <a:pPr lvl="1" eaLnBrk="1" hangingPunct="1"/>
            <a:r>
              <a:rPr lang="sv-SE" sz="1600" dirty="0" smtClean="0"/>
              <a:t>…</a:t>
            </a:r>
          </a:p>
          <a:p>
            <a:pPr eaLnBrk="1" hangingPunct="1"/>
            <a:r>
              <a:rPr lang="sv-SE" sz="1600" dirty="0" smtClean="0"/>
              <a:t>Detta kan då göras med hjälp av följande komponenter, och steg</a:t>
            </a:r>
          </a:p>
          <a:p>
            <a:pPr lvl="1" eaLnBrk="1" hangingPunct="1"/>
            <a:r>
              <a:rPr lang="sv-SE" sz="1600" dirty="0" err="1" smtClean="0"/>
              <a:t>Worker</a:t>
            </a:r>
            <a:r>
              <a:rPr lang="sv-SE" sz="1600" dirty="0" smtClean="0"/>
              <a:t>, som utför en delberäkning</a:t>
            </a:r>
          </a:p>
          <a:p>
            <a:pPr lvl="1" eaLnBrk="1" hangingPunct="1"/>
            <a:r>
              <a:rPr lang="sv-SE" sz="1600" dirty="0" smtClean="0"/>
              <a:t>Master, som delar upp beräkningarna i bitar och skickar dessa till </a:t>
            </a:r>
            <a:r>
              <a:rPr lang="sv-SE" sz="1600" dirty="0" err="1" smtClean="0"/>
              <a:t>Worker</a:t>
            </a:r>
            <a:r>
              <a:rPr lang="sv-SE" sz="1600" dirty="0" smtClean="0"/>
              <a:t> med hjälp av en router, och sedan samlar in alla delresultat och adderar dessa</a:t>
            </a:r>
          </a:p>
          <a:p>
            <a:pPr lvl="1" eaLnBrk="1" hangingPunct="1"/>
            <a:r>
              <a:rPr lang="sv-SE" sz="1600" dirty="0" err="1" smtClean="0"/>
              <a:t>Listener</a:t>
            </a:r>
            <a:r>
              <a:rPr lang="sv-SE" sz="1600" dirty="0" smtClean="0"/>
              <a:t>, som skriver ut det slutliga resultatet och sedan stänger ned systemet</a:t>
            </a:r>
          </a:p>
          <a:p>
            <a:pPr eaLnBrk="1" hangingPunct="1"/>
            <a:r>
              <a:rPr lang="sv-SE" sz="1600" dirty="0" smtClean="0"/>
              <a:t>Koden är lite uppstyrd, med hjälp på traven för att spara tid</a:t>
            </a:r>
          </a:p>
          <a:p>
            <a:pPr lvl="1" eaLnBrk="1" hangingPunct="1"/>
            <a:r>
              <a:rPr lang="sv-SE" sz="1600" dirty="0" smtClean="0"/>
              <a:t>Kom gärna på nåt eget sätt att implementera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64" y="2348880"/>
            <a:ext cx="5033947" cy="61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3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smtClean="0"/>
              <a:t>Övning 1, en möjlig implementation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073414"/>
            <a:ext cx="7921625" cy="48337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demo1</a:t>
            </a:r>
            <a:endParaRPr lang="sv-SE" sz="1600" dirty="0"/>
          </a:p>
          <a:p>
            <a:pPr eaLnBrk="1" hangingPunct="1"/>
            <a:endParaRPr lang="sv-SE" dirty="0" smtClean="0"/>
          </a:p>
          <a:p>
            <a:pPr marL="0" indent="0" eaLnBrk="1" hangingPunct="1">
              <a:buNone/>
            </a:pPr>
            <a:r>
              <a:rPr lang="sv-SE" b="1" dirty="0" smtClean="0"/>
              <a:t>Kommentarer till koden</a:t>
            </a:r>
          </a:p>
          <a:p>
            <a:pPr eaLnBrk="1" hangingPunct="1"/>
            <a:r>
              <a:rPr lang="sv-SE" dirty="0" smtClean="0"/>
              <a:t>Det finns ingen som helst felhantering; om en </a:t>
            </a:r>
            <a:r>
              <a:rPr lang="sv-SE" dirty="0" err="1" smtClean="0"/>
              <a:t>Worker</a:t>
            </a:r>
            <a:r>
              <a:rPr lang="sv-SE" dirty="0" smtClean="0"/>
              <a:t> kastar en </a:t>
            </a:r>
            <a:r>
              <a:rPr lang="sv-SE" dirty="0" err="1" smtClean="0"/>
              <a:t>exception</a:t>
            </a:r>
            <a:r>
              <a:rPr lang="sv-SE" dirty="0" smtClean="0"/>
              <a:t>, fungerar inte uträkningen</a:t>
            </a:r>
          </a:p>
          <a:p>
            <a:pPr eaLnBrk="1" hangingPunct="1"/>
            <a:r>
              <a:rPr lang="sv-SE" dirty="0" smtClean="0"/>
              <a:t>Det finns ingen övervakning som tar ner systemet först efter att alla </a:t>
            </a:r>
            <a:r>
              <a:rPr lang="sv-SE" dirty="0" err="1" smtClean="0"/>
              <a:t>Actors</a:t>
            </a:r>
            <a:r>
              <a:rPr lang="sv-SE" dirty="0" smtClean="0"/>
              <a:t> har terminerat</a:t>
            </a:r>
          </a:p>
          <a:p>
            <a:pPr eaLnBrk="1" hangingPunct="1"/>
            <a:endParaRPr lang="sv-SE" dirty="0"/>
          </a:p>
          <a:p>
            <a:pPr marL="0" indent="0" eaLnBrk="1" hangingPunct="1">
              <a:buNone/>
            </a:pPr>
            <a:r>
              <a:rPr lang="sv-SE" b="1" dirty="0" smtClean="0"/>
              <a:t>Mer om övervakning:</a:t>
            </a:r>
          </a:p>
          <a:p>
            <a:pPr eaLnBrk="1" hangingPunct="1"/>
            <a:r>
              <a:rPr lang="sv-SE" dirty="0" smtClean="0"/>
              <a:t>Varje </a:t>
            </a:r>
            <a:r>
              <a:rPr lang="sv-SE" dirty="0" err="1" smtClean="0"/>
              <a:t>Actor</a:t>
            </a:r>
            <a:r>
              <a:rPr lang="sv-SE" dirty="0" smtClean="0"/>
              <a:t> har en livscykel och kan vid behov (</a:t>
            </a:r>
            <a:r>
              <a:rPr lang="sv-SE" dirty="0" err="1" smtClean="0"/>
              <a:t>ex.vis</a:t>
            </a:r>
            <a:r>
              <a:rPr lang="sv-SE" dirty="0" smtClean="0"/>
              <a:t> vid </a:t>
            </a:r>
            <a:r>
              <a:rPr lang="sv-SE" dirty="0" err="1" smtClean="0"/>
              <a:t>exceptions</a:t>
            </a:r>
            <a:r>
              <a:rPr lang="sv-SE" dirty="0" smtClean="0"/>
              <a:t>) återstartas (med bibehållen </a:t>
            </a:r>
            <a:r>
              <a:rPr lang="sv-SE" dirty="0" err="1" smtClean="0"/>
              <a:t>state</a:t>
            </a:r>
            <a:r>
              <a:rPr lang="sv-SE" dirty="0" smtClean="0"/>
              <a:t>), stoppas permanent eller omstartas (</a:t>
            </a:r>
            <a:r>
              <a:rPr lang="sv-SE" dirty="0" err="1" smtClean="0"/>
              <a:t>state</a:t>
            </a:r>
            <a:r>
              <a:rPr lang="sv-SE" dirty="0" smtClean="0"/>
              <a:t> nollställs)</a:t>
            </a:r>
          </a:p>
          <a:p>
            <a:pPr eaLnBrk="1" hangingPunct="1"/>
            <a:r>
              <a:rPr lang="sv-SE" dirty="0" err="1" smtClean="0"/>
              <a:t>Exception</a:t>
            </a:r>
            <a:r>
              <a:rPr lang="sv-SE" dirty="0" smtClean="0"/>
              <a:t> i en övervakad </a:t>
            </a:r>
            <a:r>
              <a:rPr lang="sv-SE" dirty="0" err="1" smtClean="0"/>
              <a:t>Actor</a:t>
            </a:r>
            <a:r>
              <a:rPr lang="sv-SE" dirty="0" smtClean="0"/>
              <a:t> resulterar i att övervakarens </a:t>
            </a:r>
            <a:r>
              <a:rPr lang="sv-SE" dirty="0" err="1" smtClean="0"/>
              <a:t>SuperVisorStrategy</a:t>
            </a:r>
            <a:r>
              <a:rPr lang="sv-SE" dirty="0" smtClean="0"/>
              <a:t> anropas med aktuellt </a:t>
            </a:r>
            <a:r>
              <a:rPr lang="sv-SE" i="1" dirty="0" err="1" smtClean="0"/>
              <a:t>Exception</a:t>
            </a:r>
            <a:endParaRPr lang="sv-SE" i="1" dirty="0" smtClean="0"/>
          </a:p>
          <a:p>
            <a:pPr lvl="1" eaLnBrk="1" hangingPunct="1"/>
            <a:r>
              <a:rPr lang="sv-SE" dirty="0" smtClean="0"/>
              <a:t>Övervakaren bestämmer då om det ska ske en </a:t>
            </a:r>
            <a:r>
              <a:rPr lang="sv-SE" dirty="0" err="1" smtClean="0"/>
              <a:t>Resume</a:t>
            </a:r>
            <a:r>
              <a:rPr lang="sv-SE" dirty="0" smtClean="0"/>
              <a:t>, </a:t>
            </a:r>
            <a:r>
              <a:rPr lang="sv-SE" dirty="0" err="1" smtClean="0"/>
              <a:t>Restart</a:t>
            </a:r>
            <a:r>
              <a:rPr lang="sv-SE" dirty="0" smtClean="0"/>
              <a:t>, Stop eller </a:t>
            </a:r>
            <a:r>
              <a:rPr lang="sv-SE" dirty="0" err="1" smtClean="0"/>
              <a:t>Escalate</a:t>
            </a:r>
            <a:endParaRPr lang="sv-SE" dirty="0" smtClean="0"/>
          </a:p>
          <a:p>
            <a:pPr eaLnBrk="1" hangingPunct="1"/>
            <a:r>
              <a:rPr lang="sv-SE" dirty="0" smtClean="0"/>
              <a:t>När en övervakad </a:t>
            </a:r>
            <a:r>
              <a:rPr lang="sv-SE" dirty="0" err="1" smtClean="0"/>
              <a:t>Actor</a:t>
            </a:r>
            <a:r>
              <a:rPr lang="sv-SE" dirty="0" smtClean="0"/>
              <a:t> </a:t>
            </a:r>
            <a:r>
              <a:rPr lang="sv-SE" dirty="0" err="1" smtClean="0"/>
              <a:t>terminerar</a:t>
            </a:r>
            <a:r>
              <a:rPr lang="sv-SE" dirty="0" smtClean="0"/>
              <a:t> meddelas övervakaren med </a:t>
            </a:r>
            <a:r>
              <a:rPr lang="sv-SE" i="1" dirty="0" err="1" smtClean="0"/>
              <a:t>Terminated</a:t>
            </a:r>
            <a:endParaRPr lang="sv-SE" i="1" dirty="0" smtClean="0"/>
          </a:p>
          <a:p>
            <a:pPr lvl="1" eaLnBrk="1" hangingPunct="1"/>
            <a:r>
              <a:rPr lang="sv-SE" dirty="0" smtClean="0"/>
              <a:t>Det är lämpligen </a:t>
            </a:r>
            <a:r>
              <a:rPr lang="sv-SE" i="1" dirty="0" err="1" smtClean="0"/>
              <a:t>Terminated</a:t>
            </a:r>
            <a:r>
              <a:rPr lang="sv-SE" dirty="0" smtClean="0"/>
              <a:t> som kan spåras för att kontrollera att alla övervakade </a:t>
            </a:r>
            <a:r>
              <a:rPr lang="sv-SE" dirty="0" err="1" smtClean="0"/>
              <a:t>Actors</a:t>
            </a:r>
            <a:r>
              <a:rPr lang="sv-SE" dirty="0" smtClean="0"/>
              <a:t> har terminerat innan systemet stängs ner</a:t>
            </a:r>
          </a:p>
          <a:p>
            <a:pPr eaLnBrk="1" hangingPunct="1"/>
            <a:endParaRPr lang="sv-SE" dirty="0" smtClean="0"/>
          </a:p>
          <a:p>
            <a:pPr eaLnBrk="1" hangingPunct="1"/>
            <a:r>
              <a:rPr lang="sv-SE" dirty="0" smtClean="0"/>
              <a:t>Ett exempel på </a:t>
            </a:r>
            <a:r>
              <a:rPr lang="sv-SE" dirty="0"/>
              <a:t>en </a:t>
            </a:r>
            <a:r>
              <a:rPr lang="sv-SE" dirty="0" err="1"/>
              <a:t>SuperVisorStrategy</a:t>
            </a:r>
            <a:r>
              <a:rPr lang="sv-SE" dirty="0"/>
              <a:t> </a:t>
            </a:r>
            <a:r>
              <a:rPr lang="sv-SE" dirty="0" smtClean="0"/>
              <a:t>kan vara: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5288" y="5589240"/>
            <a:ext cx="74890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OneForOneStrategy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maxNrOfRetries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10, 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withinTimeRange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minute) 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ArithmeticException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Resume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Keeps state</a:t>
            </a:r>
            <a:endParaRPr lang="sv-SE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NullPointerException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Restart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Clears state</a:t>
            </a:r>
            <a:endParaRPr lang="sv-SE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Stops permanently</a:t>
            </a:r>
            <a:endParaRPr lang="sv-SE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Escalate</a:t>
            </a:r>
            <a:r>
              <a:rPr lang="sv-SE" sz="12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Also fails the supervisor</a:t>
            </a:r>
            <a:endParaRPr lang="sv-SE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v-SE" sz="1200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05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finns det mer?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sv-SE" sz="2000" b="1" dirty="0" smtClean="0"/>
              <a:t>Vad ska vi prata om nu?</a:t>
            </a:r>
          </a:p>
          <a:p>
            <a:pPr eaLnBrk="1" hangingPunct="1"/>
            <a:endParaRPr lang="sv-SE" dirty="0"/>
          </a:p>
          <a:p>
            <a:pPr eaLnBrk="1" hangingPunct="1"/>
            <a:r>
              <a:rPr lang="sv-SE" dirty="0" smtClean="0"/>
              <a:t>partial </a:t>
            </a:r>
            <a:r>
              <a:rPr lang="sv-SE" dirty="0" err="1" smtClean="0"/>
              <a:t>functions</a:t>
            </a:r>
            <a:r>
              <a:rPr lang="sv-SE" dirty="0" smtClean="0"/>
              <a:t> (ej att förväxla med </a:t>
            </a:r>
            <a:r>
              <a:rPr lang="sv-SE" dirty="0" err="1" smtClean="0"/>
              <a:t>partially</a:t>
            </a:r>
            <a:r>
              <a:rPr lang="sv-SE" dirty="0" smtClean="0"/>
              <a:t> </a:t>
            </a:r>
            <a:r>
              <a:rPr lang="sv-SE" dirty="0" err="1" smtClean="0"/>
              <a:t>applied</a:t>
            </a:r>
            <a:r>
              <a:rPr lang="sv-SE" dirty="0" smtClean="0"/>
              <a:t> </a:t>
            </a:r>
            <a:r>
              <a:rPr lang="sv-SE" dirty="0" err="1" smtClean="0"/>
              <a:t>functions</a:t>
            </a:r>
            <a:r>
              <a:rPr lang="sv-SE" dirty="0" smtClean="0"/>
              <a:t>)</a:t>
            </a:r>
            <a:endParaRPr lang="sv-SE" dirty="0" smtClean="0"/>
          </a:p>
          <a:p>
            <a:pPr eaLnBrk="1" hangingPunct="1"/>
            <a:r>
              <a:rPr lang="sv-SE" dirty="0" err="1" smtClean="0"/>
              <a:t>views</a:t>
            </a:r>
            <a:endParaRPr lang="sv-SE" dirty="0" smtClean="0"/>
          </a:p>
          <a:p>
            <a:pPr eaLnBrk="1" hangingPunct="1"/>
            <a:r>
              <a:rPr lang="sv-SE" dirty="0" err="1"/>
              <a:t>pattern</a:t>
            </a:r>
            <a:r>
              <a:rPr lang="sv-SE" dirty="0"/>
              <a:t> </a:t>
            </a:r>
            <a:r>
              <a:rPr lang="sv-SE" dirty="0" err="1"/>
              <a:t>matching</a:t>
            </a:r>
            <a:r>
              <a:rPr lang="sv-SE" dirty="0"/>
              <a:t>, dyka djupare</a:t>
            </a:r>
          </a:p>
          <a:p>
            <a:pPr eaLnBrk="1" hangingPunct="1"/>
            <a:r>
              <a:rPr lang="sv-SE" dirty="0" err="1"/>
              <a:t>actors</a:t>
            </a:r>
            <a:r>
              <a:rPr lang="sv-SE" dirty="0"/>
              <a:t> och Akka, dyka djupare och </a:t>
            </a:r>
            <a:r>
              <a:rPr lang="sv-SE" dirty="0" smtClean="0"/>
              <a:t>demo</a:t>
            </a:r>
          </a:p>
          <a:p>
            <a:pPr eaLnBrk="1" hangingPunct="1"/>
            <a:endParaRPr lang="sv-SE" dirty="0"/>
          </a:p>
          <a:p>
            <a:pPr eaLnBrk="1" hangingPunct="1"/>
            <a:r>
              <a:rPr lang="sv-SE" dirty="0" err="1" smtClean="0"/>
              <a:t>collections</a:t>
            </a:r>
            <a:r>
              <a:rPr lang="sv-SE" dirty="0" smtClean="0"/>
              <a:t> </a:t>
            </a:r>
            <a:r>
              <a:rPr lang="sv-SE" dirty="0" smtClean="0"/>
              <a:t>och combinators</a:t>
            </a:r>
          </a:p>
          <a:p>
            <a:pPr eaLnBrk="1" hangingPunct="1"/>
            <a:r>
              <a:rPr lang="sv-SE" dirty="0" err="1" smtClean="0"/>
              <a:t>futures</a:t>
            </a:r>
            <a:r>
              <a:rPr lang="sv-SE" dirty="0" smtClean="0"/>
              <a:t> </a:t>
            </a:r>
            <a:r>
              <a:rPr lang="sv-SE" dirty="0" smtClean="0"/>
              <a:t>och </a:t>
            </a:r>
            <a:r>
              <a:rPr lang="sv-SE" dirty="0" err="1" smtClean="0"/>
              <a:t>promises</a:t>
            </a:r>
            <a:endParaRPr lang="sv-SE" dirty="0" smtClean="0"/>
          </a:p>
          <a:p>
            <a:pPr eaLnBrk="1" hangingPunct="1"/>
            <a:r>
              <a:rPr lang="sv-SE" dirty="0" smtClean="0"/>
              <a:t>Scala </a:t>
            </a:r>
            <a:r>
              <a:rPr lang="sv-SE" dirty="0" smtClean="0"/>
              <a:t>testning, titta på </a:t>
            </a:r>
            <a:r>
              <a:rPr lang="sv-SE" dirty="0" err="1" smtClean="0"/>
              <a:t>specs</a:t>
            </a:r>
            <a:endParaRPr lang="sv-SE" dirty="0" smtClean="0"/>
          </a:p>
          <a:p>
            <a:pPr eaLnBrk="1" hangingPunct="1"/>
            <a:r>
              <a:rPr lang="sv-SE" dirty="0" smtClean="0"/>
              <a:t>Web ramverk, vi tittar på Play och Lift</a:t>
            </a:r>
          </a:p>
          <a:p>
            <a:pPr eaLnBrk="1" hangingPunct="1"/>
            <a:r>
              <a:rPr lang="sv-SE" dirty="0" smtClean="0"/>
              <a:t>Style </a:t>
            </a:r>
            <a:r>
              <a:rPr lang="sv-SE" dirty="0" smtClean="0"/>
              <a:t>och praktiskt Scala</a:t>
            </a:r>
          </a:p>
          <a:p>
            <a:pPr eaLnBrk="1" hangingPunct="1"/>
            <a:endParaRPr lang="sv-SE" dirty="0" smtClean="0"/>
          </a:p>
          <a:p>
            <a:pPr eaLnBrk="1" hangingPunct="1"/>
            <a:r>
              <a:rPr lang="sv-SE" dirty="0" smtClean="0"/>
              <a:t>Annat om tid finns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9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kod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341438"/>
            <a:ext cx="8605837" cy="399577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2000" b="1" dirty="0" smtClean="0"/>
              <a:t>Dags för kod!</a:t>
            </a:r>
          </a:p>
          <a:p>
            <a:pPr eaLnBrk="1" hangingPunct="1"/>
            <a:endParaRPr lang="sv-SE" dirty="0" smtClean="0"/>
          </a:p>
          <a:p>
            <a:pPr eaLnBrk="1" hangingPunct="1"/>
            <a:r>
              <a:rPr lang="sv-SE" dirty="0" smtClean="0"/>
              <a:t>Gå till valfri folder där du vill skapa ditt projekt</a:t>
            </a:r>
          </a:p>
          <a:p>
            <a:pPr eaLnBrk="1" hangingPunct="1"/>
            <a:r>
              <a:rPr lang="sv-SE" dirty="0" err="1" smtClean="0"/>
              <a:t>git</a:t>
            </a:r>
            <a:r>
              <a:rPr lang="sv-SE" dirty="0" smtClean="0"/>
              <a:t> </a:t>
            </a:r>
            <a:r>
              <a:rPr lang="sv-SE" dirty="0" err="1" smtClean="0"/>
              <a:t>clone</a:t>
            </a:r>
            <a:r>
              <a:rPr lang="sv-SE" dirty="0"/>
              <a:t> </a:t>
            </a:r>
            <a:r>
              <a:rPr lang="sv-SE" dirty="0">
                <a:hlinkClick r:id="rId3"/>
              </a:rPr>
              <a:t>https://</a:t>
            </a:r>
            <a:r>
              <a:rPr lang="sv-SE" dirty="0" smtClean="0">
                <a:hlinkClick r:id="rId3"/>
              </a:rPr>
              <a:t>github.com/claesathiq/hiqscalaintermediate.git</a:t>
            </a:r>
            <a:endParaRPr lang="sv-SE" dirty="0" smtClean="0"/>
          </a:p>
          <a:p>
            <a:pPr marL="0" indent="0" eaLnBrk="1" hangingPunct="1">
              <a:buNone/>
            </a:pPr>
            <a:endParaRPr lang="sv-SE" dirty="0"/>
          </a:p>
          <a:p>
            <a:pPr eaLnBrk="1" hangingPunct="1"/>
            <a:r>
              <a:rPr lang="sv-SE" dirty="0" smtClean="0"/>
              <a:t>Starta </a:t>
            </a:r>
            <a:r>
              <a:rPr lang="sv-SE" dirty="0" smtClean="0"/>
              <a:t>IDEA</a:t>
            </a:r>
            <a:endParaRPr lang="sv-SE" dirty="0"/>
          </a:p>
          <a:p>
            <a:pPr eaLnBrk="1" hangingPunct="1"/>
            <a:r>
              <a:rPr lang="sv-SE" dirty="0" err="1" smtClean="0"/>
              <a:t>Create</a:t>
            </a:r>
            <a:r>
              <a:rPr lang="sv-SE" dirty="0" smtClean="0"/>
              <a:t> </a:t>
            </a:r>
            <a:r>
              <a:rPr lang="sv-SE" dirty="0" smtClean="0"/>
              <a:t>new Scala </a:t>
            </a:r>
            <a:r>
              <a:rPr lang="sv-SE" dirty="0" err="1" smtClean="0"/>
              <a:t>project</a:t>
            </a:r>
            <a:endParaRPr lang="sv-SE" dirty="0" smtClean="0"/>
          </a:p>
          <a:p>
            <a:pPr eaLnBrk="1" hangingPunct="1"/>
            <a:r>
              <a:rPr lang="sv-SE" dirty="0" smtClean="0"/>
              <a:t>Välj Project SDK</a:t>
            </a:r>
          </a:p>
          <a:p>
            <a:pPr lvl="1" eaLnBrk="1" hangingPunct="1"/>
            <a:r>
              <a:rPr lang="sv-SE" dirty="0" smtClean="0"/>
              <a:t>Java 1.8</a:t>
            </a:r>
            <a:endParaRPr lang="sv-SE" dirty="0" smtClean="0"/>
          </a:p>
          <a:p>
            <a:pPr eaLnBrk="1" hangingPunct="1"/>
            <a:r>
              <a:rPr lang="sv-SE" dirty="0" smtClean="0"/>
              <a:t>Välj Scala </a:t>
            </a:r>
            <a:r>
              <a:rPr lang="sv-SE" dirty="0" err="1" smtClean="0"/>
              <a:t>module</a:t>
            </a:r>
            <a:r>
              <a:rPr lang="sv-SE" dirty="0" smtClean="0"/>
              <a:t>, se till att </a:t>
            </a:r>
            <a:r>
              <a:rPr lang="sv-SE" dirty="0" smtClean="0"/>
              <a:t>HELA </a:t>
            </a:r>
            <a:r>
              <a:rPr lang="sv-SE" dirty="0" smtClean="0"/>
              <a:t>sökvägen </a:t>
            </a:r>
            <a:r>
              <a:rPr lang="sv-SE" dirty="0" smtClean="0"/>
              <a:t>(</a:t>
            </a:r>
            <a:r>
              <a:rPr lang="sv-SE" dirty="0" err="1" smtClean="0"/>
              <a:t>path</a:t>
            </a:r>
            <a:r>
              <a:rPr lang="sv-SE" dirty="0" smtClean="0"/>
              <a:t>) är exakt samma som där du </a:t>
            </a:r>
            <a:r>
              <a:rPr lang="sv-SE" dirty="0" err="1" smtClean="0"/>
              <a:t>clonade</a:t>
            </a:r>
            <a:r>
              <a:rPr lang="sv-SE" dirty="0" smtClean="0"/>
              <a:t> </a:t>
            </a:r>
            <a:r>
              <a:rPr lang="sv-SE" dirty="0" err="1" smtClean="0"/>
              <a:t>git</a:t>
            </a:r>
            <a:endParaRPr lang="sv-SE" dirty="0" smtClean="0"/>
          </a:p>
          <a:p>
            <a:pPr lvl="1" eaLnBrk="1" hangingPunct="1"/>
            <a:r>
              <a:rPr lang="sv-SE" dirty="0" err="1" smtClean="0"/>
              <a:t>T.ex.”C</a:t>
            </a:r>
            <a:r>
              <a:rPr lang="sv-SE" dirty="0"/>
              <a:t>:\</a:t>
            </a:r>
            <a:r>
              <a:rPr lang="sv-SE" dirty="0" smtClean="0"/>
              <a:t>Projekt\</a:t>
            </a:r>
            <a:r>
              <a:rPr lang="sv-SE" dirty="0" err="1" smtClean="0"/>
              <a:t>hiqscalaintermediate</a:t>
            </a:r>
            <a:r>
              <a:rPr lang="sv-SE" dirty="0" smtClean="0"/>
              <a:t>”</a:t>
            </a:r>
            <a:endParaRPr lang="sv-SE" dirty="0" smtClean="0"/>
          </a:p>
          <a:p>
            <a:pPr eaLnBrk="1" hangingPunct="1"/>
            <a:r>
              <a:rPr lang="sv-SE" dirty="0" smtClean="0"/>
              <a:t>Välj ”</a:t>
            </a:r>
            <a:r>
              <a:rPr lang="sv-SE" dirty="0" err="1" smtClean="0"/>
              <a:t>Existant</a:t>
            </a:r>
            <a:r>
              <a:rPr lang="sv-SE" dirty="0" smtClean="0"/>
              <a:t> </a:t>
            </a:r>
            <a:r>
              <a:rPr lang="sv-SE" dirty="0" err="1" smtClean="0"/>
              <a:t>library</a:t>
            </a:r>
            <a:r>
              <a:rPr lang="sv-SE" dirty="0" smtClean="0"/>
              <a:t>”</a:t>
            </a:r>
          </a:p>
          <a:p>
            <a:pPr lvl="1" eaLnBrk="1" hangingPunct="1"/>
            <a:r>
              <a:rPr lang="sv-SE" dirty="0" err="1" smtClean="0"/>
              <a:t>Compiler</a:t>
            </a:r>
            <a:r>
              <a:rPr lang="sv-SE" dirty="0" smtClean="0"/>
              <a:t> </a:t>
            </a:r>
            <a:r>
              <a:rPr lang="sv-SE" dirty="0" err="1" smtClean="0"/>
              <a:t>library</a:t>
            </a:r>
            <a:r>
              <a:rPr lang="sv-SE" dirty="0" smtClean="0"/>
              <a:t>: </a:t>
            </a:r>
            <a:r>
              <a:rPr lang="sv-SE" dirty="0" err="1" smtClean="0"/>
              <a:t>scala-compiler</a:t>
            </a:r>
            <a:endParaRPr lang="sv-SE" dirty="0" smtClean="0"/>
          </a:p>
          <a:p>
            <a:pPr lvl="1" eaLnBrk="1" hangingPunct="1"/>
            <a:r>
              <a:rPr lang="sv-SE" dirty="0" smtClean="0"/>
              <a:t>Standard </a:t>
            </a:r>
            <a:r>
              <a:rPr lang="sv-SE" dirty="0" err="1" smtClean="0"/>
              <a:t>library</a:t>
            </a:r>
            <a:r>
              <a:rPr lang="sv-SE" dirty="0" smtClean="0"/>
              <a:t>: </a:t>
            </a:r>
            <a:r>
              <a:rPr lang="sv-SE" dirty="0" err="1" smtClean="0"/>
              <a:t>scala-library</a:t>
            </a:r>
            <a:endParaRPr lang="sv-SE" dirty="0" smtClean="0"/>
          </a:p>
          <a:p>
            <a:pPr eaLnBrk="1" hangingPunct="1"/>
            <a:r>
              <a:rPr lang="sv-SE" dirty="0" smtClean="0"/>
              <a:t>Finish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2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partial </a:t>
            </a:r>
            <a:r>
              <a:rPr lang="sv-SE" dirty="0" err="1" smtClean="0"/>
              <a:t>functions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step1</a:t>
            </a:r>
          </a:p>
          <a:p>
            <a:pPr marL="0" indent="0" eaLnBrk="1" hangingPunct="1">
              <a:buNone/>
            </a:pPr>
            <a:endParaRPr lang="sv-SE" sz="2000" b="1" dirty="0" smtClean="0"/>
          </a:p>
          <a:p>
            <a:pPr eaLnBrk="1" hangingPunct="1"/>
            <a:endParaRPr lang="sv-SE" dirty="0" smtClean="0"/>
          </a:p>
          <a:p>
            <a:pPr eaLnBrk="1" hangingPunct="1"/>
            <a:endParaRPr lang="sv-SE" dirty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3508" y="1880828"/>
            <a:ext cx="10297392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﻿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Partial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functions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  <a:endParaRPr lang="sv-SE" sz="1200" i="1" dirty="0">
              <a:solidFill>
                <a:srgbClr val="4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sv-SE" sz="1200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PartialFunction</a:t>
            </a:r>
            <a:r>
              <a:rPr lang="sv-SE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sv-SE" sz="12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salaries</a:t>
            </a:r>
            <a:r>
              <a:rPr lang="sv-SE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"junior"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35000, 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"normal"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45000, 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"senior"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55000, 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"boss"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70000)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Map.filter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takes a predicate function, in this case p: ((String, </a:t>
            </a:r>
            <a:r>
              <a:rPr lang="en-US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=&gt; Boolean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  we get a tuple, so we have get key with position  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↓</a:t>
            </a:r>
            <a:endParaRPr lang="en-US" sz="1200" i="1" dirty="0">
              <a:solidFill>
                <a:srgbClr val="4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highSalaryFunc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salaries</a:t>
            </a:r>
            <a:r>
              <a:rPr lang="en-US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.filter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nameSalary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nameSalary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._2 &gt; 50000)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highSalaryFunc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we can actually use pattern matching to extract key and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highSalaryMatch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salaries</a:t>
            </a:r>
            <a:r>
              <a:rPr lang="en-US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.filter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(name, salary)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salary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50000})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highSalaryMatch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So if </a:t>
            </a:r>
            <a:r>
              <a:rPr lang="en-US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Map.filter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takes a function, how can a pattern match work?</a:t>
            </a:r>
          </a:p>
          <a:p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395288" y="5404726"/>
            <a:ext cx="6660740" cy="338554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sv-SE" sz="1600" dirty="0" err="1" smtClean="0">
                <a:solidFill>
                  <a:schemeClr val="bg1"/>
                </a:solidFill>
              </a:rPr>
              <a:t>pattern</a:t>
            </a:r>
            <a:r>
              <a:rPr lang="sv-SE" sz="1600" dirty="0" smtClean="0">
                <a:solidFill>
                  <a:schemeClr val="bg1"/>
                </a:solidFill>
              </a:rPr>
              <a:t> match är en Partial </a:t>
            </a:r>
            <a:r>
              <a:rPr lang="sv-SE" sz="1600" dirty="0" err="1" smtClean="0">
                <a:solidFill>
                  <a:schemeClr val="bg1"/>
                </a:solidFill>
              </a:rPr>
              <a:t>function</a:t>
            </a:r>
            <a:r>
              <a:rPr lang="sv-SE" sz="1600" dirty="0" smtClean="0">
                <a:solidFill>
                  <a:schemeClr val="bg1"/>
                </a:solidFill>
              </a:rPr>
              <a:t>! Se nästa steg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33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partial </a:t>
            </a:r>
            <a:r>
              <a:rPr lang="sv-SE" dirty="0" err="1" smtClean="0"/>
              <a:t>functions</a:t>
            </a:r>
            <a:r>
              <a:rPr lang="sv-SE" dirty="0" smtClean="0"/>
              <a:t>, </a:t>
            </a:r>
            <a:r>
              <a:rPr lang="sv-SE" dirty="0" err="1" smtClean="0"/>
              <a:t>continued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341439"/>
            <a:ext cx="7921625" cy="3059670"/>
          </a:xfrm>
        </p:spPr>
        <p:txBody>
          <a:bodyPr/>
          <a:lstStyle/>
          <a:p>
            <a:pPr eaLnBrk="1" hangingPunct="1"/>
            <a:r>
              <a:rPr lang="sv-SE" sz="1600" dirty="0" smtClean="0"/>
              <a:t>En funktion fungerar för alla värden av den definierade typen</a:t>
            </a:r>
          </a:p>
          <a:p>
            <a:pPr lvl="1" eaLnBrk="1" hangingPunct="1"/>
            <a:r>
              <a:rPr lang="sv-SE" sz="1600" dirty="0" smtClean="0"/>
              <a:t>Dvs. en funktion (</a:t>
            </a:r>
            <a:r>
              <a:rPr lang="sv-SE" sz="1600" dirty="0" err="1" smtClean="0"/>
              <a:t>Int</a:t>
            </a:r>
            <a:r>
              <a:rPr lang="sv-SE" sz="1600" dirty="0" smtClean="0"/>
              <a:t>) =&gt; String tar vilken </a:t>
            </a:r>
            <a:r>
              <a:rPr lang="sv-SE" sz="1600" dirty="0" err="1" smtClean="0"/>
              <a:t>Int</a:t>
            </a:r>
            <a:r>
              <a:rPr lang="sv-SE" sz="1600" dirty="0" smtClean="0"/>
              <a:t> som helst och returnerar en sträng</a:t>
            </a:r>
          </a:p>
          <a:p>
            <a:pPr eaLnBrk="1" hangingPunct="1"/>
            <a:r>
              <a:rPr lang="sv-SE" sz="1600" dirty="0" smtClean="0"/>
              <a:t>En Partial </a:t>
            </a:r>
            <a:r>
              <a:rPr lang="sv-SE" sz="1600" dirty="0" err="1" smtClean="0"/>
              <a:t>Function</a:t>
            </a:r>
            <a:r>
              <a:rPr lang="sv-SE" sz="1600" dirty="0" smtClean="0"/>
              <a:t> är bara definierad för vissa värden på den definierade typen</a:t>
            </a:r>
          </a:p>
          <a:p>
            <a:pPr lvl="1" eaLnBrk="1" hangingPunct="1"/>
            <a:r>
              <a:rPr lang="sv-SE" sz="1600" dirty="0" smtClean="0"/>
              <a:t>En </a:t>
            </a:r>
            <a:r>
              <a:rPr lang="sv-SE" sz="1600" dirty="0" err="1" smtClean="0"/>
              <a:t>Partical</a:t>
            </a:r>
            <a:r>
              <a:rPr lang="sv-SE" sz="1600" dirty="0" smtClean="0"/>
              <a:t> </a:t>
            </a:r>
            <a:r>
              <a:rPr lang="sv-SE" sz="1600" dirty="0" err="1" smtClean="0"/>
              <a:t>Function</a:t>
            </a:r>
            <a:r>
              <a:rPr lang="sv-SE" sz="1600" dirty="0" smtClean="0"/>
              <a:t> (</a:t>
            </a:r>
            <a:r>
              <a:rPr lang="sv-SE" sz="1600" dirty="0" err="1" smtClean="0"/>
              <a:t>Int</a:t>
            </a:r>
            <a:r>
              <a:rPr lang="sv-SE" sz="1600" dirty="0" smtClean="0"/>
              <a:t>) =&gt; String kanske inte tar vilken </a:t>
            </a:r>
            <a:r>
              <a:rPr lang="sv-SE" sz="1600" dirty="0" err="1" smtClean="0"/>
              <a:t>Int</a:t>
            </a:r>
            <a:r>
              <a:rPr lang="sv-SE" sz="1600" dirty="0" smtClean="0"/>
              <a:t> som helst</a:t>
            </a:r>
          </a:p>
          <a:p>
            <a:pPr eaLnBrk="1" hangingPunct="1"/>
            <a:r>
              <a:rPr lang="sv-SE" sz="1600" dirty="0" smtClean="0"/>
              <a:t>Alla Partial </a:t>
            </a:r>
            <a:r>
              <a:rPr lang="sv-SE" sz="1600" dirty="0" err="1" smtClean="0"/>
              <a:t>Function</a:t>
            </a:r>
            <a:r>
              <a:rPr lang="sv-SE" sz="1600" dirty="0" smtClean="0"/>
              <a:t> har en metod </a:t>
            </a:r>
            <a:r>
              <a:rPr lang="sv-SE" sz="1600" dirty="0" err="1" smtClean="0"/>
              <a:t>isDefinedAt</a:t>
            </a:r>
            <a:r>
              <a:rPr lang="sv-SE" sz="1600" dirty="0" smtClean="0"/>
              <a:t> som talar om ifall den tar givet värde</a:t>
            </a:r>
          </a:p>
          <a:p>
            <a:pPr lvl="1" eaLnBrk="1" hangingPunct="1"/>
            <a:r>
              <a:rPr lang="sv-SE" sz="1600" dirty="0" smtClean="0"/>
              <a:t>Så givet f: </a:t>
            </a:r>
            <a:r>
              <a:rPr lang="sv-SE" sz="1600" dirty="0" err="1" smtClean="0"/>
              <a:t>PartialFunction</a:t>
            </a:r>
            <a:r>
              <a:rPr lang="sv-SE" sz="1600" dirty="0" smtClean="0"/>
              <a:t>[</a:t>
            </a:r>
            <a:r>
              <a:rPr lang="sv-SE" sz="1600" dirty="0" err="1" smtClean="0"/>
              <a:t>Int</a:t>
            </a:r>
            <a:r>
              <a:rPr lang="sv-SE" sz="1600" dirty="0" smtClean="0"/>
              <a:t>, String]</a:t>
            </a:r>
          </a:p>
          <a:p>
            <a:pPr lvl="2" eaLnBrk="1" hangingPunct="1"/>
            <a:r>
              <a:rPr lang="sv-SE" sz="1600" dirty="0" smtClean="0"/>
              <a:t>f(3) kanske resulterar i </a:t>
            </a:r>
            <a:r>
              <a:rPr lang="sv-SE" sz="1600" dirty="0" err="1" smtClean="0"/>
              <a:t>Error</a:t>
            </a:r>
            <a:r>
              <a:rPr lang="sv-SE" sz="1600" dirty="0" smtClean="0"/>
              <a:t> om </a:t>
            </a:r>
            <a:r>
              <a:rPr lang="sv-SE" sz="1600" dirty="0" err="1" smtClean="0"/>
              <a:t>f.isDefinedAt</a:t>
            </a:r>
            <a:r>
              <a:rPr lang="sv-SE" sz="1600" dirty="0" smtClean="0"/>
              <a:t>(3) = </a:t>
            </a:r>
            <a:r>
              <a:rPr lang="sv-SE" sz="1600" dirty="0" err="1" smtClean="0"/>
              <a:t>false</a:t>
            </a:r>
            <a:endParaRPr lang="sv-SE" sz="1600" dirty="0" smtClean="0"/>
          </a:p>
          <a:p>
            <a:pPr eaLnBrk="1" hangingPunct="1"/>
            <a:r>
              <a:rPr lang="en-US" sz="1600" dirty="0" err="1"/>
              <a:t>PartialFunctions</a:t>
            </a:r>
            <a:r>
              <a:rPr lang="en-US" sz="1600" dirty="0"/>
              <a:t> can be composed with </a:t>
            </a:r>
            <a:r>
              <a:rPr lang="en-US" sz="1600" dirty="0" err="1" smtClean="0"/>
              <a:t>orElse</a:t>
            </a:r>
            <a:endParaRPr lang="en-US" sz="1600" dirty="0" smtClean="0"/>
          </a:p>
          <a:p>
            <a:pPr eaLnBrk="1" hangingPunct="1"/>
            <a:endParaRPr lang="sv-SE" sz="1600" dirty="0" smtClean="0"/>
          </a:p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/>
              <a:t>step2</a:t>
            </a:r>
            <a:endParaRPr lang="sv-SE" sz="1600" dirty="0"/>
          </a:p>
          <a:p>
            <a:pPr marL="0" indent="0" eaLnBrk="1" hangingPunct="1">
              <a:buNone/>
            </a:pPr>
            <a:endParaRPr lang="sv-SE" sz="2000" dirty="0" smtClean="0"/>
          </a:p>
          <a:p>
            <a:pPr marL="0" indent="0" eaLnBrk="1" hangingPunct="1">
              <a:buNone/>
            </a:pPr>
            <a:endParaRPr lang="sv-SE" sz="2000" dirty="0" smtClean="0"/>
          </a:p>
          <a:p>
            <a:pPr marL="0" indent="0" eaLnBrk="1" hangingPunct="1">
              <a:buNone/>
            </a:pPr>
            <a:endParaRPr lang="sv-SE" dirty="0" smtClean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95288" y="4401109"/>
            <a:ext cx="79216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Partial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functions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continued</a:t>
            </a:r>
            <a:endParaRPr lang="sv-SE" sz="1200" i="1" dirty="0">
              <a:solidFill>
                <a:srgbClr val="4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PartialFunction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one: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PartialFunction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"one"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one.isDefinedAt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one.isDefinedAt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(2))  //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scala.MatchError</a:t>
            </a:r>
            <a:endParaRPr lang="sv-SE" sz="1200" i="1" dirty="0">
              <a:solidFill>
                <a:srgbClr val="4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129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partial </a:t>
            </a:r>
            <a:r>
              <a:rPr lang="sv-SE" dirty="0" err="1" smtClean="0"/>
              <a:t>functions</a:t>
            </a:r>
            <a:r>
              <a:rPr lang="sv-SE" dirty="0" smtClean="0"/>
              <a:t>, </a:t>
            </a:r>
            <a:r>
              <a:rPr lang="sv-SE" dirty="0" err="1" smtClean="0"/>
              <a:t>composing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341439"/>
            <a:ext cx="7921625" cy="57539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step3</a:t>
            </a:r>
            <a:endParaRPr lang="sv-SE" sz="1600" dirty="0"/>
          </a:p>
          <a:p>
            <a:pPr marL="0" indent="0" eaLnBrk="1" hangingPunct="1">
              <a:buNone/>
            </a:pPr>
            <a:endParaRPr lang="sv-SE" sz="2000" b="1" dirty="0" smtClean="0"/>
          </a:p>
          <a:p>
            <a:pPr eaLnBrk="1" hangingPunct="1"/>
            <a:endParaRPr lang="sv-SE" dirty="0" smtClean="0"/>
          </a:p>
          <a:p>
            <a:pPr eaLnBrk="1" hangingPunct="1"/>
            <a:endParaRPr lang="sv-SE" dirty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77218" y="1736812"/>
            <a:ext cx="84971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PartialFunction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one: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PartialFunction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"one"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two: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PartialFunction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"two"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three: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PartialFunction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"three"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wildcard: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PartialFunction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_ =&gt;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"something else"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Compose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partial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endParaRPr lang="sv-SE" sz="1200" i="1" dirty="0">
              <a:solidFill>
                <a:srgbClr val="4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partial = one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two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three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wildcard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(partial(1))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(partial(3))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(partial(0))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(partial(5))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Note the similarity to a pattern match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patternMatch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three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 =&gt; 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patternMatch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patternMatch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patternMatch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patternMatch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(5))</a:t>
            </a:r>
          </a:p>
          <a:p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453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views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341439"/>
            <a:ext cx="7921625" cy="2231577"/>
          </a:xfrm>
        </p:spPr>
        <p:txBody>
          <a:bodyPr/>
          <a:lstStyle/>
          <a:p>
            <a:pPr eaLnBrk="1" hangingPunct="1"/>
            <a:r>
              <a:rPr lang="sv-SE" sz="1600" dirty="0" smtClean="0"/>
              <a:t>Ibland behöver vi inte specificera att en typ är ”släkt” med en annan, bara att man kan ”se” en typ som en annan, ett slags fejkat släktskap via konvertering</a:t>
            </a:r>
          </a:p>
          <a:p>
            <a:pPr eaLnBrk="1" hangingPunct="1"/>
            <a:r>
              <a:rPr lang="sv-SE" sz="1600" dirty="0" smtClean="0"/>
              <a:t>Implicita funktioner tillåter sådan konvertering automatiskt</a:t>
            </a:r>
          </a:p>
          <a:p>
            <a:pPr lvl="1" eaLnBrk="1" hangingPunct="1"/>
            <a:r>
              <a:rPr lang="sv-SE" sz="1600" dirty="0" smtClean="0"/>
              <a:t>Ett slags on-</a:t>
            </a:r>
            <a:r>
              <a:rPr lang="sv-SE" sz="1600" dirty="0" err="1" smtClean="0"/>
              <a:t>demand</a:t>
            </a:r>
            <a:r>
              <a:rPr lang="sv-SE" sz="1600" dirty="0" smtClean="0"/>
              <a:t> applicering som hjälper </a:t>
            </a:r>
            <a:r>
              <a:rPr lang="sv-SE" sz="1600" dirty="0" err="1" smtClean="0"/>
              <a:t>type</a:t>
            </a:r>
            <a:r>
              <a:rPr lang="sv-SE" sz="1600" dirty="0" smtClean="0"/>
              <a:t> </a:t>
            </a:r>
            <a:r>
              <a:rPr lang="sv-SE" sz="1600" dirty="0" err="1" smtClean="0"/>
              <a:t>inference</a:t>
            </a:r>
            <a:endParaRPr lang="sv-SE" sz="1600" dirty="0" smtClean="0"/>
          </a:p>
          <a:p>
            <a:pPr lvl="1" eaLnBrk="1" hangingPunct="1"/>
            <a:r>
              <a:rPr lang="sv-SE" sz="1600" dirty="0" smtClean="0"/>
              <a:t>Används ofta för ”</a:t>
            </a:r>
            <a:r>
              <a:rPr lang="sv-SE" sz="1600" dirty="0" err="1" smtClean="0"/>
              <a:t>lazy</a:t>
            </a:r>
            <a:r>
              <a:rPr lang="sv-SE" sz="1600" dirty="0" smtClean="0"/>
              <a:t> </a:t>
            </a:r>
            <a:r>
              <a:rPr lang="sv-SE" sz="1600" dirty="0" err="1" smtClean="0"/>
              <a:t>collections</a:t>
            </a:r>
            <a:r>
              <a:rPr lang="sv-SE" sz="1600" dirty="0" smtClean="0"/>
              <a:t>”</a:t>
            </a:r>
            <a:endParaRPr lang="sv-SE" sz="1600" dirty="0"/>
          </a:p>
          <a:p>
            <a:pPr marL="0" indent="0" eaLnBrk="1" hangingPunct="1">
              <a:buNone/>
            </a:pPr>
            <a:endParaRPr lang="sv-SE" sz="1600" dirty="0" smtClean="0"/>
          </a:p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step4</a:t>
            </a:r>
            <a:endParaRPr lang="sv-SE" sz="1600" dirty="0"/>
          </a:p>
          <a:p>
            <a:pPr marL="0" indent="0" eaLnBrk="1" hangingPunct="1">
              <a:buNone/>
            </a:pPr>
            <a:endParaRPr lang="sv-SE" sz="2000" dirty="0" smtClean="0"/>
          </a:p>
          <a:p>
            <a:pPr marL="0" indent="0" eaLnBrk="1" hangingPunct="1">
              <a:buNone/>
            </a:pPr>
            <a:endParaRPr lang="sv-SE" sz="2000" dirty="0" smtClean="0"/>
          </a:p>
          <a:p>
            <a:pPr marL="0" indent="0" eaLnBrk="1" hangingPunct="1">
              <a:buNone/>
            </a:pPr>
            <a:endParaRPr lang="sv-SE" dirty="0" smtClean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05450" y="3559569"/>
            <a:ext cx="735424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endParaRPr lang="sv-SE" sz="1200" i="1" dirty="0">
              <a:solidFill>
                <a:srgbClr val="4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strToInt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sv-SE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.toInt</a:t>
            </a:r>
            <a:endParaRPr lang="sv-SE" sz="1200" b="1" dirty="0" smtClean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1200" b="1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"123"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str.getClass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y: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"123"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y.getClass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y)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.max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y))</a:t>
            </a:r>
          </a:p>
          <a:p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455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view</a:t>
            </a:r>
            <a:r>
              <a:rPr lang="sv-SE" dirty="0" smtClean="0"/>
              <a:t> </a:t>
            </a:r>
            <a:r>
              <a:rPr lang="sv-SE" dirty="0" err="1" smtClean="0"/>
              <a:t>bounds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341439"/>
            <a:ext cx="7921625" cy="2231577"/>
          </a:xfrm>
        </p:spPr>
        <p:txBody>
          <a:bodyPr/>
          <a:lstStyle/>
          <a:p>
            <a:pPr eaLnBrk="1" hangingPunct="1"/>
            <a:r>
              <a:rPr lang="sv-SE" sz="1600" dirty="0" err="1" smtClean="0"/>
              <a:t>View</a:t>
            </a:r>
            <a:r>
              <a:rPr lang="sv-SE" sz="1600" dirty="0" smtClean="0"/>
              <a:t> </a:t>
            </a:r>
            <a:r>
              <a:rPr lang="sv-SE" sz="1600" dirty="0" err="1" smtClean="0"/>
              <a:t>bounds</a:t>
            </a:r>
            <a:r>
              <a:rPr lang="sv-SE" sz="1600" dirty="0" smtClean="0"/>
              <a:t> kräver att en konverterings funktion existerar för en given typ</a:t>
            </a:r>
          </a:p>
          <a:p>
            <a:pPr lvl="1" eaLnBrk="1" hangingPunct="1"/>
            <a:r>
              <a:rPr lang="sv-SE" sz="1600" dirty="0" smtClean="0"/>
              <a:t>Ange en </a:t>
            </a:r>
            <a:r>
              <a:rPr lang="sv-SE" sz="1600" dirty="0" err="1" smtClean="0"/>
              <a:t>view</a:t>
            </a:r>
            <a:r>
              <a:rPr lang="sv-SE" sz="1600" dirty="0" smtClean="0"/>
              <a:t> </a:t>
            </a:r>
            <a:r>
              <a:rPr lang="sv-SE" sz="1600" dirty="0" err="1" smtClean="0"/>
              <a:t>bound</a:t>
            </a:r>
            <a:r>
              <a:rPr lang="sv-SE" sz="1600" dirty="0" smtClean="0"/>
              <a:t> med &lt;%, tex:</a:t>
            </a:r>
          </a:p>
          <a:p>
            <a:pPr lvl="1" eaLnBrk="1" hangingPunct="1"/>
            <a:endParaRPr lang="sv-SE" sz="1600" dirty="0"/>
          </a:p>
          <a:p>
            <a:pPr eaLnBrk="1" hangingPunct="1"/>
            <a:endParaRPr lang="sv-SE" sz="1600" dirty="0" smtClean="0"/>
          </a:p>
          <a:p>
            <a:pPr marL="0" indent="0" eaLnBrk="1" hangingPunct="1">
              <a:buNone/>
            </a:pPr>
            <a:endParaRPr lang="sv-SE" sz="1600" dirty="0" smtClean="0"/>
          </a:p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step5</a:t>
            </a:r>
            <a:endParaRPr lang="sv-SE" sz="1600" dirty="0"/>
          </a:p>
          <a:p>
            <a:pPr marL="0" indent="0" eaLnBrk="1" hangingPunct="1">
              <a:buNone/>
            </a:pPr>
            <a:endParaRPr lang="sv-SE" sz="2000" dirty="0" smtClean="0"/>
          </a:p>
          <a:p>
            <a:pPr marL="0" indent="0" eaLnBrk="1" hangingPunct="1">
              <a:buNone/>
            </a:pPr>
            <a:endParaRPr lang="sv-SE" sz="2000" dirty="0" smtClean="0"/>
          </a:p>
          <a:p>
            <a:pPr marL="0" indent="0" eaLnBrk="1" hangingPunct="1">
              <a:buNone/>
            </a:pPr>
            <a:endParaRPr lang="sv-SE" dirty="0" smtClean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95288" y="2087895"/>
            <a:ext cx="62824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{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 + x }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288" y="3212976"/>
            <a:ext cx="76691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bounds</a:t>
            </a:r>
            <a:endParaRPr lang="sv-SE" sz="1200" i="1" dirty="0">
              <a:solidFill>
                <a:srgbClr val="4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strToInt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.toInt</a:t>
            </a:r>
            <a:endParaRPr lang="sv-SE" sz="1200" b="1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Specify a view bound with &lt;%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{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 + x 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stringCont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"123"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stringCont.getClass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stringCont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intCont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(123)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intCont.getClass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intCont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v-SE" sz="1200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37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iQ_PPTtemplate_101102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HiQ_BlanlSlides Black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iQ_PPTtemplate_101102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HiQ_ContentSlides White1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solidFill>
          <a:schemeClr val="accent2"/>
        </a:solidFill>
        <a:ln w="28575">
          <a:solidFill>
            <a:schemeClr val="bg1"/>
          </a:solidFill>
          <a:miter lim="800000"/>
          <a:headEnd/>
          <a:tailEnd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wrap="square">
        <a:spAutoFit/>
      </a:bodyPr>
      <a:lstStyle>
        <a:defPPr algn="ctr" eaLnBrk="0" hangingPunct="0">
          <a:defRPr sz="1400" dirty="0">
            <a:solidFill>
              <a:schemeClr val="bg1"/>
            </a:solidFill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HiQ_ContentSlides White2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solidFill>
          <a:schemeClr val="accent2"/>
        </a:solidFill>
        <a:ln w="28575">
          <a:solidFill>
            <a:schemeClr val="bg1"/>
          </a:solidFill>
          <a:miter lim="800000"/>
          <a:headEnd/>
          <a:tailEnd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wrap="square">
        <a:spAutoFit/>
      </a:bodyPr>
      <a:lstStyle>
        <a:defPPr algn="ctr" eaLnBrk="0" hangingPunct="0">
          <a:defRPr sz="1400" dirty="0">
            <a:solidFill>
              <a:schemeClr val="bg1"/>
            </a:solidFill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HiQ_ContentSlides White3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solidFill>
          <a:schemeClr val="accent2"/>
        </a:solidFill>
        <a:ln w="28575">
          <a:solidFill>
            <a:schemeClr val="bg1"/>
          </a:solidFill>
          <a:miter lim="800000"/>
          <a:headEnd/>
          <a:tailEnd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wrap="square">
        <a:spAutoFit/>
      </a:bodyPr>
      <a:lstStyle>
        <a:defPPr algn="ctr" eaLnBrk="0" hangingPunct="0">
          <a:defRPr sz="1400" dirty="0">
            <a:solidFill>
              <a:schemeClr val="bg1"/>
            </a:solidFill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HiQ_ContentSlides White4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solidFill>
          <a:schemeClr val="accent2"/>
        </a:solidFill>
        <a:ln w="28575">
          <a:solidFill>
            <a:schemeClr val="bg1"/>
          </a:solidFill>
          <a:miter lim="800000"/>
          <a:headEnd/>
          <a:tailEnd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wrap="square">
        <a:spAutoFit/>
      </a:bodyPr>
      <a:lstStyle>
        <a:defPPr algn="ctr" eaLnBrk="0" hangingPunct="0">
          <a:defRPr sz="1400" dirty="0">
            <a:solidFill>
              <a:schemeClr val="bg1"/>
            </a:solidFill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HiQ_ContentSlides Black1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solidFill>
          <a:schemeClr val="accent2"/>
        </a:solidFill>
        <a:ln w="28575">
          <a:solidFill>
            <a:schemeClr val="bg1"/>
          </a:solidFill>
          <a:miter lim="800000"/>
          <a:headEnd/>
          <a:tailEnd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wrap="square">
        <a:spAutoFit/>
      </a:bodyPr>
      <a:lstStyle>
        <a:defPPr algn="ctr" eaLnBrk="0" hangingPunct="0">
          <a:defRPr sz="1400" dirty="0">
            <a:solidFill>
              <a:schemeClr val="bg1"/>
            </a:solidFill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HiQ_CallOutSlides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HiQ_BlanlSlides White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19531</TotalTime>
  <Words>2505</Words>
  <Application>Microsoft Office PowerPoint</Application>
  <PresentationFormat>On-screen Show (4:3)</PresentationFormat>
  <Paragraphs>489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21</vt:i4>
      </vt:variant>
    </vt:vector>
  </HeadingPairs>
  <TitlesOfParts>
    <vt:vector size="35" baseType="lpstr">
      <vt:lpstr>Arial</vt:lpstr>
      <vt:lpstr>Calibri</vt:lpstr>
      <vt:lpstr>Courier New</vt:lpstr>
      <vt:lpstr>Wingdings</vt:lpstr>
      <vt:lpstr>HiQ_PPTtemplate_101102</vt:lpstr>
      <vt:lpstr>1_HiQ_PPTtemplate_101102</vt:lpstr>
      <vt:lpstr>HiQ_ContentSlides White1</vt:lpstr>
      <vt:lpstr>HiQ_ContentSlides White2</vt:lpstr>
      <vt:lpstr>HiQ_ContentSlides White3</vt:lpstr>
      <vt:lpstr>HiQ_ContentSlides White4</vt:lpstr>
      <vt:lpstr>HiQ_ContentSlides Black1</vt:lpstr>
      <vt:lpstr>HiQ_CallOutSlides</vt:lpstr>
      <vt:lpstr>HiQ_BlanlSlides White</vt:lpstr>
      <vt:lpstr>HiQ_BlanlSlides Black</vt:lpstr>
      <vt:lpstr>Scala – HiCollege våren2014</vt:lpstr>
      <vt:lpstr>Scala – en snabb repetition</vt:lpstr>
      <vt:lpstr>Scala – finns det mer?</vt:lpstr>
      <vt:lpstr>Scala – kod</vt:lpstr>
      <vt:lpstr>Scala – partial functions</vt:lpstr>
      <vt:lpstr>Scala – partial functions, continued</vt:lpstr>
      <vt:lpstr>Scala – partial functions, composing</vt:lpstr>
      <vt:lpstr>Scala – views</vt:lpstr>
      <vt:lpstr>Scala – view bounds</vt:lpstr>
      <vt:lpstr>Scala – Övning 1 - view bounds</vt:lpstr>
      <vt:lpstr>Scala – Pattern matching, case classes och hela vägen till Actors</vt:lpstr>
      <vt:lpstr>Scala – Pattern matching, case classes och hela vägen till Actors</vt:lpstr>
      <vt:lpstr>Scala – Pattern matching, case classes och hela vägen till Actors</vt:lpstr>
      <vt:lpstr>Scala – Actor supervision</vt:lpstr>
      <vt:lpstr>Scala – Actor supervision</vt:lpstr>
      <vt:lpstr>Scala – Actor routing</vt:lpstr>
      <vt:lpstr>Scala – Actor routing canonicial way</vt:lpstr>
      <vt:lpstr>Scala – Actor routing the easy way</vt:lpstr>
      <vt:lpstr>Scala – Mer om Akka</vt:lpstr>
      <vt:lpstr>Scala – Övning 1, beräkna PI</vt:lpstr>
      <vt:lpstr>Scala – Övning 1, en möjlig implementation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 Robinson</dc:creator>
  <cp:lastModifiedBy>Claes</cp:lastModifiedBy>
  <cp:revision>200</cp:revision>
  <dcterms:created xsi:type="dcterms:W3CDTF">2010-11-03T08:19:25Z</dcterms:created>
  <dcterms:modified xsi:type="dcterms:W3CDTF">2014-05-05T00:12:09Z</dcterms:modified>
</cp:coreProperties>
</file>