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8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9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  <p:sldMasterId id="2147483881" r:id="rId2"/>
    <p:sldMasterId id="2147483660" r:id="rId3"/>
    <p:sldMasterId id="2147483702" r:id="rId4"/>
    <p:sldMasterId id="2147483707" r:id="rId5"/>
    <p:sldMasterId id="2147483712" r:id="rId6"/>
    <p:sldMasterId id="2147483717" r:id="rId7"/>
    <p:sldMasterId id="2147483667" r:id="rId8"/>
    <p:sldMasterId id="2147483722" r:id="rId9"/>
    <p:sldMasterId id="2147483736" r:id="rId10"/>
  </p:sldMasterIdLst>
  <p:notesMasterIdLst>
    <p:notesMasterId r:id="rId54"/>
  </p:notesMasterIdLst>
  <p:handoutMasterIdLst>
    <p:handoutMasterId r:id="rId55"/>
  </p:handoutMasterIdLst>
  <p:sldIdLst>
    <p:sldId id="287" r:id="rId11"/>
    <p:sldId id="288" r:id="rId12"/>
    <p:sldId id="290" r:id="rId13"/>
    <p:sldId id="291" r:id="rId14"/>
    <p:sldId id="292" r:id="rId15"/>
    <p:sldId id="293" r:id="rId16"/>
    <p:sldId id="294" r:id="rId17"/>
    <p:sldId id="296" r:id="rId18"/>
    <p:sldId id="297" r:id="rId19"/>
    <p:sldId id="30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79036" autoAdjust="0"/>
  </p:normalViewPr>
  <p:slideViewPr>
    <p:cSldViewPr>
      <p:cViewPr varScale="1">
        <p:scale>
          <a:sx n="84" d="100"/>
          <a:sy n="84" d="100"/>
        </p:scale>
        <p:origin x="211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69BE11F-6042-4519-9572-9ED77DDB30CB}" type="datetimeFigureOut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EE04BF1-A84D-48C3-ADBA-B1D0DE82D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16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D47937D-A867-45BE-96E0-57DE43DCCC22}" type="datetimeFigureOut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1E40A4-3FB7-449A-B695-06AD24728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22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07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06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57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26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31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1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3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23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82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Notera att denna kod är uppdaterad jämfört med koden i </a:t>
            </a:r>
            <a:r>
              <a:rPr lang="sv-SE" dirty="0" err="1" smtClean="0"/>
              <a:t>git</a:t>
            </a:r>
            <a:r>
              <a:rPr lang="sv-SE" dirty="0" smtClean="0"/>
              <a:t>: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dirty="0" err="1" smtClean="0"/>
              <a:t>RoundRobinRouter</a:t>
            </a:r>
            <a:r>
              <a:rPr lang="sv-SE" dirty="0" smtClean="0"/>
              <a:t> är </a:t>
            </a:r>
            <a:r>
              <a:rPr lang="sv-SE" dirty="0" err="1" smtClean="0"/>
              <a:t>deprecated</a:t>
            </a:r>
            <a:r>
              <a:rPr lang="sv-SE" baseline="0" dirty="0" smtClean="0"/>
              <a:t>, använd istället </a:t>
            </a:r>
            <a:r>
              <a:rPr lang="sv-SE" baseline="0" dirty="0" err="1" smtClean="0"/>
              <a:t>RoundRobinPool</a:t>
            </a:r>
            <a:r>
              <a:rPr lang="sv-SE" baseline="0" dirty="0" smtClean="0"/>
              <a:t> (eller </a:t>
            </a:r>
            <a:r>
              <a:rPr lang="sv-SE" baseline="0" dirty="0" err="1" smtClean="0"/>
              <a:t>RoundRobinGroup</a:t>
            </a:r>
            <a:r>
              <a:rPr lang="sv-SE" baseline="0" dirty="0" smtClean="0"/>
              <a:t> om grupper används)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dirty="0" smtClean="0"/>
              <a:t>Sätt supervisor strategi med </a:t>
            </a:r>
            <a:r>
              <a:rPr lang="sv-SE" dirty="0" err="1" smtClean="0"/>
              <a:t>named</a:t>
            </a:r>
            <a:r>
              <a:rPr lang="sv-SE" dirty="0" smtClean="0"/>
              <a:t> parameter är mer läsbart</a:t>
            </a:r>
            <a:r>
              <a:rPr lang="sv-SE" baseline="0" dirty="0" smtClean="0"/>
              <a:t>; ”</a:t>
            </a:r>
            <a:r>
              <a:rPr lang="sv-SE" dirty="0" smtClean="0"/>
              <a:t>, </a:t>
            </a:r>
            <a:r>
              <a:rPr lang="sv-SE" dirty="0" err="1" smtClean="0"/>
              <a:t>supervisorStrategy</a:t>
            </a:r>
            <a:r>
              <a:rPr lang="sv-SE" dirty="0" smtClean="0"/>
              <a:t> = </a:t>
            </a:r>
            <a:r>
              <a:rPr lang="sv-SE" dirty="0" err="1" smtClean="0"/>
              <a:t>youStrategy</a:t>
            </a:r>
            <a:r>
              <a:rPr lang="sv-SE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14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65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94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06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958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15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024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53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47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394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14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95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Praktisk Scala innefattar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baseline="0" dirty="0" err="1" smtClean="0"/>
              <a:t>asbtract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class</a:t>
            </a:r>
            <a:r>
              <a:rPr lang="sv-SE" baseline="0" dirty="0" smtClean="0"/>
              <a:t> or </a:t>
            </a:r>
            <a:r>
              <a:rPr lang="sv-SE" baseline="0" dirty="0" err="1" smtClean="0"/>
              <a:t>type</a:t>
            </a:r>
            <a:r>
              <a:rPr lang="sv-SE" baseline="0" dirty="0" smtClean="0"/>
              <a:t> alias?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baseline="0" dirty="0" smtClean="0"/>
              <a:t>vanliga misstag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baseline="0" dirty="0" smtClean="0"/>
              <a:t>skillnader mellan metod och funktion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788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392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256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29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9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450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887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939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075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862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33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450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625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590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519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89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0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17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02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95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1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troSlide_TriMaran_im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5875"/>
            <a:ext cx="8353425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7137D-2EC1-4192-A996-F57C33623E01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0C004-0442-4D22-901C-B3F7D9887AD4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42D60-2F58-41FC-8822-F5D3E103D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BC502-047F-41F4-8017-A7F07D5A98C2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5CC4-749F-4C8B-8F82-5372C6E5E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ECFE9-09C6-4C94-BA02-39CEAAC147E5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CC2E1-A54D-4DC8-B5C7-B2FBE4088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29F24-398D-46FA-93C9-3516938EA021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05C4E-01AC-4CC6-83D3-C925D6DBC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D5DC1-1C2A-4C29-8CB2-34691D74F816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2C0E2-8F00-4886-A3D2-12B30A8C3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CA657-CCCF-4BCD-9367-C8E166AE822C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3B7A2-020E-4CB6-BD56-6B7327A72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E6384-8048-48E9-8EFC-B148E3CDB275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CD272-F13C-48C2-ABD5-43C5766BE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1FA7B-54BD-4FF3-967A-5DAA3D11B82B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A5F3F-A605-413F-9BC3-29557E5B91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93A17-881C-4A3C-8C10-BB81DB635A80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58396-49C0-435B-90A3-1E6424A3E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troSlide_TriMaran_im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88913"/>
            <a:ext cx="836930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A9F13-03D1-4EC6-9F33-14A4559E49AF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62507-08EE-4125-8D31-C87A4E31D21E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9676F-4931-4901-BF60-DB217E845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2B6D6-F6DE-4010-8E91-0A4C3B16BE54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9F0D3-B44B-41AF-8CBC-486F5680D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0C35A-36D6-47CA-A1E2-3FA8755709F4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A9636-D27D-44F1-9435-28363C745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F18EA-8B1B-4C66-ABBE-B6B99F0B486C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5F6F6-E1EF-4ECE-A8CC-74ABC71FA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C72E0-A1DE-43C0-B4C0-2138DC0A8470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E666E-C144-4797-A422-A17FD0DB2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2B796-35FA-48EB-A403-05AB51AA691D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2D9E2-7CB6-415E-B345-C086E3DF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333F3-6830-4878-AD2D-FDEA6BF5DC39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34734-DE99-4C66-A790-6645F1DBA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B894B-FE3C-4CF3-8CEB-FE81321F8052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40760-B304-40C9-A6FE-536D16CCE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4BA9C-145C-4D0A-B6CC-CDC1FE01EEC9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97B43-D074-444C-8A12-8DAA50595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44FB-FCD6-4E8E-87B6-BB415ED16318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AFA56-79DF-4E69-968C-D3C984194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rk\Documents\My Dropbox\THE STUDY Studio\HiQ\PROJECTS\HIQ0053 Kunskapsbaren\FINAL files\PPT\Speechbubbles_and_glasses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3463" y="468313"/>
            <a:ext cx="4537075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FBA05-5ED5-4DBF-A24E-BC72422EC292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26057-572C-41A2-817C-5452C6AFE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2019300"/>
            <a:ext cx="58547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338" y="2019300"/>
            <a:ext cx="58515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925" y="2019300"/>
            <a:ext cx="58483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925" y="2019300"/>
            <a:ext cx="58483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.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Mini_header_pink_purp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88913"/>
            <a:ext cx="281622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404730"/>
            <a:ext cx="2591966" cy="2159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.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Mini_header_pink_purp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88913"/>
            <a:ext cx="281622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404730"/>
            <a:ext cx="2591966" cy="2159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PT_chapterslide_box_purple_pin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927475"/>
            <a:ext cx="6334125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PT_chapterslide_box_purple_pin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927475"/>
            <a:ext cx="6334125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Mark\Documents\My Dropbox\THE STUDY Studio\HiQ\PROJECTS\HIQ0053 Kunskapsbaren\FINAL files\PPT\Kunskapsbaren_logotype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6413" y="2060575"/>
            <a:ext cx="5591175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Mark\Documents\My Dropbox\THE STUDY Studio\HiQ\PROJECTS\HIQ0053 Kunskapsbaren\FINAL files\PPT\Kunskapsbaren_logotype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038" y="1844675"/>
            <a:ext cx="4987925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rk\Documents\My Dropbox\THE STUDY Studio\HiQ\PROJECTS\HIQ0053 Kunskapsbaren\FINAL files\PPT\Speechbubbles_and_glasses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3463" y="468313"/>
            <a:ext cx="4537075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w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w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wm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wmf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wmf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w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9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hiq_attributlogotyp_neg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35888" y="5734050"/>
            <a:ext cx="14065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0"/>
            <a:ext cx="7921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E0E01DF-063B-457F-888C-BFB4E10CDE43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5113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29C8BDD-9EAF-4241-B707-6655F83B6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hiq_attributlogotyp_po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4B30E5-84AF-44B4-9EBE-DCD2784C84FA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5C0FD27-32F9-4FFF-A303-2D0B1748B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52" r:id="rId1"/>
    <p:sldLayoutId id="214748405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0"/>
            <a:ext cx="7921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CA7442-01FD-4532-8C2E-882B1F6ECC28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5113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2C457B3-FDF4-4463-9763-0FB5083AF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D77756-7801-4092-8E61-F261E3960D6F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5893968-D1DB-4085-A0F6-4A09DA3F4E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6038"/>
            <a:ext cx="879475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407454-C1F7-46D5-9B7E-A81AF966141D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D252682-4686-41D4-8475-086AFCE43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3AFA8F-689C-4D4C-8C5D-F08F97AF738C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120CAD0-91BD-4C53-9D23-3B6B33CEE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322233-1765-425A-870B-FBBCE9ED8559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3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BB1720-0B8A-4449-8892-3BC10FF328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rgbClr val="8429A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6038"/>
            <a:ext cx="879475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DA462F-8920-4679-83CE-CF4D89268BE5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4F0C9B7-0E81-4F6C-AB58-22726B808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177" name="Picture 6" descr="hiq_attributlogotyp_pos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43825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 descr="hiq_attributlogotyp_pos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62282B-8F89-4DFE-B8B4-CABEEBBE5F98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89A713-D77E-449C-ADCB-D5B91F22B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hiq_attributlogotyp_po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6E44647-FF30-45D6-96C9-0B7E4C5237D1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2A19A9-8EB2-4B20-A99C-395A56CAD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esathiq/hiqscalaintermediate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HiCollege</a:t>
            </a:r>
            <a:r>
              <a:rPr lang="sv-SE" dirty="0" smtClean="0"/>
              <a:t> våren2014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47688" y="14938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4800" dirty="0" smtClean="0"/>
              <a:t>Scala – En fortsättning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864600" y="3413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32FE30D1-966B-4FB0-BE73-441038E278A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Övning 1 - </a:t>
            </a:r>
            <a:r>
              <a:rPr lang="sv-SE" dirty="0" err="1" smtClean="0"/>
              <a:t>view</a:t>
            </a:r>
            <a:r>
              <a:rPr lang="sv-SE" dirty="0" smtClean="0"/>
              <a:t> </a:t>
            </a:r>
            <a:r>
              <a:rPr lang="sv-SE" dirty="0" err="1" smtClean="0"/>
              <a:t>bounds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3184" y="1880828"/>
            <a:ext cx="896524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strToInt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.toInt</a:t>
            </a:r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Specify a view bound with &lt;%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{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 + x 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(123.2F) // &lt;= Uncomment this line</a:t>
            </a:r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288" y="1341440"/>
            <a:ext cx="7921625" cy="5393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smtClean="0"/>
              <a:t>Gör så att nedanstående kod kompilerar</a:t>
            </a:r>
          </a:p>
        </p:txBody>
      </p:sp>
    </p:spTree>
    <p:extLst>
      <p:ext uri="{BB962C8B-B14F-4D97-AF65-F5344CB8AC3E}">
        <p14:creationId xmlns:p14="http://schemas.microsoft.com/office/powerpoint/2010/main" val="8279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matching</a:t>
            </a:r>
            <a:r>
              <a:rPr lang="sv-SE" dirty="0" smtClean="0"/>
              <a:t>,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r>
              <a:rPr lang="sv-SE" dirty="0" smtClean="0"/>
              <a:t> och hela vägen till </a:t>
            </a:r>
            <a:r>
              <a:rPr lang="sv-SE" dirty="0" err="1" smtClean="0"/>
              <a:t>Actors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step6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9962" y="1484784"/>
            <a:ext cx="88740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FromPatternMatchingToActors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Decompose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b, c)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endParaRPr lang="sv-SE" sz="12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"Decompose with tuple: 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a +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b +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c)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It is possible to use pattern matching for type switching: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dog = new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"Ruff"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cat = 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"Fluff"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animal = dog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animal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that these classes are NOT related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dog: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"Type: Dog with name (%s)"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.format(dog.name))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 shows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principle: this generates a warning since it's fruitless and unreachable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cat: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"Type: Cat with name (%s)"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.format(cat.name))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95288" y="5697195"/>
            <a:ext cx="6660740" cy="33855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smtClean="0">
                <a:solidFill>
                  <a:schemeClr val="bg1"/>
                </a:solidFill>
              </a:rPr>
              <a:t>Fortsätter på nästa sida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5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matching</a:t>
            </a:r>
            <a:r>
              <a:rPr lang="sv-SE" dirty="0" smtClean="0"/>
              <a:t>,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r>
              <a:rPr lang="sv-SE" dirty="0" smtClean="0"/>
              <a:t> och hela vägen till </a:t>
            </a:r>
            <a:r>
              <a:rPr lang="sv-SE" dirty="0" err="1" smtClean="0"/>
              <a:t>Actors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3508" y="1232756"/>
            <a:ext cx="916257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Decompose with binding on sub match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that for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work, this must be a case class, or define its own decomposer (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unapply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abc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z)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"Match with sub-match: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x +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y +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z)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how we can match on specific values: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abc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"Match on a, b and \"three\""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abc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"four"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"Match on a, b and \"four\""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_ 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 match on a, b and \"four\""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Match on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(width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height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(shape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shape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fr-FR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fr-FR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(radius) </a:t>
            </a:r>
            <a:r>
              <a:rPr 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fr-FR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fr-FR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fr-FR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radius * radius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(width, height)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width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height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4)))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27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matching</a:t>
            </a:r>
            <a:r>
              <a:rPr lang="sv-SE" dirty="0" smtClean="0"/>
              <a:t>,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r>
              <a:rPr lang="sv-SE" dirty="0" smtClean="0"/>
              <a:t> och hela vägen till </a:t>
            </a:r>
            <a:r>
              <a:rPr lang="sv-SE" dirty="0" err="1" smtClean="0"/>
              <a:t>Actors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step7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8918" y="1410355"/>
            <a:ext cx="808264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FromPatternMatchingToActors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.system.shutdown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preStart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sender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system =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ActorSystem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actors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738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supervision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611398"/>
          </a:xfrm>
        </p:spPr>
        <p:txBody>
          <a:bodyPr/>
          <a:lstStyle/>
          <a:p>
            <a:r>
              <a:rPr lang="sv-SE" dirty="0" smtClean="0"/>
              <a:t>Ett </a:t>
            </a:r>
            <a:r>
              <a:rPr lang="sv-SE" dirty="0" err="1" smtClean="0"/>
              <a:t>Actor</a:t>
            </a:r>
            <a:r>
              <a:rPr lang="sv-SE" dirty="0" smtClean="0"/>
              <a:t> System är ett </a:t>
            </a:r>
            <a:r>
              <a:rPr lang="sv-SE" dirty="0" err="1" smtClean="0"/>
              <a:t>hierakiskt</a:t>
            </a:r>
            <a:r>
              <a:rPr lang="sv-SE" dirty="0" smtClean="0"/>
              <a:t> system av </a:t>
            </a:r>
            <a:r>
              <a:rPr lang="sv-SE" dirty="0" err="1" smtClean="0"/>
              <a:t>Actors</a:t>
            </a:r>
            <a:r>
              <a:rPr lang="sv-SE" dirty="0" smtClean="0"/>
              <a:t>, där noder övervakar varandra i en trädstruktur. Normalt definieras ett </a:t>
            </a:r>
            <a:r>
              <a:rPr lang="sv-SE" dirty="0" err="1" smtClean="0"/>
              <a:t>Actor</a:t>
            </a:r>
            <a:r>
              <a:rPr lang="sv-SE" dirty="0" smtClean="0"/>
              <a:t> System per logisk applikation.</a:t>
            </a:r>
          </a:p>
          <a:p>
            <a:pPr lvl="1"/>
            <a:r>
              <a:rPr lang="sv-SE" dirty="0" smtClean="0"/>
              <a:t>Ett exempel skulle kunna vara:</a:t>
            </a:r>
            <a:endParaRPr lang="sv-SE" dirty="0"/>
          </a:p>
        </p:txBody>
      </p:sp>
      <p:sp>
        <p:nvSpPr>
          <p:cNvPr id="5" name="Oval 4"/>
          <p:cNvSpPr/>
          <p:nvPr/>
        </p:nvSpPr>
        <p:spPr>
          <a:xfrm>
            <a:off x="2519772" y="2236595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</a:t>
            </a:r>
            <a:r>
              <a:rPr lang="sv-SE" dirty="0" smtClean="0"/>
              <a:t>aster</a:t>
            </a:r>
            <a:endParaRPr lang="sv-SE" dirty="0"/>
          </a:p>
        </p:txBody>
      </p:sp>
      <p:sp>
        <p:nvSpPr>
          <p:cNvPr id="8" name="Oval 7"/>
          <p:cNvSpPr/>
          <p:nvPr/>
        </p:nvSpPr>
        <p:spPr>
          <a:xfrm>
            <a:off x="791580" y="353701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worker1</a:t>
            </a:r>
            <a:endParaRPr lang="sv-SE" dirty="0"/>
          </a:p>
        </p:txBody>
      </p:sp>
      <p:sp>
        <p:nvSpPr>
          <p:cNvPr id="10" name="Oval 9"/>
          <p:cNvSpPr/>
          <p:nvPr/>
        </p:nvSpPr>
        <p:spPr>
          <a:xfrm>
            <a:off x="2519772" y="353701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</a:t>
            </a:r>
            <a:r>
              <a:rPr lang="sv-SE" dirty="0" smtClean="0"/>
              <a:t>orker2</a:t>
            </a:r>
            <a:endParaRPr lang="sv-SE" dirty="0"/>
          </a:p>
        </p:txBody>
      </p:sp>
      <p:sp>
        <p:nvSpPr>
          <p:cNvPr id="11" name="Oval 10"/>
          <p:cNvSpPr/>
          <p:nvPr/>
        </p:nvSpPr>
        <p:spPr>
          <a:xfrm>
            <a:off x="4247964" y="3537011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</a:t>
            </a:r>
            <a:r>
              <a:rPr lang="sv-SE" dirty="0" smtClean="0"/>
              <a:t>orker3</a:t>
            </a:r>
            <a:endParaRPr lang="sv-SE" dirty="0"/>
          </a:p>
        </p:txBody>
      </p:sp>
      <p:cxnSp>
        <p:nvCxnSpPr>
          <p:cNvPr id="7" name="Straight Arrow Connector 6"/>
          <p:cNvCxnSpPr>
            <a:stCxn id="5" idx="3"/>
            <a:endCxn id="8" idx="7"/>
          </p:cNvCxnSpPr>
          <p:nvPr/>
        </p:nvCxnSpPr>
        <p:spPr>
          <a:xfrm flipH="1">
            <a:off x="2020833" y="3081535"/>
            <a:ext cx="709846" cy="600446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0" idx="0"/>
          </p:cNvCxnSpPr>
          <p:nvPr/>
        </p:nvCxnSpPr>
        <p:spPr>
          <a:xfrm>
            <a:off x="3239852" y="3226504"/>
            <a:ext cx="0" cy="310508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3749025" y="3081535"/>
            <a:ext cx="709846" cy="600445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95288" y="4713162"/>
            <a:ext cx="7921625" cy="195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Det går att adressera en specifik </a:t>
            </a:r>
            <a:r>
              <a:rPr lang="sv-SE" dirty="0" err="1" smtClean="0"/>
              <a:t>Actor</a:t>
            </a:r>
            <a:r>
              <a:rPr lang="sv-SE" dirty="0" smtClean="0"/>
              <a:t> med en logisk </a:t>
            </a:r>
            <a:r>
              <a:rPr lang="sv-SE" dirty="0" err="1" smtClean="0"/>
              <a:t>adresss</a:t>
            </a:r>
            <a:r>
              <a:rPr lang="sv-SE" dirty="0" smtClean="0"/>
              <a:t>, eller ”</a:t>
            </a:r>
            <a:r>
              <a:rPr lang="sv-SE" dirty="0" err="1" smtClean="0"/>
              <a:t>path</a:t>
            </a:r>
            <a:r>
              <a:rPr lang="sv-SE" dirty="0" smtClean="0"/>
              <a:t>”, </a:t>
            </a:r>
            <a:r>
              <a:rPr lang="sv-SE" dirty="0" err="1" smtClean="0"/>
              <a:t>t.ex</a:t>
            </a:r>
            <a:r>
              <a:rPr lang="sv-SE" dirty="0"/>
              <a:t>:</a:t>
            </a:r>
            <a:endParaRPr lang="sv-SE" dirty="0" smtClean="0"/>
          </a:p>
          <a:p>
            <a:pPr lvl="1"/>
            <a:r>
              <a:rPr lang="sv-SE" dirty="0" smtClean="0"/>
              <a:t>”</a:t>
            </a:r>
            <a:r>
              <a:rPr lang="sv-SE" dirty="0" err="1" smtClean="0"/>
              <a:t>akka</a:t>
            </a:r>
            <a:r>
              <a:rPr lang="sv-SE" dirty="0" smtClean="0"/>
              <a:t>://my-sys/</a:t>
            </a:r>
            <a:r>
              <a:rPr lang="sv-SE" dirty="0" err="1" smtClean="0"/>
              <a:t>user</a:t>
            </a:r>
            <a:r>
              <a:rPr lang="sv-SE" dirty="0" smtClean="0"/>
              <a:t>/master/worker1”  för en lokal </a:t>
            </a:r>
            <a:r>
              <a:rPr lang="sv-SE" dirty="0" err="1" smtClean="0"/>
              <a:t>Actor</a:t>
            </a:r>
            <a:endParaRPr lang="sv-SE" dirty="0"/>
          </a:p>
          <a:p>
            <a:pPr lvl="1"/>
            <a:r>
              <a:rPr lang="sv-SE" dirty="0" smtClean="0"/>
              <a:t>”</a:t>
            </a:r>
            <a:r>
              <a:rPr lang="sv-SE" dirty="0" err="1" smtClean="0"/>
              <a:t>akka</a:t>
            </a:r>
            <a:r>
              <a:rPr lang="sv-SE" dirty="0"/>
              <a:t>://</a:t>
            </a:r>
            <a:r>
              <a:rPr lang="sv-SE" dirty="0" smtClean="0"/>
              <a:t>my-sys@sys.localnet.com/</a:t>
            </a:r>
            <a:r>
              <a:rPr lang="sv-SE" dirty="0" err="1" smtClean="0"/>
              <a:t>user</a:t>
            </a:r>
            <a:r>
              <a:rPr lang="sv-SE" dirty="0" smtClean="0"/>
              <a:t>/master”  </a:t>
            </a:r>
            <a:r>
              <a:rPr lang="sv-SE" dirty="0"/>
              <a:t>för en </a:t>
            </a:r>
            <a:r>
              <a:rPr lang="sv-SE" dirty="0" err="1" smtClean="0"/>
              <a:t>remote</a:t>
            </a:r>
            <a:r>
              <a:rPr lang="sv-SE" dirty="0" smtClean="0"/>
              <a:t> </a:t>
            </a:r>
            <a:r>
              <a:rPr lang="sv-SE" dirty="0" err="1" smtClean="0"/>
              <a:t>Actor</a:t>
            </a:r>
            <a:endParaRPr lang="sv-SE" dirty="0" smtClean="0"/>
          </a:p>
          <a:p>
            <a:r>
              <a:rPr lang="sv-SE" dirty="0" smtClean="0"/>
              <a:t>En logisk </a:t>
            </a:r>
            <a:r>
              <a:rPr lang="sv-SE" dirty="0" err="1" smtClean="0"/>
              <a:t>path</a:t>
            </a:r>
            <a:r>
              <a:rPr lang="sv-SE" dirty="0" smtClean="0"/>
              <a:t> kan användas även om en </a:t>
            </a:r>
            <a:r>
              <a:rPr lang="sv-SE" dirty="0" err="1" smtClean="0"/>
              <a:t>Actor</a:t>
            </a:r>
            <a:r>
              <a:rPr lang="sv-SE" dirty="0" smtClean="0"/>
              <a:t> återstartats på samma ”plats”</a:t>
            </a:r>
          </a:p>
          <a:p>
            <a:pPr lvl="1"/>
            <a:r>
              <a:rPr lang="sv-SE" dirty="0" smtClean="0"/>
              <a:t>Men tänk på semantiken – sekvensen på meddelanden bryts m.m.</a:t>
            </a:r>
          </a:p>
          <a:p>
            <a:r>
              <a:rPr lang="sv-SE" dirty="0" smtClean="0"/>
              <a:t>Om en </a:t>
            </a:r>
            <a:r>
              <a:rPr lang="sv-SE" dirty="0" err="1" smtClean="0"/>
              <a:t>Actor</a:t>
            </a:r>
            <a:r>
              <a:rPr lang="sv-SE" dirty="0" smtClean="0"/>
              <a:t> dör går alla meddelanden till dess </a:t>
            </a:r>
            <a:r>
              <a:rPr lang="sv-SE" dirty="0" err="1" smtClean="0"/>
              <a:t>ActorRef</a:t>
            </a:r>
            <a:r>
              <a:rPr lang="sv-SE" dirty="0" smtClean="0"/>
              <a:t> till en ”</a:t>
            </a:r>
            <a:r>
              <a:rPr lang="sv-SE" dirty="0" err="1" smtClean="0"/>
              <a:t>dead</a:t>
            </a:r>
            <a:r>
              <a:rPr lang="sv-SE" dirty="0" smtClean="0"/>
              <a:t> letter mailbox”</a:t>
            </a:r>
            <a:endParaRPr lang="sv-SE" dirty="0"/>
          </a:p>
          <a:p>
            <a:pPr marL="457200" lvl="1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3714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supervision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7921625" cy="750187"/>
          </a:xfrm>
        </p:spPr>
        <p:txBody>
          <a:bodyPr/>
          <a:lstStyle/>
          <a:p>
            <a:r>
              <a:rPr lang="sv-SE" dirty="0" smtClean="0"/>
              <a:t>En </a:t>
            </a:r>
            <a:r>
              <a:rPr lang="sv-SE" dirty="0" err="1" smtClean="0"/>
              <a:t>Actor</a:t>
            </a:r>
            <a:r>
              <a:rPr lang="sv-SE" dirty="0" smtClean="0"/>
              <a:t> som startar en annan övervakar också denna</a:t>
            </a:r>
          </a:p>
          <a:p>
            <a:pPr lvl="1"/>
            <a:r>
              <a:rPr lang="sv-SE" dirty="0" smtClean="0"/>
              <a:t>Vid en </a:t>
            </a:r>
            <a:r>
              <a:rPr lang="sv-SE" dirty="0" err="1" smtClean="0"/>
              <a:t>exception</a:t>
            </a:r>
            <a:r>
              <a:rPr lang="sv-SE" dirty="0" smtClean="0"/>
              <a:t> kan denna </a:t>
            </a:r>
            <a:r>
              <a:rPr lang="sv-SE" dirty="0" err="1" smtClean="0"/>
              <a:t>Actor</a:t>
            </a:r>
            <a:r>
              <a:rPr lang="sv-SE" dirty="0" smtClean="0"/>
              <a:t> startas om, alla syskon kan startas om, eller så kan man eskalera uppåt</a:t>
            </a:r>
            <a:endParaRPr lang="sv-SE" dirty="0"/>
          </a:p>
        </p:txBody>
      </p:sp>
      <p:sp>
        <p:nvSpPr>
          <p:cNvPr id="5" name="Oval 4"/>
          <p:cNvSpPr/>
          <p:nvPr/>
        </p:nvSpPr>
        <p:spPr>
          <a:xfrm>
            <a:off x="2519772" y="2236595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</a:t>
            </a:r>
            <a:r>
              <a:rPr lang="sv-SE" dirty="0" smtClean="0"/>
              <a:t>aster</a:t>
            </a:r>
            <a:endParaRPr lang="sv-SE" dirty="0"/>
          </a:p>
        </p:txBody>
      </p:sp>
      <p:sp>
        <p:nvSpPr>
          <p:cNvPr id="8" name="Oval 7"/>
          <p:cNvSpPr/>
          <p:nvPr/>
        </p:nvSpPr>
        <p:spPr>
          <a:xfrm>
            <a:off x="791580" y="353701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worker1</a:t>
            </a:r>
            <a:endParaRPr lang="sv-SE" dirty="0"/>
          </a:p>
        </p:txBody>
      </p:sp>
      <p:sp>
        <p:nvSpPr>
          <p:cNvPr id="10" name="Oval 9"/>
          <p:cNvSpPr/>
          <p:nvPr/>
        </p:nvSpPr>
        <p:spPr>
          <a:xfrm>
            <a:off x="2519772" y="353701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worker2</a:t>
            </a:r>
            <a:endParaRPr lang="sv-SE" dirty="0"/>
          </a:p>
        </p:txBody>
      </p:sp>
      <p:sp>
        <p:nvSpPr>
          <p:cNvPr id="11" name="Oval 10"/>
          <p:cNvSpPr/>
          <p:nvPr/>
        </p:nvSpPr>
        <p:spPr>
          <a:xfrm>
            <a:off x="4247964" y="3537011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worker3</a:t>
            </a:r>
            <a:endParaRPr lang="sv-SE" dirty="0"/>
          </a:p>
        </p:txBody>
      </p:sp>
      <p:cxnSp>
        <p:nvCxnSpPr>
          <p:cNvPr id="7" name="Straight Arrow Connector 6"/>
          <p:cNvCxnSpPr>
            <a:stCxn id="5" idx="3"/>
            <a:endCxn id="8" idx="7"/>
          </p:cNvCxnSpPr>
          <p:nvPr/>
        </p:nvCxnSpPr>
        <p:spPr>
          <a:xfrm flipH="1">
            <a:off x="2020833" y="3081535"/>
            <a:ext cx="709846" cy="600446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0" idx="0"/>
          </p:cNvCxnSpPr>
          <p:nvPr/>
        </p:nvCxnSpPr>
        <p:spPr>
          <a:xfrm>
            <a:off x="3239852" y="3226504"/>
            <a:ext cx="0" cy="310508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3749025" y="3081535"/>
            <a:ext cx="709846" cy="600445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95288" y="4713162"/>
            <a:ext cx="7921625" cy="195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I exemplet övervakar således ”master” alla ”</a:t>
            </a:r>
            <a:r>
              <a:rPr lang="sv-SE" dirty="0" err="1" smtClean="0"/>
              <a:t>worker</a:t>
            </a:r>
            <a:r>
              <a:rPr lang="sv-SE" dirty="0" smtClean="0"/>
              <a:t>”, om ”worker3” dör kan ”master” välja att:</a:t>
            </a:r>
          </a:p>
          <a:p>
            <a:pPr lvl="1"/>
            <a:r>
              <a:rPr lang="sv-SE" dirty="0" smtClean="0"/>
              <a:t>återstarta denna</a:t>
            </a:r>
          </a:p>
          <a:p>
            <a:pPr lvl="1"/>
            <a:r>
              <a:rPr lang="sv-SE" dirty="0" smtClean="0"/>
              <a:t>döda alla syskon</a:t>
            </a:r>
          </a:p>
          <a:p>
            <a:pPr lvl="1"/>
            <a:r>
              <a:rPr lang="sv-SE" dirty="0" smtClean="0"/>
              <a:t>eskalera </a:t>
            </a:r>
            <a:r>
              <a:rPr lang="sv-SE" dirty="0" err="1" smtClean="0"/>
              <a:t>exception</a:t>
            </a:r>
            <a:r>
              <a:rPr lang="sv-SE" dirty="0" smtClean="0"/>
              <a:t> uppåt</a:t>
            </a:r>
            <a:endParaRPr lang="sv-SE" dirty="0"/>
          </a:p>
        </p:txBody>
      </p:sp>
      <p:grpSp>
        <p:nvGrpSpPr>
          <p:cNvPr id="18" name="Group 17"/>
          <p:cNvGrpSpPr/>
          <p:nvPr/>
        </p:nvGrpSpPr>
        <p:grpSpPr>
          <a:xfrm>
            <a:off x="4427032" y="3537012"/>
            <a:ext cx="1009064" cy="1009064"/>
            <a:chOff x="6551268" y="2672916"/>
            <a:chExt cx="1009064" cy="100906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588224" y="2672916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6569746" y="2654438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5971039" y="3509938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worker4</a:t>
            </a:r>
            <a:endParaRPr lang="sv-SE" dirty="0"/>
          </a:p>
        </p:txBody>
      </p:sp>
      <p:cxnSp>
        <p:nvCxnSpPr>
          <p:cNvPr id="24" name="Straight Arrow Connector 23"/>
          <p:cNvCxnSpPr>
            <a:stCxn id="5" idx="5"/>
            <a:endCxn id="22" idx="1"/>
          </p:cNvCxnSpPr>
          <p:nvPr/>
        </p:nvCxnSpPr>
        <p:spPr>
          <a:xfrm>
            <a:off x="3749025" y="3081535"/>
            <a:ext cx="2432921" cy="573372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992361" y="3488968"/>
            <a:ext cx="1009064" cy="1009064"/>
            <a:chOff x="6551268" y="2672916"/>
            <a:chExt cx="1009064" cy="1009064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588224" y="2672916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6569746" y="2654438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697076" y="3500717"/>
            <a:ext cx="1009064" cy="1009064"/>
            <a:chOff x="6551268" y="2672916"/>
            <a:chExt cx="1009064" cy="1009064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6588224" y="2672916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6569746" y="2654438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702130" y="2221064"/>
            <a:ext cx="1009064" cy="1009064"/>
            <a:chOff x="6551268" y="2672916"/>
            <a:chExt cx="1009064" cy="1009064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6588224" y="2672916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6569746" y="2654438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318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2" grpId="0" animBg="1"/>
      <p:bldP spid="2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</a:t>
            </a:r>
            <a:r>
              <a:rPr lang="sv-SE" dirty="0" err="1" smtClean="0"/>
              <a:t>routing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2079015"/>
          </a:xfrm>
        </p:spPr>
        <p:txBody>
          <a:bodyPr/>
          <a:lstStyle/>
          <a:p>
            <a:r>
              <a:rPr lang="sv-SE" dirty="0" smtClean="0"/>
              <a:t>Meddelanden kan be ”</a:t>
            </a:r>
            <a:r>
              <a:rPr lang="sv-SE" dirty="0" err="1" smtClean="0"/>
              <a:t>routade</a:t>
            </a:r>
            <a:r>
              <a:rPr lang="sv-SE" dirty="0" smtClean="0"/>
              <a:t>” vi en router, och det finns olika strategier </a:t>
            </a:r>
            <a:r>
              <a:rPr lang="sv-SE" dirty="0" err="1" smtClean="0"/>
              <a:t>ibyggt</a:t>
            </a:r>
            <a:r>
              <a:rPr lang="sv-SE" dirty="0" smtClean="0"/>
              <a:t>:</a:t>
            </a:r>
          </a:p>
          <a:p>
            <a:pPr lvl="1"/>
            <a:r>
              <a:rPr lang="sv-SE" dirty="0" err="1" smtClean="0"/>
              <a:t>RoundRobin</a:t>
            </a:r>
            <a:endParaRPr lang="sv-SE" dirty="0" smtClean="0"/>
          </a:p>
          <a:p>
            <a:pPr lvl="1"/>
            <a:r>
              <a:rPr lang="sv-SE" dirty="0" err="1" smtClean="0"/>
              <a:t>Random</a:t>
            </a:r>
            <a:endParaRPr lang="sv-SE" dirty="0" smtClean="0"/>
          </a:p>
          <a:p>
            <a:pPr lvl="1"/>
            <a:r>
              <a:rPr lang="sv-SE" dirty="0" err="1" smtClean="0"/>
              <a:t>SmallestMailbox</a:t>
            </a:r>
            <a:endParaRPr lang="sv-SE" dirty="0" smtClean="0"/>
          </a:p>
          <a:p>
            <a:pPr lvl="1"/>
            <a:r>
              <a:rPr lang="sv-SE" dirty="0" smtClean="0"/>
              <a:t>Broadcast</a:t>
            </a:r>
          </a:p>
          <a:p>
            <a:pPr lvl="1"/>
            <a:r>
              <a:rPr lang="sv-SE" dirty="0" err="1" smtClean="0"/>
              <a:t>ScatterGatherFirstCompleted</a:t>
            </a:r>
            <a:endParaRPr lang="sv-SE" dirty="0" smtClean="0"/>
          </a:p>
          <a:p>
            <a:pPr lvl="1"/>
            <a:r>
              <a:rPr lang="sv-SE" dirty="0" err="1" smtClean="0"/>
              <a:t>ConsistentHashing</a:t>
            </a:r>
            <a:endParaRPr lang="sv-SE" dirty="0" smtClean="0"/>
          </a:p>
          <a:p>
            <a:pPr lvl="1"/>
            <a:endParaRPr lang="sv-SE" dirty="0"/>
          </a:p>
        </p:txBody>
      </p:sp>
      <p:sp>
        <p:nvSpPr>
          <p:cNvPr id="5" name="Oval 4"/>
          <p:cNvSpPr/>
          <p:nvPr/>
        </p:nvSpPr>
        <p:spPr>
          <a:xfrm>
            <a:off x="2519772" y="3573016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</a:t>
            </a:r>
            <a:r>
              <a:rPr lang="sv-SE" dirty="0" smtClean="0"/>
              <a:t>aster</a:t>
            </a:r>
            <a:endParaRPr lang="sv-SE" dirty="0"/>
          </a:p>
        </p:txBody>
      </p:sp>
      <p:sp>
        <p:nvSpPr>
          <p:cNvPr id="8" name="Oval 7"/>
          <p:cNvSpPr/>
          <p:nvPr/>
        </p:nvSpPr>
        <p:spPr>
          <a:xfrm>
            <a:off x="791580" y="4873433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worker1</a:t>
            </a:r>
            <a:endParaRPr lang="sv-SE" dirty="0"/>
          </a:p>
        </p:txBody>
      </p:sp>
      <p:sp>
        <p:nvSpPr>
          <p:cNvPr id="10" name="Oval 9"/>
          <p:cNvSpPr/>
          <p:nvPr/>
        </p:nvSpPr>
        <p:spPr>
          <a:xfrm>
            <a:off x="2519772" y="4873433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</a:t>
            </a:r>
            <a:r>
              <a:rPr lang="sv-SE" dirty="0" smtClean="0"/>
              <a:t>orker2</a:t>
            </a:r>
            <a:endParaRPr lang="sv-SE" dirty="0"/>
          </a:p>
        </p:txBody>
      </p:sp>
      <p:sp>
        <p:nvSpPr>
          <p:cNvPr id="11" name="Oval 10"/>
          <p:cNvSpPr/>
          <p:nvPr/>
        </p:nvSpPr>
        <p:spPr>
          <a:xfrm>
            <a:off x="4247964" y="487343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</a:t>
            </a:r>
            <a:r>
              <a:rPr lang="sv-SE" dirty="0" smtClean="0"/>
              <a:t>orker3</a:t>
            </a:r>
            <a:endParaRPr lang="sv-SE" dirty="0"/>
          </a:p>
        </p:txBody>
      </p:sp>
      <p:cxnSp>
        <p:nvCxnSpPr>
          <p:cNvPr id="7" name="Straight Arrow Connector 6"/>
          <p:cNvCxnSpPr>
            <a:stCxn id="5" idx="3"/>
            <a:endCxn id="8" idx="7"/>
          </p:cNvCxnSpPr>
          <p:nvPr/>
        </p:nvCxnSpPr>
        <p:spPr>
          <a:xfrm flipH="1">
            <a:off x="2020833" y="4417956"/>
            <a:ext cx="709846" cy="600446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0" idx="0"/>
          </p:cNvCxnSpPr>
          <p:nvPr/>
        </p:nvCxnSpPr>
        <p:spPr>
          <a:xfrm>
            <a:off x="3239852" y="4562925"/>
            <a:ext cx="0" cy="310508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3749025" y="4417956"/>
            <a:ext cx="709846" cy="600445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95288" y="6166256"/>
            <a:ext cx="7921625" cy="47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Exempel: Round Robin </a:t>
            </a:r>
            <a:r>
              <a:rPr lang="sv-SE" dirty="0" err="1" smtClean="0"/>
              <a:t>routing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9685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</a:t>
            </a:r>
            <a:r>
              <a:rPr lang="sv-SE" dirty="0" err="1" smtClean="0"/>
              <a:t>routing</a:t>
            </a:r>
            <a:r>
              <a:rPr lang="sv-SE" dirty="0" smtClean="0"/>
              <a:t> </a:t>
            </a:r>
            <a:r>
              <a:rPr lang="sv-SE" dirty="0" err="1" smtClean="0"/>
              <a:t>canonicial</a:t>
            </a:r>
            <a:r>
              <a:rPr lang="sv-SE" dirty="0" smtClean="0"/>
              <a:t> </a:t>
            </a:r>
            <a:r>
              <a:rPr lang="sv-SE" dirty="0" err="1" smtClean="0"/>
              <a:t>way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step8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2045" y="1520788"/>
            <a:ext cx="865870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w: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"Working..."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router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routees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.fill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 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r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watch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ActorRefRoutee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RoundRobinRoutingLogic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routees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.route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(w,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sender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Terminated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router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.removeRoutee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r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watch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router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.addRoutee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0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</a:t>
            </a:r>
            <a:r>
              <a:rPr lang="sv-SE" dirty="0" err="1" smtClean="0"/>
              <a:t>routing</a:t>
            </a:r>
            <a:r>
              <a:rPr lang="sv-SE" dirty="0" smtClean="0"/>
              <a:t> the </a:t>
            </a:r>
            <a:r>
              <a:rPr lang="sv-SE" dirty="0" err="1" smtClean="0"/>
              <a:t>easy</a:t>
            </a:r>
            <a:r>
              <a:rPr lang="sv-SE" dirty="0" smtClean="0"/>
              <a:t> </a:t>
            </a:r>
            <a:r>
              <a:rPr lang="sv-SE" dirty="0" err="1" smtClean="0"/>
              <a:t>way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step9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288" y="1484784"/>
            <a:ext cx="860583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FromPatternMatchingToActors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w: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"Working..."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 specify a supervisor strategy, do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RoundRobinPool</a:t>
            </a:r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supervisorStrategy</a:t>
            </a:r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yourStrategy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workerRouter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withRouter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RoundRobinPool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)), name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workerRouter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until 10000)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workerRouter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 w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94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Mer om Akka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Förutom ovanstående inkluderar Akka mängder av finesser och funktionalitet</a:t>
            </a:r>
          </a:p>
          <a:p>
            <a:pPr lvl="1"/>
            <a:r>
              <a:rPr lang="sv-SE" dirty="0" smtClean="0"/>
              <a:t>Garantier för meddelande-leverans</a:t>
            </a:r>
          </a:p>
          <a:p>
            <a:pPr lvl="2"/>
            <a:r>
              <a:rPr lang="sv-SE" dirty="0" smtClean="0"/>
              <a:t>at-</a:t>
            </a:r>
            <a:r>
              <a:rPr lang="sv-SE" dirty="0" err="1" smtClean="0"/>
              <a:t>most</a:t>
            </a:r>
            <a:r>
              <a:rPr lang="sv-SE" dirty="0" smtClean="0"/>
              <a:t>-</a:t>
            </a:r>
            <a:r>
              <a:rPr lang="sv-SE" dirty="0" err="1" smtClean="0"/>
              <a:t>once</a:t>
            </a:r>
            <a:endParaRPr lang="sv-SE" dirty="0" smtClean="0"/>
          </a:p>
          <a:p>
            <a:pPr lvl="2"/>
            <a:r>
              <a:rPr lang="sv-SE" dirty="0" err="1" smtClean="0"/>
              <a:t>message</a:t>
            </a:r>
            <a:r>
              <a:rPr lang="sv-SE" dirty="0" smtClean="0"/>
              <a:t> </a:t>
            </a:r>
            <a:r>
              <a:rPr lang="sv-SE" dirty="0" err="1" smtClean="0"/>
              <a:t>ordering</a:t>
            </a:r>
            <a:r>
              <a:rPr lang="sv-SE" dirty="0" smtClean="0"/>
              <a:t> – per </a:t>
            </a:r>
            <a:r>
              <a:rPr lang="sv-SE" dirty="0" err="1" smtClean="0"/>
              <a:t>sender-reciever</a:t>
            </a:r>
            <a:r>
              <a:rPr lang="sv-SE" dirty="0" smtClean="0"/>
              <a:t> pair</a:t>
            </a:r>
          </a:p>
          <a:p>
            <a:pPr lvl="1"/>
            <a:r>
              <a:rPr lang="sv-SE" dirty="0" smtClean="0"/>
              <a:t>Persistent </a:t>
            </a:r>
            <a:r>
              <a:rPr lang="sv-SE" dirty="0" err="1" smtClean="0"/>
              <a:t>Actors</a:t>
            </a:r>
            <a:endParaRPr lang="sv-SE" dirty="0" smtClean="0"/>
          </a:p>
          <a:p>
            <a:pPr lvl="1"/>
            <a:r>
              <a:rPr lang="sv-SE" dirty="0" err="1" smtClean="0"/>
              <a:t>Futures</a:t>
            </a:r>
            <a:endParaRPr lang="sv-SE" dirty="0"/>
          </a:p>
          <a:p>
            <a:pPr lvl="1"/>
            <a:r>
              <a:rPr lang="sv-SE" dirty="0" smtClean="0"/>
              <a:t>Agents</a:t>
            </a:r>
          </a:p>
          <a:p>
            <a:pPr lvl="1"/>
            <a:r>
              <a:rPr lang="sv-SE" dirty="0" err="1" smtClean="0"/>
              <a:t>Clustering</a:t>
            </a:r>
            <a:endParaRPr lang="sv-SE" dirty="0" smtClean="0"/>
          </a:p>
          <a:p>
            <a:pPr lvl="1"/>
            <a:r>
              <a:rPr lang="sv-SE" dirty="0" err="1" smtClean="0"/>
              <a:t>Decalarativ</a:t>
            </a:r>
            <a:r>
              <a:rPr lang="sv-SE" dirty="0" smtClean="0"/>
              <a:t> konfiguration av </a:t>
            </a:r>
            <a:r>
              <a:rPr lang="sv-SE" dirty="0" err="1" smtClean="0"/>
              <a:t>routing</a:t>
            </a:r>
            <a:r>
              <a:rPr lang="sv-SE" dirty="0" smtClean="0"/>
              <a:t>, </a:t>
            </a:r>
            <a:r>
              <a:rPr lang="sv-SE" dirty="0" err="1" smtClean="0"/>
              <a:t>klustring</a:t>
            </a:r>
            <a:r>
              <a:rPr lang="sv-SE" dirty="0" smtClean="0"/>
              <a:t>, övervakning, distribution m.m.</a:t>
            </a:r>
          </a:p>
          <a:p>
            <a:pPr lvl="1"/>
            <a:r>
              <a:rPr lang="sv-SE" dirty="0" smtClean="0"/>
              <a:t>Massor av </a:t>
            </a:r>
            <a:r>
              <a:rPr lang="sv-SE" dirty="0" err="1" smtClean="0"/>
              <a:t>utilities</a:t>
            </a:r>
            <a:r>
              <a:rPr lang="sv-SE" dirty="0" smtClean="0"/>
              <a:t>, såsom:</a:t>
            </a:r>
          </a:p>
          <a:p>
            <a:pPr lvl="2"/>
            <a:r>
              <a:rPr lang="sv-SE" dirty="0" smtClean="0"/>
              <a:t>Event Bus</a:t>
            </a:r>
          </a:p>
          <a:p>
            <a:pPr lvl="2"/>
            <a:r>
              <a:rPr lang="sv-SE" dirty="0" err="1" smtClean="0"/>
              <a:t>Logging</a:t>
            </a:r>
            <a:endParaRPr lang="sv-SE" dirty="0" smtClean="0"/>
          </a:p>
          <a:p>
            <a:pPr lvl="2"/>
            <a:r>
              <a:rPr lang="sv-SE" dirty="0" err="1" smtClean="0"/>
              <a:t>Scheduler</a:t>
            </a:r>
            <a:endParaRPr lang="sv-SE" dirty="0" smtClean="0"/>
          </a:p>
          <a:p>
            <a:pPr lvl="2"/>
            <a:r>
              <a:rPr lang="sv-SE" dirty="0" smtClean="0"/>
              <a:t>Circuit </a:t>
            </a:r>
            <a:r>
              <a:rPr lang="sv-SE" dirty="0" err="1" smtClean="0"/>
              <a:t>Breaker</a:t>
            </a:r>
            <a:endParaRPr lang="sv-SE" dirty="0" smtClean="0"/>
          </a:p>
          <a:p>
            <a:pPr lvl="2"/>
            <a:r>
              <a:rPr lang="sv-SE" dirty="0" smtClean="0"/>
              <a:t>och mer…</a:t>
            </a:r>
          </a:p>
        </p:txBody>
      </p:sp>
    </p:spTree>
    <p:extLst>
      <p:ext uri="{BB962C8B-B14F-4D97-AF65-F5344CB8AC3E}">
        <p14:creationId xmlns:p14="http://schemas.microsoft.com/office/powerpoint/2010/main" val="35854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en snabb repetition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7921625" cy="521991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Scala? Vad pratade vi om på introduktionen?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err="1" smtClean="0"/>
              <a:t>object</a:t>
            </a:r>
            <a:r>
              <a:rPr lang="sv-SE" dirty="0" smtClean="0"/>
              <a:t> är en </a:t>
            </a:r>
            <a:r>
              <a:rPr lang="sv-SE" dirty="0" err="1" smtClean="0"/>
              <a:t>singleton</a:t>
            </a:r>
            <a:r>
              <a:rPr lang="sv-SE" dirty="0" smtClean="0"/>
              <a:t> (</a:t>
            </a:r>
            <a:r>
              <a:rPr lang="sv-SE" dirty="0" err="1" smtClean="0"/>
              <a:t>static</a:t>
            </a:r>
            <a:r>
              <a:rPr lang="sv-SE" dirty="0" smtClean="0"/>
              <a:t> finns inte), och kan vara ett </a:t>
            </a:r>
            <a:r>
              <a:rPr lang="sv-SE" dirty="0" err="1" smtClean="0"/>
              <a:t>companion</a:t>
            </a:r>
            <a:r>
              <a:rPr lang="sv-SE" dirty="0" smtClean="0"/>
              <a:t> </a:t>
            </a:r>
            <a:r>
              <a:rPr lang="sv-SE" dirty="0" err="1" smtClean="0"/>
              <a:t>object</a:t>
            </a:r>
            <a:endParaRPr lang="sv-SE" dirty="0" smtClean="0"/>
          </a:p>
          <a:p>
            <a:pPr eaLnBrk="1" hangingPunct="1"/>
            <a:r>
              <a:rPr lang="sv-SE" dirty="0" smtClean="0"/>
              <a:t>allt är objekt, inklusive funktioner och </a:t>
            </a:r>
            <a:r>
              <a:rPr lang="sv-SE" dirty="0" err="1" smtClean="0"/>
              <a:t>Java’s</a:t>
            </a:r>
            <a:r>
              <a:rPr lang="sv-SE" dirty="0" smtClean="0"/>
              <a:t> primitiva typer</a:t>
            </a:r>
          </a:p>
          <a:p>
            <a:pPr eaLnBrk="1" hangingPunct="1"/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matching</a:t>
            </a:r>
            <a:r>
              <a:rPr lang="sv-SE" dirty="0" smtClean="0"/>
              <a:t> och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endParaRPr lang="sv-SE" dirty="0" smtClean="0"/>
          </a:p>
          <a:p>
            <a:pPr eaLnBrk="1" hangingPunct="1"/>
            <a:r>
              <a:rPr lang="sv-SE" dirty="0" err="1" smtClean="0"/>
              <a:t>traits</a:t>
            </a:r>
            <a:endParaRPr lang="sv-SE" dirty="0" smtClean="0"/>
          </a:p>
          <a:p>
            <a:pPr eaLnBrk="1" hangingPunct="1"/>
            <a:r>
              <a:rPr lang="sv-SE" dirty="0" err="1" smtClean="0"/>
              <a:t>genericity</a:t>
            </a:r>
            <a:r>
              <a:rPr lang="sv-SE" dirty="0" smtClean="0"/>
              <a:t> (invariant, </a:t>
            </a:r>
            <a:r>
              <a:rPr lang="sv-SE" dirty="0" err="1" smtClean="0"/>
              <a:t>kovariant</a:t>
            </a:r>
            <a:r>
              <a:rPr lang="sv-SE" dirty="0" smtClean="0"/>
              <a:t> och kontravariant)</a:t>
            </a:r>
          </a:p>
          <a:p>
            <a:pPr eaLnBrk="1" hangingPunct="1"/>
            <a:r>
              <a:rPr lang="sv-SE" dirty="0" err="1" smtClean="0"/>
              <a:t>apply</a:t>
            </a:r>
            <a:r>
              <a:rPr lang="sv-SE" dirty="0" smtClean="0"/>
              <a:t>, </a:t>
            </a:r>
            <a:r>
              <a:rPr lang="sv-SE" dirty="0" err="1" smtClean="0"/>
              <a:t>unapply</a:t>
            </a:r>
            <a:r>
              <a:rPr lang="sv-SE" dirty="0" smtClean="0"/>
              <a:t> och Option</a:t>
            </a:r>
          </a:p>
          <a:p>
            <a:pPr eaLnBrk="1" hangingPunct="1"/>
            <a:r>
              <a:rPr lang="sv-SE" dirty="0" err="1" smtClean="0"/>
              <a:t>type</a:t>
            </a:r>
            <a:r>
              <a:rPr lang="sv-SE" dirty="0" smtClean="0"/>
              <a:t> </a:t>
            </a:r>
            <a:r>
              <a:rPr lang="sv-SE" dirty="0" err="1" smtClean="0"/>
              <a:t>inference</a:t>
            </a:r>
            <a:endParaRPr lang="sv-SE" dirty="0" smtClean="0"/>
          </a:p>
          <a:p>
            <a:pPr eaLnBrk="1" hangingPunct="1"/>
            <a:r>
              <a:rPr lang="sv-SE" dirty="0" smtClean="0"/>
              <a:t>högre ordningens funktioner</a:t>
            </a:r>
          </a:p>
          <a:p>
            <a:pPr eaLnBrk="1" hangingPunct="1"/>
            <a:r>
              <a:rPr lang="sv-SE" dirty="0" err="1" smtClean="0"/>
              <a:t>sequence</a:t>
            </a:r>
            <a:r>
              <a:rPr lang="sv-SE" dirty="0" smtClean="0"/>
              <a:t> (for) </a:t>
            </a:r>
            <a:r>
              <a:rPr lang="sv-SE" dirty="0" err="1" smtClean="0"/>
              <a:t>comprehensions</a:t>
            </a:r>
            <a:endParaRPr lang="sv-SE" dirty="0" smtClean="0"/>
          </a:p>
          <a:p>
            <a:pPr eaLnBrk="1" hangingPunct="1"/>
            <a:r>
              <a:rPr lang="sv-SE" dirty="0" smtClean="0"/>
              <a:t>default och </a:t>
            </a:r>
            <a:r>
              <a:rPr lang="sv-SE" dirty="0" err="1" smtClean="0"/>
              <a:t>named</a:t>
            </a:r>
            <a:r>
              <a:rPr lang="sv-SE" dirty="0" smtClean="0"/>
              <a:t> parameters</a:t>
            </a:r>
          </a:p>
          <a:p>
            <a:pPr eaLnBrk="1" hangingPunct="1"/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endParaRPr lang="sv-SE" dirty="0" smtClean="0"/>
          </a:p>
          <a:p>
            <a:pPr eaLnBrk="1" hangingPunct="1"/>
            <a:r>
              <a:rPr lang="sv-SE" dirty="0" err="1" smtClean="0"/>
              <a:t>currying</a:t>
            </a:r>
            <a:r>
              <a:rPr lang="sv-SE" dirty="0" smtClean="0"/>
              <a:t> / </a:t>
            </a:r>
            <a:r>
              <a:rPr lang="sv-SE" dirty="0" err="1" smtClean="0"/>
              <a:t>partially</a:t>
            </a:r>
            <a:r>
              <a:rPr lang="sv-SE" dirty="0" smtClean="0"/>
              <a:t> </a:t>
            </a:r>
            <a:r>
              <a:rPr lang="sv-SE" dirty="0" err="1" smtClean="0"/>
              <a:t>applied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endParaRPr lang="sv-SE" dirty="0" smtClean="0"/>
          </a:p>
          <a:p>
            <a:pPr eaLnBrk="1" hangingPunct="1"/>
            <a:r>
              <a:rPr lang="sv-SE" dirty="0" err="1" smtClean="0"/>
              <a:t>closures</a:t>
            </a:r>
            <a:endParaRPr lang="sv-SE" dirty="0" smtClean="0"/>
          </a:p>
          <a:p>
            <a:pPr eaLnBrk="1" hangingPunct="1"/>
            <a:r>
              <a:rPr lang="sv-SE" dirty="0" smtClean="0"/>
              <a:t>call by </a:t>
            </a:r>
            <a:r>
              <a:rPr lang="sv-SE" dirty="0" err="1" smtClean="0"/>
              <a:t>name</a:t>
            </a:r>
            <a:endParaRPr lang="sv-SE" dirty="0" smtClean="0"/>
          </a:p>
          <a:p>
            <a:pPr eaLnBrk="1" hangingPunct="1"/>
            <a:r>
              <a:rPr lang="sv-SE" dirty="0"/>
              <a:t>i</a:t>
            </a:r>
            <a:r>
              <a:rPr lang="sv-SE" dirty="0" smtClean="0"/>
              <a:t>mplicit parameters, </a:t>
            </a:r>
            <a:r>
              <a:rPr lang="sv-SE" dirty="0" err="1" smtClean="0"/>
              <a:t>conversion</a:t>
            </a:r>
            <a:r>
              <a:rPr lang="sv-SE" dirty="0" smtClean="0"/>
              <a:t> and </a:t>
            </a:r>
            <a:r>
              <a:rPr lang="sv-SE" dirty="0" err="1" smtClean="0"/>
              <a:t>classes</a:t>
            </a:r>
            <a:endParaRPr lang="sv-SE" dirty="0" smtClean="0"/>
          </a:p>
          <a:p>
            <a:pPr eaLnBrk="1" hangingPunct="1"/>
            <a:r>
              <a:rPr lang="sv-SE" dirty="0" err="1" smtClean="0"/>
              <a:t>actors</a:t>
            </a:r>
            <a:r>
              <a:rPr lang="sv-SE" dirty="0"/>
              <a:t> </a:t>
            </a:r>
            <a:r>
              <a:rPr lang="sv-SE" dirty="0" smtClean="0"/>
              <a:t>och Akka</a:t>
            </a:r>
          </a:p>
          <a:p>
            <a:pPr eaLnBrk="1" hangingPunct="1"/>
            <a:r>
              <a:rPr lang="sv-SE" dirty="0" err="1" smtClean="0"/>
              <a:t>xml</a:t>
            </a:r>
            <a:r>
              <a:rPr lang="sv-SE" dirty="0" smtClean="0"/>
              <a:t> programmering</a:t>
            </a:r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Övning 1, beräkna PI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8316912" cy="555994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exc1</a:t>
            </a:r>
          </a:p>
          <a:p>
            <a:pPr marL="0" indent="0" eaLnBrk="1" hangingPunct="1">
              <a:buNone/>
            </a:pPr>
            <a:endParaRPr lang="sv-SE" sz="1600" dirty="0"/>
          </a:p>
          <a:p>
            <a:pPr eaLnBrk="1" hangingPunct="1"/>
            <a:r>
              <a:rPr lang="sv-SE" sz="1600" dirty="0" smtClean="0"/>
              <a:t>Vi ska försöka approximera pi</a:t>
            </a:r>
          </a:p>
          <a:p>
            <a:pPr eaLnBrk="1" hangingPunct="1"/>
            <a:r>
              <a:rPr lang="sv-SE" sz="1600" dirty="0" smtClean="0"/>
              <a:t>Planen är att använda följande formel</a:t>
            </a:r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r>
              <a:rPr lang="sv-SE" sz="1600" dirty="0" smtClean="0"/>
              <a:t>Det går då att dela upp beräkningarna i diskreta bitar som kan adderas, t.ex.</a:t>
            </a:r>
          </a:p>
          <a:p>
            <a:pPr lvl="1" eaLnBrk="1" hangingPunct="1"/>
            <a:r>
              <a:rPr lang="sv-SE" sz="1600" dirty="0" smtClean="0"/>
              <a:t>n = 0 – 1000</a:t>
            </a:r>
          </a:p>
          <a:p>
            <a:pPr lvl="1" eaLnBrk="1" hangingPunct="1"/>
            <a:r>
              <a:rPr lang="sv-SE" sz="1600" dirty="0" smtClean="0"/>
              <a:t>n = 1001 – 2000</a:t>
            </a:r>
          </a:p>
          <a:p>
            <a:pPr lvl="1" eaLnBrk="1" hangingPunct="1"/>
            <a:r>
              <a:rPr lang="sv-SE" sz="1600" dirty="0" smtClean="0"/>
              <a:t>…</a:t>
            </a:r>
          </a:p>
          <a:p>
            <a:pPr eaLnBrk="1" hangingPunct="1"/>
            <a:r>
              <a:rPr lang="sv-SE" sz="1600" dirty="0" smtClean="0"/>
              <a:t>Detta kan då göras med hjälp av följande komponenter, och steg</a:t>
            </a:r>
          </a:p>
          <a:p>
            <a:pPr lvl="1" eaLnBrk="1" hangingPunct="1"/>
            <a:r>
              <a:rPr lang="sv-SE" sz="1600" dirty="0" err="1" smtClean="0"/>
              <a:t>Worker</a:t>
            </a:r>
            <a:r>
              <a:rPr lang="sv-SE" sz="1600" dirty="0" smtClean="0"/>
              <a:t>, som utför en delberäkning</a:t>
            </a:r>
          </a:p>
          <a:p>
            <a:pPr lvl="1" eaLnBrk="1" hangingPunct="1"/>
            <a:r>
              <a:rPr lang="sv-SE" sz="1600" dirty="0" smtClean="0"/>
              <a:t>Master, som delar upp beräkningarna i bitar och skickar dessa till </a:t>
            </a:r>
            <a:r>
              <a:rPr lang="sv-SE" sz="1600" dirty="0" err="1" smtClean="0"/>
              <a:t>Worker</a:t>
            </a:r>
            <a:r>
              <a:rPr lang="sv-SE" sz="1600" dirty="0" smtClean="0"/>
              <a:t> med hjälp av en router, och sedan samlar in alla delresultat och adderar dessa</a:t>
            </a:r>
          </a:p>
          <a:p>
            <a:pPr lvl="1" eaLnBrk="1" hangingPunct="1"/>
            <a:r>
              <a:rPr lang="sv-SE" sz="1600" dirty="0" err="1" smtClean="0"/>
              <a:t>Listener</a:t>
            </a:r>
            <a:r>
              <a:rPr lang="sv-SE" sz="1600" dirty="0" smtClean="0"/>
              <a:t>, som skriver ut det slutliga resultatet och sedan stänger ned systemet</a:t>
            </a:r>
          </a:p>
          <a:p>
            <a:pPr eaLnBrk="1" hangingPunct="1"/>
            <a:r>
              <a:rPr lang="sv-SE" sz="1600" dirty="0" smtClean="0"/>
              <a:t>Koden är lite uppstyrd, med hjälp på traven för att spara tid</a:t>
            </a:r>
          </a:p>
          <a:p>
            <a:pPr lvl="1" eaLnBrk="1" hangingPunct="1"/>
            <a:r>
              <a:rPr lang="sv-SE" sz="1600" dirty="0" smtClean="0"/>
              <a:t>Kom gärna på nåt eget sätt att implementera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2348880"/>
            <a:ext cx="5033947" cy="6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Övning 1, en möjlig implementation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48337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demo1</a:t>
            </a:r>
            <a:endParaRPr lang="sv-SE" sz="1600" dirty="0"/>
          </a:p>
          <a:p>
            <a:pPr eaLnBrk="1" hangingPunct="1"/>
            <a:endParaRPr lang="sv-SE" dirty="0" smtClean="0"/>
          </a:p>
          <a:p>
            <a:pPr marL="0" indent="0" eaLnBrk="1" hangingPunct="1">
              <a:buNone/>
            </a:pPr>
            <a:r>
              <a:rPr lang="sv-SE" b="1" dirty="0" smtClean="0"/>
              <a:t>Kommentarer till koden</a:t>
            </a:r>
          </a:p>
          <a:p>
            <a:pPr eaLnBrk="1" hangingPunct="1"/>
            <a:r>
              <a:rPr lang="sv-SE" dirty="0" smtClean="0"/>
              <a:t>Det finns ingen som helst felhantering; om en </a:t>
            </a:r>
            <a:r>
              <a:rPr lang="sv-SE" dirty="0" err="1" smtClean="0"/>
              <a:t>Worker</a:t>
            </a:r>
            <a:r>
              <a:rPr lang="sv-SE" dirty="0" smtClean="0"/>
              <a:t> kastar en </a:t>
            </a:r>
            <a:r>
              <a:rPr lang="sv-SE" dirty="0" err="1" smtClean="0"/>
              <a:t>exception</a:t>
            </a:r>
            <a:r>
              <a:rPr lang="sv-SE" dirty="0" smtClean="0"/>
              <a:t>, fungerar inte uträkningen</a:t>
            </a:r>
          </a:p>
          <a:p>
            <a:pPr eaLnBrk="1" hangingPunct="1"/>
            <a:r>
              <a:rPr lang="sv-SE" dirty="0" smtClean="0"/>
              <a:t>Det finns ingen övervakning som tar ner systemet först efter att alla </a:t>
            </a:r>
            <a:r>
              <a:rPr lang="sv-SE" dirty="0" err="1" smtClean="0"/>
              <a:t>Actors</a:t>
            </a:r>
            <a:r>
              <a:rPr lang="sv-SE" dirty="0" smtClean="0"/>
              <a:t> har terminerat</a:t>
            </a:r>
          </a:p>
          <a:p>
            <a:pPr eaLnBrk="1" hangingPunct="1"/>
            <a:endParaRPr lang="sv-SE" dirty="0"/>
          </a:p>
          <a:p>
            <a:pPr marL="0" indent="0" eaLnBrk="1" hangingPunct="1">
              <a:buNone/>
            </a:pPr>
            <a:r>
              <a:rPr lang="sv-SE" b="1" dirty="0" smtClean="0"/>
              <a:t>Mer om övervakning:</a:t>
            </a:r>
          </a:p>
          <a:p>
            <a:pPr eaLnBrk="1" hangingPunct="1"/>
            <a:r>
              <a:rPr lang="sv-SE" dirty="0" smtClean="0"/>
              <a:t>Varje </a:t>
            </a:r>
            <a:r>
              <a:rPr lang="sv-SE" dirty="0" err="1" smtClean="0"/>
              <a:t>Actor</a:t>
            </a:r>
            <a:r>
              <a:rPr lang="sv-SE" dirty="0" smtClean="0"/>
              <a:t> har en livscykel och kan vid behov (</a:t>
            </a:r>
            <a:r>
              <a:rPr lang="sv-SE" dirty="0" err="1" smtClean="0"/>
              <a:t>ex.vis</a:t>
            </a:r>
            <a:r>
              <a:rPr lang="sv-SE" dirty="0" smtClean="0"/>
              <a:t> vid </a:t>
            </a:r>
            <a:r>
              <a:rPr lang="sv-SE" dirty="0" err="1" smtClean="0"/>
              <a:t>exceptions</a:t>
            </a:r>
            <a:r>
              <a:rPr lang="sv-SE" dirty="0" smtClean="0"/>
              <a:t>) återstartas (med bibehållen </a:t>
            </a:r>
            <a:r>
              <a:rPr lang="sv-SE" dirty="0" err="1" smtClean="0"/>
              <a:t>state</a:t>
            </a:r>
            <a:r>
              <a:rPr lang="sv-SE" dirty="0" smtClean="0"/>
              <a:t>), stoppas permanent eller omstartas (</a:t>
            </a:r>
            <a:r>
              <a:rPr lang="sv-SE" dirty="0" err="1" smtClean="0"/>
              <a:t>state</a:t>
            </a:r>
            <a:r>
              <a:rPr lang="sv-SE" dirty="0" smtClean="0"/>
              <a:t> nollställs)</a:t>
            </a:r>
          </a:p>
          <a:p>
            <a:pPr eaLnBrk="1" hangingPunct="1"/>
            <a:r>
              <a:rPr lang="sv-SE" dirty="0" err="1" smtClean="0"/>
              <a:t>Exception</a:t>
            </a:r>
            <a:r>
              <a:rPr lang="sv-SE" dirty="0" smtClean="0"/>
              <a:t> i en övervakad </a:t>
            </a:r>
            <a:r>
              <a:rPr lang="sv-SE" dirty="0" err="1" smtClean="0"/>
              <a:t>Actor</a:t>
            </a:r>
            <a:r>
              <a:rPr lang="sv-SE" dirty="0" smtClean="0"/>
              <a:t> resulterar i att övervakarens </a:t>
            </a:r>
            <a:r>
              <a:rPr lang="sv-SE" dirty="0" err="1" smtClean="0"/>
              <a:t>SuperVisorStrategy</a:t>
            </a:r>
            <a:r>
              <a:rPr lang="sv-SE" dirty="0" smtClean="0"/>
              <a:t> anropas med aktuellt </a:t>
            </a:r>
            <a:r>
              <a:rPr lang="sv-SE" i="1" dirty="0" err="1" smtClean="0"/>
              <a:t>Exception</a:t>
            </a:r>
            <a:endParaRPr lang="sv-SE" i="1" dirty="0" smtClean="0"/>
          </a:p>
          <a:p>
            <a:pPr lvl="1" eaLnBrk="1" hangingPunct="1"/>
            <a:r>
              <a:rPr lang="sv-SE" dirty="0" smtClean="0"/>
              <a:t>Övervakaren bestämmer då om det ska ske en </a:t>
            </a:r>
            <a:r>
              <a:rPr lang="sv-SE" dirty="0" err="1" smtClean="0"/>
              <a:t>Resume</a:t>
            </a:r>
            <a:r>
              <a:rPr lang="sv-SE" dirty="0" smtClean="0"/>
              <a:t>, </a:t>
            </a:r>
            <a:r>
              <a:rPr lang="sv-SE" dirty="0" err="1" smtClean="0"/>
              <a:t>Restart</a:t>
            </a:r>
            <a:r>
              <a:rPr lang="sv-SE" dirty="0" smtClean="0"/>
              <a:t>, Stop eller </a:t>
            </a:r>
            <a:r>
              <a:rPr lang="sv-SE" dirty="0" err="1" smtClean="0"/>
              <a:t>Escalate</a:t>
            </a:r>
            <a:endParaRPr lang="sv-SE" dirty="0" smtClean="0"/>
          </a:p>
          <a:p>
            <a:pPr eaLnBrk="1" hangingPunct="1"/>
            <a:r>
              <a:rPr lang="sv-SE" dirty="0" smtClean="0"/>
              <a:t>När en övervakad </a:t>
            </a:r>
            <a:r>
              <a:rPr lang="sv-SE" dirty="0" err="1" smtClean="0"/>
              <a:t>Actor</a:t>
            </a:r>
            <a:r>
              <a:rPr lang="sv-SE" dirty="0" smtClean="0"/>
              <a:t> </a:t>
            </a:r>
            <a:r>
              <a:rPr lang="sv-SE" dirty="0" err="1" smtClean="0"/>
              <a:t>terminerar</a:t>
            </a:r>
            <a:r>
              <a:rPr lang="sv-SE" dirty="0" smtClean="0"/>
              <a:t> meddelas övervakaren med </a:t>
            </a:r>
            <a:r>
              <a:rPr lang="sv-SE" i="1" dirty="0" err="1" smtClean="0"/>
              <a:t>Terminated</a:t>
            </a:r>
            <a:endParaRPr lang="sv-SE" i="1" dirty="0" smtClean="0"/>
          </a:p>
          <a:p>
            <a:pPr lvl="1" eaLnBrk="1" hangingPunct="1"/>
            <a:r>
              <a:rPr lang="sv-SE" dirty="0" smtClean="0"/>
              <a:t>Det är lämpligen </a:t>
            </a:r>
            <a:r>
              <a:rPr lang="sv-SE" i="1" dirty="0" err="1" smtClean="0"/>
              <a:t>Terminated</a:t>
            </a:r>
            <a:r>
              <a:rPr lang="sv-SE" dirty="0" smtClean="0"/>
              <a:t> som kan spåras för att kontrollera att alla övervakade </a:t>
            </a:r>
            <a:r>
              <a:rPr lang="sv-SE" dirty="0" err="1" smtClean="0"/>
              <a:t>Actors</a:t>
            </a:r>
            <a:r>
              <a:rPr lang="sv-SE" dirty="0" smtClean="0"/>
              <a:t> har terminerat innan systemet stängs ner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Ett exempel på </a:t>
            </a:r>
            <a:r>
              <a:rPr lang="sv-SE" dirty="0"/>
              <a:t>en </a:t>
            </a:r>
            <a:r>
              <a:rPr lang="sv-SE" dirty="0" err="1"/>
              <a:t>SuperVisorStrategy</a:t>
            </a:r>
            <a:r>
              <a:rPr lang="sv-SE" dirty="0"/>
              <a:t> </a:t>
            </a:r>
            <a:r>
              <a:rPr lang="sv-SE" dirty="0" smtClean="0"/>
              <a:t>kan vara: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288" y="5589240"/>
            <a:ext cx="7489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OneForOneStrategy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maxNrOfRetries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10,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withinTimeRange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minute) 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Resume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Keeps state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Clears state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Stops permanently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Escalate</a:t>
            </a:r>
            <a:r>
              <a:rPr lang="sv-SE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Also fails the supervisor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05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/>
              <a:t>Collections and </a:t>
            </a:r>
            <a:r>
              <a:rPr lang="sv-SE" dirty="0" err="1"/>
              <a:t>Functional</a:t>
            </a:r>
            <a:r>
              <a:rPr lang="sv-SE" dirty="0"/>
              <a:t> Combinators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step10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395288" y="5697195"/>
            <a:ext cx="6660740" cy="33855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smtClean="0">
                <a:solidFill>
                  <a:schemeClr val="bg1"/>
                </a:solidFill>
              </a:rPr>
              <a:t>Fortsätter på nästa sida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9268" y="1403712"/>
            <a:ext cx="887473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Combinators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numbers =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(1, 2, 3, 4)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timesTwo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i * 2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i % 2 == 0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map, evaluates each element and return a list with the same number of elements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numbers.map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((i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i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2))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numbers.map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timesTwo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evaluates each element and returns nothing, for side-effects only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"print </a:t>
            </a:r>
            <a:r>
              <a:rPr lang="en-US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numbers.foreach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2))  </a:t>
            </a:r>
            <a:r>
              <a:rPr lang="en-US" sz="1200" b="1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prints (), the Unit (or void) type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.foreach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${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2}"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filter, removes all elements where the predicate is false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"filter"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numbers.filter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zip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aggregates the contents of two lists into a single list of pairs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3).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partition,  splits a list based on a predicate function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fr-FR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3, 4, 5, 6, 7, 8, 9, 10).partition(</a:t>
            </a:r>
            <a:r>
              <a:rPr 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fr-FR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 == 0))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67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/>
              <a:t>Collections and </a:t>
            </a:r>
            <a:r>
              <a:rPr lang="sv-SE" dirty="0" err="1"/>
              <a:t>Functional</a:t>
            </a:r>
            <a:r>
              <a:rPr lang="sv-SE" dirty="0"/>
              <a:t> Combinators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9268" y="1403712"/>
            <a:ext cx="887473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find returns the first element of a collection that matches, returns an Option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"find"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numbers.find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2))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drop drops the first n elements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numbers.drop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dropWhile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removes the first elements that match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dropWhile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numbers.dropWhile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2 != 0))  </a:t>
            </a:r>
            <a:r>
              <a:rPr lang="en-US" sz="1200" b="1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Only 1, is dropped, since 3 is not first: it is "shielded" by 2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foldLeft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folds each element into the element to the left. Here 0 is the starting number, can be any value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foldLeft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numbers.foldLeft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(0)((m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m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foldRight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same as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foldLeft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but opposite direction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foldRight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numbers.foldRight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(0)((m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m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flatten collapses one level of nested structure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"flat"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2),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4)).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combines mapping and flattening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2),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4)).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2)))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655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Idiomatic</a:t>
            </a:r>
            <a:r>
              <a:rPr lang="sv-SE" dirty="0" smtClean="0"/>
              <a:t> </a:t>
            </a:r>
            <a:r>
              <a:rPr lang="sv-SE" dirty="0" err="1" smtClean="0"/>
              <a:t>Error</a:t>
            </a:r>
            <a:r>
              <a:rPr lang="sv-SE" dirty="0" smtClean="0"/>
              <a:t> handling in Scala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step11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395288" y="6245158"/>
            <a:ext cx="6660740" cy="33855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smtClean="0">
                <a:solidFill>
                  <a:schemeClr val="bg1"/>
                </a:solidFill>
              </a:rPr>
              <a:t>Fortsätter på nästa sida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288" y="1520788"/>
            <a:ext cx="104949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ErrorHandlingWithTry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NotAllowedNearTheKeyboardException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NonProgrammer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writeProgram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(employee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employee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"Very nifty code here"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NonProgrammer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throw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NotAllowedNearTheKeyboardException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“Don’t even try!"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NonProgrammer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program =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writeProgram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NotAllowedNearTheKeyboardException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endParaRPr lang="sv-SE" sz="12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(program)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scala.util.Try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parseURL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parseURL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"http://someurl.com"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parseURL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notaurl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06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/>
              <a:t>Idiomatic</a:t>
            </a:r>
            <a:r>
              <a:rPr lang="sv-SE" dirty="0"/>
              <a:t> </a:t>
            </a:r>
            <a:r>
              <a:rPr lang="sv-SE" dirty="0" err="1"/>
              <a:t>Error</a:t>
            </a:r>
            <a:r>
              <a:rPr lang="sv-SE" dirty="0"/>
              <a:t> handling in Scala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8738" y="1268760"/>
            <a:ext cx="104949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Try is very similar to an Option, and the same constructs can be used with Try as with Option (and some more)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Replace "</a:t>
            </a:r>
            <a:r>
              <a:rPr lang="en-US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notaurl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with </a:t>
            </a:r>
            <a:r>
              <a:rPr lang="en-US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StdIn.readLine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("URL: ") to try out on the command line</a:t>
            </a:r>
          </a:p>
          <a:p>
            <a:r>
              <a:rPr lang="nn-NO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url = parseURL</a:t>
            </a:r>
            <a:r>
              <a:rPr lang="nn-NO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"notaurl"</a:t>
            </a:r>
            <a:r>
              <a:rPr lang="nn-NO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getOrElse </a:t>
            </a:r>
            <a:r>
              <a:rPr lang="nn-NO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nn-NO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nn-NO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"http://someurl.com"</a:t>
            </a:r>
            <a:r>
              <a:rPr lang="nn-NO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Mapping</a:t>
            </a:r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flatMapping</a:t>
            </a:r>
            <a:endParaRPr lang="sv-SE" sz="1200" i="1" dirty="0" smtClean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parseURL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"http://someurl.com"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getProtocol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parseURL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notaurl</a:t>
            </a:r>
            <a:r>
              <a:rPr lang="sv-SE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getProtocol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map can yield clumsy return types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inputStreamForURLwithMap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(url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]]]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parseURL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u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u.openConnection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conn.getInputStream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inputStreamForURLwithMap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"http://google.com"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rescue</a:t>
            </a:r>
            <a:endParaRPr lang="sv-SE" sz="1200" i="1" dirty="0" smtClean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inputStreamForURL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(url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parseURL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u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u.openConnection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conn.getInputStream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inputStreamForURL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"http://google.com"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filter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parseHttpURL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(url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parseURL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).filter(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getProtocol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sv-SE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"http"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parseHttpURL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"http://google.com"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parseHttpURL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"ftp://google.com"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95288" y="6245158"/>
            <a:ext cx="6660740" cy="33855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smtClean="0">
                <a:solidFill>
                  <a:schemeClr val="bg1"/>
                </a:solidFill>
              </a:rPr>
              <a:t>Fortsätter på nästa sida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01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/>
              <a:t>Idiomatic</a:t>
            </a:r>
            <a:r>
              <a:rPr lang="sv-SE" dirty="0"/>
              <a:t> </a:t>
            </a:r>
            <a:r>
              <a:rPr lang="sv-SE" dirty="0" err="1"/>
              <a:t>Error</a:t>
            </a:r>
            <a:r>
              <a:rPr lang="sv-SE" dirty="0"/>
              <a:t> handling in Scala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3508" y="1052736"/>
            <a:ext cx="921702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endParaRPr lang="sv-SE" sz="1200" i="1" dirty="0" smtClean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parseHttpURL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"http://google.com"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parseHttpURL</a:t>
            </a:r>
            <a:r>
              <a:rPr lang="en-US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"ftp://google.com"</a:t>
            </a:r>
            <a:r>
              <a:rPr lang="en-US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Nothing will be printed</a:t>
            </a:r>
          </a:p>
          <a:p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Of course, map, </a:t>
            </a:r>
            <a:r>
              <a:rPr lang="en-US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filter means that we use for comprehensions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NOTE!! All examples: connections do not close or otherwise clean up - DO NOT USE AS IS!!!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getURLContent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(url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parseURL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url.openConnection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is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connection.getInputStream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source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.fromInputStream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(is)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.getLines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getURLContent</a:t>
            </a:r>
            <a:r>
              <a:rPr lang="en-US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"http://google.com"</a:t>
            </a:r>
            <a:r>
              <a:rPr lang="en-US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Type is Try[Iterator[String]]</a:t>
            </a:r>
          </a:p>
          <a:p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you need to know whether you have a success or failure, a pattern match is often useful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getURLContent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notaurl</a:t>
            </a:r>
            <a:r>
              <a:rPr lang="sv-SE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.foreach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(ex)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v-SE" sz="1200" b="1" dirty="0" err="1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"Problem</a:t>
            </a:r>
            <a:r>
              <a:rPr lang="sv-SE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rendering URL </a:t>
            </a:r>
            <a:r>
              <a:rPr lang="sv-SE" sz="1200" b="1" dirty="0" err="1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sv-SE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${</a:t>
            </a:r>
            <a:r>
              <a:rPr lang="sv-SE" sz="1200" b="1" dirty="0" err="1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ex.getMessage</a:t>
            </a:r>
            <a:r>
              <a:rPr lang="sv-SE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Recovering from Failure; effectively transforming a Failure to a Success</a:t>
            </a:r>
          </a:p>
          <a:p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getURLContent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garbage</a:t>
            </a:r>
            <a:r>
              <a:rPr lang="sv-SE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recover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e: </a:t>
            </a:r>
            <a:r>
              <a:rPr lang="en-US" sz="1200" b="1" dirty="0" err="1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"Requested page does not exist"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e: </a:t>
            </a:r>
            <a:r>
              <a:rPr lang="en-US" sz="1200" b="1" dirty="0" err="1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MalformedURLException</a:t>
            </a:r>
            <a:r>
              <a:rPr lang="en-US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"Please make sure to enter a valid URL"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)a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_ =&gt;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 unexpected error has occurred. We are so sorry!"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Notice type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Success[Iterator[String]], not Failure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sv-SE" sz="12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0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Brewing</a:t>
            </a:r>
            <a:r>
              <a:rPr lang="sv-SE" dirty="0" smtClean="0"/>
              <a:t> </a:t>
            </a:r>
            <a:r>
              <a:rPr lang="sv-SE" dirty="0" err="1" smtClean="0"/>
              <a:t>coffee</a:t>
            </a:r>
            <a:r>
              <a:rPr lang="sv-SE" dirty="0" smtClean="0"/>
              <a:t> </a:t>
            </a:r>
            <a:r>
              <a:rPr lang="sv-SE" dirty="0" err="1" smtClean="0"/>
              <a:t>sequentially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89410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step12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5288" y="1664804"/>
            <a:ext cx="808264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BrewCoffee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CoffeeBeans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GroundCoffee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Milk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FrothedMilk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Espresso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Cappuccino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dummy implementations of the individual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grind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(beans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CoffeeBeans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GroundCoffee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"ground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coffee of $beans"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water.copy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85)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frothMilk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(milk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Milk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FrothedMilk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"frothed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$milk"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brew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(coffee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GroundCoffee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heatedWater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Espresso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"espresso"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(espresso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Espresso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frothedMilk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FrothedMilk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Cappuccino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"cappuccino"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going through these steps sequentially: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prepareCappuccino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Cappuccino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for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ground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(grind(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arabica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(25)))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espresso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brew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foam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frothMilk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"milk"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(espresso,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foam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370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Futures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124744"/>
            <a:ext cx="8316912" cy="2555614"/>
          </a:xfrm>
        </p:spPr>
        <p:txBody>
          <a:bodyPr/>
          <a:lstStyle/>
          <a:p>
            <a:r>
              <a:rPr lang="sv-SE" dirty="0" err="1" smtClean="0"/>
              <a:t>Future</a:t>
            </a:r>
            <a:r>
              <a:rPr lang="sv-SE" dirty="0" smtClean="0"/>
              <a:t>[T] är en behållare som representerar en beräkning som så småningom kommer att resultera i ett värde T.</a:t>
            </a:r>
          </a:p>
          <a:p>
            <a:r>
              <a:rPr lang="sv-SE" dirty="0" smtClean="0"/>
              <a:t>Om något gåt fel, kommer behållaren att innehålla en </a:t>
            </a:r>
            <a:r>
              <a:rPr lang="sv-SE" dirty="0" err="1" smtClean="0"/>
              <a:t>Exception</a:t>
            </a:r>
            <a:r>
              <a:rPr lang="sv-SE" dirty="0" smtClean="0"/>
              <a:t> istället.</a:t>
            </a:r>
          </a:p>
          <a:p>
            <a:r>
              <a:rPr lang="sv-SE" dirty="0" err="1" smtClean="0"/>
              <a:t>Future</a:t>
            </a:r>
            <a:r>
              <a:rPr lang="sv-SE" dirty="0" smtClean="0"/>
              <a:t> är en </a:t>
            </a:r>
            <a:r>
              <a:rPr lang="sv-SE" dirty="0" err="1" smtClean="0"/>
              <a:t>write-once</a:t>
            </a:r>
            <a:r>
              <a:rPr lang="sv-SE" dirty="0" smtClean="0"/>
              <a:t> behållare; när beräkningen är klar är </a:t>
            </a:r>
            <a:r>
              <a:rPr lang="sv-SE" dirty="0" err="1" smtClean="0"/>
              <a:t>Future</a:t>
            </a:r>
            <a:r>
              <a:rPr lang="sv-SE" dirty="0" smtClean="0"/>
              <a:t> </a:t>
            </a:r>
            <a:r>
              <a:rPr lang="sv-SE" dirty="0" err="1" smtClean="0"/>
              <a:t>immutable</a:t>
            </a:r>
            <a:r>
              <a:rPr lang="sv-SE" dirty="0" smtClean="0"/>
              <a:t>.</a:t>
            </a:r>
          </a:p>
          <a:p>
            <a:r>
              <a:rPr lang="sv-SE" dirty="0" smtClean="0"/>
              <a:t>Det finns inget interface för att skriva ett värde till en </a:t>
            </a:r>
            <a:r>
              <a:rPr lang="sv-SE" dirty="0" err="1" smtClean="0"/>
              <a:t>Future</a:t>
            </a:r>
            <a:r>
              <a:rPr lang="sv-SE" dirty="0" smtClean="0"/>
              <a:t>; detta göra med hjälp av en </a:t>
            </a:r>
            <a:r>
              <a:rPr lang="sv-SE" dirty="0" err="1" smtClean="0"/>
              <a:t>Promise</a:t>
            </a:r>
            <a:r>
              <a:rPr lang="sv-SE" dirty="0" smtClean="0"/>
              <a:t>.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dirty="0" smtClean="0"/>
              <a:t>Notera: att </a:t>
            </a:r>
            <a:r>
              <a:rPr lang="sv-SE" dirty="0" err="1" smtClean="0"/>
              <a:t>apply</a:t>
            </a:r>
            <a:r>
              <a:rPr lang="sv-SE" dirty="0" smtClean="0"/>
              <a:t> metoden för </a:t>
            </a:r>
            <a:r>
              <a:rPr lang="sv-SE" dirty="0" err="1" smtClean="0"/>
              <a:t>Future</a:t>
            </a:r>
            <a:r>
              <a:rPr lang="sv-SE" dirty="0" smtClean="0"/>
              <a:t> tar två parametrar, den funktion som ska beräknas asynkront, samt en kontext som är implicit. Vi ser till att inte behöva ange denna parameter genom att importera den globala </a:t>
            </a:r>
            <a:r>
              <a:rPr lang="sv-SE" dirty="0" err="1" smtClean="0"/>
              <a:t>ExecutionContext</a:t>
            </a:r>
            <a:r>
              <a:rPr lang="sv-SE" dirty="0" smtClean="0"/>
              <a:t>.</a:t>
            </a:r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Vi skriver om alla funktioner som går att göra simultant så att de returnerar en </a:t>
            </a:r>
            <a:r>
              <a:rPr lang="sv-SE" dirty="0" err="1" smtClean="0"/>
              <a:t>Future</a:t>
            </a:r>
            <a:r>
              <a:rPr lang="sv-SE" dirty="0" smtClean="0"/>
              <a:t> istället.</a:t>
            </a:r>
          </a:p>
          <a:p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197768" y="4797152"/>
            <a:ext cx="88387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grind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(beans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CoffeeBeans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GroundCoffee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"start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grinding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.sleep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(2000))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(beans ==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"baked beans"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GrindingException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"are you joking?"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finished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grinding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"ground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coffee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288" y="3465004"/>
            <a:ext cx="8046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T)(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execctx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ExecutionContext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829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Futures</a:t>
            </a:r>
            <a:r>
              <a:rPr lang="sv-SE" dirty="0" smtClean="0"/>
              <a:t>, callbacks and </a:t>
            </a:r>
            <a:r>
              <a:rPr lang="sv-SE" dirty="0" err="1" smtClean="0"/>
              <a:t>composing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124744"/>
            <a:ext cx="8316912" cy="3816424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/>
              <a:t>Precis som i JavaScript, går det att använda callbacks för att få ut värdet: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pPr marL="0" indent="0">
              <a:buNone/>
            </a:pPr>
            <a:r>
              <a:rPr lang="sv-SE" dirty="0" smtClean="0"/>
              <a:t>Vanligare är att komponera </a:t>
            </a:r>
            <a:r>
              <a:rPr lang="sv-SE" dirty="0" err="1" smtClean="0"/>
              <a:t>Futures</a:t>
            </a:r>
            <a:r>
              <a:rPr lang="sv-SE" dirty="0" smtClean="0"/>
              <a:t> och att använda for </a:t>
            </a:r>
            <a:r>
              <a:rPr lang="sv-SE" dirty="0" err="1" smtClean="0"/>
              <a:t>comprehensions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2" name="Rectangle 1"/>
          <p:cNvSpPr/>
          <p:nvPr/>
        </p:nvSpPr>
        <p:spPr>
          <a:xfrm>
            <a:off x="395288" y="4329100"/>
            <a:ext cx="82451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temperatureOkay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(water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(80 to 85).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water.temperature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futureOkay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heatWater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(25)).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temperatureOkay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// 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soon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succeeds</a:t>
            </a:r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acceptable: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for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heatedWater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okay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temperatureOkay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heatedWater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okay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288" y="1556792"/>
            <a:ext cx="901874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grind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arabica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beans"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onSuccess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ground =&gt;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"okay, got my ground coffee"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grind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arabica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beans"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onFailure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ex =&gt;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"grinder needs a replacement"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grind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baked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onComplete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(ground)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"got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 $ground"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grinder needs a replacement, seriously!"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40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finns det mer?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Vad ska vi prata om nu?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smtClean="0"/>
              <a:t>partial </a:t>
            </a:r>
            <a:r>
              <a:rPr lang="sv-SE" dirty="0" err="1" smtClean="0"/>
              <a:t>functions</a:t>
            </a:r>
            <a:r>
              <a:rPr lang="sv-SE" dirty="0" smtClean="0"/>
              <a:t> (ej att förväxla med </a:t>
            </a:r>
            <a:r>
              <a:rPr lang="sv-SE" dirty="0" err="1" smtClean="0"/>
              <a:t>partially</a:t>
            </a:r>
            <a:r>
              <a:rPr lang="sv-SE" dirty="0" smtClean="0"/>
              <a:t> </a:t>
            </a:r>
            <a:r>
              <a:rPr lang="sv-SE" dirty="0" err="1" smtClean="0"/>
              <a:t>applied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r>
              <a:rPr lang="sv-SE" dirty="0" smtClean="0"/>
              <a:t>)</a:t>
            </a:r>
          </a:p>
          <a:p>
            <a:pPr eaLnBrk="1" hangingPunct="1"/>
            <a:r>
              <a:rPr lang="sv-SE" dirty="0" err="1" smtClean="0"/>
              <a:t>views</a:t>
            </a:r>
            <a:endParaRPr lang="sv-SE" dirty="0" smtClean="0"/>
          </a:p>
          <a:p>
            <a:pPr eaLnBrk="1" hangingPunct="1"/>
            <a:r>
              <a:rPr lang="sv-SE" dirty="0" err="1"/>
              <a:t>pattern</a:t>
            </a:r>
            <a:r>
              <a:rPr lang="sv-SE" dirty="0"/>
              <a:t> </a:t>
            </a:r>
            <a:r>
              <a:rPr lang="sv-SE" dirty="0" err="1"/>
              <a:t>matching</a:t>
            </a:r>
            <a:r>
              <a:rPr lang="sv-SE" dirty="0"/>
              <a:t>, dyka djupare</a:t>
            </a:r>
          </a:p>
          <a:p>
            <a:pPr eaLnBrk="1" hangingPunct="1"/>
            <a:r>
              <a:rPr lang="sv-SE" dirty="0" err="1"/>
              <a:t>actors</a:t>
            </a:r>
            <a:r>
              <a:rPr lang="sv-SE" dirty="0"/>
              <a:t> och Akka, dyka djupare och </a:t>
            </a:r>
            <a:r>
              <a:rPr lang="sv-SE" dirty="0" smtClean="0"/>
              <a:t>demo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err="1" smtClean="0"/>
              <a:t>collections</a:t>
            </a:r>
            <a:r>
              <a:rPr lang="sv-SE" dirty="0" smtClean="0"/>
              <a:t> och combinators</a:t>
            </a:r>
          </a:p>
          <a:p>
            <a:pPr eaLnBrk="1" hangingPunct="1"/>
            <a:r>
              <a:rPr lang="sv-SE" dirty="0" err="1" smtClean="0"/>
              <a:t>futures</a:t>
            </a:r>
            <a:r>
              <a:rPr lang="sv-SE" dirty="0" smtClean="0"/>
              <a:t> och </a:t>
            </a:r>
            <a:r>
              <a:rPr lang="sv-SE" dirty="0" err="1" smtClean="0"/>
              <a:t>promises</a:t>
            </a:r>
            <a:endParaRPr lang="sv-SE" dirty="0" smtClean="0"/>
          </a:p>
          <a:p>
            <a:pPr eaLnBrk="1" hangingPunct="1"/>
            <a:r>
              <a:rPr lang="sv-SE" dirty="0" smtClean="0"/>
              <a:t>Scala testning, titta på </a:t>
            </a:r>
            <a:r>
              <a:rPr lang="sv-SE" dirty="0" err="1" smtClean="0"/>
              <a:t>specs</a:t>
            </a:r>
            <a:endParaRPr lang="sv-SE" dirty="0" smtClean="0"/>
          </a:p>
          <a:p>
            <a:pPr eaLnBrk="1" hangingPunct="1"/>
            <a:r>
              <a:rPr lang="sv-SE" dirty="0" smtClean="0"/>
              <a:t>Web ramverk, vi tittar på Play och Lift</a:t>
            </a:r>
          </a:p>
          <a:p>
            <a:pPr eaLnBrk="1" hangingPunct="1"/>
            <a:r>
              <a:rPr lang="sv-SE" dirty="0" smtClean="0"/>
              <a:t>Style och praktiskt Scala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Annat om tid finns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Flera beräkningar och for </a:t>
            </a:r>
            <a:r>
              <a:rPr lang="sv-SE" dirty="0" err="1" smtClean="0"/>
              <a:t>comprehensions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124744"/>
            <a:ext cx="8316912" cy="3132348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/>
              <a:t>För att repetera: for </a:t>
            </a:r>
            <a:r>
              <a:rPr lang="sv-SE" dirty="0" err="1" smtClean="0"/>
              <a:t>comprehensions</a:t>
            </a:r>
            <a:r>
              <a:rPr lang="sv-SE" dirty="0" smtClean="0"/>
              <a:t> är ett annat sätt at skriva </a:t>
            </a:r>
            <a:r>
              <a:rPr lang="sv-SE" dirty="0" err="1" smtClean="0"/>
              <a:t>flatMap</a:t>
            </a: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Det betyder att fast detta är väldigt lättläst:</a:t>
            </a:r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pPr marL="0" indent="0">
              <a:buNone/>
            </a:pPr>
            <a:r>
              <a:rPr lang="sv-SE" dirty="0" smtClean="0"/>
              <a:t>så kommer </a:t>
            </a:r>
            <a:r>
              <a:rPr lang="sv-SE" dirty="0" err="1" smtClean="0"/>
              <a:t>Future</a:t>
            </a:r>
            <a:r>
              <a:rPr lang="sv-SE" dirty="0" smtClean="0"/>
              <a:t>[</a:t>
            </a:r>
            <a:r>
              <a:rPr lang="sv-SE" dirty="0" err="1" smtClean="0"/>
              <a:t>Water</a:t>
            </a:r>
            <a:r>
              <a:rPr lang="sv-SE" dirty="0" smtClean="0"/>
              <a:t>] som skapas i </a:t>
            </a:r>
            <a:r>
              <a:rPr lang="sv-SE" dirty="0" err="1" smtClean="0"/>
              <a:t>heatWater</a:t>
            </a:r>
            <a:r>
              <a:rPr lang="sv-SE" dirty="0" smtClean="0"/>
              <a:t> inte skapas före </a:t>
            </a:r>
            <a:r>
              <a:rPr lang="sv-SE" dirty="0" err="1" smtClean="0"/>
              <a:t>Future</a:t>
            </a:r>
            <a:r>
              <a:rPr lang="sv-SE" dirty="0" smtClean="0"/>
              <a:t>[</a:t>
            </a:r>
            <a:r>
              <a:rPr lang="sv-SE" dirty="0" err="1" smtClean="0"/>
              <a:t>GroundCoffee</a:t>
            </a:r>
            <a:r>
              <a:rPr lang="sv-SE" dirty="0" smtClean="0"/>
              <a:t>] lyckats, osv</a:t>
            </a:r>
            <a:endParaRPr lang="sv-SE" dirty="0"/>
          </a:p>
          <a:p>
            <a:pPr marL="0" indent="0">
              <a:buNone/>
            </a:pPr>
            <a:endParaRPr lang="sv-SE" b="1" i="1" dirty="0" smtClean="0"/>
          </a:p>
          <a:p>
            <a:pPr marL="0" indent="0">
              <a:buNone/>
            </a:pPr>
            <a:r>
              <a:rPr lang="sv-SE" b="1" i="1" dirty="0" smtClean="0"/>
              <a:t>Det är därför viktigt att skapa alla oberoende </a:t>
            </a:r>
            <a:r>
              <a:rPr lang="sv-SE" b="1" i="1" dirty="0" err="1" smtClean="0"/>
              <a:t>Futures</a:t>
            </a:r>
            <a:r>
              <a:rPr lang="sv-SE" b="1" i="1" dirty="0" smtClean="0"/>
              <a:t> utanför for </a:t>
            </a:r>
            <a:r>
              <a:rPr lang="sv-SE" b="1" i="1" dirty="0" err="1" smtClean="0"/>
              <a:t>comprehension</a:t>
            </a:r>
            <a:r>
              <a:rPr lang="sv-SE" b="1" i="1" dirty="0" smtClean="0"/>
              <a:t>!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395288" y="170080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prepareCappuccinoSequentially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Cappuccino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ground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grind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arabica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foam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frothMilk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"milk"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espresso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brew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(espresso,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foam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79512" y="4257092"/>
            <a:ext cx="783061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prepareCappuccino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Cappuccino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groundCoffee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grind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arabica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beans"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heatedWater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frothedMilk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frothMilk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"milk"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ground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groundCoffee</a:t>
            </a:r>
            <a:endParaRPr lang="sv-SE" sz="12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heatedWater</a:t>
            </a:r>
            <a:endParaRPr lang="sv-SE" sz="12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foam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frothedMilk</a:t>
            </a:r>
            <a:endParaRPr lang="sv-SE" sz="12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espresso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brew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(espresso,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foam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338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Concurrent</a:t>
            </a:r>
            <a:r>
              <a:rPr lang="sv-SE" dirty="0" smtClean="0"/>
              <a:t> for </a:t>
            </a:r>
            <a:r>
              <a:rPr lang="sv-SE" dirty="0" err="1" smtClean="0"/>
              <a:t>comprehensions</a:t>
            </a:r>
            <a:r>
              <a:rPr lang="sv-SE" dirty="0" smtClean="0"/>
              <a:t> and </a:t>
            </a:r>
            <a:r>
              <a:rPr lang="sv-SE" dirty="0" err="1" smtClean="0"/>
              <a:t>Futures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592795"/>
            <a:ext cx="8316912" cy="4860541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/>
              <a:t>Vi titta på for </a:t>
            </a:r>
            <a:r>
              <a:rPr lang="sv-SE" dirty="0" err="1" smtClean="0"/>
              <a:t>comprehension</a:t>
            </a:r>
            <a:r>
              <a:rPr lang="sv-SE" dirty="0" smtClean="0"/>
              <a:t> lite </a:t>
            </a:r>
            <a:r>
              <a:rPr lang="sv-SE" dirty="0" err="1" smtClean="0"/>
              <a:t>nogrannare</a:t>
            </a:r>
            <a:r>
              <a:rPr lang="sv-SE" dirty="0" smtClean="0"/>
              <a:t>:</a:t>
            </a:r>
          </a:p>
          <a:p>
            <a:pPr marL="0" indent="0">
              <a:buNone/>
            </a:pPr>
            <a:r>
              <a:rPr lang="sv-SE" dirty="0" smtClean="0"/>
              <a:t>Notera att </a:t>
            </a:r>
            <a:r>
              <a:rPr lang="sv-SE" dirty="0" err="1" smtClean="0"/>
              <a:t>groundCoffee</a:t>
            </a:r>
            <a:r>
              <a:rPr lang="sv-SE" dirty="0" smtClean="0"/>
              <a:t>, </a:t>
            </a:r>
            <a:r>
              <a:rPr lang="sv-SE" dirty="0" err="1" smtClean="0"/>
              <a:t>heatedWater</a:t>
            </a:r>
            <a:r>
              <a:rPr lang="sv-SE" dirty="0" smtClean="0"/>
              <a:t> och </a:t>
            </a:r>
            <a:r>
              <a:rPr lang="sv-SE" dirty="0" err="1" smtClean="0"/>
              <a:t>frothedMilk</a:t>
            </a:r>
            <a:r>
              <a:rPr lang="sv-SE" dirty="0" smtClean="0"/>
              <a:t> är oberoende av varandra, så skapas och börjar beräknas samtidigt.</a:t>
            </a:r>
          </a:p>
          <a:p>
            <a:pPr marL="0" indent="0">
              <a:buNone/>
            </a:pPr>
            <a:r>
              <a:rPr lang="sv-SE" dirty="0" smtClean="0"/>
              <a:t>espresso däremot måste vänta på både </a:t>
            </a:r>
            <a:r>
              <a:rPr lang="sv-SE" dirty="0" err="1" smtClean="0"/>
              <a:t>groundCoffee</a:t>
            </a:r>
            <a:r>
              <a:rPr lang="sv-SE" dirty="0" smtClean="0"/>
              <a:t> och </a:t>
            </a:r>
            <a:r>
              <a:rPr lang="sv-SE" dirty="0" err="1" smtClean="0"/>
              <a:t>heatedWater</a:t>
            </a:r>
            <a:r>
              <a:rPr lang="sv-SE" dirty="0" smtClean="0"/>
              <a:t>, så skapas först när de lyckats.</a:t>
            </a:r>
          </a:p>
          <a:p>
            <a:pPr marL="0" indent="0">
              <a:buNone/>
            </a:pPr>
            <a:r>
              <a:rPr lang="sv-SE" dirty="0" smtClean="0"/>
              <a:t>och </a:t>
            </a:r>
            <a:r>
              <a:rPr lang="sv-SE" dirty="0" err="1" smtClean="0"/>
              <a:t>combine</a:t>
            </a:r>
            <a:r>
              <a:rPr lang="sv-SE" dirty="0" smtClean="0"/>
              <a:t>, som ju skapar vår cappuccino, måste vänta på både espresso och </a:t>
            </a:r>
            <a:r>
              <a:rPr lang="sv-SE" dirty="0" err="1" smtClean="0"/>
              <a:t>frothedMilk</a:t>
            </a:r>
            <a:r>
              <a:rPr lang="sv-SE" dirty="0" smtClean="0"/>
              <a:t>, så skapas först när dessa lyckats.</a:t>
            </a:r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Kör koden och noter att även fast grind, </a:t>
            </a:r>
            <a:r>
              <a:rPr lang="sv-SE" dirty="0" err="1" smtClean="0"/>
              <a:t>heatWater</a:t>
            </a:r>
            <a:r>
              <a:rPr lang="sv-SE" dirty="0" smtClean="0"/>
              <a:t> och </a:t>
            </a:r>
            <a:r>
              <a:rPr lang="sv-SE" dirty="0" err="1" smtClean="0"/>
              <a:t>frothMilk</a:t>
            </a:r>
            <a:r>
              <a:rPr lang="sv-SE" dirty="0" smtClean="0"/>
              <a:t> skriver ut sina rader i en obestämd sekvens, så är det garanterat att </a:t>
            </a:r>
            <a:r>
              <a:rPr lang="sv-SE" dirty="0" err="1" smtClean="0"/>
              <a:t>brew</a:t>
            </a:r>
            <a:r>
              <a:rPr lang="sv-SE" dirty="0" smtClean="0"/>
              <a:t> skriver ut sina rader efter </a:t>
            </a:r>
            <a:r>
              <a:rPr lang="sv-SE" dirty="0" err="1" smtClean="0"/>
              <a:t>ground</a:t>
            </a:r>
            <a:r>
              <a:rPr lang="sv-SE" dirty="0" smtClean="0"/>
              <a:t> och </a:t>
            </a:r>
            <a:r>
              <a:rPr lang="sv-SE" dirty="0" err="1" smtClean="0"/>
              <a:t>heatWater</a:t>
            </a:r>
            <a:r>
              <a:rPr lang="sv-SE" dirty="0" smtClean="0"/>
              <a:t>, och </a:t>
            </a:r>
            <a:r>
              <a:rPr lang="sv-SE" dirty="0" err="1" smtClean="0"/>
              <a:t>combine</a:t>
            </a:r>
            <a:r>
              <a:rPr lang="sv-SE" dirty="0" smtClean="0"/>
              <a:t> returnerar sitt resultat allra sist.</a:t>
            </a:r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143508" y="3176972"/>
            <a:ext cx="783061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prepareCappuccino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Cappuccino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groundCoffee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grind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arabica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beans"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heatedWater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frothedMilk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frothMilk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"milk"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ground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groundCoffee</a:t>
            </a:r>
            <a:endParaRPr lang="sv-SE" sz="12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heatedWater</a:t>
            </a:r>
            <a:endParaRPr lang="sv-SE" sz="12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foam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frothedMilk</a:t>
            </a:r>
            <a:endParaRPr lang="sv-SE" sz="12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espresso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brew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(espresso,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foam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95288" y="1089410"/>
            <a:ext cx="7921625" cy="50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sv-SE" sz="1600" dirty="0" err="1" smtClean="0"/>
              <a:t>git</a:t>
            </a:r>
            <a:r>
              <a:rPr lang="sv-SE" sz="1600" dirty="0" smtClean="0"/>
              <a:t> </a:t>
            </a:r>
            <a:r>
              <a:rPr lang="sv-SE" sz="1600" dirty="0" err="1" smtClean="0"/>
              <a:t>checkout</a:t>
            </a:r>
            <a:r>
              <a:rPr lang="sv-SE" sz="1600" dirty="0" smtClean="0"/>
              <a:t> –f step13</a:t>
            </a:r>
          </a:p>
          <a:p>
            <a:pPr marL="0" indent="0" eaLnBrk="1" hangingPunct="1">
              <a:buFont typeface="Arial" charset="0"/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9391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Promises</a:t>
            </a:r>
            <a:r>
              <a:rPr lang="sv-SE" dirty="0" smtClean="0"/>
              <a:t> and </a:t>
            </a:r>
            <a:r>
              <a:rPr lang="sv-SE" dirty="0" err="1" smtClean="0"/>
              <a:t>Futures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592795"/>
            <a:ext cx="8316912" cy="1008113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/>
              <a:t>En </a:t>
            </a:r>
            <a:r>
              <a:rPr lang="sv-SE" dirty="0" err="1" smtClean="0"/>
              <a:t>Promise</a:t>
            </a:r>
            <a:r>
              <a:rPr lang="sv-SE" dirty="0" smtClean="0"/>
              <a:t> kan hålla sitt löfte eller bryta det, exakt en gång, och varje </a:t>
            </a:r>
            <a:r>
              <a:rPr lang="sv-SE" dirty="0" err="1" smtClean="0"/>
              <a:t>Promise</a:t>
            </a:r>
            <a:r>
              <a:rPr lang="sv-SE" dirty="0" smtClean="0"/>
              <a:t> är knuten till exakt en </a:t>
            </a:r>
            <a:r>
              <a:rPr lang="sv-SE" dirty="0" err="1" smtClean="0"/>
              <a:t>Future</a:t>
            </a:r>
            <a:r>
              <a:rPr lang="sv-SE" dirty="0" smtClean="0"/>
              <a:t>.</a:t>
            </a:r>
          </a:p>
          <a:p>
            <a:pPr marL="0" indent="0">
              <a:buNone/>
            </a:pPr>
            <a:r>
              <a:rPr lang="sv-SE" dirty="0" smtClean="0"/>
              <a:t>Det enda sättet för en </a:t>
            </a:r>
            <a:r>
              <a:rPr lang="sv-SE" dirty="0" err="1" smtClean="0"/>
              <a:t>Future</a:t>
            </a:r>
            <a:r>
              <a:rPr lang="sv-SE" dirty="0" smtClean="0"/>
              <a:t> att beräknas som </a:t>
            </a:r>
            <a:r>
              <a:rPr lang="sv-SE" dirty="0" err="1" smtClean="0"/>
              <a:t>Success</a:t>
            </a:r>
            <a:r>
              <a:rPr lang="sv-SE" dirty="0" smtClean="0"/>
              <a:t> eller </a:t>
            </a:r>
            <a:r>
              <a:rPr lang="sv-SE" dirty="0" err="1" smtClean="0"/>
              <a:t>Failure</a:t>
            </a:r>
            <a:r>
              <a:rPr lang="sv-SE" dirty="0" smtClean="0"/>
              <a:t> är via sin associerade </a:t>
            </a:r>
            <a:r>
              <a:rPr lang="sv-SE" dirty="0" err="1" smtClean="0"/>
              <a:t>Promise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95288" y="1089410"/>
            <a:ext cx="7921625" cy="50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sv-SE" sz="1600" dirty="0" err="1" smtClean="0"/>
              <a:t>git</a:t>
            </a:r>
            <a:r>
              <a:rPr lang="sv-SE" sz="1600" dirty="0" smtClean="0"/>
              <a:t> </a:t>
            </a:r>
            <a:r>
              <a:rPr lang="sv-SE" sz="1600" dirty="0" err="1" smtClean="0"/>
              <a:t>checkout</a:t>
            </a:r>
            <a:r>
              <a:rPr lang="sv-SE" sz="1600" dirty="0" smtClean="0"/>
              <a:t> –f step14</a:t>
            </a:r>
          </a:p>
          <a:p>
            <a:pPr marL="0" indent="0" eaLnBrk="1" hangingPunct="1">
              <a:buFont typeface="Arial" charset="0"/>
              <a:buNone/>
            </a:pPr>
            <a:endParaRPr lang="sv-SE" sz="20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323528" y="2420415"/>
            <a:ext cx="91532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TaxCut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reduction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either give the type as a type parameter to the factory method: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taxcut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TaxCut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or give the compiler a hint by specifying the type of your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taxcut2: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TaxCut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Notice how the Future is returned immediately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taxcutF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TaxCut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taxcut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.future</a:t>
            </a:r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taxcutF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.onComplete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TaxCut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(reduction))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"As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promised, a tax reduction by $reduction"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"Broken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promise due to ${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ex.getMessage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Notice how this line prints before the above line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Fulfilling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Normally the promise would be fulfilled or failed on a separate thread.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taxcut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.success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TaxCut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.ready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taxcutF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100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millis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11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Testing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Specs2, setup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592795"/>
            <a:ext cx="8316912" cy="4320481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/>
              <a:t>På grund av problem med versionskonflikter, byter vi till ett </a:t>
            </a:r>
            <a:r>
              <a:rPr lang="sv-SE" dirty="0" err="1" smtClean="0"/>
              <a:t>Maven</a:t>
            </a:r>
            <a:r>
              <a:rPr lang="sv-SE" dirty="0" smtClean="0"/>
              <a:t> projekt</a:t>
            </a:r>
          </a:p>
          <a:p>
            <a:pPr lvl="1"/>
            <a:r>
              <a:rPr lang="sv-SE" dirty="0" smtClean="0"/>
              <a:t>stäng projektet i </a:t>
            </a:r>
            <a:r>
              <a:rPr lang="sv-SE" dirty="0" err="1" smtClean="0"/>
              <a:t>IntelliJ</a:t>
            </a:r>
            <a:endParaRPr lang="sv-SE" dirty="0" smtClean="0"/>
          </a:p>
          <a:p>
            <a:pPr lvl="1"/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checkout</a:t>
            </a:r>
            <a:r>
              <a:rPr lang="sv-SE" dirty="0"/>
              <a:t> –f </a:t>
            </a:r>
            <a:r>
              <a:rPr lang="sv-SE" dirty="0" smtClean="0"/>
              <a:t>step15</a:t>
            </a:r>
          </a:p>
          <a:p>
            <a:pPr lvl="1"/>
            <a:r>
              <a:rPr lang="sv-SE" dirty="0"/>
              <a:t>r</a:t>
            </a:r>
            <a:r>
              <a:rPr lang="sv-SE" dirty="0" smtClean="0"/>
              <a:t>adera ”</a:t>
            </a:r>
            <a:r>
              <a:rPr lang="sv-SE" dirty="0" err="1" smtClean="0"/>
              <a:t>hiqscalaintermediate.iml</a:t>
            </a:r>
            <a:r>
              <a:rPr lang="sv-SE" dirty="0" smtClean="0"/>
              <a:t>” och foldern ”.</a:t>
            </a:r>
            <a:r>
              <a:rPr lang="sv-SE" dirty="0" err="1" smtClean="0"/>
              <a:t>idea</a:t>
            </a:r>
            <a:r>
              <a:rPr lang="sv-SE" dirty="0" smtClean="0"/>
              <a:t>”</a:t>
            </a:r>
          </a:p>
          <a:p>
            <a:pPr lvl="1"/>
            <a:r>
              <a:rPr lang="sv-SE" dirty="0" smtClean="0"/>
              <a:t>öppna =&gt; välj …./</a:t>
            </a:r>
            <a:r>
              <a:rPr lang="sv-SE" dirty="0" err="1" smtClean="0"/>
              <a:t>hiqscalaintermediate</a:t>
            </a:r>
            <a:r>
              <a:rPr lang="sv-SE" dirty="0" smtClean="0"/>
              <a:t>/pom.xml</a:t>
            </a:r>
          </a:p>
          <a:p>
            <a:pPr lvl="1"/>
            <a:r>
              <a:rPr lang="sv-SE" dirty="0" smtClean="0"/>
              <a:t>håll tummarna</a:t>
            </a:r>
          </a:p>
          <a:p>
            <a:pPr lvl="1"/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Koden i ”step15” består av flera filer, varav några är värda att notera:</a:t>
            </a:r>
          </a:p>
          <a:p>
            <a:pPr lvl="1"/>
            <a:r>
              <a:rPr lang="sv-SE" b="1" i="1" dirty="0" err="1" smtClean="0"/>
              <a:t>package.scala</a:t>
            </a:r>
            <a:r>
              <a:rPr lang="sv-SE" dirty="0" smtClean="0"/>
              <a:t> i </a:t>
            </a:r>
            <a:r>
              <a:rPr lang="sv-SE" i="1" dirty="0" err="1" smtClean="0"/>
              <a:t>com.hiq.scala.intermediate</a:t>
            </a:r>
            <a:r>
              <a:rPr lang="sv-SE" dirty="0" smtClean="0"/>
              <a:t> är ett så kallat </a:t>
            </a:r>
            <a:r>
              <a:rPr lang="sv-SE" dirty="0" err="1" smtClean="0"/>
              <a:t>package</a:t>
            </a:r>
            <a:r>
              <a:rPr lang="sv-SE" dirty="0" smtClean="0"/>
              <a:t> </a:t>
            </a:r>
            <a:r>
              <a:rPr lang="sv-SE" dirty="0" err="1" smtClean="0"/>
              <a:t>object</a:t>
            </a:r>
            <a:endParaRPr lang="sv-SE" dirty="0" smtClean="0"/>
          </a:p>
          <a:p>
            <a:pPr lvl="2"/>
            <a:r>
              <a:rPr lang="sv-SE" dirty="0" smtClean="0"/>
              <a:t>Dessa kan </a:t>
            </a:r>
            <a:r>
              <a:rPr lang="sv-SE" dirty="0" err="1" smtClean="0"/>
              <a:t>inehålla</a:t>
            </a:r>
            <a:r>
              <a:rPr lang="sv-SE" dirty="0" smtClean="0"/>
              <a:t> klasser, </a:t>
            </a:r>
            <a:r>
              <a:rPr lang="sv-SE" dirty="0" err="1" smtClean="0"/>
              <a:t>objects</a:t>
            </a:r>
            <a:r>
              <a:rPr lang="sv-SE" dirty="0" smtClean="0"/>
              <a:t>, </a:t>
            </a:r>
            <a:r>
              <a:rPr lang="sv-SE" dirty="0" err="1" smtClean="0"/>
              <a:t>traits</a:t>
            </a:r>
            <a:r>
              <a:rPr lang="sv-SE" dirty="0" smtClean="0"/>
              <a:t>, implicits och annat och de kommer att tillhöra det </a:t>
            </a:r>
            <a:r>
              <a:rPr lang="sv-SE" dirty="0" err="1" smtClean="0"/>
              <a:t>package</a:t>
            </a:r>
            <a:r>
              <a:rPr lang="sv-SE" dirty="0" smtClean="0"/>
              <a:t> som det är definierat i, i detta fall </a:t>
            </a:r>
            <a:r>
              <a:rPr lang="sv-SE" i="1" dirty="0" err="1" smtClean="0"/>
              <a:t>com.hiq.scala.intermediate</a:t>
            </a:r>
            <a:endParaRPr lang="sv-SE" i="1" dirty="0" smtClean="0"/>
          </a:p>
          <a:p>
            <a:pPr lvl="1"/>
            <a:r>
              <a:rPr lang="sv-SE" dirty="0" smtClean="0"/>
              <a:t>i test; </a:t>
            </a:r>
            <a:r>
              <a:rPr lang="sv-SE" i="1" dirty="0" err="1" smtClean="0"/>
              <a:t>com.hiq.scala.intermediate</a:t>
            </a:r>
            <a:r>
              <a:rPr lang="sv-SE" dirty="0" smtClean="0"/>
              <a:t> </a:t>
            </a:r>
            <a:r>
              <a:rPr lang="sv-SE" b="1" i="1" dirty="0" err="1" smtClean="0"/>
              <a:t>MutableSpec</a:t>
            </a:r>
            <a:r>
              <a:rPr lang="sv-SE" dirty="0" smtClean="0"/>
              <a:t> är ett litet </a:t>
            </a:r>
            <a:r>
              <a:rPr lang="sv-SE" dirty="0" err="1" smtClean="0"/>
              <a:t>axlpock</a:t>
            </a:r>
            <a:r>
              <a:rPr lang="sv-SE" dirty="0" smtClean="0"/>
              <a:t> av några av de tekniker som övriga test klasser introducerar</a:t>
            </a:r>
          </a:p>
          <a:p>
            <a:pPr marL="457200" lvl="1" indent="0">
              <a:buNone/>
            </a:pPr>
            <a:endParaRPr lang="sv-SE" dirty="0" smtClean="0"/>
          </a:p>
          <a:p>
            <a:pPr lvl="1"/>
            <a:endParaRPr lang="sv-SE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95288" y="1089410"/>
            <a:ext cx="7921625" cy="50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sv-SE" sz="1600" dirty="0" err="1" smtClean="0"/>
              <a:t>git</a:t>
            </a:r>
            <a:r>
              <a:rPr lang="sv-SE" sz="1600" dirty="0" smtClean="0"/>
              <a:t> </a:t>
            </a:r>
            <a:r>
              <a:rPr lang="sv-SE" sz="1600" dirty="0" err="1" smtClean="0"/>
              <a:t>checkout</a:t>
            </a:r>
            <a:r>
              <a:rPr lang="sv-SE" sz="1600" dirty="0" smtClean="0"/>
              <a:t> –f step15</a:t>
            </a:r>
          </a:p>
          <a:p>
            <a:pPr marL="0" indent="0" eaLnBrk="1" hangingPunct="1">
              <a:buFont typeface="Arial" charset="0"/>
              <a:buNone/>
            </a:pPr>
            <a:endParaRPr lang="sv-SE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4972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Testing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Specs2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40768"/>
            <a:ext cx="8316912" cy="5148572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/>
              <a:t>Specs2 är ett oerhört kraftfullt ramverk för testning i Scala. Det erbjuder:</a:t>
            </a:r>
          </a:p>
          <a:p>
            <a:pPr lvl="1"/>
            <a:r>
              <a:rPr lang="sv-SE" dirty="0" smtClean="0"/>
              <a:t>Enhets och acceptans test specifikation</a:t>
            </a:r>
          </a:p>
          <a:p>
            <a:pPr lvl="1"/>
            <a:r>
              <a:rPr lang="sv-SE" dirty="0" smtClean="0"/>
              <a:t>Syntax baserad på </a:t>
            </a:r>
            <a:r>
              <a:rPr lang="sv-SE" dirty="0" err="1" smtClean="0"/>
              <a:t>Specs</a:t>
            </a:r>
            <a:r>
              <a:rPr lang="sv-SE" dirty="0" smtClean="0"/>
              <a:t> för BBD</a:t>
            </a:r>
          </a:p>
          <a:p>
            <a:pPr lvl="1"/>
            <a:r>
              <a:rPr lang="sv-SE" dirty="0" err="1" smtClean="0"/>
              <a:t>Results</a:t>
            </a:r>
            <a:r>
              <a:rPr lang="sv-SE" dirty="0" smtClean="0"/>
              <a:t>: ett </a:t>
            </a:r>
            <a:r>
              <a:rPr lang="sv-SE" b="1" i="1" dirty="0" err="1" smtClean="0"/>
              <a:t>example</a:t>
            </a:r>
            <a:r>
              <a:rPr lang="sv-SE" dirty="0" smtClean="0"/>
              <a:t> är en text följt av nånting som kan </a:t>
            </a:r>
            <a:r>
              <a:rPr lang="sv-SE" dirty="0" err="1" smtClean="0"/>
              <a:t>omvabdlas</a:t>
            </a:r>
            <a:r>
              <a:rPr lang="sv-SE" dirty="0" smtClean="0"/>
              <a:t> till ett </a:t>
            </a:r>
            <a:r>
              <a:rPr lang="sv-SE" b="1" i="1" dirty="0" err="1" smtClean="0"/>
              <a:t>Result</a:t>
            </a:r>
            <a:endParaRPr lang="sv-SE" b="1" i="1" dirty="0" smtClean="0"/>
          </a:p>
          <a:p>
            <a:pPr lvl="2"/>
            <a:r>
              <a:rPr lang="sv-SE" dirty="0" smtClean="0"/>
              <a:t>standard (</a:t>
            </a:r>
            <a:r>
              <a:rPr lang="sv-SE" dirty="0" err="1" smtClean="0"/>
              <a:t>sucess</a:t>
            </a:r>
            <a:r>
              <a:rPr lang="sv-SE" dirty="0" smtClean="0"/>
              <a:t>, </a:t>
            </a:r>
            <a:r>
              <a:rPr lang="sv-SE" dirty="0" err="1" smtClean="0"/>
              <a:t>failure</a:t>
            </a:r>
            <a:r>
              <a:rPr lang="sv-SE" dirty="0" smtClean="0"/>
              <a:t>, </a:t>
            </a:r>
            <a:r>
              <a:rPr lang="sv-SE" dirty="0" err="1" smtClean="0"/>
              <a:t>pending</a:t>
            </a:r>
            <a:r>
              <a:rPr lang="sv-SE" dirty="0" smtClean="0"/>
              <a:t>, </a:t>
            </a:r>
            <a:r>
              <a:rPr lang="sv-SE" dirty="0" err="1" smtClean="0"/>
              <a:t>anError</a:t>
            </a:r>
            <a:r>
              <a:rPr lang="sv-SE" dirty="0" smtClean="0"/>
              <a:t>, </a:t>
            </a:r>
            <a:r>
              <a:rPr lang="sv-SE" dirty="0" err="1" smtClean="0"/>
              <a:t>skipped</a:t>
            </a:r>
            <a:r>
              <a:rPr lang="sv-SE" dirty="0" smtClean="0"/>
              <a:t>) </a:t>
            </a:r>
          </a:p>
          <a:p>
            <a:pPr lvl="2"/>
            <a:r>
              <a:rPr lang="sv-SE" dirty="0" smtClean="0"/>
              <a:t>A Matcher </a:t>
            </a:r>
            <a:r>
              <a:rPr lang="sv-SE" dirty="0" err="1" smtClean="0"/>
              <a:t>result</a:t>
            </a:r>
            <a:endParaRPr lang="sv-SE" dirty="0" smtClean="0"/>
          </a:p>
          <a:p>
            <a:pPr lvl="2"/>
            <a:r>
              <a:rPr lang="sv-SE" dirty="0" smtClean="0"/>
              <a:t>A </a:t>
            </a:r>
            <a:r>
              <a:rPr lang="sv-SE" dirty="0" err="1" smtClean="0"/>
              <a:t>boolean</a:t>
            </a:r>
            <a:r>
              <a:rPr lang="sv-SE" dirty="0" smtClean="0"/>
              <a:t> </a:t>
            </a:r>
            <a:r>
              <a:rPr lang="sv-SE" dirty="0" err="1" smtClean="0"/>
              <a:t>value</a:t>
            </a:r>
            <a:endParaRPr lang="sv-SE" dirty="0" smtClean="0"/>
          </a:p>
          <a:p>
            <a:pPr lvl="2"/>
            <a:r>
              <a:rPr lang="sv-SE" dirty="0" smtClean="0"/>
              <a:t>A Scalacheck </a:t>
            </a:r>
            <a:r>
              <a:rPr lang="sv-SE" dirty="0" err="1" smtClean="0"/>
              <a:t>property</a:t>
            </a:r>
            <a:endParaRPr lang="sv-SE" dirty="0"/>
          </a:p>
          <a:p>
            <a:pPr lvl="1"/>
            <a:r>
              <a:rPr lang="sv-SE" dirty="0" smtClean="0"/>
              <a:t>Auto-</a:t>
            </a:r>
            <a:r>
              <a:rPr lang="sv-SE" dirty="0" err="1" smtClean="0"/>
              <a:t>examples</a:t>
            </a:r>
            <a:r>
              <a:rPr lang="sv-SE" dirty="0"/>
              <a:t> </a:t>
            </a:r>
            <a:r>
              <a:rPr lang="sv-SE" dirty="0" smtClean="0"/>
              <a:t>kan användas för att beskriva användandet av ett API eller DSL</a:t>
            </a:r>
          </a:p>
          <a:p>
            <a:pPr lvl="1"/>
            <a:r>
              <a:rPr lang="sv-SE" dirty="0" smtClean="0"/>
              <a:t>G/W/T, om man vill kan </a:t>
            </a:r>
            <a:r>
              <a:rPr lang="sv-SE" dirty="0" err="1" smtClean="0"/>
              <a:t>Give</a:t>
            </a:r>
            <a:r>
              <a:rPr lang="sv-SE" dirty="0" smtClean="0"/>
              <a:t>, </a:t>
            </a:r>
            <a:r>
              <a:rPr lang="sv-SE" dirty="0" err="1" smtClean="0"/>
              <a:t>When</a:t>
            </a:r>
            <a:r>
              <a:rPr lang="sv-SE" dirty="0" smtClean="0"/>
              <a:t>, </a:t>
            </a:r>
            <a:r>
              <a:rPr lang="sv-SE" dirty="0" err="1" smtClean="0"/>
              <a:t>Then</a:t>
            </a:r>
            <a:r>
              <a:rPr lang="sv-SE" dirty="0" smtClean="0"/>
              <a:t> syntax användas</a:t>
            </a:r>
          </a:p>
          <a:p>
            <a:pPr lvl="1"/>
            <a:r>
              <a:rPr lang="sv-SE" dirty="0" err="1" smtClean="0"/>
              <a:t>DataTables</a:t>
            </a:r>
            <a:r>
              <a:rPr lang="sv-SE" dirty="0" smtClean="0"/>
              <a:t>, test driven från data tabeller</a:t>
            </a:r>
          </a:p>
          <a:p>
            <a:pPr lvl="1"/>
            <a:r>
              <a:rPr lang="sv-SE" dirty="0" smtClean="0"/>
              <a:t>Mockning, just nu stöds </a:t>
            </a:r>
            <a:r>
              <a:rPr lang="sv-SE" dirty="0" err="1" smtClean="0"/>
              <a:t>Mockito</a:t>
            </a:r>
            <a:r>
              <a:rPr lang="sv-SE" dirty="0" smtClean="0"/>
              <a:t> fullt ut</a:t>
            </a:r>
          </a:p>
          <a:p>
            <a:pPr lvl="1"/>
            <a:r>
              <a:rPr lang="sv-SE" dirty="0" smtClean="0"/>
              <a:t>Isolering av variabler på olika nivå</a:t>
            </a:r>
          </a:p>
          <a:p>
            <a:pPr lvl="1"/>
            <a:r>
              <a:rPr lang="sv-SE" dirty="0" smtClean="0"/>
              <a:t>Kontext, som används till 	</a:t>
            </a:r>
          </a:p>
          <a:p>
            <a:pPr lvl="2"/>
            <a:r>
              <a:rPr lang="sv-SE" dirty="0" smtClean="0"/>
              <a:t>Variabel isolering</a:t>
            </a:r>
          </a:p>
          <a:p>
            <a:pPr lvl="2"/>
            <a:r>
              <a:rPr lang="sv-SE" dirty="0" smtClean="0"/>
              <a:t>Before/</a:t>
            </a:r>
            <a:r>
              <a:rPr lang="sv-SE" dirty="0" err="1" smtClean="0"/>
              <a:t>after</a:t>
            </a:r>
            <a:r>
              <a:rPr lang="sv-SE" dirty="0" smtClean="0"/>
              <a:t> kod</a:t>
            </a:r>
          </a:p>
          <a:p>
            <a:pPr lvl="2"/>
            <a:r>
              <a:rPr lang="sv-SE" dirty="0" smtClean="0"/>
              <a:t>Global setup och </a:t>
            </a:r>
            <a:r>
              <a:rPr lang="sv-SE" dirty="0" err="1" smtClean="0"/>
              <a:t>teardown</a:t>
            </a:r>
            <a:endParaRPr lang="sv-SE" dirty="0"/>
          </a:p>
          <a:p>
            <a:pPr lvl="1"/>
            <a:r>
              <a:rPr lang="sv-SE" dirty="0" smtClean="0"/>
              <a:t>Möjlighet att kringgärda exempel med en specifik kontext</a:t>
            </a:r>
          </a:p>
          <a:p>
            <a:pPr lvl="1"/>
            <a:r>
              <a:rPr lang="sv-SE" dirty="0" smtClean="0"/>
              <a:t>Länkning mellan specifikationer, i </a:t>
            </a:r>
            <a:r>
              <a:rPr lang="sv-SE" dirty="0" err="1" smtClean="0"/>
              <a:t>parent-child</a:t>
            </a:r>
            <a:r>
              <a:rPr lang="sv-SE" dirty="0" smtClean="0"/>
              <a:t> eller </a:t>
            </a:r>
            <a:r>
              <a:rPr lang="sv-SE" dirty="0" err="1" smtClean="0"/>
              <a:t>peer</a:t>
            </a:r>
            <a:r>
              <a:rPr lang="sv-SE" dirty="0" smtClean="0"/>
              <a:t> konfiguration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571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Testing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Specs2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40768"/>
            <a:ext cx="8316912" cy="5256584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/>
              <a:t>Specs2 kommer med Matchers för</a:t>
            </a:r>
          </a:p>
          <a:p>
            <a:pPr lvl="1"/>
            <a:r>
              <a:rPr lang="sv-SE" dirty="0" err="1" smtClean="0"/>
              <a:t>Equality</a:t>
            </a:r>
            <a:endParaRPr lang="sv-SE" dirty="0" smtClean="0"/>
          </a:p>
          <a:p>
            <a:pPr lvl="1"/>
            <a:r>
              <a:rPr lang="sv-SE" dirty="0" err="1" smtClean="0"/>
              <a:t>Any</a:t>
            </a:r>
            <a:endParaRPr lang="sv-SE" dirty="0" smtClean="0"/>
          </a:p>
          <a:p>
            <a:pPr lvl="1"/>
            <a:r>
              <a:rPr lang="sv-SE" dirty="0" smtClean="0"/>
              <a:t>Option / </a:t>
            </a:r>
            <a:r>
              <a:rPr lang="sv-SE" dirty="0" err="1" smtClean="0"/>
              <a:t>Either</a:t>
            </a:r>
            <a:r>
              <a:rPr lang="sv-SE" dirty="0" smtClean="0"/>
              <a:t> / Try</a:t>
            </a:r>
          </a:p>
          <a:p>
            <a:pPr lvl="1"/>
            <a:r>
              <a:rPr lang="sv-SE" dirty="0" smtClean="0"/>
              <a:t>String / </a:t>
            </a:r>
            <a:r>
              <a:rPr lang="sv-SE" dirty="0" err="1" smtClean="0"/>
              <a:t>Numeric</a:t>
            </a:r>
            <a:endParaRPr lang="sv-SE" dirty="0" smtClean="0"/>
          </a:p>
          <a:p>
            <a:pPr lvl="1"/>
            <a:r>
              <a:rPr lang="sv-SE" dirty="0" err="1" smtClean="0"/>
              <a:t>Exception</a:t>
            </a:r>
            <a:endParaRPr lang="sv-SE" dirty="0" smtClean="0"/>
          </a:p>
          <a:p>
            <a:pPr lvl="1"/>
            <a:r>
              <a:rPr lang="sv-SE" dirty="0" err="1" smtClean="0"/>
              <a:t>Traversable</a:t>
            </a:r>
            <a:r>
              <a:rPr lang="sv-SE" dirty="0" smtClean="0"/>
              <a:t> / </a:t>
            </a:r>
            <a:r>
              <a:rPr lang="sv-SE" dirty="0" err="1" smtClean="0"/>
              <a:t>Map</a:t>
            </a:r>
            <a:endParaRPr lang="sv-SE" dirty="0"/>
          </a:p>
          <a:p>
            <a:pPr marL="0" indent="0">
              <a:buNone/>
            </a:pPr>
            <a:r>
              <a:rPr lang="sv-SE" dirty="0" smtClean="0"/>
              <a:t>Samt valfria </a:t>
            </a:r>
            <a:r>
              <a:rPr lang="sv-SE" dirty="0" err="1" smtClean="0"/>
              <a:t>Macther</a:t>
            </a:r>
            <a:r>
              <a:rPr lang="sv-SE" dirty="0" smtClean="0"/>
              <a:t> (måste väljas in som </a:t>
            </a:r>
            <a:r>
              <a:rPr lang="sv-SE" dirty="0" err="1" smtClean="0"/>
              <a:t>Traits</a:t>
            </a:r>
            <a:r>
              <a:rPr lang="sv-SE" dirty="0" smtClean="0"/>
              <a:t>):</a:t>
            </a:r>
          </a:p>
          <a:p>
            <a:pPr lvl="1"/>
            <a:r>
              <a:rPr lang="sv-SE" dirty="0" err="1" smtClean="0"/>
              <a:t>Result</a:t>
            </a:r>
            <a:endParaRPr lang="sv-SE" dirty="0" smtClean="0"/>
          </a:p>
          <a:p>
            <a:pPr lvl="1"/>
            <a:r>
              <a:rPr lang="sv-SE" dirty="0" err="1" smtClean="0"/>
              <a:t>Xml</a:t>
            </a:r>
            <a:r>
              <a:rPr lang="sv-SE" dirty="0" smtClean="0"/>
              <a:t> / </a:t>
            </a:r>
            <a:r>
              <a:rPr lang="sv-SE" dirty="0" err="1" smtClean="0"/>
              <a:t>Json</a:t>
            </a:r>
            <a:endParaRPr lang="sv-SE" dirty="0" smtClean="0"/>
          </a:p>
          <a:p>
            <a:pPr lvl="1"/>
            <a:r>
              <a:rPr lang="sv-SE" dirty="0" err="1" smtClean="0"/>
              <a:t>File</a:t>
            </a:r>
            <a:r>
              <a:rPr lang="sv-SE" dirty="0" smtClean="0"/>
              <a:t> / </a:t>
            </a:r>
            <a:r>
              <a:rPr lang="sv-SE" dirty="0" err="1" smtClean="0"/>
              <a:t>Content</a:t>
            </a:r>
            <a:endParaRPr lang="sv-SE" dirty="0" smtClean="0"/>
          </a:p>
          <a:p>
            <a:pPr lvl="1"/>
            <a:r>
              <a:rPr lang="sv-SE" dirty="0" smtClean="0"/>
              <a:t>Scala Interpreter</a:t>
            </a:r>
          </a:p>
          <a:p>
            <a:pPr lvl="1"/>
            <a:r>
              <a:rPr lang="sv-SE" dirty="0" smtClean="0"/>
              <a:t>Parser</a:t>
            </a:r>
          </a:p>
          <a:p>
            <a:pPr lvl="1"/>
            <a:r>
              <a:rPr lang="sv-SE" dirty="0" smtClean="0"/>
              <a:t>Termination</a:t>
            </a:r>
          </a:p>
          <a:p>
            <a:pPr lvl="1"/>
            <a:r>
              <a:rPr lang="sv-SE" dirty="0" err="1" smtClean="0"/>
              <a:t>Dependency</a:t>
            </a:r>
            <a:r>
              <a:rPr lang="sv-SE" dirty="0" smtClean="0"/>
              <a:t> Matchers</a:t>
            </a:r>
          </a:p>
          <a:p>
            <a:pPr marL="0" indent="0">
              <a:buNone/>
            </a:pPr>
            <a:r>
              <a:rPr lang="sv-SE" dirty="0" smtClean="0"/>
              <a:t>Det är också möjligt att skapa egna Matcher genom komposition eller helt egen kod</a:t>
            </a:r>
          </a:p>
        </p:txBody>
      </p:sp>
    </p:spTree>
    <p:extLst>
      <p:ext uri="{BB962C8B-B14F-4D97-AF65-F5344CB8AC3E}">
        <p14:creationId xmlns:p14="http://schemas.microsoft.com/office/powerpoint/2010/main" val="119990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Enkla Specs2 </a:t>
            </a:r>
            <a:r>
              <a:rPr lang="sv-SE" dirty="0" err="1" smtClean="0"/>
              <a:t>exampel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7610" y="1196752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smtClean="0">
                <a:latin typeface="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"/>
              </a:rPr>
              <a:t>// Test the </a:t>
            </a:r>
            <a:r>
              <a:rPr lang="sv-SE" sz="1200" i="1" dirty="0" err="1">
                <a:solidFill>
                  <a:srgbClr val="408080"/>
                </a:solidFill>
                <a:latin typeface=""/>
              </a:rPr>
              <a:t>HelloWorld</a:t>
            </a:r>
            <a:r>
              <a:rPr lang="sv-SE" sz="1200" i="1" dirty="0">
                <a:solidFill>
                  <a:srgbClr val="408080"/>
                </a:solidFill>
                <a:latin typeface=""/>
              </a:rPr>
              <a:t>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class</a:t>
            </a:r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'Hello World'" in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().greet must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equalTo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288" y="2492896"/>
            <a:ext cx="81371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latin typeface=""/>
              </a:rPr>
              <a:t> </a:t>
            </a:r>
            <a:r>
              <a:rPr lang="sv-SE" sz="1200" dirty="0" smtClean="0">
                <a:latin typeface=""/>
              </a:rPr>
              <a:t>  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//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Unit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test style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Specifications</a:t>
            </a:r>
            <a:endParaRPr lang="sv-SE" sz="1200" i="1" dirty="0" smtClean="0">
              <a:solidFill>
                <a:srgbClr val="408080"/>
              </a:solidFill>
              <a:latin typeface="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'Hello world' string" should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11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in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world" must have size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"start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'Hello'" in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world" must </a:t>
            </a:r>
            <a:r>
              <a:rPr lang="en-US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startWith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"end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'" in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world" must </a:t>
            </a:r>
            <a:r>
              <a:rPr lang="en-US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endWith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in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in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mustEqual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in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 + 1 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mustEqual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95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Enkla Specs2 </a:t>
            </a:r>
            <a:r>
              <a:rPr lang="sv-SE" dirty="0" err="1" smtClean="0"/>
              <a:t>exampel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288" y="1412776"/>
            <a:ext cx="74345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  //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Variables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can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be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isolated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to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each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example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using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the ”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isolated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”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directive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"Mutations can be made isolated with the 'isolated' specification" should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isolated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x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 equals 1 if we set it." in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x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x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mustEqual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 is the default value if we don't change it" in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x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mustEqual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   </a:t>
            </a:r>
            <a:r>
              <a:rPr lang="sv-SE" sz="1200" i="1" dirty="0">
                <a:solidFill>
                  <a:srgbClr val="408080"/>
                </a:solidFill>
                <a:latin typeface=""/>
              </a:rPr>
              <a:t>// </a:t>
            </a:r>
            <a:r>
              <a:rPr lang="sv-SE" sz="1200" i="1" dirty="0" err="1">
                <a:solidFill>
                  <a:srgbClr val="408080"/>
                </a:solidFill>
                <a:latin typeface=""/>
              </a:rPr>
              <a:t>Variables</a:t>
            </a:r>
            <a:r>
              <a:rPr lang="sv-SE" sz="1200" i="1" dirty="0">
                <a:solidFill>
                  <a:srgbClr val="408080"/>
                </a:solidFill>
                <a:latin typeface="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"/>
              </a:rPr>
              <a:t>can</a:t>
            </a:r>
            <a:r>
              <a:rPr lang="sv-SE" sz="1200" i="1" dirty="0">
                <a:solidFill>
                  <a:srgbClr val="408080"/>
                </a:solidFill>
                <a:latin typeface=""/>
              </a:rPr>
              <a:t>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also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be </a:t>
            </a:r>
            <a:r>
              <a:rPr lang="sv-SE" sz="1200" i="1" dirty="0" err="1">
                <a:solidFill>
                  <a:srgbClr val="408080"/>
                </a:solidFill>
                <a:latin typeface=""/>
              </a:rPr>
              <a:t>isolated</a:t>
            </a:r>
            <a:r>
              <a:rPr lang="sv-SE" sz="1200" i="1" dirty="0">
                <a:solidFill>
                  <a:srgbClr val="408080"/>
                </a:solidFill>
                <a:latin typeface=""/>
              </a:rPr>
              <a:t> to </a:t>
            </a:r>
            <a:r>
              <a:rPr lang="sv-SE" sz="1200" i="1" dirty="0" err="1">
                <a:solidFill>
                  <a:srgbClr val="408080"/>
                </a:solidFill>
                <a:latin typeface=""/>
              </a:rPr>
              <a:t>each</a:t>
            </a:r>
            <a:r>
              <a:rPr lang="sv-SE" sz="1200" i="1" dirty="0">
                <a:solidFill>
                  <a:srgbClr val="408080"/>
                </a:solidFill>
                <a:latin typeface="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"/>
              </a:rPr>
              <a:t>example</a:t>
            </a:r>
            <a:r>
              <a:rPr lang="sv-SE" sz="1200" i="1" dirty="0">
                <a:solidFill>
                  <a:srgbClr val="408080"/>
                </a:solidFill>
                <a:latin typeface="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"/>
              </a:rPr>
              <a:t>using</a:t>
            </a:r>
            <a:r>
              <a:rPr lang="sv-SE" sz="1200" i="1" dirty="0">
                <a:solidFill>
                  <a:srgbClr val="408080"/>
                </a:solidFill>
                <a:latin typeface=""/>
              </a:rPr>
              <a:t> 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a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Scope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trait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–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this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is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more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powerful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the first example" in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trees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.removeNodes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3) must have size 2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the first example" in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trees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.removeNodes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3, 4) must have size 1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the `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tree =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(1, 2, 3, 4)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07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Scala DSL exempel - Finans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5288" y="1052736"/>
            <a:ext cx="7921625" cy="50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sv-SE" sz="1600" dirty="0" err="1" smtClean="0"/>
              <a:t>git</a:t>
            </a:r>
            <a:r>
              <a:rPr lang="sv-SE" sz="1600" dirty="0" smtClean="0"/>
              <a:t> </a:t>
            </a:r>
            <a:r>
              <a:rPr lang="sv-SE" sz="1600" dirty="0" err="1" smtClean="0"/>
              <a:t>checkout</a:t>
            </a:r>
            <a:r>
              <a:rPr lang="sv-SE" sz="1600" dirty="0" smtClean="0"/>
              <a:t> –f step16</a:t>
            </a:r>
          </a:p>
          <a:p>
            <a:pPr marL="0" indent="0" eaLnBrk="1" hangingPunct="1">
              <a:buFont typeface="Arial" charset="0"/>
              <a:buNone/>
            </a:pPr>
            <a:endParaRPr lang="sv-SE" sz="20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388462" y="1410355"/>
            <a:ext cx="832373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premiumPricing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price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match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q if q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100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q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price - 100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 =&gt;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defaultPricing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price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price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DSL!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orders =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(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to buy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sharesOf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"IBM"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maxUnitPrice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premiumPricing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to buy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sharesOf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"CISCO"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maxUnitPrice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premiumPricing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to buy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sharesOf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"GOOGLE"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maxUnitPrice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defaultPricing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to sell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bondsOf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"Sun"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maxUnitPrice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unit)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unit - 500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((0 /: orders)(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313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Scala DSL exempel – BASIC Lunar Lander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7524" y="1124744"/>
            <a:ext cx="90187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"Welcome to Scala Basic Lunar Lander v0.0.1"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100)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('v := 1)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fuel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1000)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1000)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 are a in control of a lunar lander."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 are drifting towards the surface of the moon."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"Each turn you must decide how much fuel to burn."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 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accelerate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positive 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to 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decelerate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negative"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"Distance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'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"km,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"Velocity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'v %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"km/s,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"Fuel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'fuel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'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burn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ABS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('burn) &lt;= 'fuel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 don't have that much fuel"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140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('v := 'v + 'burn * 10 / ('fuel + 'mass))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('fuel := 'fuel -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('burn))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170 </a:t>
            </a: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da-DK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('dist := 'dist - 'v)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'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 have hit the surface"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'v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3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"Hit surface too fast ("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'v %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")km/s"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220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Crashed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230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250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240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Well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250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387825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kod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8605837" cy="46798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Dags för kod!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Gå till valfri folder där du vill skapa ditt projekt</a:t>
            </a:r>
          </a:p>
          <a:p>
            <a:pPr eaLnBrk="1" hangingPunct="1"/>
            <a:r>
              <a:rPr lang="sv-SE" dirty="0" err="1" smtClean="0"/>
              <a:t>git</a:t>
            </a:r>
            <a:r>
              <a:rPr lang="sv-SE" dirty="0" smtClean="0"/>
              <a:t> </a:t>
            </a:r>
            <a:r>
              <a:rPr lang="sv-SE" dirty="0" err="1" smtClean="0"/>
              <a:t>clone</a:t>
            </a:r>
            <a:r>
              <a:rPr lang="sv-SE" dirty="0"/>
              <a:t> </a:t>
            </a:r>
            <a:r>
              <a:rPr lang="sv-SE" dirty="0">
                <a:hlinkClick r:id="rId3"/>
              </a:rPr>
              <a:t>https://</a:t>
            </a:r>
            <a:r>
              <a:rPr lang="sv-SE" dirty="0" smtClean="0">
                <a:hlinkClick r:id="rId3"/>
              </a:rPr>
              <a:t>github.com/claesathiq/hiqscalaintermediate.git</a:t>
            </a:r>
            <a:endParaRPr lang="sv-SE" dirty="0" smtClean="0"/>
          </a:p>
          <a:p>
            <a:pPr marL="0" indent="0" eaLnBrk="1" hangingPunct="1">
              <a:buNone/>
            </a:pPr>
            <a:endParaRPr lang="sv-SE" dirty="0"/>
          </a:p>
          <a:p>
            <a:pPr eaLnBrk="1" hangingPunct="1"/>
            <a:r>
              <a:rPr lang="sv-SE" dirty="0" smtClean="0"/>
              <a:t>Kopiera C:\Scala\Setup\.Idea13C</a:t>
            </a:r>
          </a:p>
          <a:p>
            <a:pPr eaLnBrk="1" hangingPunct="1"/>
            <a:r>
              <a:rPr lang="sv-SE" dirty="0" smtClean="0"/>
              <a:t>Starta IDEA</a:t>
            </a:r>
            <a:endParaRPr lang="sv-SE" dirty="0"/>
          </a:p>
          <a:p>
            <a:pPr eaLnBrk="1" hangingPunct="1"/>
            <a:r>
              <a:rPr lang="sv-SE" dirty="0" err="1" smtClean="0"/>
              <a:t>Create</a:t>
            </a:r>
            <a:r>
              <a:rPr lang="sv-SE" dirty="0" smtClean="0"/>
              <a:t> new Scala </a:t>
            </a:r>
            <a:r>
              <a:rPr lang="sv-SE" dirty="0" err="1" smtClean="0"/>
              <a:t>project</a:t>
            </a:r>
            <a:endParaRPr lang="sv-SE" dirty="0" smtClean="0"/>
          </a:p>
          <a:p>
            <a:pPr eaLnBrk="1" hangingPunct="1"/>
            <a:r>
              <a:rPr lang="sv-SE" dirty="0" smtClean="0"/>
              <a:t>Välj Project SDK</a:t>
            </a:r>
          </a:p>
          <a:p>
            <a:pPr lvl="1" eaLnBrk="1" hangingPunct="1"/>
            <a:r>
              <a:rPr lang="sv-SE" dirty="0" smtClean="0"/>
              <a:t>Java 1.8</a:t>
            </a:r>
          </a:p>
          <a:p>
            <a:pPr eaLnBrk="1" hangingPunct="1"/>
            <a:r>
              <a:rPr lang="sv-SE" dirty="0" smtClean="0"/>
              <a:t>Välj Scala </a:t>
            </a:r>
            <a:r>
              <a:rPr lang="sv-SE" dirty="0" err="1" smtClean="0"/>
              <a:t>module</a:t>
            </a:r>
            <a:r>
              <a:rPr lang="sv-SE" dirty="0" smtClean="0"/>
              <a:t>, se till att HELA sökvägen (</a:t>
            </a:r>
            <a:r>
              <a:rPr lang="sv-SE" dirty="0" err="1" smtClean="0"/>
              <a:t>path</a:t>
            </a:r>
            <a:r>
              <a:rPr lang="sv-SE" dirty="0" smtClean="0"/>
              <a:t>) är exakt samma som där du </a:t>
            </a:r>
            <a:r>
              <a:rPr lang="sv-SE" dirty="0" err="1" smtClean="0"/>
              <a:t>clonade</a:t>
            </a:r>
            <a:r>
              <a:rPr lang="sv-SE" dirty="0" smtClean="0"/>
              <a:t> </a:t>
            </a:r>
            <a:r>
              <a:rPr lang="sv-SE" dirty="0" err="1" smtClean="0"/>
              <a:t>git</a:t>
            </a:r>
            <a:endParaRPr lang="sv-SE" dirty="0" smtClean="0"/>
          </a:p>
          <a:p>
            <a:pPr lvl="1" eaLnBrk="1" hangingPunct="1"/>
            <a:r>
              <a:rPr lang="sv-SE" dirty="0" err="1" smtClean="0"/>
              <a:t>T.ex.”C</a:t>
            </a:r>
            <a:r>
              <a:rPr lang="sv-SE" dirty="0"/>
              <a:t>:</a:t>
            </a:r>
            <a:r>
              <a:rPr lang="sv-SE" smtClean="0"/>
              <a:t>\Scala\</a:t>
            </a:r>
            <a:r>
              <a:rPr lang="sv-SE" dirty="0" err="1" smtClean="0"/>
              <a:t>hiqscalaintermediate</a:t>
            </a:r>
            <a:r>
              <a:rPr lang="sv-SE" dirty="0" smtClean="0"/>
              <a:t>”</a:t>
            </a:r>
          </a:p>
          <a:p>
            <a:pPr eaLnBrk="1" hangingPunct="1"/>
            <a:r>
              <a:rPr lang="sv-SE" dirty="0" smtClean="0"/>
              <a:t>Välj ”</a:t>
            </a:r>
            <a:r>
              <a:rPr lang="sv-SE" dirty="0" err="1" smtClean="0"/>
              <a:t>Existant</a:t>
            </a:r>
            <a:r>
              <a:rPr lang="sv-SE" dirty="0" smtClean="0"/>
              <a:t> </a:t>
            </a:r>
            <a:r>
              <a:rPr lang="sv-SE" dirty="0" err="1" smtClean="0"/>
              <a:t>library</a:t>
            </a:r>
            <a:r>
              <a:rPr lang="sv-SE" dirty="0" smtClean="0"/>
              <a:t>”</a:t>
            </a:r>
          </a:p>
          <a:p>
            <a:pPr lvl="1" eaLnBrk="1" hangingPunct="1"/>
            <a:r>
              <a:rPr lang="sv-SE" dirty="0" err="1" smtClean="0"/>
              <a:t>Compiler</a:t>
            </a:r>
            <a:r>
              <a:rPr lang="sv-SE" dirty="0" smtClean="0"/>
              <a:t> </a:t>
            </a:r>
            <a:r>
              <a:rPr lang="sv-SE" dirty="0" err="1" smtClean="0"/>
              <a:t>library</a:t>
            </a:r>
            <a:r>
              <a:rPr lang="sv-SE" dirty="0" smtClean="0"/>
              <a:t>: </a:t>
            </a:r>
            <a:r>
              <a:rPr lang="sv-SE" dirty="0" err="1" smtClean="0"/>
              <a:t>scala-compiler</a:t>
            </a:r>
            <a:endParaRPr lang="sv-SE" dirty="0" smtClean="0"/>
          </a:p>
          <a:p>
            <a:pPr lvl="1" eaLnBrk="1" hangingPunct="1"/>
            <a:r>
              <a:rPr lang="sv-SE" dirty="0" smtClean="0"/>
              <a:t>Standard </a:t>
            </a:r>
            <a:r>
              <a:rPr lang="sv-SE" dirty="0" err="1" smtClean="0"/>
              <a:t>library</a:t>
            </a:r>
            <a:r>
              <a:rPr lang="sv-SE" dirty="0" smtClean="0"/>
              <a:t>: </a:t>
            </a:r>
            <a:r>
              <a:rPr lang="sv-SE" dirty="0" err="1" smtClean="0"/>
              <a:t>scala-library</a:t>
            </a:r>
            <a:endParaRPr lang="sv-SE" dirty="0" smtClean="0"/>
          </a:p>
          <a:p>
            <a:pPr eaLnBrk="1" hangingPunct="1"/>
            <a:r>
              <a:rPr lang="sv-SE" dirty="0" smtClean="0"/>
              <a:t>Finish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style och lite tips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5288" y="1052736"/>
            <a:ext cx="7921625" cy="50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sv-SE" sz="1600" dirty="0" err="1" smtClean="0"/>
              <a:t>git</a:t>
            </a:r>
            <a:r>
              <a:rPr lang="sv-SE" sz="1600" dirty="0" smtClean="0"/>
              <a:t> </a:t>
            </a:r>
            <a:r>
              <a:rPr lang="sv-SE" sz="1600" dirty="0" err="1" smtClean="0"/>
              <a:t>checkout</a:t>
            </a:r>
            <a:r>
              <a:rPr lang="sv-SE" sz="1600" dirty="0" smtClean="0"/>
              <a:t> –f step17</a:t>
            </a:r>
          </a:p>
          <a:p>
            <a:pPr marL="0" indent="0" eaLnBrk="1" hangingPunct="1">
              <a:buFont typeface="Arial" charset="0"/>
              <a:buNone/>
            </a:pPr>
            <a:endParaRPr lang="sv-SE" sz="20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395288" y="1700808"/>
            <a:ext cx="937748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numbers =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(1 -&gt;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2 -&gt;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(2).get)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(3))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calling get here throws exception,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NoSuchElement</a:t>
            </a:r>
            <a:endParaRPr lang="en-US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Don't use get! Use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getOrElse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if all you need is a default value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"default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${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(3).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getOrElse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(0)}"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Or if you need conditional execution (only if there is a value), this is preferred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"foreach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$n"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Or, if you need different action on either path, pattern matching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n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"Case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resolved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$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lang="sv-SE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95288" y="6245158"/>
            <a:ext cx="6660740" cy="33855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smtClean="0">
                <a:solidFill>
                  <a:schemeClr val="bg1"/>
                </a:solidFill>
              </a:rPr>
              <a:t>Fortsätter på nästa sida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8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style och lite tips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6464" y="1016732"/>
            <a:ext cx="937748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Combinators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often used to collapse a chain of options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host: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port: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(22)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addrFlat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InetSocketAddress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h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port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p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InetSocketAddress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(h, p)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Inet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addrFlat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 often with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 for comprehension is more succinct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addrFor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InetSocketAddress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for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h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endParaRPr lang="sv-SE" sz="12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port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InetSocketAddress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(h, p)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"for Inet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addrFor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type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annotations -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instantiating objects with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mixins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singleton types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makeNoType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r>
              <a:rPr lang="en-US" sz="1200" b="1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b="1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return </a:t>
            </a:r>
            <a:r>
              <a:rPr lang="en-US" sz="1200" b="1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Object with Service{</a:t>
            </a:r>
            <a:r>
              <a:rPr lang="en-US" sz="1200" b="1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US" sz="1200" b="1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}!!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possible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mix more traits in,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 in type,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preserves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compatibility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makeWithType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95288" y="6402814"/>
            <a:ext cx="6660740" cy="33855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smtClean="0">
                <a:solidFill>
                  <a:schemeClr val="bg1"/>
                </a:solidFill>
              </a:rPr>
              <a:t>Fortsätter på nästa sida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style och lite tips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6464" y="1016732"/>
            <a:ext cx="889206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Don’t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subclassing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when an alias will do.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SocketFactoryTrait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SocketAddress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1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an alias instead, will allow function literals and function composition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SocketFactory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InetSocketAddress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addrToInet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InetSocketAddress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InetSocketAddress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.toString</a:t>
            </a:r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inetToSocket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new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(s, 80)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factory: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SocketFactory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addrToInet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andThen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inetToSocket</a:t>
            </a:r>
            <a:endParaRPr lang="en-US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 a type alias need to be bound to top level names, use a package object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SocketFactory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InetSocketAddress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36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monads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9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partial </a:t>
            </a:r>
            <a:r>
              <a:rPr lang="sv-SE" dirty="0" err="1" smtClean="0"/>
              <a:t>functions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step1</a:t>
            </a:r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3508" y="1880828"/>
            <a:ext cx="1029739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﻿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Partial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sv-SE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</a:t>
            </a:r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"junior"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35000,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"normal"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45000,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"senior"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55000,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"boss"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70000)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Map.filter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takes a predicate function, in this case p: ((String,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=&gt; Boolean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we get a tuple, so we have get key with position 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↓</a:t>
            </a:r>
            <a:endParaRPr lang="en-US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highSalaryFunc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.filter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nameSalary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nameSalary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._2 &gt; 50000)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highSalaryFunc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 can actually use pattern matching to extract key and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highSalaryMatch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.filter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(name, salary)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salary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50000})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 if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Map.filter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takes a function, how can a pattern match work?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395288" y="5404726"/>
            <a:ext cx="6660740" cy="33855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err="1" smtClean="0">
                <a:solidFill>
                  <a:schemeClr val="bg1"/>
                </a:solidFill>
              </a:rPr>
              <a:t>pattern</a:t>
            </a:r>
            <a:r>
              <a:rPr lang="sv-SE" sz="1600" dirty="0" smtClean="0">
                <a:solidFill>
                  <a:schemeClr val="bg1"/>
                </a:solidFill>
              </a:rPr>
              <a:t> match är en Partial </a:t>
            </a:r>
            <a:r>
              <a:rPr lang="sv-SE" sz="1600" dirty="0" err="1" smtClean="0">
                <a:solidFill>
                  <a:schemeClr val="bg1"/>
                </a:solidFill>
              </a:rPr>
              <a:t>function</a:t>
            </a:r>
            <a:r>
              <a:rPr lang="sv-SE" sz="1600" dirty="0" smtClean="0">
                <a:solidFill>
                  <a:schemeClr val="bg1"/>
                </a:solidFill>
              </a:rPr>
              <a:t>! Se nästa steg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3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partial </a:t>
            </a:r>
            <a:r>
              <a:rPr lang="sv-SE" dirty="0" err="1" smtClean="0"/>
              <a:t>functions</a:t>
            </a:r>
            <a:r>
              <a:rPr lang="sv-SE" dirty="0" smtClean="0"/>
              <a:t>, </a:t>
            </a:r>
            <a:r>
              <a:rPr lang="sv-SE" dirty="0" err="1" smtClean="0"/>
              <a:t>continued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3059670"/>
          </a:xfrm>
        </p:spPr>
        <p:txBody>
          <a:bodyPr/>
          <a:lstStyle/>
          <a:p>
            <a:pPr eaLnBrk="1" hangingPunct="1"/>
            <a:r>
              <a:rPr lang="sv-SE" sz="1600" dirty="0" smtClean="0"/>
              <a:t>En funktion fungerar för alla värden av den definierade typen</a:t>
            </a:r>
          </a:p>
          <a:p>
            <a:pPr lvl="1" eaLnBrk="1" hangingPunct="1"/>
            <a:r>
              <a:rPr lang="sv-SE" sz="1600" dirty="0" smtClean="0"/>
              <a:t>Dvs. en funktion (</a:t>
            </a:r>
            <a:r>
              <a:rPr lang="sv-SE" sz="1600" dirty="0" err="1" smtClean="0"/>
              <a:t>Int</a:t>
            </a:r>
            <a:r>
              <a:rPr lang="sv-SE" sz="1600" dirty="0" smtClean="0"/>
              <a:t>) =&gt; String tar vilken </a:t>
            </a:r>
            <a:r>
              <a:rPr lang="sv-SE" sz="1600" dirty="0" err="1" smtClean="0"/>
              <a:t>Int</a:t>
            </a:r>
            <a:r>
              <a:rPr lang="sv-SE" sz="1600" dirty="0" smtClean="0"/>
              <a:t> som helst och returnerar en sträng</a:t>
            </a:r>
          </a:p>
          <a:p>
            <a:pPr eaLnBrk="1" hangingPunct="1"/>
            <a:r>
              <a:rPr lang="sv-SE" sz="1600" dirty="0" smtClean="0"/>
              <a:t>En Partial </a:t>
            </a:r>
            <a:r>
              <a:rPr lang="sv-SE" sz="1600" dirty="0" err="1" smtClean="0"/>
              <a:t>Function</a:t>
            </a:r>
            <a:r>
              <a:rPr lang="sv-SE" sz="1600" dirty="0" smtClean="0"/>
              <a:t> är bara definierad för vissa värden på den definierade typen</a:t>
            </a:r>
          </a:p>
          <a:p>
            <a:pPr lvl="1" eaLnBrk="1" hangingPunct="1"/>
            <a:r>
              <a:rPr lang="sv-SE" sz="1600" dirty="0" smtClean="0"/>
              <a:t>En </a:t>
            </a:r>
            <a:r>
              <a:rPr lang="sv-SE" sz="1600" dirty="0" err="1" smtClean="0"/>
              <a:t>Partical</a:t>
            </a:r>
            <a:r>
              <a:rPr lang="sv-SE" sz="1600" dirty="0" smtClean="0"/>
              <a:t> </a:t>
            </a:r>
            <a:r>
              <a:rPr lang="sv-SE" sz="1600" dirty="0" err="1" smtClean="0"/>
              <a:t>Function</a:t>
            </a:r>
            <a:r>
              <a:rPr lang="sv-SE" sz="1600" dirty="0" smtClean="0"/>
              <a:t> (</a:t>
            </a:r>
            <a:r>
              <a:rPr lang="sv-SE" sz="1600" dirty="0" err="1" smtClean="0"/>
              <a:t>Int</a:t>
            </a:r>
            <a:r>
              <a:rPr lang="sv-SE" sz="1600" dirty="0" smtClean="0"/>
              <a:t>) =&gt; String kanske inte tar vilken </a:t>
            </a:r>
            <a:r>
              <a:rPr lang="sv-SE" sz="1600" dirty="0" err="1" smtClean="0"/>
              <a:t>Int</a:t>
            </a:r>
            <a:r>
              <a:rPr lang="sv-SE" sz="1600" dirty="0" smtClean="0"/>
              <a:t> som helst</a:t>
            </a:r>
          </a:p>
          <a:p>
            <a:pPr eaLnBrk="1" hangingPunct="1"/>
            <a:r>
              <a:rPr lang="sv-SE" sz="1600" dirty="0" smtClean="0"/>
              <a:t>Alla Partial </a:t>
            </a:r>
            <a:r>
              <a:rPr lang="sv-SE" sz="1600" dirty="0" err="1" smtClean="0"/>
              <a:t>Function</a:t>
            </a:r>
            <a:r>
              <a:rPr lang="sv-SE" sz="1600" dirty="0" smtClean="0"/>
              <a:t> har en metod </a:t>
            </a:r>
            <a:r>
              <a:rPr lang="sv-SE" sz="1600" dirty="0" err="1" smtClean="0"/>
              <a:t>isDefinedAt</a:t>
            </a:r>
            <a:r>
              <a:rPr lang="sv-SE" sz="1600" dirty="0" smtClean="0"/>
              <a:t> som talar om ifall den tar givet värde</a:t>
            </a:r>
          </a:p>
          <a:p>
            <a:pPr lvl="1" eaLnBrk="1" hangingPunct="1"/>
            <a:r>
              <a:rPr lang="sv-SE" sz="1600" dirty="0" smtClean="0"/>
              <a:t>Så givet f: </a:t>
            </a:r>
            <a:r>
              <a:rPr lang="sv-SE" sz="1600" dirty="0" err="1" smtClean="0"/>
              <a:t>PartialFunction</a:t>
            </a:r>
            <a:r>
              <a:rPr lang="sv-SE" sz="1600" dirty="0" smtClean="0"/>
              <a:t>[</a:t>
            </a:r>
            <a:r>
              <a:rPr lang="sv-SE" sz="1600" dirty="0" err="1" smtClean="0"/>
              <a:t>Int</a:t>
            </a:r>
            <a:r>
              <a:rPr lang="sv-SE" sz="1600" dirty="0" smtClean="0"/>
              <a:t>, String]</a:t>
            </a:r>
          </a:p>
          <a:p>
            <a:pPr lvl="2" eaLnBrk="1" hangingPunct="1"/>
            <a:r>
              <a:rPr lang="sv-SE" sz="1600" dirty="0" smtClean="0"/>
              <a:t>f(3) kanske resulterar i </a:t>
            </a:r>
            <a:r>
              <a:rPr lang="sv-SE" sz="1600" dirty="0" err="1" smtClean="0"/>
              <a:t>Error</a:t>
            </a:r>
            <a:r>
              <a:rPr lang="sv-SE" sz="1600" dirty="0" smtClean="0"/>
              <a:t> om </a:t>
            </a:r>
            <a:r>
              <a:rPr lang="sv-SE" sz="1600" dirty="0" err="1" smtClean="0"/>
              <a:t>f.isDefinedAt</a:t>
            </a:r>
            <a:r>
              <a:rPr lang="sv-SE" sz="1600" dirty="0" smtClean="0"/>
              <a:t>(3) = </a:t>
            </a:r>
            <a:r>
              <a:rPr lang="sv-SE" sz="1600" dirty="0" err="1" smtClean="0"/>
              <a:t>false</a:t>
            </a:r>
            <a:endParaRPr lang="sv-SE" sz="1600" dirty="0" smtClean="0"/>
          </a:p>
          <a:p>
            <a:pPr eaLnBrk="1" hangingPunct="1"/>
            <a:r>
              <a:rPr lang="en-US" sz="1600" dirty="0" err="1"/>
              <a:t>PartialFunctions</a:t>
            </a:r>
            <a:r>
              <a:rPr lang="en-US" sz="1600" dirty="0"/>
              <a:t> can be composed with </a:t>
            </a:r>
            <a:r>
              <a:rPr lang="en-US" sz="1600" dirty="0" err="1" smtClean="0"/>
              <a:t>orElse</a:t>
            </a:r>
            <a:endParaRPr lang="en-US" sz="1600" dirty="0" smtClean="0"/>
          </a:p>
          <a:p>
            <a:pPr eaLnBrk="1" hangingPunct="1"/>
            <a:endParaRPr lang="sv-SE" sz="1600" dirty="0" smtClean="0"/>
          </a:p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step2</a:t>
            </a:r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5288" y="4401109"/>
            <a:ext cx="79216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Partial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one: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one.isDefinedAt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one.isDefinedAt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  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scala.MatchError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129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partial </a:t>
            </a:r>
            <a:r>
              <a:rPr lang="sv-SE" dirty="0" err="1" smtClean="0"/>
              <a:t>functions</a:t>
            </a:r>
            <a:r>
              <a:rPr lang="sv-SE" dirty="0" smtClean="0"/>
              <a:t>, </a:t>
            </a:r>
            <a:r>
              <a:rPr lang="sv-SE" dirty="0" err="1" smtClean="0"/>
              <a:t>composing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step3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7218" y="1736812"/>
            <a:ext cx="84971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one: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two: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three: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wildcard: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_ 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"something else"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partial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partial = one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two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three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wildcard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(partial(1))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(partial(3))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(partial(0))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(partial(5))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the similarity to a pattern match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 =&gt;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53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views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2231577"/>
          </a:xfrm>
        </p:spPr>
        <p:txBody>
          <a:bodyPr/>
          <a:lstStyle/>
          <a:p>
            <a:pPr eaLnBrk="1" hangingPunct="1"/>
            <a:r>
              <a:rPr lang="sv-SE" sz="1600" dirty="0" smtClean="0"/>
              <a:t>Ibland behöver vi inte specificera att en typ är ”släkt” med en annan, bara att man kan ”se” en typ som en annan, ett slags fejkat släktskap via konvertering</a:t>
            </a:r>
          </a:p>
          <a:p>
            <a:pPr eaLnBrk="1" hangingPunct="1"/>
            <a:r>
              <a:rPr lang="sv-SE" sz="1600" dirty="0" smtClean="0"/>
              <a:t>Implicita funktioner tillåter sådan konvertering automatiskt</a:t>
            </a:r>
          </a:p>
          <a:p>
            <a:pPr lvl="1" eaLnBrk="1" hangingPunct="1"/>
            <a:r>
              <a:rPr lang="sv-SE" sz="1600" dirty="0" smtClean="0"/>
              <a:t>Ett slags on-</a:t>
            </a:r>
            <a:r>
              <a:rPr lang="sv-SE" sz="1600" dirty="0" err="1" smtClean="0"/>
              <a:t>demand</a:t>
            </a:r>
            <a:r>
              <a:rPr lang="sv-SE" sz="1600" dirty="0" smtClean="0"/>
              <a:t> applicering som hjälper </a:t>
            </a:r>
            <a:r>
              <a:rPr lang="sv-SE" sz="1600" dirty="0" err="1" smtClean="0"/>
              <a:t>type</a:t>
            </a:r>
            <a:r>
              <a:rPr lang="sv-SE" sz="1600" dirty="0" smtClean="0"/>
              <a:t> </a:t>
            </a:r>
            <a:r>
              <a:rPr lang="sv-SE" sz="1600" dirty="0" err="1" smtClean="0"/>
              <a:t>inference</a:t>
            </a:r>
            <a:endParaRPr lang="sv-SE" sz="1600" dirty="0" smtClean="0"/>
          </a:p>
          <a:p>
            <a:pPr lvl="1" eaLnBrk="1" hangingPunct="1"/>
            <a:r>
              <a:rPr lang="sv-SE" sz="1600" dirty="0" smtClean="0"/>
              <a:t>Används ofta för ”</a:t>
            </a:r>
            <a:r>
              <a:rPr lang="sv-SE" sz="1600" dirty="0" err="1" smtClean="0"/>
              <a:t>lazy</a:t>
            </a:r>
            <a:r>
              <a:rPr lang="sv-SE" sz="1600" dirty="0" smtClean="0"/>
              <a:t> </a:t>
            </a:r>
            <a:r>
              <a:rPr lang="sv-SE" sz="1600" dirty="0" err="1" smtClean="0"/>
              <a:t>collections</a:t>
            </a:r>
            <a:r>
              <a:rPr lang="sv-SE" sz="1600" dirty="0" smtClean="0"/>
              <a:t>”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dirty="0" smtClean="0"/>
          </a:p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step4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5450" y="3559569"/>
            <a:ext cx="735424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strToInt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.toInt</a:t>
            </a:r>
            <a:endParaRPr lang="sv-SE" sz="1200" b="1" dirty="0" smtClean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y: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y)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.max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y))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45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view</a:t>
            </a:r>
            <a:r>
              <a:rPr lang="sv-SE" dirty="0" smtClean="0"/>
              <a:t> </a:t>
            </a:r>
            <a:r>
              <a:rPr lang="sv-SE" dirty="0" err="1" smtClean="0"/>
              <a:t>bounds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2231577"/>
          </a:xfrm>
        </p:spPr>
        <p:txBody>
          <a:bodyPr/>
          <a:lstStyle/>
          <a:p>
            <a:pPr eaLnBrk="1" hangingPunct="1"/>
            <a:r>
              <a:rPr lang="sv-SE" sz="1600" dirty="0" err="1" smtClean="0"/>
              <a:t>View</a:t>
            </a:r>
            <a:r>
              <a:rPr lang="sv-SE" sz="1600" dirty="0" smtClean="0"/>
              <a:t> </a:t>
            </a:r>
            <a:r>
              <a:rPr lang="sv-SE" sz="1600" dirty="0" err="1" smtClean="0"/>
              <a:t>bounds</a:t>
            </a:r>
            <a:r>
              <a:rPr lang="sv-SE" sz="1600" dirty="0" smtClean="0"/>
              <a:t> kräver att en konverterings funktion existerar för en given typ</a:t>
            </a:r>
          </a:p>
          <a:p>
            <a:pPr lvl="1" eaLnBrk="1" hangingPunct="1"/>
            <a:r>
              <a:rPr lang="sv-SE" sz="1600" dirty="0" smtClean="0"/>
              <a:t>Ange en </a:t>
            </a:r>
            <a:r>
              <a:rPr lang="sv-SE" sz="1600" dirty="0" err="1" smtClean="0"/>
              <a:t>view</a:t>
            </a:r>
            <a:r>
              <a:rPr lang="sv-SE" sz="1600" dirty="0" smtClean="0"/>
              <a:t> </a:t>
            </a:r>
            <a:r>
              <a:rPr lang="sv-SE" sz="1600" dirty="0" err="1" smtClean="0"/>
              <a:t>bound</a:t>
            </a:r>
            <a:r>
              <a:rPr lang="sv-SE" sz="1600" dirty="0" smtClean="0"/>
              <a:t> med &lt;%, tex:</a:t>
            </a:r>
          </a:p>
          <a:p>
            <a:pPr lvl="1" eaLnBrk="1" hangingPunct="1"/>
            <a:endParaRPr lang="sv-SE" sz="1600" dirty="0"/>
          </a:p>
          <a:p>
            <a:pPr eaLnBrk="1" hangingPunct="1"/>
            <a:endParaRPr lang="sv-SE" sz="1600" dirty="0" smtClean="0"/>
          </a:p>
          <a:p>
            <a:pPr marL="0" indent="0" eaLnBrk="1" hangingPunct="1">
              <a:buNone/>
            </a:pPr>
            <a:endParaRPr lang="sv-SE" sz="1600" dirty="0" smtClean="0"/>
          </a:p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step5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5288" y="2087895"/>
            <a:ext cx="62824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{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 + x }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288" y="3212976"/>
            <a:ext cx="7669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strToInt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.toInt</a:t>
            </a:r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Specify a view bound with &lt;%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{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 + x 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3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Q_PPTtemplate_10110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HiQ_BlanlSlides Black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iQ_PPTtemplate_10110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iQ_ContentSlides White1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HiQ_ContentSlides White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HiQ_ContentSlides White3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HiQ_ContentSlides White4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HiQ_ContentSlides Black1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HiQ_CallOutSlides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HiQ_BlanlSlides White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21062</TotalTime>
  <Words>6351</Words>
  <Application>Microsoft Office PowerPoint</Application>
  <PresentationFormat>On-screen Show (4:3)</PresentationFormat>
  <Paragraphs>1086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43</vt:i4>
      </vt:variant>
    </vt:vector>
  </HeadingPairs>
  <TitlesOfParts>
    <vt:vector size="57" baseType="lpstr">
      <vt:lpstr>Arial</vt:lpstr>
      <vt:lpstr>Calibri</vt:lpstr>
      <vt:lpstr>Courier New</vt:lpstr>
      <vt:lpstr>Wingdings</vt:lpstr>
      <vt:lpstr>HiQ_PPTtemplate_101102</vt:lpstr>
      <vt:lpstr>1_HiQ_PPTtemplate_101102</vt:lpstr>
      <vt:lpstr>HiQ_ContentSlides White1</vt:lpstr>
      <vt:lpstr>HiQ_ContentSlides White2</vt:lpstr>
      <vt:lpstr>HiQ_ContentSlides White3</vt:lpstr>
      <vt:lpstr>HiQ_ContentSlides White4</vt:lpstr>
      <vt:lpstr>HiQ_ContentSlides Black1</vt:lpstr>
      <vt:lpstr>HiQ_CallOutSlides</vt:lpstr>
      <vt:lpstr>HiQ_BlanlSlides White</vt:lpstr>
      <vt:lpstr>HiQ_BlanlSlides Black</vt:lpstr>
      <vt:lpstr>Scala – HiCollege våren2014</vt:lpstr>
      <vt:lpstr>Scala – en snabb repetition</vt:lpstr>
      <vt:lpstr>Scala – finns det mer?</vt:lpstr>
      <vt:lpstr>Scala – kod</vt:lpstr>
      <vt:lpstr>Scala – partial functions</vt:lpstr>
      <vt:lpstr>Scala – partial functions, continued</vt:lpstr>
      <vt:lpstr>Scala – partial functions, composing</vt:lpstr>
      <vt:lpstr>Scala – views</vt:lpstr>
      <vt:lpstr>Scala – view bounds</vt:lpstr>
      <vt:lpstr>Scala – Övning 1 - view bounds</vt:lpstr>
      <vt:lpstr>Scala – Pattern matching, case classes och hela vägen till Actors</vt:lpstr>
      <vt:lpstr>Scala – Pattern matching, case classes och hela vägen till Actors</vt:lpstr>
      <vt:lpstr>Scala – Pattern matching, case classes och hela vägen till Actors</vt:lpstr>
      <vt:lpstr>Scala – Actor supervision</vt:lpstr>
      <vt:lpstr>Scala – Actor supervision</vt:lpstr>
      <vt:lpstr>Scala – Actor routing</vt:lpstr>
      <vt:lpstr>Scala – Actor routing canonicial way</vt:lpstr>
      <vt:lpstr>Scala – Actor routing the easy way</vt:lpstr>
      <vt:lpstr>Scala – Mer om Akka</vt:lpstr>
      <vt:lpstr>Scala – Övning 1, beräkna PI</vt:lpstr>
      <vt:lpstr>Scala – Övning 1, en möjlig implementation</vt:lpstr>
      <vt:lpstr>Scala – Collections and Functional Combinators</vt:lpstr>
      <vt:lpstr>Scala – Collections and Functional Combinators</vt:lpstr>
      <vt:lpstr>Scala – Idiomatic Error handling in Scala</vt:lpstr>
      <vt:lpstr>Scala – Idiomatic Error handling in Scala</vt:lpstr>
      <vt:lpstr>Scala – Idiomatic Error handling in Scala</vt:lpstr>
      <vt:lpstr>Scala – Brewing coffee sequentially</vt:lpstr>
      <vt:lpstr>Scala – Futures</vt:lpstr>
      <vt:lpstr>Scala – Futures, callbacks and composing</vt:lpstr>
      <vt:lpstr>Scala – Flera beräkningar och for comprehensions</vt:lpstr>
      <vt:lpstr>Scala – Concurrent for comprehensions and Futures</vt:lpstr>
      <vt:lpstr>Scala – Promises and Futures</vt:lpstr>
      <vt:lpstr>Scala – Testing with Specs2, setup</vt:lpstr>
      <vt:lpstr>Scala – Testing with Specs2</vt:lpstr>
      <vt:lpstr>Scala – Testing with Specs2</vt:lpstr>
      <vt:lpstr>Scala – Enkla Specs2 exampel</vt:lpstr>
      <vt:lpstr>Scala – Enkla Specs2 exampel</vt:lpstr>
      <vt:lpstr>Scala – Scala DSL exempel - Finans</vt:lpstr>
      <vt:lpstr>Scala – Scala DSL exempel – BASIC Lunar Lander</vt:lpstr>
      <vt:lpstr>Scala – style och lite tips</vt:lpstr>
      <vt:lpstr>Scala – style och lite tips</vt:lpstr>
      <vt:lpstr>Scala – style och lite tips</vt:lpstr>
      <vt:lpstr>Scala – monads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Robinson</dc:creator>
  <cp:lastModifiedBy>Claes</cp:lastModifiedBy>
  <cp:revision>245</cp:revision>
  <dcterms:created xsi:type="dcterms:W3CDTF">2010-11-03T08:19:25Z</dcterms:created>
  <dcterms:modified xsi:type="dcterms:W3CDTF">2014-05-12T00:28:12Z</dcterms:modified>
</cp:coreProperties>
</file>