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57"/>
  </p:notesMasterIdLst>
  <p:handoutMasterIdLst>
    <p:handoutMasterId r:id="rId58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9036" autoAdjust="0"/>
  </p:normalViewPr>
  <p:slideViewPr>
    <p:cSldViewPr>
      <p:cViewPr varScale="1">
        <p:scale>
          <a:sx n="92" d="100"/>
          <a:sy n="92" d="100"/>
        </p:scale>
        <p:origin x="-16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63" Type="http://schemas.openxmlformats.org/officeDocument/2006/relationships/tableStyles" Target="tableStyles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3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7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5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2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3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7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6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2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1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3.w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4.w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w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7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6" Type="http://schemas.openxmlformats.org/officeDocument/2006/relationships/image" Target="../media/image10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6" Type="http://schemas.openxmlformats.org/officeDocument/2006/relationships/image" Target="../media/image11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6" Type="http://schemas.openxmlformats.org/officeDocument/2006/relationships/image" Target="../media/image12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7.xml"/><Relationship Id="rId6" Type="http://schemas.openxmlformats.org/officeDocument/2006/relationships/image" Target="../media/image10.wmf"/><Relationship Id="rId7" Type="http://schemas.openxmlformats.org/officeDocument/2006/relationships/image" Target="../media/image9.wmf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8.xml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2014-05-12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laesathiq/hiqscalaintermediate.gi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Mer om Akka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är objekt,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ordningens 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programmering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beräkna PI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approximera pi</a:t>
            </a:r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en möjlig implementation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*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% 2 == 0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map, evaluates each element and return a list with the same number of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i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evaluates each element and returns nothing, for side-effects only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"print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(), the Unit (or void) type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filter, removes all elements where the predicate is false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"filter"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zip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aggregates the contents of two lists into a single list of pairs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partition,  splits a list based on a predicate function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10).partition(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 == 0))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7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returns the first element of a collection that matches, returns an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"find"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drops the first n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removes the first elements that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numbers.dropWhile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1, is dropped, since 3 is not first: it is "shielded" by 2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folds each element into the element to the left. Here 0 is the starting number, can be any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numbers.foldLeft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same as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 opposite direction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numbers.foldRight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flatten collapses one level of nested structure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"flat"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combines mapping and flattening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55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Idiomatic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handling in Scala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288" y="1520788"/>
            <a:ext cx="10494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ErrorHandlingWithTry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writeProgram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(employee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employee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"Very nifty code here"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throw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“Don’t even try!"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program =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writeProgram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(program)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6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/>
              <a:t>Idiomatic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handling in Scala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738" y="1268760"/>
            <a:ext cx="10494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is very similar to an Option, and the same constructs can be used with Try as with Option (and some more)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"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with 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StdIn.readLine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("URL: ") to try out on the command line</a:t>
            </a:r>
          </a:p>
          <a:p>
            <a:r>
              <a:rPr lang="nn-N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url = parseURL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"notaurl"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getOrElse </a:t>
            </a:r>
            <a:r>
              <a:rPr lang="nn-NO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nn-NO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flatMapping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can yield clumsy return types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inputStreamForURLwithMap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inputStreamForURLwithMap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rescue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).filter(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1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/>
              <a:t>Idiomatic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handling in Scala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052736"/>
            <a:ext cx="92170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"ftp://google.com"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will be printed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course, map, 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filter means that we use for comprehensions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NOTE!! All examples: connections do not close or otherwise clean up - DO NOT USE AS IS!!!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is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source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.fromInputStream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.getLines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 is Try[Iterator[String]]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you need to know whether you have a success or failure, a pattern match is often useful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"Problem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rendering URL 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Recovering from Failure; effectively transforming a Failure to a Success</a:t>
            </a:r>
          </a:p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garbage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e: </a:t>
            </a:r>
            <a:r>
              <a:rPr lang="en-US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"Requested page does not exist"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e: </a:t>
            </a:r>
            <a:r>
              <a:rPr lang="en-US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make sure to enter a valid URL"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unexpected error has occurred. We are so sorry!"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 type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Success[Iterator[String]], not Failure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v-SE" sz="12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Brewing</a:t>
            </a:r>
            <a:r>
              <a:rPr lang="sv-SE" dirty="0" smtClean="0"/>
              <a:t> </a:t>
            </a:r>
            <a:r>
              <a:rPr lang="sv-SE" dirty="0" err="1" smtClean="0"/>
              <a:t>coffee</a:t>
            </a:r>
            <a:r>
              <a:rPr lang="sv-SE" dirty="0" smtClean="0"/>
              <a:t> </a:t>
            </a:r>
            <a:r>
              <a:rPr lang="sv-SE" dirty="0" err="1" smtClean="0"/>
              <a:t>sequentially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89410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664804"/>
            <a:ext cx="80826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Milk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dummy implementations of the individual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"ground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coffee of $beans"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water.copy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(milk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"frothed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$milk"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brew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"cappuccino"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going through these steps sequentially: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(grind(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7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2555614"/>
          </a:xfrm>
        </p:spPr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[T] är en behållare som representerar en beräkning som så småningom kommer att resultera i ett värde T.</a:t>
            </a:r>
          </a:p>
          <a:p>
            <a:r>
              <a:rPr lang="sv-SE" dirty="0" smtClean="0"/>
              <a:t>Om något gåt fel, kommer behållaren att innehålla en </a:t>
            </a:r>
            <a:r>
              <a:rPr lang="sv-SE" dirty="0" err="1" smtClean="0"/>
              <a:t>Exception</a:t>
            </a:r>
            <a:r>
              <a:rPr lang="sv-SE" dirty="0" smtClean="0"/>
              <a:t> istället.</a:t>
            </a:r>
          </a:p>
          <a:p>
            <a:r>
              <a:rPr lang="sv-SE" dirty="0" err="1" smtClean="0"/>
              <a:t>Future</a:t>
            </a:r>
            <a:r>
              <a:rPr lang="sv-SE" dirty="0" smtClean="0"/>
              <a:t> är en </a:t>
            </a:r>
            <a:r>
              <a:rPr lang="sv-SE" dirty="0" err="1" smtClean="0"/>
              <a:t>write-once</a:t>
            </a:r>
            <a:r>
              <a:rPr lang="sv-SE" dirty="0" smtClean="0"/>
              <a:t> behållare; när beräkningen är klar är </a:t>
            </a:r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immutable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Det finns inget interface för att skriva ett värde till en </a:t>
            </a:r>
            <a:r>
              <a:rPr lang="sv-SE" dirty="0" err="1" smtClean="0"/>
              <a:t>Future</a:t>
            </a:r>
            <a:r>
              <a:rPr lang="sv-SE" dirty="0" smtClean="0"/>
              <a:t>; detta göra med hjälp av en </a:t>
            </a:r>
            <a:r>
              <a:rPr lang="sv-SE" dirty="0" err="1" smtClean="0"/>
              <a:t>Promise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Notera: att </a:t>
            </a:r>
            <a:r>
              <a:rPr lang="sv-SE" dirty="0" err="1" smtClean="0"/>
              <a:t>apply</a:t>
            </a:r>
            <a:r>
              <a:rPr lang="sv-SE" dirty="0" smtClean="0"/>
              <a:t> metoden för </a:t>
            </a:r>
            <a:r>
              <a:rPr lang="sv-SE" dirty="0" err="1" smtClean="0"/>
              <a:t>Future</a:t>
            </a:r>
            <a:r>
              <a:rPr lang="sv-SE" dirty="0" smtClean="0"/>
              <a:t> tar två parametrar, den funktion som ska beräknas asynkront, samt en kontext som är implicit. Vi ser till att inte behöva ange denna parameter genom att importera den globala </a:t>
            </a:r>
            <a:r>
              <a:rPr lang="sv-SE" dirty="0" err="1" smtClean="0"/>
              <a:t>ExecutionContext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Vi skriver om alla funktioner som går att göra simultant så att de returnerar en </a:t>
            </a:r>
            <a:r>
              <a:rPr lang="sv-SE" dirty="0" err="1" smtClean="0"/>
              <a:t>Future</a:t>
            </a:r>
            <a:r>
              <a:rPr lang="sv-SE" dirty="0" smtClean="0"/>
              <a:t> istället.</a:t>
            </a:r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97768" y="4797152"/>
            <a:ext cx="88387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 ==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"baked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"are you joking?"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"ground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88" y="3465004"/>
            <a:ext cx="8046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T)(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execctx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29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Futures</a:t>
            </a:r>
            <a:r>
              <a:rPr lang="sv-SE" dirty="0" smtClean="0"/>
              <a:t>, callbacks and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381642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Precis som i JavaScript, går det att använda callbacks för att få ut värdet: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Vanligare är att komponera </a:t>
            </a:r>
            <a:r>
              <a:rPr lang="sv-SE" dirty="0" err="1" smtClean="0"/>
              <a:t>Futures</a:t>
            </a:r>
            <a:r>
              <a:rPr lang="sv-SE" dirty="0" smtClean="0"/>
              <a:t> och att använda for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395288" y="4329100"/>
            <a:ext cx="8245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(water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 to 85).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water.temperature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futureOkay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//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succeeds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acceptable: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okay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okay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288" y="1556792"/>
            <a:ext cx="90187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ground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"okay, got my ground coffee"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ex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"grinder needs a replacement"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grind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baked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(ground)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"got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$ground"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grinder needs a replacement, seriously!"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0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Flera beräkningar och for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313234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För att repetera: for </a:t>
            </a:r>
            <a:r>
              <a:rPr lang="sv-SE" dirty="0" err="1" smtClean="0"/>
              <a:t>comprehensions</a:t>
            </a:r>
            <a:r>
              <a:rPr lang="sv-SE" dirty="0" smtClean="0"/>
              <a:t> är ett annat sätt at skriva </a:t>
            </a:r>
            <a:r>
              <a:rPr lang="sv-SE" dirty="0" err="1" smtClean="0"/>
              <a:t>flatMap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Det betyder att fast detta är väldigt lättläst: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så kommer </a:t>
            </a:r>
            <a:r>
              <a:rPr lang="sv-SE" dirty="0" err="1" smtClean="0"/>
              <a:t>Future</a:t>
            </a:r>
            <a:r>
              <a:rPr lang="sv-SE" dirty="0" smtClean="0"/>
              <a:t>[</a:t>
            </a:r>
            <a:r>
              <a:rPr lang="sv-SE" dirty="0" err="1" smtClean="0"/>
              <a:t>Water</a:t>
            </a:r>
            <a:r>
              <a:rPr lang="sv-SE" dirty="0" smtClean="0"/>
              <a:t>] som skapas i </a:t>
            </a:r>
            <a:r>
              <a:rPr lang="sv-SE" dirty="0" err="1" smtClean="0"/>
              <a:t>heatWater</a:t>
            </a:r>
            <a:r>
              <a:rPr lang="sv-SE" dirty="0" smtClean="0"/>
              <a:t> inte skapas före </a:t>
            </a:r>
            <a:r>
              <a:rPr lang="sv-SE" dirty="0" err="1" smtClean="0"/>
              <a:t>Future</a:t>
            </a:r>
            <a:r>
              <a:rPr lang="sv-SE" dirty="0" smtClean="0"/>
              <a:t>[</a:t>
            </a:r>
            <a:r>
              <a:rPr lang="sv-SE" dirty="0" err="1" smtClean="0"/>
              <a:t>GroundCoffee</a:t>
            </a:r>
            <a:r>
              <a:rPr lang="sv-SE" dirty="0" smtClean="0"/>
              <a:t>] lyckats, osv</a:t>
            </a:r>
            <a:endParaRPr lang="sv-SE" dirty="0"/>
          </a:p>
          <a:p>
            <a:pPr marL="0" indent="0">
              <a:buNone/>
            </a:pPr>
            <a:endParaRPr lang="sv-SE" b="1" i="1" dirty="0" smtClean="0"/>
          </a:p>
          <a:p>
            <a:pPr marL="0" indent="0">
              <a:buNone/>
            </a:pPr>
            <a:r>
              <a:rPr lang="sv-SE" b="1" i="1" dirty="0" smtClean="0"/>
              <a:t>Det är därför viktigt att skapa alla oberoende </a:t>
            </a:r>
            <a:r>
              <a:rPr lang="sv-SE" b="1" i="1" dirty="0" err="1" smtClean="0"/>
              <a:t>Futures</a:t>
            </a:r>
            <a:r>
              <a:rPr lang="sv-SE" b="1" i="1" dirty="0" smtClean="0"/>
              <a:t> utanför for </a:t>
            </a:r>
            <a:r>
              <a:rPr lang="sv-SE" b="1" i="1" dirty="0" err="1" smtClean="0"/>
              <a:t>comprehension</a:t>
            </a:r>
            <a:r>
              <a:rPr lang="sv-SE" b="1" i="1" dirty="0" smtClean="0"/>
              <a:t>!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95288" y="17008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prepareCappuccinoSequentially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grind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4257092"/>
            <a:ext cx="7830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38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Concurrent</a:t>
            </a:r>
            <a:r>
              <a:rPr lang="sv-SE" dirty="0" smtClean="0"/>
              <a:t> for </a:t>
            </a:r>
            <a:r>
              <a:rPr lang="sv-SE" dirty="0" err="1" smtClean="0"/>
              <a:t>comprehensions</a:t>
            </a:r>
            <a:r>
              <a:rPr lang="sv-SE" dirty="0" smtClean="0"/>
              <a:t> and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486054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Vi titta på for </a:t>
            </a:r>
            <a:r>
              <a:rPr lang="sv-SE" dirty="0" err="1" smtClean="0"/>
              <a:t>comprehension</a:t>
            </a:r>
            <a:r>
              <a:rPr lang="sv-SE" dirty="0" smtClean="0"/>
              <a:t> lite </a:t>
            </a:r>
            <a:r>
              <a:rPr lang="sv-SE" dirty="0" err="1" smtClean="0"/>
              <a:t>nogrannare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>Notera att </a:t>
            </a:r>
            <a:r>
              <a:rPr lang="sv-SE" dirty="0" err="1" smtClean="0"/>
              <a:t>groundCoffee</a:t>
            </a:r>
            <a:r>
              <a:rPr lang="sv-SE" dirty="0" smtClean="0"/>
              <a:t>, </a:t>
            </a:r>
            <a:r>
              <a:rPr lang="sv-SE" dirty="0" err="1" smtClean="0"/>
              <a:t>heatedWater</a:t>
            </a:r>
            <a:r>
              <a:rPr lang="sv-SE" dirty="0" smtClean="0"/>
              <a:t> och </a:t>
            </a:r>
            <a:r>
              <a:rPr lang="sv-SE" dirty="0" err="1" smtClean="0"/>
              <a:t>frothedMilk</a:t>
            </a:r>
            <a:r>
              <a:rPr lang="sv-SE" dirty="0" smtClean="0"/>
              <a:t> är oberoende av varandra, så skapas och börjar beräknas samtidigt.</a:t>
            </a:r>
          </a:p>
          <a:p>
            <a:pPr marL="0" indent="0">
              <a:buNone/>
            </a:pPr>
            <a:r>
              <a:rPr lang="sv-SE" dirty="0" smtClean="0"/>
              <a:t>espresso däremot måste vänta på både </a:t>
            </a:r>
            <a:r>
              <a:rPr lang="sv-SE" dirty="0" err="1" smtClean="0"/>
              <a:t>groundCoffee</a:t>
            </a:r>
            <a:r>
              <a:rPr lang="sv-SE" dirty="0" smtClean="0"/>
              <a:t> och </a:t>
            </a:r>
            <a:r>
              <a:rPr lang="sv-SE" dirty="0" err="1" smtClean="0"/>
              <a:t>heatedWater</a:t>
            </a:r>
            <a:r>
              <a:rPr lang="sv-SE" dirty="0" smtClean="0"/>
              <a:t>, så skapas först när de lyckats.</a:t>
            </a:r>
          </a:p>
          <a:p>
            <a:pPr marL="0" indent="0">
              <a:buNone/>
            </a:pPr>
            <a:r>
              <a:rPr lang="sv-SE" dirty="0" smtClean="0"/>
              <a:t>och </a:t>
            </a:r>
            <a:r>
              <a:rPr lang="sv-SE" dirty="0" err="1" smtClean="0"/>
              <a:t>combine</a:t>
            </a:r>
            <a:r>
              <a:rPr lang="sv-SE" dirty="0" smtClean="0"/>
              <a:t>, som ju skapar vår cappuccino, måste vänta på både espresso och </a:t>
            </a:r>
            <a:r>
              <a:rPr lang="sv-SE" dirty="0" err="1" smtClean="0"/>
              <a:t>frothedMilk</a:t>
            </a:r>
            <a:r>
              <a:rPr lang="sv-SE" dirty="0" smtClean="0"/>
              <a:t>, så skapas först när dessa lyckats.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Kör koden och noter att även fast grind, </a:t>
            </a:r>
            <a:r>
              <a:rPr lang="sv-SE" dirty="0" err="1" smtClean="0"/>
              <a:t>heatWater</a:t>
            </a:r>
            <a:r>
              <a:rPr lang="sv-SE" dirty="0" smtClean="0"/>
              <a:t> och </a:t>
            </a:r>
            <a:r>
              <a:rPr lang="sv-SE" dirty="0" err="1" smtClean="0"/>
              <a:t>frothMilk</a:t>
            </a:r>
            <a:r>
              <a:rPr lang="sv-SE" dirty="0" smtClean="0"/>
              <a:t> skriver ut sina rader i en obestämd sekvens, så är det garanterat att </a:t>
            </a:r>
            <a:r>
              <a:rPr lang="sv-SE" dirty="0" err="1" smtClean="0"/>
              <a:t>brew</a:t>
            </a:r>
            <a:r>
              <a:rPr lang="sv-SE" dirty="0" smtClean="0"/>
              <a:t> skriver ut sina rader efter </a:t>
            </a:r>
            <a:r>
              <a:rPr lang="sv-SE" dirty="0" err="1" smtClean="0"/>
              <a:t>ground</a:t>
            </a:r>
            <a:r>
              <a:rPr lang="sv-SE" dirty="0" smtClean="0"/>
              <a:t> och </a:t>
            </a:r>
            <a:r>
              <a:rPr lang="sv-SE" dirty="0" err="1" smtClean="0"/>
              <a:t>heatWater</a:t>
            </a:r>
            <a:r>
              <a:rPr lang="sv-SE" dirty="0" smtClean="0"/>
              <a:t>, och </a:t>
            </a:r>
            <a:r>
              <a:rPr lang="sv-SE" dirty="0" err="1" smtClean="0"/>
              <a:t>combine</a:t>
            </a:r>
            <a:r>
              <a:rPr lang="sv-SE" dirty="0" smtClean="0"/>
              <a:t> returnerar sitt resultat allra sist.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43508" y="3176972"/>
            <a:ext cx="7830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step13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3913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Promises</a:t>
            </a:r>
            <a:r>
              <a:rPr lang="sv-SE" dirty="0" smtClean="0"/>
              <a:t> and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1008113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En </a:t>
            </a:r>
            <a:r>
              <a:rPr lang="sv-SE" dirty="0" err="1" smtClean="0"/>
              <a:t>Promise</a:t>
            </a:r>
            <a:r>
              <a:rPr lang="sv-SE" dirty="0" smtClean="0"/>
              <a:t> kan hålla sitt löfte eller bryta det, exakt en gång, och varje </a:t>
            </a:r>
            <a:r>
              <a:rPr lang="sv-SE" dirty="0" err="1" smtClean="0"/>
              <a:t>Promise</a:t>
            </a:r>
            <a:r>
              <a:rPr lang="sv-SE" dirty="0" smtClean="0"/>
              <a:t> är knuten till exakt en </a:t>
            </a:r>
            <a:r>
              <a:rPr lang="sv-SE" dirty="0" err="1" smtClean="0"/>
              <a:t>Future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dirty="0" smtClean="0"/>
              <a:t>Det enda sättet för en </a:t>
            </a:r>
            <a:r>
              <a:rPr lang="sv-SE" dirty="0" err="1" smtClean="0"/>
              <a:t>Future</a:t>
            </a:r>
            <a:r>
              <a:rPr lang="sv-SE" dirty="0" smtClean="0"/>
              <a:t> att beräknas som </a:t>
            </a:r>
            <a:r>
              <a:rPr lang="sv-SE" dirty="0" err="1" smtClean="0"/>
              <a:t>Success</a:t>
            </a:r>
            <a:r>
              <a:rPr lang="sv-SE" dirty="0" smtClean="0"/>
              <a:t> eller </a:t>
            </a:r>
            <a:r>
              <a:rPr lang="sv-SE" dirty="0" err="1" smtClean="0"/>
              <a:t>Failure</a:t>
            </a:r>
            <a:r>
              <a:rPr lang="sv-SE" dirty="0" smtClean="0"/>
              <a:t> är via sin associerade </a:t>
            </a:r>
            <a:r>
              <a:rPr lang="sv-SE" dirty="0" err="1" smtClean="0"/>
              <a:t>Promise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step14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3528" y="2420415"/>
            <a:ext cx="9153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either give the type as a type parameter to the factory method: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give the compiler a hint by specifying the type of your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taxcut2: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how the Future is returned immediately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.future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.onComplete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(reduction))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"As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promised, a tax reduction by $reduction"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"Broken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 due to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how this line prints before the above line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Fulfilling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Normally the promise would be fulfilled or failed on a separate thread.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17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Specs2,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432048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På grund av problem med versionskonflikter, byter vi till ett </a:t>
            </a:r>
            <a:r>
              <a:rPr lang="sv-SE" dirty="0" err="1" smtClean="0"/>
              <a:t>Maven</a:t>
            </a:r>
            <a:r>
              <a:rPr lang="sv-SE" dirty="0" smtClean="0"/>
              <a:t> projekt</a:t>
            </a:r>
          </a:p>
          <a:p>
            <a:pPr lvl="1"/>
            <a:r>
              <a:rPr lang="sv-SE" dirty="0" smtClean="0"/>
              <a:t>stäng projektet i </a:t>
            </a:r>
            <a:r>
              <a:rPr lang="sv-SE" dirty="0" err="1" smtClean="0"/>
              <a:t>IntelliJ</a:t>
            </a:r>
            <a:endParaRPr lang="sv-SE" dirty="0" smtClean="0"/>
          </a:p>
          <a:p>
            <a:pPr lvl="1"/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–f </a:t>
            </a:r>
            <a:r>
              <a:rPr lang="sv-SE" dirty="0" smtClean="0"/>
              <a:t>step15</a:t>
            </a:r>
          </a:p>
          <a:p>
            <a:pPr lvl="1"/>
            <a:r>
              <a:rPr lang="sv-SE" dirty="0"/>
              <a:t>r</a:t>
            </a:r>
            <a:r>
              <a:rPr lang="sv-SE" dirty="0" smtClean="0"/>
              <a:t>adera ”</a:t>
            </a:r>
            <a:r>
              <a:rPr lang="sv-SE" dirty="0" err="1" smtClean="0"/>
              <a:t>hiqscalaintermediate.iml</a:t>
            </a:r>
            <a:r>
              <a:rPr lang="sv-SE" dirty="0" smtClean="0"/>
              <a:t>” och foldern ”.</a:t>
            </a:r>
            <a:r>
              <a:rPr lang="sv-SE" dirty="0" err="1" smtClean="0"/>
              <a:t>idea</a:t>
            </a:r>
            <a:r>
              <a:rPr lang="sv-SE" dirty="0" smtClean="0"/>
              <a:t>”</a:t>
            </a:r>
          </a:p>
          <a:p>
            <a:pPr lvl="1"/>
            <a:r>
              <a:rPr lang="sv-SE" dirty="0" smtClean="0"/>
              <a:t>öppna =&gt; välj …./</a:t>
            </a:r>
            <a:r>
              <a:rPr lang="sv-SE" dirty="0" err="1" smtClean="0"/>
              <a:t>hiqscalaintermediate</a:t>
            </a:r>
            <a:r>
              <a:rPr lang="sv-SE" dirty="0" smtClean="0"/>
              <a:t>/pom.xml</a:t>
            </a:r>
          </a:p>
          <a:p>
            <a:pPr lvl="1"/>
            <a:r>
              <a:rPr lang="sv-SE" dirty="0" smtClean="0"/>
              <a:t>håll tummarna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Koden i ”step15” består av flera filer, varav några är värda att notera:</a:t>
            </a:r>
          </a:p>
          <a:p>
            <a:pPr lvl="1"/>
            <a:r>
              <a:rPr lang="sv-SE" b="1" i="1" dirty="0" err="1" smtClean="0"/>
              <a:t>package.scala</a:t>
            </a:r>
            <a:r>
              <a:rPr lang="sv-SE" dirty="0" smtClean="0"/>
              <a:t> i </a:t>
            </a:r>
            <a:r>
              <a:rPr lang="sv-SE" i="1" dirty="0" err="1" smtClean="0"/>
              <a:t>com.hiq.scala.intermediate</a:t>
            </a:r>
            <a:r>
              <a:rPr lang="sv-SE" dirty="0" smtClean="0"/>
              <a:t> är ett så kallat </a:t>
            </a:r>
            <a:r>
              <a:rPr lang="sv-SE" dirty="0" err="1" smtClean="0"/>
              <a:t>package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lvl="2"/>
            <a:r>
              <a:rPr lang="sv-SE" dirty="0" smtClean="0"/>
              <a:t>Dessa kan </a:t>
            </a:r>
            <a:r>
              <a:rPr lang="sv-SE" dirty="0" err="1" smtClean="0"/>
              <a:t>inehålla</a:t>
            </a:r>
            <a:r>
              <a:rPr lang="sv-SE" dirty="0" smtClean="0"/>
              <a:t> klasser,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traits</a:t>
            </a:r>
            <a:r>
              <a:rPr lang="sv-SE" dirty="0" smtClean="0"/>
              <a:t>, implicits och annat och de kommer att tillhöra det </a:t>
            </a:r>
            <a:r>
              <a:rPr lang="sv-SE" dirty="0" err="1" smtClean="0"/>
              <a:t>package</a:t>
            </a:r>
            <a:r>
              <a:rPr lang="sv-SE" dirty="0" smtClean="0"/>
              <a:t> som det är definierat i, i detta fall </a:t>
            </a:r>
            <a:r>
              <a:rPr lang="sv-SE" i="1" dirty="0" err="1" smtClean="0"/>
              <a:t>com.hiq.scala.intermediate</a:t>
            </a:r>
            <a:endParaRPr lang="sv-SE" i="1" dirty="0" smtClean="0"/>
          </a:p>
          <a:p>
            <a:pPr lvl="1"/>
            <a:r>
              <a:rPr lang="sv-SE" dirty="0" smtClean="0"/>
              <a:t>i test; </a:t>
            </a:r>
            <a:r>
              <a:rPr lang="sv-SE" i="1" dirty="0" err="1" smtClean="0"/>
              <a:t>com.hiq.scala.intermediate</a:t>
            </a:r>
            <a:r>
              <a:rPr lang="sv-SE" dirty="0" smtClean="0"/>
              <a:t> </a:t>
            </a:r>
            <a:r>
              <a:rPr lang="sv-SE" b="1" i="1" dirty="0" err="1" smtClean="0"/>
              <a:t>MutableSpec</a:t>
            </a:r>
            <a:r>
              <a:rPr lang="sv-SE" dirty="0" smtClean="0"/>
              <a:t> är ett litet </a:t>
            </a:r>
            <a:r>
              <a:rPr lang="sv-SE" dirty="0" err="1" smtClean="0"/>
              <a:t>axlpock</a:t>
            </a:r>
            <a:r>
              <a:rPr lang="sv-SE" dirty="0" smtClean="0"/>
              <a:t> av några av de tekniker som övriga test klasser introducerar</a:t>
            </a:r>
          </a:p>
          <a:p>
            <a:pPr marL="457200" lvl="1" indent="0">
              <a:buNone/>
            </a:pP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step15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497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148572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Specs2 är ett oerhört kraftfullt ramverk för testning i Scala. Det erbjuder:</a:t>
            </a:r>
          </a:p>
          <a:p>
            <a:pPr lvl="1"/>
            <a:r>
              <a:rPr lang="sv-SE" dirty="0" smtClean="0"/>
              <a:t>Enhets och acceptans test specifikation</a:t>
            </a:r>
          </a:p>
          <a:p>
            <a:pPr lvl="1"/>
            <a:r>
              <a:rPr lang="sv-SE" dirty="0" smtClean="0"/>
              <a:t>Syntax baserad på </a:t>
            </a:r>
            <a:r>
              <a:rPr lang="sv-SE" dirty="0" err="1" smtClean="0"/>
              <a:t>Specs</a:t>
            </a:r>
            <a:r>
              <a:rPr lang="sv-SE" dirty="0" smtClean="0"/>
              <a:t> för BBD</a:t>
            </a:r>
          </a:p>
          <a:p>
            <a:pPr lvl="1"/>
            <a:r>
              <a:rPr lang="sv-SE" dirty="0" err="1" smtClean="0"/>
              <a:t>Results</a:t>
            </a:r>
            <a:r>
              <a:rPr lang="sv-SE" dirty="0" smtClean="0"/>
              <a:t>: ett </a:t>
            </a:r>
            <a:r>
              <a:rPr lang="sv-SE" b="1" i="1" dirty="0" err="1" smtClean="0"/>
              <a:t>example</a:t>
            </a:r>
            <a:r>
              <a:rPr lang="sv-SE" dirty="0" smtClean="0"/>
              <a:t> är en text följt av nånting som kan </a:t>
            </a:r>
            <a:r>
              <a:rPr lang="sv-SE" dirty="0" err="1" smtClean="0"/>
              <a:t>omvabdlas</a:t>
            </a:r>
            <a:r>
              <a:rPr lang="sv-SE" dirty="0" smtClean="0"/>
              <a:t> till ett </a:t>
            </a:r>
            <a:r>
              <a:rPr lang="sv-SE" b="1" i="1" dirty="0" err="1" smtClean="0"/>
              <a:t>Result</a:t>
            </a:r>
            <a:endParaRPr lang="sv-SE" b="1" i="1" dirty="0" smtClean="0"/>
          </a:p>
          <a:p>
            <a:pPr lvl="2"/>
            <a:r>
              <a:rPr lang="sv-SE" dirty="0" smtClean="0"/>
              <a:t>standard (</a:t>
            </a:r>
            <a:r>
              <a:rPr lang="sv-SE" dirty="0" err="1" smtClean="0"/>
              <a:t>sucess</a:t>
            </a:r>
            <a:r>
              <a:rPr lang="sv-SE" dirty="0" smtClean="0"/>
              <a:t>, </a:t>
            </a:r>
            <a:r>
              <a:rPr lang="sv-SE" dirty="0" err="1" smtClean="0"/>
              <a:t>failure</a:t>
            </a:r>
            <a:r>
              <a:rPr lang="sv-SE" dirty="0" smtClean="0"/>
              <a:t>, </a:t>
            </a:r>
            <a:r>
              <a:rPr lang="sv-SE" dirty="0" err="1" smtClean="0"/>
              <a:t>pending</a:t>
            </a:r>
            <a:r>
              <a:rPr lang="sv-SE" dirty="0" smtClean="0"/>
              <a:t>, </a:t>
            </a:r>
            <a:r>
              <a:rPr lang="sv-SE" dirty="0" err="1" smtClean="0"/>
              <a:t>anError</a:t>
            </a:r>
            <a:r>
              <a:rPr lang="sv-SE" dirty="0" smtClean="0"/>
              <a:t>, </a:t>
            </a:r>
            <a:r>
              <a:rPr lang="sv-SE" dirty="0" err="1" smtClean="0"/>
              <a:t>skipped</a:t>
            </a:r>
            <a:r>
              <a:rPr lang="sv-SE" dirty="0" smtClean="0"/>
              <a:t>) </a:t>
            </a:r>
          </a:p>
          <a:p>
            <a:pPr lvl="2"/>
            <a:r>
              <a:rPr lang="sv-SE" dirty="0" smtClean="0"/>
              <a:t>A Matcher </a:t>
            </a:r>
            <a:r>
              <a:rPr lang="sv-SE" dirty="0" err="1" smtClean="0"/>
              <a:t>result</a:t>
            </a:r>
            <a:endParaRPr lang="sv-SE" dirty="0" smtClean="0"/>
          </a:p>
          <a:p>
            <a:pPr lvl="2"/>
            <a:r>
              <a:rPr lang="sv-SE" dirty="0" smtClean="0"/>
              <a:t>A </a:t>
            </a:r>
            <a:r>
              <a:rPr lang="sv-SE" dirty="0" err="1" smtClean="0"/>
              <a:t>boolean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endParaRPr lang="sv-SE" dirty="0" smtClean="0"/>
          </a:p>
          <a:p>
            <a:pPr lvl="2"/>
            <a:r>
              <a:rPr lang="sv-SE" dirty="0" smtClean="0"/>
              <a:t>A Scalacheck </a:t>
            </a:r>
            <a:r>
              <a:rPr lang="sv-SE" dirty="0" err="1" smtClean="0"/>
              <a:t>property</a:t>
            </a:r>
            <a:endParaRPr lang="sv-SE" dirty="0"/>
          </a:p>
          <a:p>
            <a:pPr lvl="1"/>
            <a:r>
              <a:rPr lang="sv-SE" dirty="0" smtClean="0"/>
              <a:t>Auto-</a:t>
            </a:r>
            <a:r>
              <a:rPr lang="sv-SE" dirty="0" err="1" smtClean="0"/>
              <a:t>examples</a:t>
            </a:r>
            <a:r>
              <a:rPr lang="sv-SE" dirty="0"/>
              <a:t> </a:t>
            </a:r>
            <a:r>
              <a:rPr lang="sv-SE" dirty="0" smtClean="0"/>
              <a:t>kan användas för att beskriva användandet av ett API eller DSL</a:t>
            </a:r>
          </a:p>
          <a:p>
            <a:pPr lvl="1"/>
            <a:r>
              <a:rPr lang="sv-SE" dirty="0" smtClean="0"/>
              <a:t>G/W/T, om man vill kan </a:t>
            </a:r>
            <a:r>
              <a:rPr lang="sv-SE" dirty="0" err="1" smtClean="0"/>
              <a:t>Give</a:t>
            </a:r>
            <a:r>
              <a:rPr lang="sv-SE" dirty="0" smtClean="0"/>
              <a:t>, </a:t>
            </a:r>
            <a:r>
              <a:rPr lang="sv-SE" dirty="0" err="1" smtClean="0"/>
              <a:t>When</a:t>
            </a:r>
            <a:r>
              <a:rPr lang="sv-SE" dirty="0" smtClean="0"/>
              <a:t>, </a:t>
            </a:r>
            <a:r>
              <a:rPr lang="sv-SE" dirty="0" err="1" smtClean="0"/>
              <a:t>Then</a:t>
            </a:r>
            <a:r>
              <a:rPr lang="sv-SE" dirty="0" smtClean="0"/>
              <a:t> syntax användas</a:t>
            </a:r>
          </a:p>
          <a:p>
            <a:pPr lvl="1"/>
            <a:r>
              <a:rPr lang="sv-SE" dirty="0" err="1" smtClean="0"/>
              <a:t>DataTables</a:t>
            </a:r>
            <a:r>
              <a:rPr lang="sv-SE" dirty="0" smtClean="0"/>
              <a:t>, test driven från data tabeller</a:t>
            </a:r>
          </a:p>
          <a:p>
            <a:pPr lvl="1"/>
            <a:r>
              <a:rPr lang="sv-SE" dirty="0" smtClean="0"/>
              <a:t>Mockning, just nu stöds </a:t>
            </a:r>
            <a:r>
              <a:rPr lang="sv-SE" dirty="0" err="1" smtClean="0"/>
              <a:t>Mockito</a:t>
            </a:r>
            <a:r>
              <a:rPr lang="sv-SE" dirty="0" smtClean="0"/>
              <a:t> fullt ut</a:t>
            </a:r>
          </a:p>
          <a:p>
            <a:pPr lvl="1"/>
            <a:r>
              <a:rPr lang="sv-SE" dirty="0" smtClean="0"/>
              <a:t>Isolering av variabler på olika nivå</a:t>
            </a:r>
          </a:p>
          <a:p>
            <a:pPr lvl="1"/>
            <a:r>
              <a:rPr lang="sv-SE" dirty="0" smtClean="0"/>
              <a:t>Kontext, som används till 	</a:t>
            </a:r>
          </a:p>
          <a:p>
            <a:pPr lvl="2"/>
            <a:r>
              <a:rPr lang="sv-SE" dirty="0" smtClean="0"/>
              <a:t>Variabel isolering</a:t>
            </a:r>
          </a:p>
          <a:p>
            <a:pPr lvl="2"/>
            <a:r>
              <a:rPr lang="sv-SE" dirty="0" smtClean="0"/>
              <a:t>Before/</a:t>
            </a:r>
            <a:r>
              <a:rPr lang="sv-SE" dirty="0" err="1" smtClean="0"/>
              <a:t>after</a:t>
            </a:r>
            <a:r>
              <a:rPr lang="sv-SE" dirty="0" smtClean="0"/>
              <a:t> kod</a:t>
            </a:r>
          </a:p>
          <a:p>
            <a:pPr lvl="2"/>
            <a:r>
              <a:rPr lang="sv-SE" dirty="0" smtClean="0"/>
              <a:t>Global setup och </a:t>
            </a:r>
            <a:r>
              <a:rPr lang="sv-SE" dirty="0" err="1" smtClean="0"/>
              <a:t>teardown</a:t>
            </a:r>
            <a:endParaRPr lang="sv-SE" dirty="0"/>
          </a:p>
          <a:p>
            <a:pPr lvl="1"/>
            <a:r>
              <a:rPr lang="sv-SE" dirty="0" smtClean="0"/>
              <a:t>Möjlighet att kringgärda exempel med en specifik kontext</a:t>
            </a:r>
          </a:p>
          <a:p>
            <a:pPr lvl="1"/>
            <a:r>
              <a:rPr lang="sv-SE" dirty="0" smtClean="0"/>
              <a:t>Länkning mellan specifikationer, i </a:t>
            </a:r>
            <a:r>
              <a:rPr lang="sv-SE" dirty="0" err="1" smtClean="0"/>
              <a:t>parent-child</a:t>
            </a:r>
            <a:r>
              <a:rPr lang="sv-SE" dirty="0" smtClean="0"/>
              <a:t> eller </a:t>
            </a:r>
            <a:r>
              <a:rPr lang="sv-SE" dirty="0" err="1" smtClean="0"/>
              <a:t>peer</a:t>
            </a:r>
            <a:r>
              <a:rPr lang="sv-SE" dirty="0" smtClean="0"/>
              <a:t> konfiguration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571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25658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Specs2 kommer med Matchers för</a:t>
            </a:r>
          </a:p>
          <a:p>
            <a:pPr lvl="1"/>
            <a:r>
              <a:rPr lang="sv-SE" dirty="0" err="1" smtClean="0"/>
              <a:t>Equality</a:t>
            </a:r>
            <a:endParaRPr lang="sv-SE" dirty="0" smtClean="0"/>
          </a:p>
          <a:p>
            <a:pPr lvl="1"/>
            <a:r>
              <a:rPr lang="sv-SE" dirty="0" err="1" smtClean="0"/>
              <a:t>Any</a:t>
            </a:r>
            <a:endParaRPr lang="sv-SE" dirty="0" smtClean="0"/>
          </a:p>
          <a:p>
            <a:pPr lvl="1"/>
            <a:r>
              <a:rPr lang="sv-SE" dirty="0" smtClean="0"/>
              <a:t>Option / </a:t>
            </a:r>
            <a:r>
              <a:rPr lang="sv-SE" dirty="0" err="1" smtClean="0"/>
              <a:t>Either</a:t>
            </a:r>
            <a:r>
              <a:rPr lang="sv-SE" dirty="0" smtClean="0"/>
              <a:t> / Try</a:t>
            </a:r>
          </a:p>
          <a:p>
            <a:pPr lvl="1"/>
            <a:r>
              <a:rPr lang="sv-SE" dirty="0" smtClean="0"/>
              <a:t>String / </a:t>
            </a:r>
            <a:r>
              <a:rPr lang="sv-SE" dirty="0" err="1" smtClean="0"/>
              <a:t>Numeric</a:t>
            </a:r>
            <a:endParaRPr lang="sv-SE" dirty="0" smtClean="0"/>
          </a:p>
          <a:p>
            <a:pPr lvl="1"/>
            <a:r>
              <a:rPr lang="sv-SE" dirty="0" err="1" smtClean="0"/>
              <a:t>Exception</a:t>
            </a:r>
            <a:endParaRPr lang="sv-SE" dirty="0" smtClean="0"/>
          </a:p>
          <a:p>
            <a:pPr lvl="1"/>
            <a:r>
              <a:rPr lang="sv-SE" dirty="0" err="1" smtClean="0"/>
              <a:t>Traversable</a:t>
            </a:r>
            <a:r>
              <a:rPr lang="sv-SE" dirty="0" smtClean="0"/>
              <a:t> / </a:t>
            </a:r>
            <a:r>
              <a:rPr lang="sv-SE" dirty="0" err="1" smtClean="0"/>
              <a:t>Map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Samt valfria </a:t>
            </a:r>
            <a:r>
              <a:rPr lang="sv-SE" dirty="0" err="1" smtClean="0"/>
              <a:t>Macther</a:t>
            </a:r>
            <a:r>
              <a:rPr lang="sv-SE" dirty="0" smtClean="0"/>
              <a:t> (måste väljas in som </a:t>
            </a:r>
            <a:r>
              <a:rPr lang="sv-SE" dirty="0" err="1" smtClean="0"/>
              <a:t>Traits</a:t>
            </a:r>
            <a:r>
              <a:rPr lang="sv-SE" dirty="0" smtClean="0"/>
              <a:t>):</a:t>
            </a:r>
          </a:p>
          <a:p>
            <a:pPr lvl="1"/>
            <a:r>
              <a:rPr lang="sv-SE" dirty="0" err="1" smtClean="0"/>
              <a:t>Result</a:t>
            </a:r>
            <a:endParaRPr lang="sv-SE" dirty="0" smtClean="0"/>
          </a:p>
          <a:p>
            <a:pPr lvl="1"/>
            <a:r>
              <a:rPr lang="sv-SE" dirty="0" err="1" smtClean="0"/>
              <a:t>Xml</a:t>
            </a:r>
            <a:r>
              <a:rPr lang="sv-SE" dirty="0" smtClean="0"/>
              <a:t> / </a:t>
            </a:r>
            <a:r>
              <a:rPr lang="sv-SE" dirty="0" err="1" smtClean="0"/>
              <a:t>Json</a:t>
            </a:r>
            <a:endParaRPr lang="sv-SE" dirty="0" smtClean="0"/>
          </a:p>
          <a:p>
            <a:pPr lvl="1"/>
            <a:r>
              <a:rPr lang="sv-SE" dirty="0" err="1" smtClean="0"/>
              <a:t>File</a:t>
            </a:r>
            <a:r>
              <a:rPr lang="sv-SE" dirty="0" smtClean="0"/>
              <a:t> / </a:t>
            </a:r>
            <a:r>
              <a:rPr lang="sv-SE" dirty="0" err="1" smtClean="0"/>
              <a:t>Content</a:t>
            </a:r>
            <a:endParaRPr lang="sv-SE" dirty="0" smtClean="0"/>
          </a:p>
          <a:p>
            <a:pPr lvl="1"/>
            <a:r>
              <a:rPr lang="sv-SE" dirty="0" smtClean="0"/>
              <a:t>Scala Interpreter</a:t>
            </a:r>
          </a:p>
          <a:p>
            <a:pPr lvl="1"/>
            <a:r>
              <a:rPr lang="sv-SE" dirty="0" smtClean="0"/>
              <a:t>Parser</a:t>
            </a:r>
          </a:p>
          <a:p>
            <a:pPr lvl="1"/>
            <a:r>
              <a:rPr lang="sv-SE" dirty="0" smtClean="0"/>
              <a:t>Termination</a:t>
            </a:r>
          </a:p>
          <a:p>
            <a:pPr lvl="1"/>
            <a:r>
              <a:rPr lang="sv-SE" dirty="0" err="1" smtClean="0"/>
              <a:t>Dependency</a:t>
            </a:r>
            <a:r>
              <a:rPr lang="sv-SE" dirty="0" smtClean="0"/>
              <a:t> Matchers</a:t>
            </a:r>
          </a:p>
          <a:p>
            <a:pPr marL="0" indent="0">
              <a:buNone/>
            </a:pPr>
            <a:r>
              <a:rPr lang="sv-SE" dirty="0" smtClean="0"/>
              <a:t>Det är också möjligt att skapa egna Matcher genom komposition eller helt egen kod</a:t>
            </a:r>
          </a:p>
        </p:txBody>
      </p:sp>
    </p:spTree>
    <p:extLst>
      <p:ext uri="{BB962C8B-B14F-4D97-AF65-F5344CB8AC3E}">
        <p14:creationId xmlns:p14="http://schemas.microsoft.com/office/powerpoint/2010/main" val="119990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Enkla Specs2 </a:t>
            </a:r>
            <a:r>
              <a:rPr lang="sv-SE" dirty="0" err="1" smtClean="0"/>
              <a:t>exampel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610" y="119675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latin typeface="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// Test the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HelloWorld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class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'Hello World'"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().greet must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288" y="2492896"/>
            <a:ext cx="81371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"/>
              </a:rPr>
              <a:t> </a:t>
            </a:r>
            <a:r>
              <a:rPr lang="sv-SE" sz="1200" dirty="0" smtClean="0">
                <a:latin typeface="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Unit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test style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Specifications</a:t>
            </a:r>
            <a:endParaRPr lang="sv-SE" sz="1200" i="1" dirty="0" smtClean="0">
              <a:solidFill>
                <a:srgbClr val="408080"/>
              </a:solidFill>
              <a:latin typeface="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'Hello world' string" should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have size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'Hello'"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endWith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+ 1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5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Enkla Specs2 </a:t>
            </a:r>
            <a:r>
              <a:rPr lang="sv-SE" dirty="0" err="1" smtClean="0"/>
              <a:t>exampel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12776"/>
            <a:ext cx="74345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  //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Variables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can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be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to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each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example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using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the ”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”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directive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"Mutations can be made isolated with the 'isolated' specification" should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isolated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equals 1 if we set it." in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the default value if we don't change it" in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Variables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can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also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be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to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each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example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using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a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Scope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trait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–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this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is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more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powerful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the first example" in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trees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.removeNodes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must have size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the first example" in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trees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.removeNodes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3, 4) must have size 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the `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74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Scala DSL exempel - Finans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1052736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step16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8462" y="1410355"/>
            <a:ext cx="832373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q if q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100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q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price - 100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defaultPricing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price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DSL!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orders 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"IBM"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"CISCO"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"GOOGLE"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sell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bondsOf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unit - 500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((0 /: orders)(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313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Scala DSL exempel – BASIC Lunar Lander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7524" y="1124744"/>
            <a:ext cx="90187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Scala Basic Lunar Lander v0.0.1"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 := 1)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are a in control of a lunar lander."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are drifting towards the surface of the moon."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"Each turn you must decide how much fuel to burn."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accelerate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positive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decelerate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negative"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"Distance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"km,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"Velocity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'v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"km/s,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"Fuel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'fuel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'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ABS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('burn) &lt;= 'fuel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don't have that much fuel"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 := 'v + 'burn * 10 / ('fuel + 'mass))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('fuel := 'fuel -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('burn))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170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da-DK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('dist := 'dist - 'v)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have hit the surface"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'v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3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"Hit surface too fast ("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'v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")km/s"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Crashed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87825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4679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Kopiera C:\Scala\Setup\.Idea13C</a:t>
            </a:r>
          </a:p>
          <a:p>
            <a:pPr eaLnBrk="1" hangingPunct="1"/>
            <a:r>
              <a:rPr lang="sv-SE" dirty="0" smtClean="0"/>
              <a:t>Starta 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HELA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</a:t>
            </a:r>
            <a:r>
              <a:rPr lang="sv-SE" smtClean="0"/>
              <a:t>\Scala\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style och lite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1052736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step17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3774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(1 -&gt;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2 -&gt;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(2).get)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calling get here throws exception,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Don't use get! Use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if all you need is a default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${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(0)}"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if you need conditional execution (only if there is a value), this is preferred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"foreach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Or, if you need different action on either path, pattern matching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$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style och lite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464" y="1016732"/>
            <a:ext cx="9377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often used to collapse a chain of options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port: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addrFlat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h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p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p)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Inet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addrFlat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 often with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for comprehension is more succinct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addrFor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port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p)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 Inet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addrFor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type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 -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instantiating objects with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mixins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 types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makeNoType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return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Object with Service{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}!!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mix more traits in,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in type,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preserves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makeWithType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95288" y="6402814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style och lite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464" y="1016732"/>
            <a:ext cx="88920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subclassing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an alias will do.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SocketFactoryTrait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SocketAddress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an alias instead, will allow function literals and function composition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addrToInet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inetToSocket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80)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addrToInet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inetToSocket</a:t>
            </a:r>
            <a:endParaRPr lang="en-US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type alias need to be bound to top level names, use a package object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6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Monads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288" y="1160748"/>
            <a:ext cx="8316912" cy="5580620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Vad i hela världen är en Monad?</a:t>
            </a:r>
          </a:p>
          <a:p>
            <a:r>
              <a:rPr lang="sv-SE" dirty="0" smtClean="0"/>
              <a:t>En Monad är helt enkelt en </a:t>
            </a:r>
            <a:r>
              <a:rPr lang="sv-SE" dirty="0" err="1" smtClean="0"/>
              <a:t>Monoid</a:t>
            </a:r>
            <a:r>
              <a:rPr lang="sv-SE" dirty="0" smtClean="0"/>
              <a:t> i kategorin </a:t>
            </a:r>
            <a:r>
              <a:rPr lang="sv-SE" dirty="0" err="1" smtClean="0"/>
              <a:t>endofunktoiner</a:t>
            </a:r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Jaha, nu blev det glasklart!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Vad i hela världen är en </a:t>
            </a:r>
            <a:r>
              <a:rPr lang="sv-SE" dirty="0" err="1" smtClean="0"/>
              <a:t>Monoid</a:t>
            </a:r>
            <a:r>
              <a:rPr lang="sv-SE" dirty="0" smtClean="0"/>
              <a:t>?</a:t>
            </a:r>
          </a:p>
          <a:p>
            <a:r>
              <a:rPr lang="sv-SE" dirty="0" smtClean="0"/>
              <a:t>En </a:t>
            </a:r>
            <a:r>
              <a:rPr lang="sv-SE" dirty="0" err="1" smtClean="0"/>
              <a:t>Monoid</a:t>
            </a:r>
            <a:r>
              <a:rPr lang="sv-SE" dirty="0" smtClean="0"/>
              <a:t> är helt enkelt:</a:t>
            </a:r>
          </a:p>
          <a:p>
            <a:pPr lvl="1"/>
            <a:r>
              <a:rPr lang="sv-SE" dirty="0" smtClean="0"/>
              <a:t>Ett set av saker</a:t>
            </a:r>
          </a:p>
          <a:p>
            <a:pPr lvl="1"/>
            <a:r>
              <a:rPr lang="sv-SE" dirty="0" smtClean="0"/>
              <a:t>En regel för hur man kan kombinera dessa, vi kan beteckna </a:t>
            </a:r>
            <a:r>
              <a:rPr lang="sv-SE" dirty="0"/>
              <a:t>den </a:t>
            </a:r>
            <a:r>
              <a:rPr lang="sv-SE" dirty="0" err="1"/>
              <a:t>ɵ</a:t>
            </a:r>
            <a:endParaRPr lang="sv-SE" dirty="0" smtClean="0"/>
          </a:p>
          <a:p>
            <a:pPr lvl="1"/>
            <a:r>
              <a:rPr lang="sv-SE" dirty="0" smtClean="0"/>
              <a:t>Den </a:t>
            </a:r>
            <a:r>
              <a:rPr lang="sv-SE" dirty="0" smtClean="0"/>
              <a:t>regeln följer några enkla </a:t>
            </a:r>
            <a:r>
              <a:rPr lang="sv-SE" dirty="0" smtClean="0"/>
              <a:t>regler</a:t>
            </a:r>
          </a:p>
          <a:p>
            <a:pPr lvl="2"/>
            <a:r>
              <a:rPr lang="sv-SE" dirty="0" smtClean="0"/>
              <a:t>Den måste vara associativ</a:t>
            </a:r>
            <a:r>
              <a:rPr lang="sv-SE" dirty="0"/>
              <a:t>: x </a:t>
            </a:r>
            <a:r>
              <a:rPr lang="sv-SE" dirty="0" err="1"/>
              <a:t>ɵ</a:t>
            </a:r>
            <a:r>
              <a:rPr lang="sv-SE" dirty="0"/>
              <a:t> (y </a:t>
            </a:r>
            <a:r>
              <a:rPr lang="sv-SE" dirty="0" err="1"/>
              <a:t>ɵ</a:t>
            </a:r>
            <a:r>
              <a:rPr lang="sv-SE" dirty="0"/>
              <a:t> z) == (x </a:t>
            </a:r>
            <a:r>
              <a:rPr lang="sv-SE" dirty="0" err="1"/>
              <a:t>ɵ</a:t>
            </a:r>
            <a:r>
              <a:rPr lang="sv-SE" dirty="0"/>
              <a:t> y) </a:t>
            </a:r>
            <a:r>
              <a:rPr lang="sv-SE" dirty="0" err="1"/>
              <a:t>ɵ</a:t>
            </a:r>
            <a:r>
              <a:rPr lang="sv-SE" dirty="0"/>
              <a:t> </a:t>
            </a:r>
            <a:r>
              <a:rPr lang="sv-SE" dirty="0" smtClean="0"/>
              <a:t>z</a:t>
            </a:r>
          </a:p>
          <a:p>
            <a:pPr lvl="2"/>
            <a:r>
              <a:rPr lang="sv-SE" dirty="0" smtClean="0"/>
              <a:t>Det måste finnas en </a:t>
            </a:r>
            <a:r>
              <a:rPr lang="sv-SE" dirty="0" err="1" smtClean="0"/>
              <a:t>unity</a:t>
            </a:r>
            <a:r>
              <a:rPr lang="sv-SE" dirty="0"/>
              <a:t>: x </a:t>
            </a:r>
            <a:r>
              <a:rPr lang="sv-SE" dirty="0" err="1"/>
              <a:t>ɵ</a:t>
            </a:r>
            <a:r>
              <a:rPr lang="sv-SE" dirty="0"/>
              <a:t> U == </a:t>
            </a:r>
            <a:r>
              <a:rPr lang="sv-SE" dirty="0" smtClean="0"/>
              <a:t>x</a:t>
            </a:r>
            <a:endParaRPr lang="sv-SE" dirty="0" smtClean="0"/>
          </a:p>
          <a:p>
            <a:r>
              <a:rPr lang="sv-SE" dirty="0" smtClean="0"/>
              <a:t>Funktionerna </a:t>
            </a:r>
            <a:r>
              <a:rPr lang="sv-SE" dirty="0" smtClean="0"/>
              <a:t>f:a -&gt; a och g: a -&gt; a bildar en </a:t>
            </a:r>
            <a:r>
              <a:rPr lang="sv-SE" dirty="0" err="1" smtClean="0"/>
              <a:t>Monoid</a:t>
            </a:r>
            <a:r>
              <a:rPr lang="sv-SE" dirty="0" smtClean="0"/>
              <a:t> när de komponeras</a:t>
            </a:r>
          </a:p>
          <a:p>
            <a:pPr lvl="1"/>
            <a:r>
              <a:rPr lang="sv-SE" dirty="0"/>
              <a:t>f</a:t>
            </a:r>
            <a:r>
              <a:rPr lang="sv-SE" dirty="0" smtClean="0"/>
              <a:t>(g a) -&gt; </a:t>
            </a:r>
            <a:r>
              <a:rPr lang="sv-SE" dirty="0"/>
              <a:t>f </a:t>
            </a:r>
            <a:r>
              <a:rPr lang="sv-SE" dirty="0" smtClean="0"/>
              <a:t>ₒ g = h:a -</a:t>
            </a:r>
            <a:r>
              <a:rPr lang="sv-SE" dirty="0" smtClean="0"/>
              <a:t>&gt; a</a:t>
            </a:r>
          </a:p>
          <a:p>
            <a:endParaRPr lang="sv-SE" dirty="0" smtClean="0"/>
          </a:p>
          <a:p>
            <a:r>
              <a:rPr lang="sv-SE" dirty="0" smtClean="0"/>
              <a:t>En Monad har i korthet tre delar:</a:t>
            </a:r>
          </a:p>
          <a:p>
            <a:pPr lvl="1"/>
            <a:r>
              <a:rPr lang="sv-SE" dirty="0" smtClean="0"/>
              <a:t>En typ </a:t>
            </a:r>
            <a:r>
              <a:rPr lang="sv-SE" dirty="0" err="1" smtClean="0"/>
              <a:t>konstruktor</a:t>
            </a:r>
            <a:r>
              <a:rPr lang="sv-SE" dirty="0" smtClean="0"/>
              <a:t>, dvs en typs som har en typ-parameter:</a:t>
            </a:r>
          </a:p>
          <a:p>
            <a:pPr lvl="2"/>
            <a:r>
              <a:rPr lang="sv-SE" dirty="0" smtClean="0"/>
              <a:t>Scala: </a:t>
            </a:r>
            <a:r>
              <a:rPr lang="sv-SE" dirty="0" err="1" smtClean="0"/>
              <a:t>trait</a:t>
            </a:r>
            <a:r>
              <a:rPr lang="sv-SE" dirty="0" smtClean="0"/>
              <a:t> </a:t>
            </a:r>
            <a:r>
              <a:rPr lang="sv-SE" dirty="0" err="1"/>
              <a:t>Maybe</a:t>
            </a:r>
            <a:r>
              <a:rPr lang="sv-SE" dirty="0"/>
              <a:t>[+A</a:t>
            </a:r>
            <a:r>
              <a:rPr lang="sv-SE" dirty="0" smtClean="0"/>
              <a:t>]</a:t>
            </a:r>
          </a:p>
          <a:p>
            <a:pPr lvl="1"/>
            <a:r>
              <a:rPr lang="sv-SE" dirty="0" smtClean="0"/>
              <a:t>En </a:t>
            </a:r>
            <a:r>
              <a:rPr lang="sv-SE" dirty="0" err="1" smtClean="0"/>
              <a:t>Unit</a:t>
            </a:r>
            <a:r>
              <a:rPr lang="sv-SE" dirty="0" smtClean="0"/>
              <a:t> funktion, dvs en funktion från en typ till container typen</a:t>
            </a:r>
          </a:p>
          <a:p>
            <a:pPr lvl="2"/>
            <a:r>
              <a:rPr lang="sv-SE" dirty="0" err="1" smtClean="0"/>
              <a:t>def</a:t>
            </a:r>
            <a:r>
              <a:rPr lang="sv-SE" dirty="0" smtClean="0"/>
              <a:t> </a:t>
            </a:r>
            <a:r>
              <a:rPr lang="sv-SE" dirty="0" err="1" smtClean="0"/>
              <a:t>apply</a:t>
            </a:r>
            <a:r>
              <a:rPr lang="sv-SE" dirty="0" smtClean="0"/>
              <a:t>[A](a: A) = new M[A]()</a:t>
            </a:r>
            <a:endParaRPr lang="sv-SE" dirty="0"/>
          </a:p>
          <a:p>
            <a:pPr lvl="1"/>
            <a:r>
              <a:rPr lang="sv-SE" dirty="0" smtClean="0"/>
              <a:t>En bind funktion (vanligen kallad </a:t>
            </a:r>
            <a:r>
              <a:rPr lang="sv-SE" dirty="0" err="1" smtClean="0"/>
              <a:t>flatMap</a:t>
            </a:r>
            <a:r>
              <a:rPr lang="sv-SE" dirty="0" smtClean="0"/>
              <a:t> i Scala), en funktion från M[A] =&gt; M[B]  </a:t>
            </a:r>
          </a:p>
          <a:p>
            <a:pPr lvl="2"/>
            <a:r>
              <a:rPr lang="sv-SE" dirty="0" smtClean="0"/>
              <a:t>Scala; </a:t>
            </a: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 smtClean="0"/>
              <a:t>flatMap</a:t>
            </a:r>
            <a:r>
              <a:rPr lang="sv-SE" dirty="0" smtClean="0"/>
              <a:t>[</a:t>
            </a:r>
            <a:r>
              <a:rPr lang="sv-SE" dirty="0"/>
              <a:t>A, B](</a:t>
            </a:r>
            <a:r>
              <a:rPr lang="sv-SE" dirty="0" err="1"/>
              <a:t>Maybe</a:t>
            </a:r>
            <a:r>
              <a:rPr lang="sv-SE" dirty="0"/>
              <a:t>[A])(A =&gt; </a:t>
            </a:r>
            <a:r>
              <a:rPr lang="sv-SE" dirty="0" err="1"/>
              <a:t>Maybe</a:t>
            </a:r>
            <a:r>
              <a:rPr lang="sv-SE" dirty="0"/>
              <a:t>[B]): </a:t>
            </a:r>
            <a:r>
              <a:rPr lang="sv-SE" dirty="0" err="1"/>
              <a:t>Maybe</a:t>
            </a:r>
            <a:r>
              <a:rPr lang="sv-SE" dirty="0"/>
              <a:t>[B]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029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Monads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Döljer</a:t>
            </a:r>
            <a:r>
              <a:rPr lang="en-US" dirty="0" smtClean="0"/>
              <a:t> </a:t>
            </a:r>
            <a:r>
              <a:rPr lang="en-US" dirty="0" err="1" smtClean="0"/>
              <a:t>komplexitet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“</a:t>
            </a:r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alltid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arbeta</a:t>
            </a:r>
            <a:r>
              <a:rPr lang="en-US" dirty="0" smtClean="0"/>
              <a:t> med </a:t>
            </a:r>
            <a:r>
              <a:rPr lang="en-US" dirty="0" err="1" smtClean="0"/>
              <a:t>giltiga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(</a:t>
            </a:r>
            <a:r>
              <a:rPr lang="en-US" dirty="0" err="1" smtClean="0"/>
              <a:t>alltså</a:t>
            </a:r>
            <a:r>
              <a:rPr lang="en-US" dirty="0" smtClean="0"/>
              <a:t> </a:t>
            </a:r>
            <a:r>
              <a:rPr lang="en-US" dirty="0" err="1" smtClean="0"/>
              <a:t>inga</a:t>
            </a:r>
            <a:r>
              <a:rPr lang="en-US" dirty="0" smtClean="0"/>
              <a:t> null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liknande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Ger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möjlighetet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komponera</a:t>
            </a:r>
            <a:r>
              <a:rPr lang="en-US" dirty="0" smtClean="0"/>
              <a:t> </a:t>
            </a:r>
            <a:r>
              <a:rPr lang="en-US" dirty="0" err="1" smtClean="0"/>
              <a:t>komplexa</a:t>
            </a:r>
            <a:r>
              <a:rPr lang="en-US" dirty="0" smtClean="0"/>
              <a:t> </a:t>
            </a:r>
            <a:r>
              <a:rPr lang="en-US" dirty="0" err="1" smtClean="0"/>
              <a:t>funktioner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små</a:t>
            </a:r>
            <a:r>
              <a:rPr lang="en-US" dirty="0" smtClean="0"/>
              <a:t> </a:t>
            </a:r>
            <a:r>
              <a:rPr lang="en-US" dirty="0" err="1" smtClean="0"/>
              <a:t>funktionsdelar</a:t>
            </a:r>
            <a:endParaRPr lang="en-US" dirty="0" smtClean="0"/>
          </a:p>
          <a:p>
            <a:pPr lvl="1"/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små</a:t>
            </a:r>
            <a:r>
              <a:rPr lang="en-US" dirty="0" smtClean="0"/>
              <a:t> </a:t>
            </a:r>
            <a:r>
              <a:rPr lang="en-US" dirty="0" err="1" smtClean="0"/>
              <a:t>delar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enkla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skapa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validera</a:t>
            </a:r>
            <a:endParaRPr lang="en-US" dirty="0" smtClean="0"/>
          </a:p>
          <a:p>
            <a:pPr lvl="1"/>
            <a:r>
              <a:rPr lang="en-US" dirty="0" smtClean="0"/>
              <a:t>Om vi </a:t>
            </a:r>
            <a:r>
              <a:rPr lang="en-US" dirty="0" err="1" smtClean="0"/>
              <a:t>gör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delar</a:t>
            </a:r>
            <a:r>
              <a:rPr lang="en-US" dirty="0" smtClean="0"/>
              <a:t> till Monads, </a:t>
            </a:r>
            <a:r>
              <a:rPr lang="en-US" dirty="0" err="1" smtClean="0"/>
              <a:t>kan</a:t>
            </a:r>
            <a:r>
              <a:rPr lang="en-US" dirty="0" smtClean="0"/>
              <a:t> vi </a:t>
            </a:r>
            <a:r>
              <a:rPr lang="en-US" dirty="0" err="1" smtClean="0"/>
              <a:t>garantera</a:t>
            </a:r>
            <a:r>
              <a:rPr lang="en-US" dirty="0" smtClean="0"/>
              <a:t> (!!!)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varje</a:t>
            </a:r>
            <a:r>
              <a:rPr lang="en-US" dirty="0" smtClean="0"/>
              <a:t> </a:t>
            </a:r>
            <a:r>
              <a:rPr lang="en-US" dirty="0" err="1" smtClean="0"/>
              <a:t>komponering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korrekt</a:t>
            </a:r>
            <a:r>
              <a:rPr lang="en-US" dirty="0" smtClean="0"/>
              <a:t>, </a:t>
            </a:r>
            <a:r>
              <a:rPr lang="en-US" dirty="0" err="1" smtClean="0"/>
              <a:t>avseende</a:t>
            </a:r>
            <a:r>
              <a:rPr lang="en-US" dirty="0" smtClean="0"/>
              <a:t> </a:t>
            </a:r>
            <a:r>
              <a:rPr lang="en-US" dirty="0" err="1" smtClean="0"/>
              <a:t>felhantering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värde</a:t>
            </a:r>
            <a:r>
              <a:rPr lang="en-US" dirty="0" smtClean="0"/>
              <a:t> </a:t>
            </a:r>
            <a:r>
              <a:rPr lang="en-US" dirty="0" err="1" smtClean="0"/>
              <a:t>mängd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3631664"/>
            <a:ext cx="75065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// </a:t>
            </a:r>
            <a:r>
              <a:rPr lang="en-US" sz="1200" i="1" dirty="0" smtClean="0">
                <a:latin typeface="Courier New"/>
                <a:cs typeface="Courier New"/>
              </a:rPr>
              <a:t>Example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doSomeQueries</a:t>
            </a:r>
            <a:r>
              <a:rPr lang="en-US" sz="1200" b="1" dirty="0">
                <a:latin typeface="Courier New"/>
                <a:cs typeface="Courier New"/>
              </a:rPr>
              <a:t>: Reader[Connection,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] = for {</a:t>
            </a:r>
          </a:p>
          <a:p>
            <a:r>
              <a:rPr lang="en-US" sz="1200" dirty="0">
                <a:latin typeface="Courier New"/>
                <a:cs typeface="Courier New"/>
              </a:rPr>
              <a:t>    rs1 </a:t>
            </a:r>
            <a:r>
              <a:rPr lang="en-US" sz="1200" b="1" dirty="0">
                <a:latin typeface="Courier New"/>
                <a:cs typeface="Courier New"/>
              </a:rPr>
              <a:t>&lt;- query("SELECT COUNT(*) FROM Foo")</a:t>
            </a:r>
          </a:p>
          <a:p>
            <a:r>
              <a:rPr lang="en-US" sz="1200" dirty="0">
                <a:latin typeface="Courier New"/>
                <a:cs typeface="Courier New"/>
              </a:rPr>
              <a:t>    rs2 </a:t>
            </a:r>
            <a:r>
              <a:rPr lang="en-US" sz="1200" b="1" dirty="0">
                <a:latin typeface="Courier New"/>
                <a:cs typeface="Courier New"/>
              </a:rPr>
              <a:t>&lt;- query("SELECT COUNT(*) FROM Bar")</a:t>
            </a:r>
          </a:p>
          <a:p>
            <a:r>
              <a:rPr lang="en-US" sz="1200" dirty="0">
                <a:latin typeface="Courier New"/>
                <a:cs typeface="Courier New"/>
              </a:rPr>
              <a:t>  } </a:t>
            </a:r>
            <a:r>
              <a:rPr lang="en-US" sz="1200" b="1" dirty="0">
                <a:latin typeface="Courier New"/>
                <a:cs typeface="Courier New"/>
              </a:rPr>
              <a:t>yield rs1.getInt(1) + rs2.getInt(1)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// or even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doSomeQueries</a:t>
            </a:r>
            <a:r>
              <a:rPr lang="en-US" sz="1200" b="1" dirty="0">
                <a:latin typeface="Courier New"/>
                <a:cs typeface="Courier New"/>
              </a:rPr>
              <a:t>(conn: Connection) = (</a:t>
            </a:r>
          </a:p>
          <a:p>
            <a:r>
              <a:rPr lang="da-DK" sz="1200" dirty="0">
                <a:latin typeface="Courier New"/>
                <a:cs typeface="Courier New"/>
              </a:rPr>
              <a:t>    </a:t>
            </a:r>
            <a:r>
              <a:rPr lang="da-DK" sz="1200" b="1" dirty="0">
                <a:latin typeface="Courier New"/>
                <a:cs typeface="Courier New"/>
              </a:rPr>
              <a:t>for {</a:t>
            </a:r>
          </a:p>
          <a:p>
            <a:r>
              <a:rPr lang="da-DK" sz="1200" dirty="0">
                <a:latin typeface="Courier New"/>
                <a:cs typeface="Courier New"/>
              </a:rPr>
              <a:t>      rs1 </a:t>
            </a:r>
            <a:r>
              <a:rPr lang="da-DK" sz="1200" b="1" dirty="0">
                <a:latin typeface="Courier New"/>
                <a:cs typeface="Courier New"/>
              </a:rPr>
              <a:t>&lt;- </a:t>
            </a:r>
            <a:r>
              <a:rPr lang="da-DK" sz="1200" b="1" dirty="0" err="1">
                <a:latin typeface="Courier New"/>
                <a:cs typeface="Courier New"/>
              </a:rPr>
              <a:t>query</a:t>
            </a:r>
            <a:r>
              <a:rPr lang="da-DK" sz="1200" b="1" dirty="0">
                <a:latin typeface="Courier New"/>
                <a:cs typeface="Courier New"/>
              </a:rPr>
              <a:t>("SELECT COUNT(*) FROM </a:t>
            </a:r>
            <a:r>
              <a:rPr lang="da-DK" sz="1200" b="1" dirty="0" err="1">
                <a:latin typeface="Courier New"/>
                <a:cs typeface="Courier New"/>
              </a:rPr>
              <a:t>Foo</a:t>
            </a:r>
            <a:r>
              <a:rPr lang="da-DK" sz="1200" b="1" dirty="0">
                <a:latin typeface="Courier New"/>
                <a:cs typeface="Courier New"/>
              </a:rPr>
              <a:t>")</a:t>
            </a:r>
          </a:p>
          <a:p>
            <a:r>
              <a:rPr lang="da-DK" sz="1200" dirty="0">
                <a:latin typeface="Courier New"/>
                <a:cs typeface="Courier New"/>
              </a:rPr>
              <a:t>      rs2 </a:t>
            </a:r>
            <a:r>
              <a:rPr lang="da-DK" sz="1200" b="1" dirty="0">
                <a:latin typeface="Courier New"/>
                <a:cs typeface="Courier New"/>
              </a:rPr>
              <a:t>&lt;- </a:t>
            </a:r>
            <a:r>
              <a:rPr lang="da-DK" sz="1200" b="1" dirty="0" err="1">
                <a:latin typeface="Courier New"/>
                <a:cs typeface="Courier New"/>
              </a:rPr>
              <a:t>query</a:t>
            </a:r>
            <a:r>
              <a:rPr lang="da-DK" sz="1200" b="1" dirty="0">
                <a:latin typeface="Courier New"/>
                <a:cs typeface="Courier New"/>
              </a:rPr>
              <a:t>("SELECT COUNT(*) FROM Bar")</a:t>
            </a:r>
          </a:p>
          <a:p>
            <a:r>
              <a:rPr lang="tr-TR" sz="1200" dirty="0">
                <a:latin typeface="Courier New"/>
                <a:cs typeface="Courier New"/>
              </a:rPr>
              <a:t>    } </a:t>
            </a:r>
            <a:r>
              <a:rPr lang="tr-TR" sz="1200" b="1" dirty="0" err="1">
                <a:latin typeface="Courier New"/>
                <a:cs typeface="Courier New"/>
              </a:rPr>
              <a:t>yield</a:t>
            </a:r>
            <a:r>
              <a:rPr lang="tr-TR" sz="1200" b="1" dirty="0">
                <a:latin typeface="Courier New"/>
                <a:cs typeface="Courier New"/>
              </a:rPr>
              <a:t> rs1.getInt(1) + rs2.getInt(1)</a:t>
            </a:r>
          </a:p>
          <a:p>
            <a:r>
              <a:rPr lang="fr-FR" sz="1200" dirty="0">
                <a:latin typeface="Courier New"/>
                <a:cs typeface="Courier New"/>
              </a:rPr>
              <a:t>  ).</a:t>
            </a:r>
            <a:r>
              <a:rPr lang="fr-FR" sz="1200" dirty="0" err="1">
                <a:latin typeface="Courier New"/>
                <a:cs typeface="Courier New"/>
              </a:rPr>
              <a:t>run</a:t>
            </a:r>
            <a:r>
              <a:rPr lang="fr-FR" sz="1200" dirty="0">
                <a:latin typeface="Courier New"/>
                <a:cs typeface="Courier New"/>
              </a:rPr>
              <a:t>(</a:t>
            </a:r>
            <a:r>
              <a:rPr lang="fr-FR" sz="1200" dirty="0" err="1">
                <a:latin typeface="Courier New"/>
                <a:cs typeface="Courier New"/>
              </a:rPr>
              <a:t>conn</a:t>
            </a:r>
            <a:r>
              <a:rPr lang="fr-FR" sz="1200" dirty="0">
                <a:latin typeface="Courier New"/>
                <a:cs typeface="Courier New"/>
              </a:rPr>
              <a:t>)</a:t>
            </a:r>
          </a:p>
          <a:p>
            <a:r>
              <a:rPr lang="fr-FR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Monads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man </a:t>
            </a:r>
            <a:r>
              <a:rPr lang="en-US" dirty="0" err="1" smtClean="0"/>
              <a:t>använda</a:t>
            </a:r>
            <a:r>
              <a:rPr lang="en-US" dirty="0" smtClean="0"/>
              <a:t> Monads?</a:t>
            </a:r>
          </a:p>
          <a:p>
            <a:pPr marL="0" indent="0">
              <a:buNone/>
            </a:pPr>
            <a:r>
              <a:rPr lang="en-US" dirty="0" err="1" smtClean="0"/>
              <a:t>Tänk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vi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hitta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</a:t>
            </a:r>
            <a:r>
              <a:rPr lang="en-US" dirty="0" err="1" smtClean="0"/>
              <a:t>farfar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morfar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en person, I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följande</a:t>
            </a:r>
            <a:r>
              <a:rPr lang="en-US" dirty="0" smtClean="0"/>
              <a:t> </a:t>
            </a:r>
            <a:r>
              <a:rPr lang="en-US" dirty="0" err="1" smtClean="0"/>
              <a:t>scenariot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2168860"/>
            <a:ext cx="765059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i="1" dirty="0">
                <a:latin typeface="Courier New"/>
                <a:cs typeface="Courier New"/>
              </a:rPr>
              <a:t>// Imagine the following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case class Person(name: String) {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mother: </a:t>
            </a:r>
            <a:r>
              <a:rPr lang="en-US" sz="1200" b="1" dirty="0" err="1">
                <a:latin typeface="Courier New"/>
                <a:cs typeface="Courier New"/>
              </a:rPr>
              <a:t>Person.mother</a:t>
            </a:r>
            <a:r>
              <a:rPr lang="en-US" sz="1200" b="1" dirty="0">
                <a:latin typeface="Courier New"/>
                <a:cs typeface="Courier New"/>
              </a:rPr>
              <a:t>(this)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father: </a:t>
            </a:r>
            <a:r>
              <a:rPr lang="en-US" sz="1200" dirty="0" err="1">
                <a:latin typeface="Courier New"/>
                <a:cs typeface="Courier New"/>
              </a:rPr>
              <a:t>Person.father</a:t>
            </a:r>
            <a:r>
              <a:rPr lang="en-US" sz="1200" dirty="0">
                <a:latin typeface="Courier New"/>
                <a:cs typeface="Courier New"/>
              </a:rPr>
              <a:t>(this)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// You want to find both grand fathers for a Person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getBothGrandDads</a:t>
            </a:r>
            <a:r>
              <a:rPr lang="en-US" sz="1200" b="1" dirty="0">
                <a:latin typeface="Courier New"/>
                <a:cs typeface="Courier New"/>
              </a:rPr>
              <a:t> (person: Person) = {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if (person != null)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b="1" dirty="0">
                <a:latin typeface="Courier New"/>
                <a:cs typeface="Courier New"/>
              </a:rPr>
              <a:t>if (</a:t>
            </a:r>
            <a:r>
              <a:rPr lang="en-US" sz="1200" b="1" dirty="0" err="1">
                <a:latin typeface="Courier New"/>
                <a:cs typeface="Courier New"/>
              </a:rPr>
              <a:t>person.mother</a:t>
            </a:r>
            <a:r>
              <a:rPr lang="en-US" sz="1200" b="1" dirty="0">
                <a:latin typeface="Courier New"/>
                <a:cs typeface="Courier New"/>
              </a:rPr>
              <a:t> != null)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i="1" dirty="0">
                <a:latin typeface="Courier New"/>
                <a:cs typeface="Courier New"/>
              </a:rPr>
              <a:t>//....</a:t>
            </a:r>
          </a:p>
          <a:p>
            <a:r>
              <a:rPr lang="en-US" sz="1200" dirty="0">
                <a:latin typeface="Courier New"/>
                <a:cs typeface="Courier New"/>
              </a:rPr>
              <a:t>      }</a:t>
            </a: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b="1" dirty="0">
                <a:latin typeface="Courier New"/>
                <a:cs typeface="Courier New"/>
              </a:rPr>
              <a:t>if (</a:t>
            </a:r>
            <a:r>
              <a:rPr lang="en-US" sz="1200" b="1" dirty="0" err="1">
                <a:latin typeface="Courier New"/>
                <a:cs typeface="Courier New"/>
              </a:rPr>
              <a:t>person.father</a:t>
            </a:r>
            <a:r>
              <a:rPr lang="en-US" sz="1200" b="1" dirty="0">
                <a:latin typeface="Courier New"/>
                <a:cs typeface="Courier New"/>
              </a:rPr>
              <a:t> != null)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i="1" dirty="0">
                <a:latin typeface="Courier New"/>
                <a:cs typeface="Courier New"/>
              </a:rPr>
              <a:t>//....</a:t>
            </a:r>
          </a:p>
          <a:p>
            <a:r>
              <a:rPr lang="en-US" sz="1200" dirty="0">
                <a:latin typeface="Courier New"/>
                <a:cs typeface="Courier New"/>
              </a:rPr>
              <a:t>      }</a:t>
            </a:r>
          </a:p>
          <a:p>
            <a:r>
              <a:rPr lang="en-US" sz="1200" dirty="0">
                <a:latin typeface="Courier New"/>
                <a:cs typeface="Courier New"/>
              </a:rPr>
              <a:t>    }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i="1" dirty="0">
                <a:latin typeface="Courier New"/>
                <a:cs typeface="Courier New"/>
              </a:rPr>
              <a:t>// And what happens if we do this?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person.mother.father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person.father.father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141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Monads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532" y="1052736"/>
            <a:ext cx="7921625" cy="6113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set </a:t>
            </a:r>
            <a:r>
              <a:rPr lang="en-US" dirty="0" err="1" smtClean="0"/>
              <a:t>ut</a:t>
            </a:r>
            <a:r>
              <a:rPr lang="en-US" dirty="0" smtClean="0"/>
              <a:t> med Monads? In med </a:t>
            </a:r>
            <a:r>
              <a:rPr lang="en-US" dirty="0" err="1" smtClean="0"/>
              <a:t>Monaden</a:t>
            </a:r>
            <a:r>
              <a:rPr lang="en-US" dirty="0" smtClean="0"/>
              <a:t> Maybe!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284" y="1520788"/>
            <a:ext cx="8730716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  sealed </a:t>
            </a:r>
            <a:r>
              <a:rPr lang="en-US" sz="1200" b="1" dirty="0">
                <a:latin typeface="Courier New"/>
                <a:cs typeface="Courier New"/>
              </a:rPr>
              <a:t>trait Maybe[+A] 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i="1" dirty="0">
                <a:latin typeface="Courier New"/>
                <a:cs typeface="Courier New"/>
              </a:rPr>
              <a:t>// &gt;&gt;=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flatMap</a:t>
            </a:r>
            <a:r>
              <a:rPr lang="en-US" sz="1200" b="1" dirty="0">
                <a:latin typeface="Courier New"/>
                <a:cs typeface="Courier New"/>
              </a:rPr>
              <a:t>[B](f: A =&gt; Maybe[B]): Maybe[B]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case class Just[+A](a: A) extends Maybe[A] {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override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flatMap</a:t>
            </a:r>
            <a:r>
              <a:rPr lang="en-US" sz="1200" b="1" dirty="0">
                <a:latin typeface="Courier New"/>
                <a:cs typeface="Courier New"/>
              </a:rPr>
              <a:t>[B](f: A =&gt; Maybe[B]) = f(a)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case </a:t>
            </a:r>
            <a:r>
              <a:rPr lang="en-US" sz="1200" b="1" dirty="0">
                <a:latin typeface="Courier New"/>
                <a:cs typeface="Courier New"/>
              </a:rPr>
              <a:t>object </a:t>
            </a:r>
            <a:r>
              <a:rPr lang="en-US" sz="1200" b="1" dirty="0" err="1">
                <a:latin typeface="Courier New"/>
                <a:cs typeface="Courier New"/>
              </a:rPr>
              <a:t>MaybeNot</a:t>
            </a:r>
            <a:r>
              <a:rPr lang="en-US" sz="1200" b="1" dirty="0">
                <a:latin typeface="Courier New"/>
                <a:cs typeface="Courier New"/>
              </a:rPr>
              <a:t> extends Maybe[Nothing] {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override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flatMap</a:t>
            </a:r>
            <a:r>
              <a:rPr lang="en-US" sz="1200" b="1" dirty="0">
                <a:latin typeface="Courier New"/>
                <a:cs typeface="Courier New"/>
              </a:rPr>
              <a:t>[B](f: Nothing =&gt; Maybe[B]) = </a:t>
            </a:r>
            <a:r>
              <a:rPr lang="en-US" sz="1200" b="1" dirty="0" err="1">
                <a:latin typeface="Courier New"/>
                <a:cs typeface="Courier New"/>
              </a:rPr>
              <a:t>MaybeNot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case class Person(name: String) {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mother: Maybe[Person] = </a:t>
            </a:r>
            <a:r>
              <a:rPr lang="en-US" sz="1200" b="1" dirty="0" err="1">
                <a:latin typeface="Courier New"/>
                <a:cs typeface="Courier New"/>
              </a:rPr>
              <a:t>Person.mother</a:t>
            </a:r>
            <a:r>
              <a:rPr lang="en-US" sz="1200" b="1" dirty="0">
                <a:latin typeface="Courier New"/>
                <a:cs typeface="Courier New"/>
              </a:rPr>
              <a:t>(this)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father: Maybe[Person] = </a:t>
            </a:r>
            <a:r>
              <a:rPr lang="en-US" sz="1200" b="1" dirty="0" err="1">
                <a:latin typeface="Courier New"/>
                <a:cs typeface="Courier New"/>
              </a:rPr>
              <a:t>Person.father</a:t>
            </a:r>
            <a:r>
              <a:rPr lang="en-US" sz="1200" b="1" dirty="0">
                <a:latin typeface="Courier New"/>
                <a:cs typeface="Courier New"/>
              </a:rPr>
              <a:t>(this)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def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bothGrandfathersForLoop</a:t>
            </a:r>
            <a:r>
              <a:rPr lang="en-US" sz="1200" b="1" dirty="0">
                <a:latin typeface="Courier New"/>
                <a:cs typeface="Courier New"/>
              </a:rPr>
              <a:t>(p: Person): Maybe[(Person, Person)] =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for(</a:t>
            </a:r>
          </a:p>
          <a:p>
            <a:r>
              <a:rPr lang="en-US" sz="1200" dirty="0">
                <a:latin typeface="Courier New"/>
                <a:cs typeface="Courier New"/>
              </a:rPr>
              <a:t>      m </a:t>
            </a:r>
            <a:r>
              <a:rPr lang="en-US" sz="1200" b="1" dirty="0">
                <a:latin typeface="Courier New"/>
                <a:cs typeface="Courier New"/>
              </a:rPr>
              <a:t>&lt;- </a:t>
            </a:r>
            <a:r>
              <a:rPr lang="en-US" sz="1200" b="1" dirty="0" err="1">
                <a:latin typeface="Courier New"/>
                <a:cs typeface="Courier New"/>
              </a:rPr>
              <a:t>p.mother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fm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&lt;- </a:t>
            </a:r>
            <a:r>
              <a:rPr lang="en-US" sz="1200" b="1" dirty="0" err="1">
                <a:latin typeface="Courier New"/>
                <a:cs typeface="Courier New"/>
              </a:rPr>
              <a:t>m.father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f </a:t>
            </a:r>
            <a:r>
              <a:rPr lang="en-US" sz="1200" b="1" dirty="0">
                <a:latin typeface="Courier New"/>
                <a:cs typeface="Courier New"/>
              </a:rPr>
              <a:t>&lt;- </a:t>
            </a:r>
            <a:r>
              <a:rPr lang="en-US" sz="1200" b="1" dirty="0" err="1">
                <a:latin typeface="Courier New"/>
                <a:cs typeface="Courier New"/>
              </a:rPr>
              <a:t>p.father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ff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&lt;- </a:t>
            </a:r>
            <a:r>
              <a:rPr lang="en-US" sz="1200" b="1" dirty="0" err="1">
                <a:latin typeface="Courier New"/>
                <a:cs typeface="Courier New"/>
              </a:rPr>
              <a:t>f.father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tr-TR" sz="1200" dirty="0">
                <a:latin typeface="Courier New"/>
                <a:cs typeface="Courier New"/>
              </a:rPr>
              <a:t>    </a:t>
            </a:r>
            <a:r>
              <a:rPr lang="tr-TR" sz="1200" b="1" dirty="0" err="1">
                <a:latin typeface="Courier New"/>
                <a:cs typeface="Courier New"/>
              </a:rPr>
              <a:t>yield</a:t>
            </a:r>
            <a:r>
              <a:rPr lang="tr-TR" sz="1200" b="1" dirty="0">
                <a:latin typeface="Courier New"/>
                <a:cs typeface="Courier New"/>
              </a:rPr>
              <a:t> (</a:t>
            </a:r>
            <a:r>
              <a:rPr lang="tr-TR" sz="1200" b="1" dirty="0" err="1">
                <a:latin typeface="Courier New"/>
                <a:cs typeface="Courier New"/>
              </a:rPr>
              <a:t>fm</a:t>
            </a:r>
            <a:r>
              <a:rPr lang="tr-TR" sz="1200" b="1" dirty="0">
                <a:latin typeface="Courier New"/>
                <a:cs typeface="Courier New"/>
              </a:rPr>
              <a:t>, </a:t>
            </a:r>
            <a:r>
              <a:rPr lang="tr-TR" sz="1200" b="1" dirty="0" err="1">
                <a:latin typeface="Courier New"/>
                <a:cs typeface="Courier New"/>
              </a:rPr>
              <a:t>ff</a:t>
            </a:r>
            <a:r>
              <a:rPr lang="tr-TR" sz="1200" b="1" dirty="0" smtClean="0">
                <a:latin typeface="Courier New"/>
                <a:cs typeface="Courier New"/>
              </a:rPr>
              <a:t>)</a:t>
            </a:r>
            <a:endParaRPr lang="tr-TR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6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step2</a:t>
            </a:r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21262</TotalTime>
  <Words>8519</Words>
  <Application>Microsoft Macintosh PowerPoint</Application>
  <PresentationFormat>On-screen Show (4:3)</PresentationFormat>
  <Paragraphs>1187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  <vt:lpstr>Scala – Collections and Functional Combinators</vt:lpstr>
      <vt:lpstr>Scala – Collections and Functional Combinators</vt:lpstr>
      <vt:lpstr>Scala – Idiomatic Error handling in Scala</vt:lpstr>
      <vt:lpstr>Scala – Idiomatic Error handling in Scala</vt:lpstr>
      <vt:lpstr>Scala – Idiomatic Error handling in Scala</vt:lpstr>
      <vt:lpstr>Scala – Brewing coffee sequentially</vt:lpstr>
      <vt:lpstr>Scala – Futures</vt:lpstr>
      <vt:lpstr>Scala – Futures, callbacks and composing</vt:lpstr>
      <vt:lpstr>Scala – Flera beräkningar och for comprehensions</vt:lpstr>
      <vt:lpstr>Scala – Concurrent for comprehensions and Futures</vt:lpstr>
      <vt:lpstr>Scala – Promises and Futures</vt:lpstr>
      <vt:lpstr>Scala – Testing with Specs2, setup</vt:lpstr>
      <vt:lpstr>Scala – Testing with Specs2</vt:lpstr>
      <vt:lpstr>Scala – Testing with Specs2</vt:lpstr>
      <vt:lpstr>Scala – Enkla Specs2 exampel</vt:lpstr>
      <vt:lpstr>Scala – Enkla Specs2 exampel</vt:lpstr>
      <vt:lpstr>Scala – Scala DSL exempel - Finans</vt:lpstr>
      <vt:lpstr>Scala – Scala DSL exempel – BASIC Lunar Lander</vt:lpstr>
      <vt:lpstr>Scala – style och lite tips</vt:lpstr>
      <vt:lpstr>Scala – style och lite tips</vt:lpstr>
      <vt:lpstr>Scala – style och lite tips</vt:lpstr>
      <vt:lpstr>Scala – Monads</vt:lpstr>
      <vt:lpstr>Scala – Monads</vt:lpstr>
      <vt:lpstr>Scala – Monads</vt:lpstr>
      <vt:lpstr>Scala – Monads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 Jonsson</cp:lastModifiedBy>
  <cp:revision>269</cp:revision>
  <dcterms:created xsi:type="dcterms:W3CDTF">2010-11-03T08:19:25Z</dcterms:created>
  <dcterms:modified xsi:type="dcterms:W3CDTF">2014-05-12T15:34:13Z</dcterms:modified>
</cp:coreProperties>
</file>