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32"/>
  </p:notesMasterIdLst>
  <p:handoutMasterIdLst>
    <p:handoutMasterId r:id="rId33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30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0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 att denna kod är uppdaterad jämfört med koden i </a:t>
            </a:r>
            <a:r>
              <a:rPr lang="sv-SE" dirty="0" err="1" smtClean="0"/>
              <a:t>git</a:t>
            </a:r>
            <a:r>
              <a:rPr lang="sv-SE" dirty="0" smtClean="0"/>
              <a:t>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err="1" smtClean="0"/>
              <a:t>RoundRobinRouter</a:t>
            </a:r>
            <a:r>
              <a:rPr lang="sv-SE" dirty="0" smtClean="0"/>
              <a:t> är </a:t>
            </a:r>
            <a:r>
              <a:rPr lang="sv-SE" dirty="0" err="1" smtClean="0"/>
              <a:t>deprecated</a:t>
            </a:r>
            <a:r>
              <a:rPr lang="sv-SE" baseline="0" dirty="0" smtClean="0"/>
              <a:t>, använd istället </a:t>
            </a:r>
            <a:r>
              <a:rPr lang="sv-SE" baseline="0" dirty="0" err="1" smtClean="0"/>
              <a:t>RoundRobinPool</a:t>
            </a:r>
            <a:r>
              <a:rPr lang="sv-SE" baseline="0" dirty="0" smtClean="0"/>
              <a:t> (eller </a:t>
            </a:r>
            <a:r>
              <a:rPr lang="sv-SE" baseline="0" dirty="0" err="1" smtClean="0"/>
              <a:t>RoundRobinGroup</a:t>
            </a:r>
            <a:r>
              <a:rPr lang="sv-SE" baseline="0" dirty="0" smtClean="0"/>
              <a:t> om grupper används)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dirty="0" smtClean="0"/>
              <a:t>Sätt supervisor strategi med </a:t>
            </a:r>
            <a:r>
              <a:rPr lang="sv-SE" dirty="0" err="1" smtClean="0"/>
              <a:t>named</a:t>
            </a:r>
            <a:r>
              <a:rPr lang="sv-SE" dirty="0" smtClean="0"/>
              <a:t> parameter är mer läsbart</a:t>
            </a:r>
            <a:r>
              <a:rPr lang="sv-SE" baseline="0" dirty="0" smtClean="0"/>
              <a:t>; ”</a:t>
            </a:r>
            <a:r>
              <a:rPr lang="sv-SE" dirty="0" smtClean="0"/>
              <a:t>, </a:t>
            </a:r>
            <a:r>
              <a:rPr lang="sv-SE" dirty="0" err="1" smtClean="0"/>
              <a:t>supervisorStrategy</a:t>
            </a:r>
            <a:r>
              <a:rPr lang="sv-SE" dirty="0" smtClean="0"/>
              <a:t> = </a:t>
            </a:r>
            <a:r>
              <a:rPr lang="sv-SE" dirty="0" err="1" smtClean="0"/>
              <a:t>youStrategy</a:t>
            </a:r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våren2014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fortsättning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1 -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184" y="1880828"/>
            <a:ext cx="89652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smtClean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(123.2F) // &lt;= Uncomment this line</a:t>
            </a:r>
            <a:endParaRPr lang="sv-S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288" y="1341440"/>
            <a:ext cx="7921625" cy="539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Gör så att nedanstående kod kompilerar</a:t>
            </a:r>
          </a:p>
        </p:txBody>
      </p:sp>
    </p:spTree>
    <p:extLst>
      <p:ext uri="{BB962C8B-B14F-4D97-AF65-F5344CB8AC3E}">
        <p14:creationId xmlns:p14="http://schemas.microsoft.com/office/powerpoint/2010/main" val="827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9962" y="1484784"/>
            <a:ext cx="8874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endParaRPr lang="sv-SE" sz="12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"Decompose with tuple: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lang="en-US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is possible to use pattern matching for type switching: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dog = new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"Ruff"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= 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animal = dog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animal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these classes are NOT related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dog: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Dog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.format(dog.name))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shows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principle: this generates a warning since it's fruitless and unreachable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cat: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"Type: Cat with name (%s)"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.format(cat.name))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288" y="5697195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Fortsätter på nästa sida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508" y="1232756"/>
            <a:ext cx="91625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Decompose with binding on sub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for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work, this must be a case class, or define its own decomposer (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with sub-match: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x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 +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z)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how we can match on specific values: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\"three\""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abc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ABeeCee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"four"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match on a, b and \"four\""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Match on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(shape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shape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(radius) </a:t>
            </a:r>
            <a:r>
              <a:rPr lang="fr-FR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fr-FR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FR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radius * radius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(width, height)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width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height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4)))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7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r>
              <a:rPr lang="sv-SE" dirty="0" smtClean="0"/>
              <a:t> och hela vägen till </a:t>
            </a:r>
            <a:r>
              <a:rPr lang="sv-SE" dirty="0" err="1" smtClean="0"/>
              <a:t>Actors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8918" y="1410355"/>
            <a:ext cx="80826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.system.shutdown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system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611398"/>
          </a:xfrm>
        </p:spPr>
        <p:txBody>
          <a:bodyPr/>
          <a:lstStyle/>
          <a:p>
            <a:r>
              <a:rPr lang="sv-SE" dirty="0" smtClean="0"/>
              <a:t>Ett </a:t>
            </a:r>
            <a:r>
              <a:rPr lang="sv-SE" dirty="0" err="1" smtClean="0"/>
              <a:t>Actor</a:t>
            </a:r>
            <a:r>
              <a:rPr lang="sv-SE" dirty="0" smtClean="0"/>
              <a:t> System är ett </a:t>
            </a:r>
            <a:r>
              <a:rPr lang="sv-SE" dirty="0" err="1" smtClean="0"/>
              <a:t>hierakiskt</a:t>
            </a:r>
            <a:r>
              <a:rPr lang="sv-SE" dirty="0" smtClean="0"/>
              <a:t> system av </a:t>
            </a:r>
            <a:r>
              <a:rPr lang="sv-SE" dirty="0" err="1" smtClean="0"/>
              <a:t>Actors</a:t>
            </a:r>
            <a:r>
              <a:rPr lang="sv-SE" dirty="0" smtClean="0"/>
              <a:t>, där noder övervakar varandra i en trädstruktur. Normalt definieras ett </a:t>
            </a:r>
            <a:r>
              <a:rPr lang="sv-SE" dirty="0" err="1" smtClean="0"/>
              <a:t>Actor</a:t>
            </a:r>
            <a:r>
              <a:rPr lang="sv-SE" dirty="0" smtClean="0"/>
              <a:t> System per logisk applikation.</a:t>
            </a:r>
          </a:p>
          <a:p>
            <a:pPr lvl="1"/>
            <a:r>
              <a:rPr lang="sv-SE" dirty="0" smtClean="0"/>
              <a:t>Ett exempel skulle kunna vara: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Det går att adressera en specifik </a:t>
            </a:r>
            <a:r>
              <a:rPr lang="sv-SE" dirty="0" err="1" smtClean="0"/>
              <a:t>Actor</a:t>
            </a:r>
            <a:r>
              <a:rPr lang="sv-SE" dirty="0" smtClean="0"/>
              <a:t> med en logisk </a:t>
            </a:r>
            <a:r>
              <a:rPr lang="sv-SE" dirty="0" err="1" smtClean="0"/>
              <a:t>adresss</a:t>
            </a:r>
            <a:r>
              <a:rPr lang="sv-SE" dirty="0" smtClean="0"/>
              <a:t>, eller ”</a:t>
            </a:r>
            <a:r>
              <a:rPr lang="sv-SE" dirty="0" err="1" smtClean="0"/>
              <a:t>path</a:t>
            </a:r>
            <a:r>
              <a:rPr lang="sv-SE" dirty="0" smtClean="0"/>
              <a:t>”, </a:t>
            </a:r>
            <a:r>
              <a:rPr lang="sv-SE" dirty="0" err="1" smtClean="0"/>
              <a:t>t.ex</a:t>
            </a:r>
            <a:r>
              <a:rPr lang="sv-SE" dirty="0"/>
              <a:t>:</a:t>
            </a:r>
            <a:endParaRPr lang="sv-SE" dirty="0" smtClean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 smtClean="0"/>
              <a:t>://my-sys/</a:t>
            </a:r>
            <a:r>
              <a:rPr lang="sv-SE" dirty="0" err="1" smtClean="0"/>
              <a:t>user</a:t>
            </a:r>
            <a:r>
              <a:rPr lang="sv-SE" dirty="0" smtClean="0"/>
              <a:t>/master/worker1”  för en lokal </a:t>
            </a:r>
            <a:r>
              <a:rPr lang="sv-SE" dirty="0" err="1" smtClean="0"/>
              <a:t>Actor</a:t>
            </a:r>
            <a:endParaRPr lang="sv-SE" dirty="0"/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akka</a:t>
            </a:r>
            <a:r>
              <a:rPr lang="sv-SE" dirty="0"/>
              <a:t>://</a:t>
            </a:r>
            <a:r>
              <a:rPr lang="sv-SE" dirty="0" smtClean="0"/>
              <a:t>my-sys@sys.localnet.com/</a:t>
            </a:r>
            <a:r>
              <a:rPr lang="sv-SE" dirty="0" err="1" smtClean="0"/>
              <a:t>user</a:t>
            </a:r>
            <a:r>
              <a:rPr lang="sv-SE" dirty="0" smtClean="0"/>
              <a:t>/master”  </a:t>
            </a:r>
            <a:r>
              <a:rPr lang="sv-SE" dirty="0"/>
              <a:t>för en </a:t>
            </a:r>
            <a:r>
              <a:rPr lang="sv-SE" dirty="0" err="1" smtClean="0"/>
              <a:t>remote</a:t>
            </a:r>
            <a:r>
              <a:rPr lang="sv-SE" dirty="0" smtClean="0"/>
              <a:t> </a:t>
            </a:r>
            <a:r>
              <a:rPr lang="sv-SE" dirty="0" err="1" smtClean="0"/>
              <a:t>Actor</a:t>
            </a:r>
            <a:endParaRPr lang="sv-SE" dirty="0" smtClean="0"/>
          </a:p>
          <a:p>
            <a:r>
              <a:rPr lang="sv-SE" dirty="0" smtClean="0"/>
              <a:t>En logisk </a:t>
            </a:r>
            <a:r>
              <a:rPr lang="sv-SE" dirty="0" err="1" smtClean="0"/>
              <a:t>path</a:t>
            </a:r>
            <a:r>
              <a:rPr lang="sv-SE" dirty="0" smtClean="0"/>
              <a:t> kan användas även om en </a:t>
            </a:r>
            <a:r>
              <a:rPr lang="sv-SE" dirty="0" err="1" smtClean="0"/>
              <a:t>Actor</a:t>
            </a:r>
            <a:r>
              <a:rPr lang="sv-SE" dirty="0" smtClean="0"/>
              <a:t> återstartats på samma ”plats”</a:t>
            </a:r>
          </a:p>
          <a:p>
            <a:pPr lvl="1"/>
            <a:r>
              <a:rPr lang="sv-SE" dirty="0" smtClean="0"/>
              <a:t>Men tänk på semantiken – sekvensen på meddelanden bryts m.m.</a:t>
            </a:r>
          </a:p>
          <a:p>
            <a:r>
              <a:rPr lang="sv-SE" dirty="0" smtClean="0"/>
              <a:t>Om en </a:t>
            </a:r>
            <a:r>
              <a:rPr lang="sv-SE" dirty="0" err="1" smtClean="0"/>
              <a:t>Actor</a:t>
            </a:r>
            <a:r>
              <a:rPr lang="sv-SE" dirty="0" smtClean="0"/>
              <a:t> dör går alla meddelanden till dess </a:t>
            </a:r>
            <a:r>
              <a:rPr lang="sv-SE" dirty="0" err="1" smtClean="0"/>
              <a:t>ActorRef</a:t>
            </a:r>
            <a:r>
              <a:rPr lang="sv-SE" dirty="0" smtClean="0"/>
              <a:t> till en ”</a:t>
            </a:r>
            <a:r>
              <a:rPr lang="sv-SE" dirty="0" err="1" smtClean="0"/>
              <a:t>dead</a:t>
            </a:r>
            <a:r>
              <a:rPr lang="sv-SE" dirty="0" smtClean="0"/>
              <a:t> letter mailbox”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7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supervision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750187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Actor</a:t>
            </a:r>
            <a:r>
              <a:rPr lang="sv-SE" dirty="0" smtClean="0"/>
              <a:t> som startar en annan övervakar också denna</a:t>
            </a:r>
          </a:p>
          <a:p>
            <a:pPr lvl="1"/>
            <a:r>
              <a:rPr lang="sv-SE" dirty="0" smtClean="0"/>
              <a:t>Vid en </a:t>
            </a:r>
            <a:r>
              <a:rPr lang="sv-SE" dirty="0" err="1" smtClean="0"/>
              <a:t>exception</a:t>
            </a:r>
            <a:r>
              <a:rPr lang="sv-SE" dirty="0" smtClean="0"/>
              <a:t> kan denna </a:t>
            </a:r>
            <a:r>
              <a:rPr lang="sv-SE" dirty="0" err="1" smtClean="0"/>
              <a:t>Actor</a:t>
            </a:r>
            <a:r>
              <a:rPr lang="sv-SE" dirty="0" smtClean="0"/>
              <a:t> startas om, alla syskon kan startas om, eller så kan man eskalera uppåt</a:t>
            </a:r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2236595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353701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3537011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3081535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3226504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3081535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288" y="4713162"/>
            <a:ext cx="7921625" cy="195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I exemplet övervakar således ”master” alla ”</a:t>
            </a:r>
            <a:r>
              <a:rPr lang="sv-SE" dirty="0" err="1" smtClean="0"/>
              <a:t>worker</a:t>
            </a:r>
            <a:r>
              <a:rPr lang="sv-SE" dirty="0" smtClean="0"/>
              <a:t>”, om ”worker3” dör kan ”master” välja att:</a:t>
            </a:r>
          </a:p>
          <a:p>
            <a:pPr lvl="1"/>
            <a:r>
              <a:rPr lang="sv-SE" dirty="0" smtClean="0"/>
              <a:t>återstarta denna</a:t>
            </a:r>
          </a:p>
          <a:p>
            <a:pPr lvl="1"/>
            <a:r>
              <a:rPr lang="sv-SE" dirty="0" smtClean="0"/>
              <a:t>döda alla syskon</a:t>
            </a:r>
          </a:p>
          <a:p>
            <a:pPr lvl="1"/>
            <a:r>
              <a:rPr lang="sv-SE" dirty="0" smtClean="0"/>
              <a:t>eskalera </a:t>
            </a:r>
            <a:r>
              <a:rPr lang="sv-SE" dirty="0" err="1" smtClean="0"/>
              <a:t>exception</a:t>
            </a:r>
            <a:r>
              <a:rPr lang="sv-SE" dirty="0" smtClean="0"/>
              <a:t> uppåt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27032" y="3537012"/>
            <a:ext cx="1009064" cy="1009064"/>
            <a:chOff x="6551268" y="2672916"/>
            <a:chExt cx="1009064" cy="100906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5971039" y="3509938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worker4</a:t>
            </a:r>
            <a:endParaRPr lang="sv-SE" dirty="0"/>
          </a:p>
        </p:txBody>
      </p:sp>
      <p:cxnSp>
        <p:nvCxnSpPr>
          <p:cNvPr id="24" name="Straight Arrow Connector 23"/>
          <p:cNvCxnSpPr>
            <a:stCxn id="5" idx="5"/>
            <a:endCxn id="22" idx="1"/>
          </p:cNvCxnSpPr>
          <p:nvPr/>
        </p:nvCxnSpPr>
        <p:spPr>
          <a:xfrm>
            <a:off x="3749025" y="3081535"/>
            <a:ext cx="2432921" cy="573372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92361" y="3488968"/>
            <a:ext cx="1009064" cy="1009064"/>
            <a:chOff x="6551268" y="2672916"/>
            <a:chExt cx="1009064" cy="10090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97076" y="3500717"/>
            <a:ext cx="1009064" cy="1009064"/>
            <a:chOff x="6551268" y="2672916"/>
            <a:chExt cx="1009064" cy="100906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02130" y="2221064"/>
            <a:ext cx="1009064" cy="1009064"/>
            <a:chOff x="6551268" y="2672916"/>
            <a:chExt cx="1009064" cy="10090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588224" y="2672916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569746" y="2654438"/>
              <a:ext cx="972108" cy="1009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1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079015"/>
          </a:xfrm>
        </p:spPr>
        <p:txBody>
          <a:bodyPr/>
          <a:lstStyle/>
          <a:p>
            <a:r>
              <a:rPr lang="sv-SE" dirty="0" smtClean="0"/>
              <a:t>Meddelanden kan be ”</a:t>
            </a:r>
            <a:r>
              <a:rPr lang="sv-SE" dirty="0" err="1" smtClean="0"/>
              <a:t>routade</a:t>
            </a:r>
            <a:r>
              <a:rPr lang="sv-SE" dirty="0" smtClean="0"/>
              <a:t>” vi en router, och det finns olika strategier </a:t>
            </a:r>
            <a:r>
              <a:rPr lang="sv-SE" dirty="0" err="1" smtClean="0"/>
              <a:t>ibyggt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RoundRobin</a:t>
            </a:r>
            <a:endParaRPr lang="sv-SE" dirty="0" smtClean="0"/>
          </a:p>
          <a:p>
            <a:pPr lvl="1"/>
            <a:r>
              <a:rPr lang="sv-SE" dirty="0" err="1" smtClean="0"/>
              <a:t>Random</a:t>
            </a:r>
            <a:endParaRPr lang="sv-SE" dirty="0" smtClean="0"/>
          </a:p>
          <a:p>
            <a:pPr lvl="1"/>
            <a:r>
              <a:rPr lang="sv-SE" dirty="0" err="1" smtClean="0"/>
              <a:t>SmallestMailbox</a:t>
            </a:r>
            <a:endParaRPr lang="sv-SE" dirty="0" smtClean="0"/>
          </a:p>
          <a:p>
            <a:pPr lvl="1"/>
            <a:r>
              <a:rPr lang="sv-SE" dirty="0" smtClean="0"/>
              <a:t>Broadcast</a:t>
            </a:r>
          </a:p>
          <a:p>
            <a:pPr lvl="1"/>
            <a:r>
              <a:rPr lang="sv-SE" dirty="0" err="1" smtClean="0"/>
              <a:t>ScatterGatherFirstCompleted</a:t>
            </a:r>
            <a:endParaRPr lang="sv-SE" dirty="0" smtClean="0"/>
          </a:p>
          <a:p>
            <a:pPr lvl="1"/>
            <a:r>
              <a:rPr lang="sv-SE" dirty="0" err="1" smtClean="0"/>
              <a:t>ConsistentHashing</a:t>
            </a:r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2519772" y="3573016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</a:t>
            </a:r>
            <a:endParaRPr lang="sv-SE" dirty="0"/>
          </a:p>
        </p:txBody>
      </p:sp>
      <p:sp>
        <p:nvSpPr>
          <p:cNvPr id="8" name="Oval 7"/>
          <p:cNvSpPr/>
          <p:nvPr/>
        </p:nvSpPr>
        <p:spPr>
          <a:xfrm>
            <a:off x="791580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worker1</a:t>
            </a:r>
            <a:endParaRPr lang="sv-SE" dirty="0"/>
          </a:p>
        </p:txBody>
      </p:sp>
      <p:sp>
        <p:nvSpPr>
          <p:cNvPr id="10" name="Oval 9"/>
          <p:cNvSpPr/>
          <p:nvPr/>
        </p:nvSpPr>
        <p:spPr>
          <a:xfrm>
            <a:off x="2519772" y="4873433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orker2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247964" y="4873432"/>
            <a:ext cx="1440160" cy="989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</a:t>
            </a:r>
            <a:r>
              <a:rPr lang="sv-SE" dirty="0" smtClean="0"/>
              <a:t>orker3</a:t>
            </a:r>
            <a:endParaRPr lang="sv-SE" dirty="0"/>
          </a:p>
        </p:txBody>
      </p:sp>
      <p:cxnSp>
        <p:nvCxnSpPr>
          <p:cNvPr id="7" name="Straight Arrow Connector 6"/>
          <p:cNvCxnSpPr>
            <a:stCxn id="5" idx="3"/>
            <a:endCxn id="8" idx="7"/>
          </p:cNvCxnSpPr>
          <p:nvPr/>
        </p:nvCxnSpPr>
        <p:spPr>
          <a:xfrm flipH="1">
            <a:off x="2020833" y="4417956"/>
            <a:ext cx="709846" cy="600446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0" idx="0"/>
          </p:cNvCxnSpPr>
          <p:nvPr/>
        </p:nvCxnSpPr>
        <p:spPr>
          <a:xfrm>
            <a:off x="3239852" y="4562925"/>
            <a:ext cx="0" cy="310508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3749025" y="4417956"/>
            <a:ext cx="709846" cy="600445"/>
          </a:xfrm>
          <a:prstGeom prst="straightConnector1">
            <a:avLst/>
          </a:prstGeom>
          <a:ln w="25400"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95288" y="6166256"/>
            <a:ext cx="7921625" cy="47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Exempel: Round Robin </a:t>
            </a:r>
            <a:r>
              <a:rPr lang="sv-SE" dirty="0" err="1" smtClean="0"/>
              <a:t>routing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68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</a:t>
            </a:r>
            <a:r>
              <a:rPr lang="sv-SE" dirty="0" err="1" smtClean="0"/>
              <a:t>canonicial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2045" y="1520788"/>
            <a:ext cx="86587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router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.fill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RoundRobinRoutingLogic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routees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.route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r 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router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.addRoutee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r>
              <a:rPr lang="sv-SE" dirty="0" smtClean="0"/>
              <a:t> the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84784"/>
            <a:ext cx="8605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FromPatternMatchingToActors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w: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"Working..."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specify a supervisor strategy, do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sv-SE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i="1" dirty="0" err="1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yourStrategy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.actorOf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withRouter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RoundRobinPool</a:t>
            </a:r>
            <a:r>
              <a:rPr lang="en-US" sz="1200" b="1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 name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until 10000)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workerRouter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w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4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Mer om Akka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Förutom ovanstående inkluderar Akka mängder av finesser och funktionalitet</a:t>
            </a:r>
          </a:p>
          <a:p>
            <a:pPr lvl="1"/>
            <a:r>
              <a:rPr lang="sv-SE" dirty="0" smtClean="0"/>
              <a:t>Garantier för meddelande-leverans</a:t>
            </a:r>
          </a:p>
          <a:p>
            <a:pPr lvl="2"/>
            <a:r>
              <a:rPr lang="sv-SE" dirty="0" smtClean="0"/>
              <a:t>at-</a:t>
            </a:r>
            <a:r>
              <a:rPr lang="sv-SE" dirty="0" err="1" smtClean="0"/>
              <a:t>most</a:t>
            </a:r>
            <a:r>
              <a:rPr lang="sv-SE" dirty="0" smtClean="0"/>
              <a:t>-</a:t>
            </a:r>
            <a:r>
              <a:rPr lang="sv-SE" dirty="0" err="1" smtClean="0"/>
              <a:t>once</a:t>
            </a:r>
            <a:endParaRPr lang="sv-SE" dirty="0" smtClean="0"/>
          </a:p>
          <a:p>
            <a:pPr lvl="2"/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ordering</a:t>
            </a:r>
            <a:r>
              <a:rPr lang="sv-SE" dirty="0" smtClean="0"/>
              <a:t> – per </a:t>
            </a:r>
            <a:r>
              <a:rPr lang="sv-SE" dirty="0" err="1" smtClean="0"/>
              <a:t>sender-reciever</a:t>
            </a:r>
            <a:r>
              <a:rPr lang="sv-SE" dirty="0" smtClean="0"/>
              <a:t> pair</a:t>
            </a:r>
          </a:p>
          <a:p>
            <a:pPr lvl="1"/>
            <a:r>
              <a:rPr lang="sv-SE" dirty="0" smtClean="0"/>
              <a:t>Persistent </a:t>
            </a:r>
            <a:r>
              <a:rPr lang="sv-SE" dirty="0" err="1" smtClean="0"/>
              <a:t>Actors</a:t>
            </a:r>
            <a:endParaRPr lang="sv-SE" dirty="0" smtClean="0"/>
          </a:p>
          <a:p>
            <a:pPr lvl="1"/>
            <a:r>
              <a:rPr lang="sv-SE" dirty="0" err="1" smtClean="0"/>
              <a:t>Futures</a:t>
            </a:r>
            <a:endParaRPr lang="sv-SE" dirty="0"/>
          </a:p>
          <a:p>
            <a:pPr lvl="1"/>
            <a:r>
              <a:rPr lang="sv-SE" dirty="0" smtClean="0"/>
              <a:t>Agents</a:t>
            </a:r>
          </a:p>
          <a:p>
            <a:pPr lvl="1"/>
            <a:r>
              <a:rPr lang="sv-SE" dirty="0" err="1" smtClean="0"/>
              <a:t>Clustering</a:t>
            </a:r>
            <a:endParaRPr lang="sv-SE" dirty="0" smtClean="0"/>
          </a:p>
          <a:p>
            <a:pPr lvl="1"/>
            <a:r>
              <a:rPr lang="sv-SE" dirty="0" err="1" smtClean="0"/>
              <a:t>Decalarativ</a:t>
            </a:r>
            <a:r>
              <a:rPr lang="sv-SE" dirty="0" smtClean="0"/>
              <a:t> konfiguration av </a:t>
            </a:r>
            <a:r>
              <a:rPr lang="sv-SE" dirty="0" err="1" smtClean="0"/>
              <a:t>routing</a:t>
            </a:r>
            <a:r>
              <a:rPr lang="sv-SE" dirty="0" smtClean="0"/>
              <a:t>, </a:t>
            </a:r>
            <a:r>
              <a:rPr lang="sv-SE" dirty="0" err="1" smtClean="0"/>
              <a:t>klustring</a:t>
            </a:r>
            <a:r>
              <a:rPr lang="sv-SE" dirty="0" smtClean="0"/>
              <a:t>, övervakning, distribution m.m.</a:t>
            </a:r>
          </a:p>
          <a:p>
            <a:pPr lvl="1"/>
            <a:r>
              <a:rPr lang="sv-SE" dirty="0" smtClean="0"/>
              <a:t>Massor av </a:t>
            </a:r>
            <a:r>
              <a:rPr lang="sv-SE" dirty="0" err="1" smtClean="0"/>
              <a:t>utilities</a:t>
            </a:r>
            <a:r>
              <a:rPr lang="sv-SE" dirty="0" smtClean="0"/>
              <a:t>, såsom:</a:t>
            </a:r>
          </a:p>
          <a:p>
            <a:pPr lvl="2"/>
            <a:r>
              <a:rPr lang="sv-SE" dirty="0" smtClean="0"/>
              <a:t>Event Bus</a:t>
            </a:r>
          </a:p>
          <a:p>
            <a:pPr lvl="2"/>
            <a:r>
              <a:rPr lang="sv-SE" dirty="0" err="1" smtClean="0"/>
              <a:t>Logging</a:t>
            </a:r>
            <a:endParaRPr lang="sv-SE" dirty="0" smtClean="0"/>
          </a:p>
          <a:p>
            <a:pPr lvl="2"/>
            <a:r>
              <a:rPr lang="sv-SE" dirty="0" err="1" smtClean="0"/>
              <a:t>Scheduler</a:t>
            </a:r>
            <a:endParaRPr lang="sv-SE" dirty="0" smtClean="0"/>
          </a:p>
          <a:p>
            <a:pPr lvl="2"/>
            <a:r>
              <a:rPr lang="sv-SE" dirty="0" smtClean="0"/>
              <a:t>Circuit </a:t>
            </a:r>
            <a:r>
              <a:rPr lang="sv-SE" dirty="0" err="1" smtClean="0"/>
              <a:t>Breaker</a:t>
            </a:r>
            <a:endParaRPr lang="sv-SE" dirty="0" smtClean="0"/>
          </a:p>
          <a:p>
            <a:pPr lvl="2"/>
            <a:r>
              <a:rPr lang="sv-SE" dirty="0" smtClean="0"/>
              <a:t>och mer…</a:t>
            </a:r>
          </a:p>
        </p:txBody>
      </p:sp>
    </p:spTree>
    <p:extLst>
      <p:ext uri="{BB962C8B-B14F-4D97-AF65-F5344CB8AC3E}">
        <p14:creationId xmlns:p14="http://schemas.microsoft.com/office/powerpoint/2010/main" val="358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7921625" cy="521991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allt </a:t>
            </a:r>
            <a:r>
              <a:rPr lang="sv-SE" dirty="0" smtClean="0"/>
              <a:t>är </a:t>
            </a:r>
            <a:r>
              <a:rPr lang="sv-SE" dirty="0" smtClean="0"/>
              <a:t>objekt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genericity</a:t>
            </a:r>
            <a:r>
              <a:rPr lang="sv-SE" dirty="0" smtClean="0"/>
              <a:t> </a:t>
            </a:r>
            <a:r>
              <a:rPr lang="sv-SE" dirty="0" smtClean="0"/>
              <a:t>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smtClean="0"/>
              <a:t>ordningens </a:t>
            </a:r>
            <a:r>
              <a:rPr lang="sv-SE" dirty="0" smtClean="0"/>
              <a:t>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smtClean="0"/>
              <a:t>programmering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beräkna PI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8316912" cy="55599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exc1</a:t>
            </a:r>
          </a:p>
          <a:p>
            <a:pPr marL="0" indent="0" eaLnBrk="1" hangingPunct="1">
              <a:buNone/>
            </a:pPr>
            <a:endParaRPr lang="sv-SE" sz="1600" dirty="0"/>
          </a:p>
          <a:p>
            <a:pPr eaLnBrk="1" hangingPunct="1"/>
            <a:r>
              <a:rPr lang="sv-SE" sz="1600" dirty="0" smtClean="0"/>
              <a:t>Vi ska försöka approximer</a:t>
            </a:r>
            <a:r>
              <a:rPr lang="sv-SE" sz="1600" dirty="0" smtClean="0"/>
              <a:t>a pi</a:t>
            </a:r>
            <a:endParaRPr lang="sv-SE" sz="1600" dirty="0" smtClean="0"/>
          </a:p>
          <a:p>
            <a:pPr eaLnBrk="1" hangingPunct="1"/>
            <a:r>
              <a:rPr lang="sv-SE" sz="1600" dirty="0" smtClean="0"/>
              <a:t>Planen är att använda följande formel</a:t>
            </a:r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r>
              <a:rPr lang="sv-SE" sz="1600" dirty="0" smtClean="0"/>
              <a:t>Det går då att dela upp beräkningarna i diskreta bitar som kan adderas, t.ex.</a:t>
            </a:r>
          </a:p>
          <a:p>
            <a:pPr lvl="1" eaLnBrk="1" hangingPunct="1"/>
            <a:r>
              <a:rPr lang="sv-SE" sz="1600" dirty="0" smtClean="0"/>
              <a:t>n = 0 – 1000</a:t>
            </a:r>
          </a:p>
          <a:p>
            <a:pPr lvl="1" eaLnBrk="1" hangingPunct="1"/>
            <a:r>
              <a:rPr lang="sv-SE" sz="1600" dirty="0" smtClean="0"/>
              <a:t>n = 1001 – 2000</a:t>
            </a:r>
          </a:p>
          <a:p>
            <a:pPr lvl="1" eaLnBrk="1" hangingPunct="1"/>
            <a:r>
              <a:rPr lang="sv-SE" sz="1600" dirty="0" smtClean="0"/>
              <a:t>…</a:t>
            </a:r>
          </a:p>
          <a:p>
            <a:pPr eaLnBrk="1" hangingPunct="1"/>
            <a:r>
              <a:rPr lang="sv-SE" sz="1600" dirty="0" smtClean="0"/>
              <a:t>Detta kan då göras med hjälp av följande komponenter, och steg</a:t>
            </a:r>
          </a:p>
          <a:p>
            <a:pPr lvl="1" eaLnBrk="1" hangingPunct="1"/>
            <a:r>
              <a:rPr lang="sv-SE" sz="1600" dirty="0" err="1" smtClean="0"/>
              <a:t>Worker</a:t>
            </a:r>
            <a:r>
              <a:rPr lang="sv-SE" sz="1600" dirty="0" smtClean="0"/>
              <a:t>, som utför en delberäkning</a:t>
            </a:r>
          </a:p>
          <a:p>
            <a:pPr lvl="1" eaLnBrk="1" hangingPunct="1"/>
            <a:r>
              <a:rPr lang="sv-SE" sz="1600" dirty="0" smtClean="0"/>
              <a:t>Master, som delar upp beräkningarna i bitar och skickar dessa till </a:t>
            </a:r>
            <a:r>
              <a:rPr lang="sv-SE" sz="1600" dirty="0" err="1" smtClean="0"/>
              <a:t>Worker</a:t>
            </a:r>
            <a:r>
              <a:rPr lang="sv-SE" sz="1600" dirty="0" smtClean="0"/>
              <a:t> med hjälp av en router, och sedan samlar in alla delresultat och adderar dessa</a:t>
            </a:r>
          </a:p>
          <a:p>
            <a:pPr lvl="1" eaLnBrk="1" hangingPunct="1"/>
            <a:r>
              <a:rPr lang="sv-SE" sz="1600" dirty="0" err="1" smtClean="0"/>
              <a:t>Listener</a:t>
            </a:r>
            <a:r>
              <a:rPr lang="sv-SE" sz="1600" dirty="0" smtClean="0"/>
              <a:t>, som skriver ut det slutliga resultatet och sedan stänger ned systemet</a:t>
            </a:r>
          </a:p>
          <a:p>
            <a:pPr eaLnBrk="1" hangingPunct="1"/>
            <a:r>
              <a:rPr lang="sv-SE" sz="1600" dirty="0" smtClean="0"/>
              <a:t>Koden är lite uppstyrd, med hjälp på traven för att spara tid</a:t>
            </a:r>
          </a:p>
          <a:p>
            <a:pPr lvl="1" eaLnBrk="1" hangingPunct="1"/>
            <a:r>
              <a:rPr lang="sv-SE" sz="1600" dirty="0" smtClean="0"/>
              <a:t>Kom gärna på nåt eget sätt att implementera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348880"/>
            <a:ext cx="5033947" cy="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Övning 1, en möjlig implementation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073414"/>
            <a:ext cx="7921625" cy="4833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demo1</a:t>
            </a:r>
            <a:endParaRPr lang="sv-SE" sz="1600" dirty="0"/>
          </a:p>
          <a:p>
            <a:pPr eaLnBrk="1" hangingPunct="1"/>
            <a:endParaRPr lang="sv-SE" dirty="0" smtClean="0"/>
          </a:p>
          <a:p>
            <a:pPr marL="0" indent="0" eaLnBrk="1" hangingPunct="1">
              <a:buNone/>
            </a:pPr>
            <a:r>
              <a:rPr lang="sv-SE" b="1" dirty="0" smtClean="0"/>
              <a:t>Kommentarer till koden</a:t>
            </a:r>
          </a:p>
          <a:p>
            <a:pPr eaLnBrk="1" hangingPunct="1"/>
            <a:r>
              <a:rPr lang="sv-SE" dirty="0" smtClean="0"/>
              <a:t>Det finns ingen som helst felhantering; om en </a:t>
            </a:r>
            <a:r>
              <a:rPr lang="sv-SE" dirty="0" err="1" smtClean="0"/>
              <a:t>Worker</a:t>
            </a:r>
            <a:r>
              <a:rPr lang="sv-SE" dirty="0" smtClean="0"/>
              <a:t> kastar en </a:t>
            </a:r>
            <a:r>
              <a:rPr lang="sv-SE" dirty="0" err="1" smtClean="0"/>
              <a:t>exception</a:t>
            </a:r>
            <a:r>
              <a:rPr lang="sv-SE" dirty="0" smtClean="0"/>
              <a:t>, fungerar inte uträkningen</a:t>
            </a:r>
          </a:p>
          <a:p>
            <a:pPr eaLnBrk="1" hangingPunct="1"/>
            <a:r>
              <a:rPr lang="sv-SE" dirty="0" smtClean="0"/>
              <a:t>Det finns ingen övervakning som tar ner systemet först efter att alla </a:t>
            </a:r>
            <a:r>
              <a:rPr lang="sv-SE" dirty="0" err="1" smtClean="0"/>
              <a:t>Actors</a:t>
            </a:r>
            <a:r>
              <a:rPr lang="sv-SE" dirty="0" smtClean="0"/>
              <a:t> har terminerat</a:t>
            </a:r>
          </a:p>
          <a:p>
            <a:pPr eaLnBrk="1" hangingPunct="1"/>
            <a:endParaRPr lang="sv-SE" dirty="0"/>
          </a:p>
          <a:p>
            <a:pPr marL="0" indent="0" eaLnBrk="1" hangingPunct="1">
              <a:buNone/>
            </a:pPr>
            <a:r>
              <a:rPr lang="sv-SE" b="1" dirty="0" smtClean="0"/>
              <a:t>Mer om övervakning:</a:t>
            </a:r>
          </a:p>
          <a:p>
            <a:pPr eaLnBrk="1" hangingPunct="1"/>
            <a:r>
              <a:rPr lang="sv-SE" dirty="0" smtClean="0"/>
              <a:t>Varje </a:t>
            </a:r>
            <a:r>
              <a:rPr lang="sv-SE" dirty="0" err="1" smtClean="0"/>
              <a:t>Actor</a:t>
            </a:r>
            <a:r>
              <a:rPr lang="sv-SE" dirty="0" smtClean="0"/>
              <a:t> har en livscykel och kan vid behov (</a:t>
            </a:r>
            <a:r>
              <a:rPr lang="sv-SE" dirty="0" err="1" smtClean="0"/>
              <a:t>ex.vis</a:t>
            </a:r>
            <a:r>
              <a:rPr lang="sv-SE" dirty="0" smtClean="0"/>
              <a:t> vid </a:t>
            </a:r>
            <a:r>
              <a:rPr lang="sv-SE" dirty="0" err="1" smtClean="0"/>
              <a:t>exceptions</a:t>
            </a:r>
            <a:r>
              <a:rPr lang="sv-SE" dirty="0" smtClean="0"/>
              <a:t>) återstartas (med bibehållen </a:t>
            </a:r>
            <a:r>
              <a:rPr lang="sv-SE" dirty="0" err="1" smtClean="0"/>
              <a:t>state</a:t>
            </a:r>
            <a:r>
              <a:rPr lang="sv-SE" dirty="0" smtClean="0"/>
              <a:t>), stoppas permanent eller omstartas (</a:t>
            </a:r>
            <a:r>
              <a:rPr lang="sv-SE" dirty="0" err="1" smtClean="0"/>
              <a:t>state</a:t>
            </a:r>
            <a:r>
              <a:rPr lang="sv-SE" dirty="0" smtClean="0"/>
              <a:t> nollställs)</a:t>
            </a:r>
          </a:p>
          <a:p>
            <a:pPr eaLnBrk="1" hangingPunct="1"/>
            <a:r>
              <a:rPr lang="sv-SE" dirty="0" err="1" smtClean="0"/>
              <a:t>Exception</a:t>
            </a:r>
            <a:r>
              <a:rPr lang="sv-SE" dirty="0" smtClean="0"/>
              <a:t> i en övervakad </a:t>
            </a:r>
            <a:r>
              <a:rPr lang="sv-SE" dirty="0" err="1" smtClean="0"/>
              <a:t>Actor</a:t>
            </a:r>
            <a:r>
              <a:rPr lang="sv-SE" dirty="0" smtClean="0"/>
              <a:t> resulterar i att övervakarens </a:t>
            </a:r>
            <a:r>
              <a:rPr lang="sv-SE" dirty="0" err="1" smtClean="0"/>
              <a:t>SuperVisorStrategy</a:t>
            </a:r>
            <a:r>
              <a:rPr lang="sv-SE" dirty="0" smtClean="0"/>
              <a:t> anropas med aktuellt </a:t>
            </a:r>
            <a:r>
              <a:rPr lang="sv-SE" i="1" dirty="0" err="1" smtClean="0"/>
              <a:t>Exception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Övervakaren bestämmer då om det ska ske en </a:t>
            </a:r>
            <a:r>
              <a:rPr lang="sv-SE" dirty="0" err="1" smtClean="0"/>
              <a:t>Resume</a:t>
            </a:r>
            <a:r>
              <a:rPr lang="sv-SE" dirty="0" smtClean="0"/>
              <a:t>, </a:t>
            </a:r>
            <a:r>
              <a:rPr lang="sv-SE" dirty="0" err="1" smtClean="0"/>
              <a:t>Restart</a:t>
            </a:r>
            <a:r>
              <a:rPr lang="sv-SE" dirty="0" smtClean="0"/>
              <a:t>, Stop eller </a:t>
            </a:r>
            <a:r>
              <a:rPr lang="sv-SE" dirty="0" err="1" smtClean="0"/>
              <a:t>Escalate</a:t>
            </a:r>
            <a:endParaRPr lang="sv-SE" dirty="0" smtClean="0"/>
          </a:p>
          <a:p>
            <a:pPr eaLnBrk="1" hangingPunct="1"/>
            <a:r>
              <a:rPr lang="sv-SE" dirty="0" smtClean="0"/>
              <a:t>När en övervakad </a:t>
            </a:r>
            <a:r>
              <a:rPr lang="sv-SE" dirty="0" err="1" smtClean="0"/>
              <a:t>Actor</a:t>
            </a:r>
            <a:r>
              <a:rPr lang="sv-SE" dirty="0" smtClean="0"/>
              <a:t> </a:t>
            </a:r>
            <a:r>
              <a:rPr lang="sv-SE" dirty="0" err="1" smtClean="0"/>
              <a:t>terminerar</a:t>
            </a:r>
            <a:r>
              <a:rPr lang="sv-SE" dirty="0" smtClean="0"/>
              <a:t> meddelas övervakaren med </a:t>
            </a:r>
            <a:r>
              <a:rPr lang="sv-SE" i="1" dirty="0" err="1" smtClean="0"/>
              <a:t>Terminated</a:t>
            </a:r>
            <a:endParaRPr lang="sv-SE" i="1" dirty="0" smtClean="0"/>
          </a:p>
          <a:p>
            <a:pPr lvl="1" eaLnBrk="1" hangingPunct="1"/>
            <a:r>
              <a:rPr lang="sv-SE" dirty="0" smtClean="0"/>
              <a:t>Det är lämpligen </a:t>
            </a:r>
            <a:r>
              <a:rPr lang="sv-SE" i="1" dirty="0" err="1" smtClean="0"/>
              <a:t>Terminated</a:t>
            </a:r>
            <a:r>
              <a:rPr lang="sv-SE" dirty="0" smtClean="0"/>
              <a:t> som kan spåras för att kontrollera att alla övervakade </a:t>
            </a:r>
            <a:r>
              <a:rPr lang="sv-SE" dirty="0" err="1" smtClean="0"/>
              <a:t>Actors</a:t>
            </a:r>
            <a:r>
              <a:rPr lang="sv-SE" dirty="0" smtClean="0"/>
              <a:t> har terminerat innan systemet stängs ner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Ett exempel på </a:t>
            </a:r>
            <a:r>
              <a:rPr lang="sv-SE" dirty="0"/>
              <a:t>en </a:t>
            </a:r>
            <a:r>
              <a:rPr lang="sv-SE" dirty="0" err="1"/>
              <a:t>SuperVisorStrategy</a:t>
            </a:r>
            <a:r>
              <a:rPr lang="sv-SE" dirty="0"/>
              <a:t> </a:t>
            </a:r>
            <a:r>
              <a:rPr lang="sv-SE" dirty="0" smtClean="0"/>
              <a:t>kan vara: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5589240"/>
            <a:ext cx="7489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maxNrOfRetries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withinTimeRange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minute) 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Keeps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Clears state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Stops permanently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Escalate</a:t>
            </a:r>
            <a:r>
              <a:rPr lang="sv-SE" sz="1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fails the supervisor</a:t>
            </a:r>
            <a:endParaRPr lang="sv-SE" sz="1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finns det mer?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r>
              <a:rPr lang="sv-SE" dirty="0" smtClean="0"/>
              <a:t> (ej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)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matching</a:t>
            </a:r>
            <a:r>
              <a:rPr lang="sv-SE" dirty="0"/>
              <a:t>, dyka djupare</a:t>
            </a:r>
          </a:p>
          <a:p>
            <a:pPr eaLnBrk="1" hangingPunct="1"/>
            <a:r>
              <a:rPr lang="sv-SE" dirty="0" err="1"/>
              <a:t>actors</a:t>
            </a:r>
            <a:r>
              <a:rPr lang="sv-SE" dirty="0"/>
              <a:t> och Akka, dyka djupare och </a:t>
            </a:r>
            <a:r>
              <a:rPr lang="sv-SE" dirty="0" smtClean="0"/>
              <a:t>övning/demo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</a:t>
            </a:r>
            <a:r>
              <a:rPr lang="sv-SE" dirty="0" smtClean="0"/>
              <a:t>och combinators</a:t>
            </a:r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smtClean="0"/>
              <a:t>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</a:p>
          <a:p>
            <a:pPr eaLnBrk="1" hangingPunct="1"/>
            <a:r>
              <a:rPr lang="sv-SE" dirty="0" smtClean="0"/>
              <a:t>Style </a:t>
            </a:r>
            <a:r>
              <a:rPr lang="sv-SE" dirty="0" smtClean="0"/>
              <a:t>och praktiskt Scala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 om tid finns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605837" cy="399577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</a:t>
            </a:r>
            <a:r>
              <a:rPr lang="sv-SE" dirty="0" smtClean="0"/>
              <a:t>IDEA</a:t>
            </a:r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smtClean="0"/>
              <a:t>new Scala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Project SDK</a:t>
            </a:r>
          </a:p>
          <a:p>
            <a:pPr lvl="1" eaLnBrk="1" hangingPunct="1"/>
            <a:r>
              <a:rPr lang="sv-SE" dirty="0" smtClean="0"/>
              <a:t>Java 1.8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</a:t>
            </a:r>
            <a:r>
              <a:rPr lang="sv-SE" dirty="0" smtClean="0"/>
              <a:t>HELA </a:t>
            </a:r>
            <a:r>
              <a:rPr lang="sv-SE" dirty="0" smtClean="0"/>
              <a:t>sökvägen </a:t>
            </a:r>
            <a:r>
              <a:rPr lang="sv-SE" dirty="0" smtClean="0"/>
              <a:t>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lvl="1" eaLnBrk="1" hangingPunct="1"/>
            <a:r>
              <a:rPr lang="sv-SE" dirty="0" err="1" smtClean="0"/>
              <a:t>T.ex.”C</a:t>
            </a:r>
            <a:r>
              <a:rPr lang="sv-SE" dirty="0"/>
              <a:t>:\</a:t>
            </a:r>
            <a:r>
              <a:rPr lang="sv-SE" dirty="0" smtClean="0"/>
              <a:t>Projekt\</a:t>
            </a:r>
            <a:r>
              <a:rPr lang="sv-SE" dirty="0" err="1" smtClean="0"/>
              <a:t>hiqscalaintermediate</a:t>
            </a:r>
            <a:r>
              <a:rPr lang="sv-SE" dirty="0" smtClean="0"/>
              <a:t>”</a:t>
            </a:r>
            <a:endParaRPr lang="sv-SE" dirty="0" smtClean="0"/>
          </a:p>
          <a:p>
            <a:pPr eaLnBrk="1" hangingPunct="1"/>
            <a:r>
              <a:rPr lang="sv-SE" dirty="0" smtClean="0"/>
              <a:t>Välj ”</a:t>
            </a:r>
            <a:r>
              <a:rPr lang="sv-SE" dirty="0" err="1" smtClean="0"/>
              <a:t>Existant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err="1" smtClean="0"/>
              <a:t>Compiler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scala-compiler</a:t>
            </a:r>
            <a:endParaRPr lang="sv-SE" dirty="0" smtClean="0"/>
          </a:p>
          <a:p>
            <a:pPr lvl="1" eaLnBrk="1" hangingPunct="1"/>
            <a:r>
              <a:rPr lang="sv-SE" dirty="0" smtClean="0"/>
              <a:t>Standard </a:t>
            </a:r>
            <a:r>
              <a:rPr lang="sv-SE" dirty="0" err="1" smtClean="0"/>
              <a:t>library</a:t>
            </a:r>
            <a:r>
              <a:rPr lang="sv-SE" dirty="0" smtClean="0"/>
              <a:t>: </a:t>
            </a:r>
            <a:r>
              <a:rPr lang="sv-SE" dirty="0" err="1" smtClean="0"/>
              <a:t>scala-library</a:t>
            </a:r>
            <a:endParaRPr lang="sv-SE" dirty="0" smtClean="0"/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08" y="1880828"/>
            <a:ext cx="102973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sv-SE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"normal"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45000,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"senior"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55000,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"boss"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70000)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predicate function, in this case p: ((String,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=&gt; Boolean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we get a tuple, so we have get key with position   </a:t>
            </a:r>
            <a:r>
              <a:rPr lang="en-US" sz="12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↓</a:t>
            </a:r>
            <a:endParaRPr lang="en-US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nameSalary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nameSalary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._2 &gt; 50000)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highSalaryFunc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actually use pattern matching to extract key and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.filter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salary </a:t>
            </a:r>
            <a:r>
              <a:rPr lang="en-US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50000})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highSalaryMatch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 if </a:t>
            </a:r>
            <a:r>
              <a:rPr lang="en-US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Map.filter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function, how can a pattern match work?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288" y="5404726"/>
            <a:ext cx="6660740" cy="33855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err="1" smtClean="0">
                <a:solidFill>
                  <a:schemeClr val="bg1"/>
                </a:solidFill>
              </a:rPr>
              <a:t>pattern</a:t>
            </a:r>
            <a:r>
              <a:rPr lang="sv-SE" sz="1600" dirty="0" smtClean="0">
                <a:solidFill>
                  <a:schemeClr val="bg1"/>
                </a:solidFill>
              </a:rPr>
              <a:t> match är en Partial </a:t>
            </a:r>
            <a:r>
              <a:rPr lang="sv-SE" sz="1600" dirty="0" err="1" smtClean="0">
                <a:solidFill>
                  <a:schemeClr val="bg1"/>
                </a:solidFill>
              </a:rPr>
              <a:t>function</a:t>
            </a:r>
            <a:r>
              <a:rPr lang="sv-SE" sz="1600" dirty="0" smtClean="0">
                <a:solidFill>
                  <a:schemeClr val="bg1"/>
                </a:solidFill>
              </a:rPr>
              <a:t>! Se nästa steg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continued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3059670"/>
          </a:xfrm>
        </p:spPr>
        <p:txBody>
          <a:bodyPr/>
          <a:lstStyle/>
          <a:p>
            <a:pPr eaLnBrk="1" hangingPunct="1"/>
            <a:r>
              <a:rPr lang="sv-SE" sz="1600" dirty="0" smtClean="0"/>
              <a:t>En funktion fungerar för alla värden av den definierade typen</a:t>
            </a:r>
          </a:p>
          <a:p>
            <a:pPr lvl="1" eaLnBrk="1" hangingPunct="1"/>
            <a:r>
              <a:rPr lang="sv-SE" sz="1600" dirty="0" smtClean="0"/>
              <a:t>Dvs. en funktion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 och returnerar en sträng</a:t>
            </a:r>
          </a:p>
          <a:p>
            <a:pPr eaLnBrk="1" hangingPunct="1"/>
            <a:r>
              <a:rPr lang="sv-SE" sz="1600" dirty="0" smtClean="0"/>
              <a:t>En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är bara definierad för vissa värden på den definierade typen</a:t>
            </a:r>
          </a:p>
          <a:p>
            <a:pPr lvl="1" eaLnBrk="1" hangingPunct="1"/>
            <a:r>
              <a:rPr lang="sv-SE" sz="1600" dirty="0" smtClean="0"/>
              <a:t>En </a:t>
            </a:r>
            <a:r>
              <a:rPr lang="sv-SE" sz="1600" dirty="0" err="1" smtClean="0"/>
              <a:t>Partical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(</a:t>
            </a:r>
            <a:r>
              <a:rPr lang="sv-SE" sz="1600" dirty="0" err="1" smtClean="0"/>
              <a:t>Int</a:t>
            </a:r>
            <a:r>
              <a:rPr lang="sv-SE" sz="1600" dirty="0" smtClean="0"/>
              <a:t>) =&gt; String kanske inte tar vilken </a:t>
            </a:r>
            <a:r>
              <a:rPr lang="sv-SE" sz="1600" dirty="0" err="1" smtClean="0"/>
              <a:t>Int</a:t>
            </a:r>
            <a:r>
              <a:rPr lang="sv-SE" sz="1600" dirty="0" smtClean="0"/>
              <a:t> som helst</a:t>
            </a:r>
          </a:p>
          <a:p>
            <a:pPr eaLnBrk="1" hangingPunct="1"/>
            <a:r>
              <a:rPr lang="sv-SE" sz="1600" dirty="0" smtClean="0"/>
              <a:t>Alla Partial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har en metod </a:t>
            </a:r>
            <a:r>
              <a:rPr lang="sv-SE" sz="1600" dirty="0" err="1" smtClean="0"/>
              <a:t>isDefinedAt</a:t>
            </a:r>
            <a:r>
              <a:rPr lang="sv-SE" sz="1600" dirty="0" smtClean="0"/>
              <a:t> som talar om ifall den tar givet värde</a:t>
            </a:r>
          </a:p>
          <a:p>
            <a:pPr lvl="1" eaLnBrk="1" hangingPunct="1"/>
            <a:r>
              <a:rPr lang="sv-SE" sz="1600" dirty="0" smtClean="0"/>
              <a:t>Så givet f: </a:t>
            </a:r>
            <a:r>
              <a:rPr lang="sv-SE" sz="1600" dirty="0" err="1" smtClean="0"/>
              <a:t>PartialFunction</a:t>
            </a:r>
            <a:r>
              <a:rPr lang="sv-SE" sz="1600" dirty="0" smtClean="0"/>
              <a:t>[</a:t>
            </a:r>
            <a:r>
              <a:rPr lang="sv-SE" sz="1600" dirty="0" err="1" smtClean="0"/>
              <a:t>Int</a:t>
            </a:r>
            <a:r>
              <a:rPr lang="sv-SE" sz="1600" dirty="0" smtClean="0"/>
              <a:t>, String]</a:t>
            </a:r>
          </a:p>
          <a:p>
            <a:pPr lvl="2" eaLnBrk="1" hangingPunct="1"/>
            <a:r>
              <a:rPr lang="sv-SE" sz="1600" dirty="0" smtClean="0"/>
              <a:t>f(3) kanske resulterar i </a:t>
            </a:r>
            <a:r>
              <a:rPr lang="sv-SE" sz="1600" dirty="0" err="1" smtClean="0"/>
              <a:t>Error</a:t>
            </a:r>
            <a:r>
              <a:rPr lang="sv-SE" sz="1600" dirty="0" smtClean="0"/>
              <a:t> om </a:t>
            </a:r>
            <a:r>
              <a:rPr lang="sv-SE" sz="1600" dirty="0" err="1" smtClean="0"/>
              <a:t>f.isDefinedAt</a:t>
            </a:r>
            <a:r>
              <a:rPr lang="sv-SE" sz="1600" dirty="0" smtClean="0"/>
              <a:t>(3) = </a:t>
            </a:r>
            <a:r>
              <a:rPr lang="sv-SE" sz="1600" dirty="0" err="1" smtClean="0"/>
              <a:t>false</a:t>
            </a:r>
            <a:endParaRPr lang="sv-SE" sz="1600" dirty="0" smtClean="0"/>
          </a:p>
          <a:p>
            <a:pPr eaLnBrk="1" hangingPunct="1"/>
            <a:r>
              <a:rPr lang="en-US" sz="1600" dirty="0" err="1"/>
              <a:t>PartialFunctions</a:t>
            </a:r>
            <a:r>
              <a:rPr lang="en-US" sz="1600" dirty="0"/>
              <a:t> can be composed with </a:t>
            </a:r>
            <a:r>
              <a:rPr lang="en-US" sz="1600" dirty="0" err="1" smtClean="0"/>
              <a:t>orElse</a:t>
            </a:r>
            <a:endParaRPr lang="en-US" sz="1600" dirty="0" smtClean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4401109"/>
            <a:ext cx="7921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continued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one.isDefinedAt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  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scala.MatchError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partial </a:t>
            </a:r>
            <a:r>
              <a:rPr lang="sv-SE" dirty="0" err="1" smtClean="0"/>
              <a:t>functions</a:t>
            </a:r>
            <a:r>
              <a:rPr lang="sv-SE" dirty="0" smtClean="0"/>
              <a:t>, </a:t>
            </a:r>
            <a:r>
              <a:rPr lang="sv-SE" dirty="0" err="1" smtClean="0"/>
              <a:t>composing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5753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218" y="1736812"/>
            <a:ext cx="8497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"three"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PartialFunction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_ =&gt; 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"something else"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partial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partial = one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three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wildcard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(partial(5))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similarity to a pattern match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 =&gt;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patternMatch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smtClean="0"/>
              <a:t>Ibland behöver vi inte specificera att en typ är ”släkt” med en annan, bara att man kan ”se” en typ som en annan, ett slags fejkat släktskap via konvertering</a:t>
            </a:r>
          </a:p>
          <a:p>
            <a:pPr eaLnBrk="1" hangingPunct="1"/>
            <a:r>
              <a:rPr lang="sv-SE" sz="1600" dirty="0" smtClean="0"/>
              <a:t>Implicita funktioner tillåter sådan konvertering automatiskt</a:t>
            </a:r>
          </a:p>
          <a:p>
            <a:pPr lvl="1" eaLnBrk="1" hangingPunct="1"/>
            <a:r>
              <a:rPr lang="sv-SE" sz="1600" dirty="0" smtClean="0"/>
              <a:t>Ett slags on-</a:t>
            </a:r>
            <a:r>
              <a:rPr lang="sv-SE" sz="1600" dirty="0" err="1" smtClean="0"/>
              <a:t>demand</a:t>
            </a:r>
            <a:r>
              <a:rPr lang="sv-SE" sz="1600" dirty="0" smtClean="0"/>
              <a:t> applicering som hjälper </a:t>
            </a:r>
            <a:r>
              <a:rPr lang="sv-SE" sz="1600" dirty="0" err="1" smtClean="0"/>
              <a:t>type</a:t>
            </a:r>
            <a:r>
              <a:rPr lang="sv-SE" sz="1600" dirty="0" smtClean="0"/>
              <a:t> </a:t>
            </a:r>
            <a:r>
              <a:rPr lang="sv-SE" sz="1600" dirty="0" err="1" smtClean="0"/>
              <a:t>inference</a:t>
            </a:r>
            <a:endParaRPr lang="sv-SE" sz="1600" dirty="0" smtClean="0"/>
          </a:p>
          <a:p>
            <a:pPr lvl="1" eaLnBrk="1" hangingPunct="1"/>
            <a:r>
              <a:rPr lang="sv-SE" sz="1600" dirty="0" smtClean="0"/>
              <a:t>Används ofta för ”</a:t>
            </a:r>
            <a:r>
              <a:rPr lang="sv-SE" sz="1600" dirty="0" err="1" smtClean="0"/>
              <a:t>lazy</a:t>
            </a:r>
            <a:r>
              <a:rPr lang="sv-SE" sz="1600" dirty="0" smtClean="0"/>
              <a:t> </a:t>
            </a:r>
            <a:r>
              <a:rPr lang="sv-SE" sz="1600" dirty="0" err="1" smtClean="0"/>
              <a:t>collections</a:t>
            </a:r>
            <a:r>
              <a:rPr lang="sv-SE" sz="1600" dirty="0" smtClean="0"/>
              <a:t>”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5450" y="3559569"/>
            <a:ext cx="7354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y: </a:t>
            </a:r>
            <a:r>
              <a:rPr lang="sv-SE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y)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y))</a:t>
            </a:r>
          </a:p>
          <a:p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5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bounds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231577"/>
          </a:xfrm>
        </p:spPr>
        <p:txBody>
          <a:bodyPr/>
          <a:lstStyle/>
          <a:p>
            <a:pPr eaLnBrk="1" hangingPunct="1"/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bounds</a:t>
            </a:r>
            <a:r>
              <a:rPr lang="sv-SE" sz="1600" dirty="0" smtClean="0"/>
              <a:t> kräver att en konverterings funktion existerar för en given typ</a:t>
            </a:r>
          </a:p>
          <a:p>
            <a:pPr lvl="1" eaLnBrk="1" hangingPunct="1"/>
            <a:r>
              <a:rPr lang="sv-SE" sz="1600" dirty="0" smtClean="0"/>
              <a:t>Ange en </a:t>
            </a:r>
            <a:r>
              <a:rPr lang="sv-SE" sz="1600" dirty="0" err="1" smtClean="0"/>
              <a:t>view</a:t>
            </a:r>
            <a:r>
              <a:rPr lang="sv-SE" sz="1600" dirty="0" smtClean="0"/>
              <a:t> </a:t>
            </a:r>
            <a:r>
              <a:rPr lang="sv-SE" sz="1600" dirty="0" err="1" smtClean="0"/>
              <a:t>bound</a:t>
            </a:r>
            <a:r>
              <a:rPr lang="sv-SE" sz="1600" dirty="0" smtClean="0"/>
              <a:t> med &lt;%, tex:</a:t>
            </a:r>
          </a:p>
          <a:p>
            <a:pPr lvl="1" eaLnBrk="1" hangingPunct="1"/>
            <a:endParaRPr lang="sv-SE" sz="1600" dirty="0"/>
          </a:p>
          <a:p>
            <a:pPr eaLnBrk="1" hangingPunct="1"/>
            <a:endParaRPr lang="sv-SE" sz="1600" dirty="0" smtClean="0"/>
          </a:p>
          <a:p>
            <a:pPr marL="0" indent="0" eaLnBrk="1" hangingPunct="1">
              <a:buNone/>
            </a:pPr>
            <a:endParaRPr lang="sv-SE" sz="1600" dirty="0" smtClean="0"/>
          </a:p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sz="2000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2087895"/>
            <a:ext cx="6282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288" y="3212976"/>
            <a:ext cx="766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i="1" dirty="0">
              <a:solidFill>
                <a:srgbClr val="4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strToInt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sv-SE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v-SE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v-SE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.toInt</a:t>
            </a:r>
            <a:endParaRPr lang="sv-SE" sz="1200" b="1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a view bound with &lt;%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+ x }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r>
              <a:rPr lang="en-US" sz="12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</a:t>
            </a:r>
            <a:r>
              <a:rPr lang="en-US" sz="1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intCont.getClass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v-SE" sz="1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intCont</a:t>
            </a:r>
            <a:r>
              <a:rPr lang="sv-SE" sz="1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19472</TotalTime>
  <Words>2505</Words>
  <Application>Microsoft Office PowerPoint</Application>
  <PresentationFormat>On-screen Show (4:3)</PresentationFormat>
  <Paragraphs>489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partial functions, continued</vt:lpstr>
      <vt:lpstr>Scala – partial functions, composing</vt:lpstr>
      <vt:lpstr>Scala – views</vt:lpstr>
      <vt:lpstr>Scala – view bounds</vt:lpstr>
      <vt:lpstr>Scala – Övning 1 - view bounds</vt:lpstr>
      <vt:lpstr>Scala – Pattern matching, case classes och hela vägen till Actors</vt:lpstr>
      <vt:lpstr>Scala – Pattern matching, case classes och hela vägen till Actors</vt:lpstr>
      <vt:lpstr>Scala – Pattern matching, case classes och hela vägen till Actors</vt:lpstr>
      <vt:lpstr>Scala – Actor supervision</vt:lpstr>
      <vt:lpstr>Scala – Actor supervision</vt:lpstr>
      <vt:lpstr>Scala – Actor routing</vt:lpstr>
      <vt:lpstr>Scala – Actor routing canonicial way</vt:lpstr>
      <vt:lpstr>Scala – Actor routing the easy way</vt:lpstr>
      <vt:lpstr>Scala – Mer om Akka</vt:lpstr>
      <vt:lpstr>Scala – Övning 1, beräkna PI</vt:lpstr>
      <vt:lpstr>Scala – Övning 1, en möjlig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199</cp:revision>
  <dcterms:created xsi:type="dcterms:W3CDTF">2010-11-03T08:19:25Z</dcterms:created>
  <dcterms:modified xsi:type="dcterms:W3CDTF">2014-05-04T23:12:58Z</dcterms:modified>
</cp:coreProperties>
</file>