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8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9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  <p:sldMasterId id="2147483881" r:id="rId2"/>
    <p:sldMasterId id="2147483660" r:id="rId3"/>
    <p:sldMasterId id="2147483702" r:id="rId4"/>
    <p:sldMasterId id="2147483707" r:id="rId5"/>
    <p:sldMasterId id="2147483712" r:id="rId6"/>
    <p:sldMasterId id="2147483717" r:id="rId7"/>
    <p:sldMasterId id="2147483667" r:id="rId8"/>
    <p:sldMasterId id="2147483722" r:id="rId9"/>
    <p:sldMasterId id="2147483736" r:id="rId10"/>
  </p:sldMasterIdLst>
  <p:notesMasterIdLst>
    <p:notesMasterId r:id="rId45"/>
  </p:notesMasterIdLst>
  <p:handoutMasterIdLst>
    <p:handoutMasterId r:id="rId46"/>
  </p:handoutMasterIdLst>
  <p:sldIdLst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6" r:id="rId38"/>
    <p:sldId id="320" r:id="rId39"/>
    <p:sldId id="317" r:id="rId40"/>
    <p:sldId id="318" r:id="rId41"/>
    <p:sldId id="319" r:id="rId42"/>
    <p:sldId id="322" r:id="rId43"/>
    <p:sldId id="321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77221" autoAdjust="0"/>
  </p:normalViewPr>
  <p:slideViewPr>
    <p:cSldViewPr>
      <p:cViewPr varScale="1">
        <p:scale>
          <a:sx n="69" d="100"/>
          <a:sy n="69" d="100"/>
        </p:scale>
        <p:origin x="220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69BE11F-6042-4519-9572-9ED77DDB30CB}" type="datetimeFigureOut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EE04BF1-A84D-48C3-ADBA-B1D0DE82D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16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D47937D-A867-45BE-96E0-57DE43DCCC22}" type="datetimeFigureOut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1E40A4-3FB7-449A-B695-06AD24728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22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07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26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15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00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4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46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07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56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50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09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9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94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78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44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37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4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74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87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99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802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98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7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258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292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258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54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579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48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78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45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0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66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38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troSlide_TriMaran_im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5875"/>
            <a:ext cx="8353425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7137D-2EC1-4192-A996-F57C33623E01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0C004-0442-4D22-901C-B3F7D9887AD4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42D60-2F58-41FC-8822-F5D3E103D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BC502-047F-41F4-8017-A7F07D5A98C2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5CC4-749F-4C8B-8F82-5372C6E5E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ECFE9-09C6-4C94-BA02-39CEAAC147E5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CC2E1-A54D-4DC8-B5C7-B2FBE4088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29F24-398D-46FA-93C9-3516938EA021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05C4E-01AC-4CC6-83D3-C925D6DBC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D5DC1-1C2A-4C29-8CB2-34691D74F816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2C0E2-8F00-4886-A3D2-12B30A8C3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CA657-CCCF-4BCD-9367-C8E166AE822C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3B7A2-020E-4CB6-BD56-6B7327A72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E6384-8048-48E9-8EFC-B148E3CDB275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CD272-F13C-48C2-ABD5-43C5766BE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1FA7B-54BD-4FF3-967A-5DAA3D11B82B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A5F3F-A605-413F-9BC3-29557E5B91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93A17-881C-4A3C-8C10-BB81DB635A80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58396-49C0-435B-90A3-1E6424A3E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troSlide_TriMaran_im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88913"/>
            <a:ext cx="836930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9F13-03D1-4EC6-9F33-14A4559E49AF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62507-08EE-4125-8D31-C87A4E31D21E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9676F-4931-4901-BF60-DB217E845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2B6D6-F6DE-4010-8E91-0A4C3B16BE54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9F0D3-B44B-41AF-8CBC-486F5680D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0C35A-36D6-47CA-A1E2-3FA8755709F4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A9636-D27D-44F1-9435-28363C745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F18EA-8B1B-4C66-ABBE-B6B99F0B486C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5F6F6-E1EF-4ECE-A8CC-74ABC71FA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C72E0-A1DE-43C0-B4C0-2138DC0A8470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E666E-C144-4797-A422-A17FD0DB2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2B796-35FA-48EB-A403-05AB51AA691D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2D9E2-7CB6-415E-B345-C086E3DF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333F3-6830-4878-AD2D-FDEA6BF5DC39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34734-DE99-4C66-A790-6645F1DBA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B894B-FE3C-4CF3-8CEB-FE81321F8052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40760-B304-40C9-A6FE-536D16CCE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4BA9C-145C-4D0A-B6CC-CDC1FE01EEC9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97B43-D074-444C-8A12-8DAA50595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44FB-FCD6-4E8E-87B6-BB415ED16318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AFA56-79DF-4E69-968C-D3C984194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rk\Documents\My Dropbox\THE STUDY Studio\HiQ\PROJECTS\HIQ0053 Kunskapsbaren\FINAL files\PPT\Speechbubbles_and_glasses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3463" y="468313"/>
            <a:ext cx="4537075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FBA05-5ED5-4DBF-A24E-BC72422EC292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26057-572C-41A2-817C-5452C6AFE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2019300"/>
            <a:ext cx="58547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338" y="2019300"/>
            <a:ext cx="5851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925" y="2019300"/>
            <a:ext cx="5848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925" y="2019300"/>
            <a:ext cx="5848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.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Mini_header_pink_purp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8913"/>
            <a:ext cx="28162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.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Mini_header_pink_purp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8913"/>
            <a:ext cx="28162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PT_chapterslide_box_purple_pin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927475"/>
            <a:ext cx="6334125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PT_chapterslide_box_purple_pin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927475"/>
            <a:ext cx="6334125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Mark\Documents\My Dropbox\THE STUDY Studio\HiQ\PROJECTS\HIQ0053 Kunskapsbaren\FINAL files\PPT\Kunskapsbaren_logotype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413" y="2060575"/>
            <a:ext cx="5591175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Mark\Documents\My Dropbox\THE STUDY Studio\HiQ\PROJECTS\HIQ0053 Kunskapsbaren\FINAL files\PPT\Kunskapsbaren_logotype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038" y="1844675"/>
            <a:ext cx="4987925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rk\Documents\My Dropbox\THE STUDY Studio\HiQ\PROJECTS\HIQ0053 Kunskapsbaren\FINAL files\PPT\Speechbubbles_and_glasses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3463" y="468313"/>
            <a:ext cx="4537075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w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w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wm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wmf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wmf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w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9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hiq_attributlogotyp_neg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35888" y="5734050"/>
            <a:ext cx="14065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0"/>
            <a:ext cx="792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E0E01DF-063B-457F-888C-BFB4E10CDE43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29C8BDD-9EAF-4241-B707-6655F83B6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hiq_attributlogotyp_po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4B30E5-84AF-44B4-9EBE-DCD2784C84FA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5C0FD27-32F9-4FFF-A303-2D0B1748B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52" r:id="rId1"/>
    <p:sldLayoutId id="214748405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0"/>
            <a:ext cx="792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CA7442-01FD-4532-8C2E-882B1F6ECC28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2C457B3-FDF4-4463-9763-0FB5083AF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D77756-7801-4092-8E61-F261E3960D6F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893968-D1DB-4085-A0F6-4A09DA3F4E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6038"/>
            <a:ext cx="879475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407454-C1F7-46D5-9B7E-A81AF966141D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D252682-4686-41D4-8475-086AFCE43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3AFA8F-689C-4D4C-8C5D-F08F97AF738C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120CAD0-91BD-4C53-9D23-3B6B33CEE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322233-1765-425A-870B-FBBCE9ED8559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3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BB1720-0B8A-4449-8892-3BC10FF328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rgbClr val="8429A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6038"/>
            <a:ext cx="879475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DA462F-8920-4679-83CE-CF4D89268BE5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4F0C9B7-0E81-4F6C-AB58-22726B808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177" name="Picture 6" descr="hiq_attributlogotyp_pos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43825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 descr="hiq_attributlogotyp_pos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62282B-8F89-4DFE-B8B4-CABEEBBE5F98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89A713-D77E-449C-ADCB-D5B91F22B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hiq_attributlogotyp_po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6E44647-FF30-45D6-96C9-0B7E4C5237D1}" type="datetime1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2A19A9-8EB2-4B20-A99C-395A56CAD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akka.io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typesafe.com/platform/getstarted" TargetMode="External"/><Relationship Id="rId3" Type="http://schemas.openxmlformats.org/officeDocument/2006/relationships/hyperlink" Target="http://www.scala-lang.org/" TargetMode="External"/><Relationship Id="rId7" Type="http://schemas.openxmlformats.org/officeDocument/2006/relationships/hyperlink" Target="http://www.playframework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liftweb.net/" TargetMode="External"/><Relationship Id="rId5" Type="http://schemas.openxmlformats.org/officeDocument/2006/relationships/hyperlink" Target="https://github.com/claesathiq/hiqscalaintroduction" TargetMode="External"/><Relationship Id="rId4" Type="http://schemas.openxmlformats.org/officeDocument/2006/relationships/hyperlink" Target="http://akka.io/" TargetMode="External"/><Relationship Id="rId9" Type="http://schemas.openxmlformats.org/officeDocument/2006/relationships/hyperlink" Target="http://www.kogics.net/sf:koj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esathiq/hiqscalaintroduc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HiCollege</a:t>
            </a:r>
            <a:r>
              <a:rPr lang="sv-SE" dirty="0" smtClean="0"/>
              <a:t> hösten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47688" y="14938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4800" dirty="0" smtClean="0"/>
              <a:t>Scala – En introduktion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864600" y="3413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32FE30D1-966B-4FB0-BE73-441038E278A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funktioner är objekt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step5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9105" y="1736812"/>
            <a:ext cx="93427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Functions are objects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Timer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oncePerSecond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(callback: ()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v-SE" sz="1200" b="1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callback();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timeFlies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"Time flies when you're having fun"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oncePerSecond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timeFlies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71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anonyma funktioner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step6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0603" y="1772816"/>
            <a:ext cx="793862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Anonymous functions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sv-SE" sz="1200" b="1" dirty="0" smtClean="0">
              <a:solidFill>
                <a:srgbClr val="004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 smtClean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Timer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oncePerSecond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(callback: ()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v-SE" sz="1200" b="1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callback();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oncePerSecond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(() =&gt;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"Time flies when you're having fun"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461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step7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6294" y="1484566"/>
            <a:ext cx="999085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Case classes and pattern matching, also type definitions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Sum(l: Tree, r: Tree)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Tree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(n: String)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Tree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(v: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Tree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Environment = String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(t: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Int = t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Sum(l, r) =&gt; eval(l, env) + eval(r, env)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Var(n)   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(v)  =&gt; v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(Var(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),Var(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),Var(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Environment = {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"Expression: 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"Evaluation with x=5, y=7: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328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traits</a:t>
            </a:r>
            <a:r>
              <a:rPr lang="sv-SE" dirty="0" smtClean="0"/>
              <a:t>, page 1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step8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288" y="1500998"/>
            <a:ext cx="1009886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Traits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DateTrait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Ord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&lt;=(that: Any): Boolean = ( </a:t>
            </a:r>
            <a:r>
              <a:rPr lang="en-US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that) || ( </a:t>
            </a:r>
            <a:r>
              <a:rPr lang="en-US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that)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 (that: Any): Boolean = !( </a:t>
            </a:r>
            <a:r>
              <a:rPr lang="en-US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&lt;= that)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&gt;=(that: Any): Boolean = !( </a:t>
            </a:r>
            <a:r>
              <a:rPr lang="en-US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that)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Date(y: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m: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d: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Ord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m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d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(): String = year +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"-"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month +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"-"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day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equals(that: Any): Boolean =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that.isInstanceOf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[Date] &amp;&amp;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that.asInstanceOf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[Date]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o.day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day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o.month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month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o.year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year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91221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traits</a:t>
            </a:r>
            <a:r>
              <a:rPr lang="sv-SE" dirty="0" smtClean="0"/>
              <a:t>, page 2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smtClean="0"/>
              <a:t>Fortsättning step8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104" y="1916833"/>
            <a:ext cx="10026860" cy="4018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that.isInstanceOf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[Date])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sys.error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"cannot compare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that +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and a Date"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that.asInstanceOf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[Date]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(year 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o.year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|| (year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o.year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&amp;&amp; (month 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o.month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|| (month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o.month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&amp;&amp; day 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o.day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d1 = </a:t>
            </a:r>
            <a:r>
              <a:rPr lang="en-US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Date(2013, 11,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d2 = </a:t>
            </a:r>
            <a:r>
              <a:rPr lang="en-US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Date(2013, 11,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d3 = </a:t>
            </a:r>
            <a:r>
              <a:rPr lang="en-US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Date(2013, 12,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d4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(d1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d2)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(d1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d3)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(d1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d4)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(d1 &lt; d2)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(d1 &lt; d4) //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genericity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step9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9105" y="1664804"/>
            <a:ext cx="927077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Genericity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 the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basics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Genericity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[T]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T = _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set(value: T) { contents = value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get: T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cell = 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cell.set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"Reference contains the half of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cell.get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03548" y="5246915"/>
            <a:ext cx="6660740" cy="584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smtClean="0">
                <a:solidFill>
                  <a:schemeClr val="bg1"/>
                </a:solidFill>
              </a:rPr>
              <a:t>Vid nästa tillfälle kommer vi prata om skillnaderna mellan invariant, </a:t>
            </a:r>
            <a:r>
              <a:rPr lang="sv-SE" sz="1600" dirty="0" err="1" smtClean="0">
                <a:solidFill>
                  <a:schemeClr val="bg1"/>
                </a:solidFill>
              </a:rPr>
              <a:t>kovariant</a:t>
            </a:r>
            <a:r>
              <a:rPr lang="sv-SE" sz="1600" dirty="0" smtClean="0">
                <a:solidFill>
                  <a:schemeClr val="bg1"/>
                </a:solidFill>
              </a:rPr>
              <a:t> och kontravariant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8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apply</a:t>
            </a:r>
            <a:r>
              <a:rPr lang="sv-SE" dirty="0" smtClean="0"/>
              <a:t> / </a:t>
            </a:r>
            <a:r>
              <a:rPr lang="sv-SE" dirty="0" err="1" smtClean="0"/>
              <a:t>unapply</a:t>
            </a:r>
            <a:r>
              <a:rPr lang="sv-SE" dirty="0" smtClean="0"/>
              <a:t> / Option värde / </a:t>
            </a:r>
            <a:r>
              <a:rPr lang="sv-SE" dirty="0" err="1" smtClean="0"/>
              <a:t>App</a:t>
            </a:r>
            <a:r>
              <a:rPr lang="sv-SE" dirty="0" smtClean="0"/>
              <a:t> / implicit typning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step10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288" y="1491682"/>
            <a:ext cx="1067493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The magic apply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unapply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functions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Also Option: Some and None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Also typed variable and implicitly typed variable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Also extending App instead of defining main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Applying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Twice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apply(x: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x *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unapply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(z: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Option[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(z%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Some(z/2)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None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Twice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x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Twice(n)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y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Twice(n)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z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Twice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 =&gt;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950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higher</a:t>
            </a:r>
            <a:r>
              <a:rPr lang="sv-SE" dirty="0" smtClean="0"/>
              <a:t> order </a:t>
            </a:r>
            <a:r>
              <a:rPr lang="sv-SE" dirty="0" err="1" smtClean="0"/>
              <a:t>functions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step11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7524" y="1772816"/>
            <a:ext cx="9486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Higher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order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HigherOrder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Decorator(left: String, right: String)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layout[A](x: A) = left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x.toString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+ right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applyFunc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=&gt; String, v: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 f(v)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decorator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Decorator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"["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"]"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applyFunc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decorator.layout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81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sequence</a:t>
            </a:r>
            <a:r>
              <a:rPr lang="sv-SE" dirty="0" smtClean="0"/>
              <a:t> </a:t>
            </a:r>
            <a:r>
              <a:rPr lang="sv-SE" dirty="0" err="1" smtClean="0"/>
              <a:t>comprehensions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step12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9105" y="1700808"/>
            <a:ext cx="92347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comprehensions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Also note that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an alias for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Console.println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Comprehension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even(from: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to: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List[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=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(i &lt;-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List.range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(from, to)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%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Console.println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453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Greedy</a:t>
            </a:r>
            <a:r>
              <a:rPr lang="sv-SE" dirty="0" smtClean="0"/>
              <a:t> </a:t>
            </a:r>
            <a:r>
              <a:rPr lang="sv-SE" dirty="0" err="1" smtClean="0"/>
              <a:t>Lexical</a:t>
            </a:r>
            <a:r>
              <a:rPr lang="sv-SE" dirty="0" smtClean="0"/>
              <a:t> parser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step4corr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9105" y="1664804"/>
            <a:ext cx="1175505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Scala's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lexical parser is greedy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Will parse greedily, thus consuming "." together with "1", yielding "1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which is interpreted as a Double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( 1.+(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The below line makes it cleared what the parser does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( 1. +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To avoid the above greediness we need to demarcate the "1" explicitly with parenthesis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 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).+(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417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Vad är Scala?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Vad är Scala?</a:t>
            </a:r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smtClean="0"/>
              <a:t>Ett programmeringsspråk som är både objektorienterat (arv, </a:t>
            </a:r>
            <a:r>
              <a:rPr lang="sv-SE" dirty="0" err="1" smtClean="0"/>
              <a:t>polymorphism</a:t>
            </a:r>
            <a:r>
              <a:rPr lang="sv-SE" dirty="0" smtClean="0"/>
              <a:t> och allt) och funktionellt (högre ordningens funktioner, </a:t>
            </a:r>
            <a:r>
              <a:rPr lang="sv-SE" dirty="0" err="1" smtClean="0"/>
              <a:t>closures</a:t>
            </a:r>
            <a:r>
              <a:rPr lang="sv-SE" dirty="0" smtClean="0"/>
              <a:t> m.m.)</a:t>
            </a:r>
          </a:p>
          <a:p>
            <a:pPr eaLnBrk="1" hangingPunct="1"/>
            <a:r>
              <a:rPr lang="sv-SE" dirty="0" smtClean="0"/>
              <a:t>Namnet står för ”</a:t>
            </a:r>
            <a:r>
              <a:rPr lang="sv-SE" dirty="0" err="1" smtClean="0"/>
              <a:t>Scalable</a:t>
            </a:r>
            <a:r>
              <a:rPr lang="sv-SE" dirty="0" smtClean="0"/>
              <a:t> </a:t>
            </a:r>
            <a:r>
              <a:rPr lang="sv-SE" dirty="0" err="1" smtClean="0"/>
              <a:t>Language</a:t>
            </a:r>
            <a:r>
              <a:rPr lang="sv-SE" dirty="0" smtClean="0"/>
              <a:t>” men </a:t>
            </a:r>
            <a:r>
              <a:rPr lang="sv-SE" dirty="0" err="1" smtClean="0"/>
              <a:t>scala</a:t>
            </a:r>
            <a:r>
              <a:rPr lang="sv-SE" dirty="0" smtClean="0"/>
              <a:t> är också ordet för trappa på italienska och Scalas logo är en abstraktion på en trappa.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Skapat av Martin </a:t>
            </a:r>
            <a:r>
              <a:rPr lang="sv-SE" dirty="0" err="1" smtClean="0"/>
              <a:t>Odersky</a:t>
            </a:r>
            <a:endParaRPr lang="sv-SE" dirty="0" smtClean="0"/>
          </a:p>
          <a:p>
            <a:pPr eaLnBrk="1" hangingPunct="1"/>
            <a:r>
              <a:rPr lang="sv-SE" dirty="0" smtClean="0"/>
              <a:t>Tog sin början 2001 på </a:t>
            </a:r>
            <a:r>
              <a:rPr lang="sv-SE" dirty="0" err="1" smtClean="0"/>
              <a:t>École</a:t>
            </a:r>
            <a:r>
              <a:rPr lang="sv-SE" dirty="0" smtClean="0"/>
              <a:t> the </a:t>
            </a:r>
            <a:r>
              <a:rPr lang="sv-SE" dirty="0" err="1" smtClean="0"/>
              <a:t>Polytechnique</a:t>
            </a:r>
            <a:r>
              <a:rPr lang="sv-SE" dirty="0" smtClean="0"/>
              <a:t> </a:t>
            </a:r>
            <a:r>
              <a:rPr lang="sv-SE" dirty="0" err="1" smtClean="0"/>
              <a:t>Fédérale</a:t>
            </a:r>
            <a:r>
              <a:rPr lang="sv-SE" dirty="0" smtClean="0"/>
              <a:t> de Lausanne</a:t>
            </a:r>
          </a:p>
          <a:p>
            <a:pPr eaLnBrk="1" hangingPunct="1"/>
            <a:r>
              <a:rPr lang="sv-SE" dirty="0" smtClean="0"/>
              <a:t>Släpptes 2003 för Java plattformen och 2004 för .NET plattformen</a:t>
            </a:r>
          </a:p>
          <a:p>
            <a:pPr eaLnBrk="1" hangingPunct="1"/>
            <a:r>
              <a:rPr lang="sv-SE" dirty="0" smtClean="0"/>
              <a:t>Version 2.0 släpptes 2006</a:t>
            </a:r>
          </a:p>
          <a:p>
            <a:pPr eaLnBrk="1" hangingPunct="1"/>
            <a:r>
              <a:rPr lang="sv-SE" dirty="0" smtClean="0"/>
              <a:t>Aktuell version (och den vi använder idag) är 2.10.3</a:t>
            </a:r>
          </a:p>
          <a:p>
            <a:pPr eaLnBrk="1" hangingPunct="1"/>
            <a:r>
              <a:rPr lang="sv-SE" dirty="0" smtClean="0"/>
              <a:t>I Januari 2011 fick Scala teamet över €2.3 miljoner från Europeiska Forskningsrådet</a:t>
            </a:r>
          </a:p>
          <a:p>
            <a:pPr eaLnBrk="1" hangingPunct="1"/>
            <a:r>
              <a:rPr lang="sv-SE" dirty="0" smtClean="0"/>
              <a:t>I maj 2011 skapades </a:t>
            </a:r>
            <a:r>
              <a:rPr lang="sv-SE" dirty="0" err="1" smtClean="0"/>
              <a:t>Typesafe</a:t>
            </a:r>
            <a:r>
              <a:rPr lang="sv-SE" dirty="0"/>
              <a:t> </a:t>
            </a:r>
            <a:r>
              <a:rPr lang="sv-SE" dirty="0" smtClean="0"/>
              <a:t>av </a:t>
            </a:r>
            <a:r>
              <a:rPr lang="sv-SE" dirty="0" err="1" smtClean="0"/>
              <a:t>Odersky</a:t>
            </a:r>
            <a:r>
              <a:rPr lang="sv-SE" dirty="0" smtClean="0"/>
              <a:t> m.fl., vilket är ett företag som ger kommersiell support och träning i Scala</a:t>
            </a:r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Parametrar med skönsvärden och parametrar med namn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step13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8660" y="1501815"/>
            <a:ext cx="115030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Default parameter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Named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parameters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ScalaParams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[K,V](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initCapacity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16,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loadFact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Float = 0.75f)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String =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"Capacity ["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initCapacity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"], load factor ["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loadFact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"]"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Default parameter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String,Int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]())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12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nn-NO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MyMap[String,Int](</a:t>
            </a:r>
            <a:r>
              <a:rPr lang="nn-NO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nn-NO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nn-NO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12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nn-NO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MyMap[String,Int](8, 0.5f</a:t>
            </a:r>
            <a:r>
              <a:rPr lang="nn-NO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nn-NO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parameters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When using named parameters, the parameter order does not matter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String,Int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loadFact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0.8f,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initCapacity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Named parameters go particularly well with default parameter values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String,Int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loadFact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0.6f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9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Övre Typgränser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step14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9689" y="1592796"/>
            <a:ext cx="1078294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UpperTypeBounds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Similar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isSimilar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Similar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isSimilar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(m: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m.isInstanceOf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&amp;&amp;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m.asInstanceOf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].x == x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findSimilar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[T &lt;: Similar](e: T,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List[T]): Boolean =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xs.isEmpty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e.isSimilar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xs.head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sv-SE" sz="1200" b="1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findSimilar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[T](e,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xs.tail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list: List[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= List(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findSimilar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 list))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findSimilar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 list))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98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Nedre Typgränser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step15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288" y="1700808"/>
            <a:ext cx="91812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LowerTypeBounds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case class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[T](h: T, t: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[T]) {...}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invariant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    so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[String] is NOT a subtype of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[Any]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case class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[+T](h: T, t: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[T]) {...} is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kovariant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200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//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Invariance +T means that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[Null] is a subtype of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[String] is </a:t>
            </a:r>
            <a:endParaRPr lang="en-US" sz="1200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//     a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subtype of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[Any]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[+T](h: T, t: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[T])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T = h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[T] = t</a:t>
            </a:r>
          </a:p>
          <a:p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prepend[U &gt;: T](elem: U): ListNode[U] =  ListNode(elem, </a:t>
            </a:r>
            <a:r>
              <a:rPr lang="pl-PL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[String]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empty.prepend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).prepend(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anyList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strList.prepend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12345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14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step16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9105" y="1494358"/>
            <a:ext cx="89467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com.hiq.scala.introduction.DuckTypes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Duck Typing, or structural typing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DuckTyping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quack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Quaaaaaack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feathers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"The duck has white feathers"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quack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"The person imitates a duck"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feathers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"The person is a featherless type of duck"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inTheForest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quack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feathers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}) = {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duck.quack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duck.feathers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inTheForest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inTheForest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Person())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Better is to define a Type, see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DuckTypes.scala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//     object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DuckTypes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type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Quacker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quack;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feathers}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sv-SE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needed</a:t>
            </a:r>
            <a:endParaRPr lang="sv-SE" sz="1200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import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DuckTypes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inTheDuckTypeForest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Quacker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duck.quack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duck.feathers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inTheForest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inTheForest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Person())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66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Currying</a:t>
            </a:r>
            <a:r>
              <a:rPr lang="sv-SE" dirty="0" smtClean="0"/>
              <a:t> and </a:t>
            </a:r>
            <a:r>
              <a:rPr lang="sv-SE" dirty="0" err="1" smtClean="0"/>
              <a:t>Partially</a:t>
            </a:r>
            <a:r>
              <a:rPr lang="sv-SE" dirty="0" smtClean="0"/>
              <a:t> </a:t>
            </a:r>
            <a:r>
              <a:rPr lang="sv-SE" dirty="0" err="1" smtClean="0"/>
              <a:t>Applied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step17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9105" y="1484785"/>
            <a:ext cx="101708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Currying and Partially Applied Functions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CurryingAndPartiallyApplied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filter(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List[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], p: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List[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=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xs.isEmpty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(p(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xs.head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xs.head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:: filter(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xs.tail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p)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filter(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xs.tail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p)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nums = List(1, 2, 3, 4, 5, 6, 7, </a:t>
            </a:r>
            <a:r>
              <a:rPr lang="nn-NO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Currying; turns a function of the form (A,B) =&gt; C into A =&gt; B =&gt; C, that is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 given a function of multiple arguments, it will produce a chain of functions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 that each take one argument and return a chain one shorter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modN(n: Int)(x: Int) = (x % n) ==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mod2: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mod3: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(filter(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mod2))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(filter(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mod3))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Partially applying function; a function where some of its arguments have already </a:t>
            </a:r>
            <a:endParaRPr lang="en-US" sz="1200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//    been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supplied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modP(n: Int, x: Int) = (x % n) ==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modP2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(2, _: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modP3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(3, _: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(filter(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modP2))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(filter(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modP3))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237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Closures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step18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9105" y="1664804"/>
            <a:ext cx="8946740" cy="3885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Closures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Closures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v1 = (x: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"Val is 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(x + y))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v1(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Note that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Scala's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Closures are not pure functional, they are dynamically bound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Therefor binding to a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can produce unexpected results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v2 = (x: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println(</a:t>
            </a:r>
            <a:r>
              <a:rPr lang="nl-NL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"Val is "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(x + z))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v2(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z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v2(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374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Call By </a:t>
            </a:r>
            <a:r>
              <a:rPr lang="sv-SE" dirty="0" err="1" smtClean="0"/>
              <a:t>Name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step19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873" y="1480148"/>
            <a:ext cx="8298668" cy="4516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Automatic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Type-Dependent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Closure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Construction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aka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Call By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CallByName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visibleOps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(r: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visible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Ops"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r 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callByValue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"x1="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x)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"x2="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x)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callByName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(x: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"x1="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x)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"x2="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x)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callByValue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visibleOps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"------------------"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callByName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visibleOps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730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Hantera XML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step20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5288" y="1484785"/>
            <a:ext cx="10278888" cy="5004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XML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processing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 Scala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ScalaXml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page =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&gt;Hello XHTML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&lt;h1&gt;Hello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&lt;p&gt;&lt;a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"scala-lang.org"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&gt;Scala&lt;/a&gt; talks XHTML&lt;/p&gt;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page.toString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java.text.DateFormat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getDateInstance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dateString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df.format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theDate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String) =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dateMsg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addressedTo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={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}&gt;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Hello, { name }! Today is {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dateMsg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theDate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"Scala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lovers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384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Implicita parametrar, konverteringar och klasser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step21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288" y="1498640"/>
            <a:ext cx="100988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Implicit parameters and implicit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conversions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and implicit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Implicits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Implicit parameter; Note the use of a rather unique type, to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avoid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accidental implicit matching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PreferredName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String)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preferredName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PreferredName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"Scala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lovers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greet(greeting: String)(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preferredName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PreferredName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preferredName.name)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greet(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PreferredName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HiQ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Implicit conversion;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Note that of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course it makes little sense with an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//  conversion that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causes loss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of precision, like this one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doubleToInt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(x: Double) =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x.toInt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Would be illegal without the above implicit conversion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 = 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i)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IntWithPretty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pretty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"Pretty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x)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pretty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Would be illegal without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implicit conversion to </a:t>
            </a:r>
            <a:r>
              <a:rPr lang="en-US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IntWithPretty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37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Actors</a:t>
            </a:r>
            <a:r>
              <a:rPr lang="sv-SE" dirty="0" smtClean="0"/>
              <a:t> förberedelser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266362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Lägg till Akka i projektet!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Öppna </a:t>
            </a:r>
            <a:r>
              <a:rPr lang="sv-SE" dirty="0" err="1" smtClean="0"/>
              <a:t>projektinställningar</a:t>
            </a:r>
            <a:r>
              <a:rPr lang="sv-SE" dirty="0" smtClean="0"/>
              <a:t> (klicka projektets namn och F4)</a:t>
            </a:r>
          </a:p>
          <a:p>
            <a:pPr eaLnBrk="1" hangingPunct="1"/>
            <a:r>
              <a:rPr lang="sv-SE" dirty="0" smtClean="0"/>
              <a:t>I </a:t>
            </a:r>
            <a:r>
              <a:rPr lang="sv-SE" dirty="0" err="1" smtClean="0"/>
              <a:t>Libraries</a:t>
            </a:r>
            <a:r>
              <a:rPr lang="sv-SE" dirty="0" smtClean="0"/>
              <a:t> (den som ej </a:t>
            </a:r>
            <a:r>
              <a:rPr lang="sv-SE" dirty="0" err="1" smtClean="0"/>
              <a:t>innhåller</a:t>
            </a:r>
            <a:r>
              <a:rPr lang="sv-SE" dirty="0" smtClean="0"/>
              <a:t> scala-compiler.jar), lägg till:</a:t>
            </a:r>
          </a:p>
          <a:p>
            <a:pPr lvl="1" eaLnBrk="1" hangingPunct="1"/>
            <a:r>
              <a:rPr lang="sv-SE" dirty="0" smtClean="0"/>
              <a:t>akka-actors.jar</a:t>
            </a:r>
          </a:p>
          <a:p>
            <a:pPr lvl="1" eaLnBrk="1" hangingPunct="1"/>
            <a:r>
              <a:rPr lang="sv-SE" dirty="0" smtClean="0"/>
              <a:t>typesafe-config.jar</a:t>
            </a:r>
          </a:p>
        </p:txBody>
      </p:sp>
    </p:spTree>
    <p:extLst>
      <p:ext uri="{BB962C8B-B14F-4D97-AF65-F5344CB8AC3E}">
        <p14:creationId xmlns:p14="http://schemas.microsoft.com/office/powerpoint/2010/main" val="25699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Scalas viktigaste egenskaper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Några viktiga egenskaper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smtClean="0"/>
              <a:t>Kompileras till </a:t>
            </a:r>
            <a:r>
              <a:rPr lang="sv-SE" dirty="0" err="1" smtClean="0"/>
              <a:t>bytekod</a:t>
            </a:r>
            <a:r>
              <a:rPr lang="sv-SE" dirty="0" smtClean="0"/>
              <a:t>, precis som Java</a:t>
            </a:r>
          </a:p>
          <a:p>
            <a:pPr eaLnBrk="1" hangingPunct="1"/>
            <a:r>
              <a:rPr lang="sv-SE" dirty="0" smtClean="0"/>
              <a:t>Koncist (oftast betydligt färre rader kod än Java)</a:t>
            </a:r>
          </a:p>
          <a:p>
            <a:pPr eaLnBrk="1" hangingPunct="1"/>
            <a:r>
              <a:rPr lang="sv-SE" dirty="0"/>
              <a:t>Sömlös integration med </a:t>
            </a:r>
            <a:r>
              <a:rPr lang="sv-SE" dirty="0" smtClean="0"/>
              <a:t>Java</a:t>
            </a:r>
          </a:p>
          <a:p>
            <a:pPr eaLnBrk="1" hangingPunct="1"/>
            <a:r>
              <a:rPr lang="sv-SE" dirty="0" smtClean="0"/>
              <a:t>Körs på JVM (stöd för .NET har mer eller mindre försvunnit)</a:t>
            </a:r>
          </a:p>
          <a:p>
            <a:pPr eaLnBrk="1" hangingPunct="1"/>
            <a:r>
              <a:rPr lang="sv-SE" dirty="0" err="1" smtClean="0"/>
              <a:t>Garbage</a:t>
            </a:r>
            <a:r>
              <a:rPr lang="sv-SE" dirty="0" smtClean="0"/>
              <a:t> </a:t>
            </a:r>
            <a:r>
              <a:rPr lang="sv-SE" dirty="0" err="1" smtClean="0"/>
              <a:t>collected</a:t>
            </a:r>
            <a:endParaRPr lang="sv-SE" dirty="0" smtClean="0"/>
          </a:p>
          <a:p>
            <a:pPr eaLnBrk="1" hangingPunct="1"/>
            <a:r>
              <a:rPr lang="sv-SE" dirty="0" smtClean="0"/>
              <a:t>Objektorienterat</a:t>
            </a:r>
          </a:p>
          <a:p>
            <a:pPr eaLnBrk="1" hangingPunct="1"/>
            <a:r>
              <a:rPr lang="sv-SE" dirty="0" smtClean="0"/>
              <a:t>Funktionellt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5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Actors</a:t>
            </a:r>
            <a:r>
              <a:rPr lang="sv-SE" dirty="0" smtClean="0"/>
              <a:t> 1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step22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9105" y="1484785"/>
            <a:ext cx="104949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preStart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context.actorOf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(Props[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Greeter.Greet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Greeter.Done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⇒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context.stop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Greeter.Greet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⇒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sender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Greeter.Done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system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ActorSystem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system.actorOf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(Props[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151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Actors</a:t>
            </a:r>
            <a:r>
              <a:rPr lang="sv-SE" dirty="0" smtClean="0"/>
              <a:t> 2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step23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7121" y="1478508"/>
            <a:ext cx="10350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A very simple Auction system with actors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Auctioneer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 See code in step23 **/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67121" y="2538413"/>
            <a:ext cx="8345079" cy="380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sv-SE" sz="2000" b="1" dirty="0" smtClean="0"/>
              <a:t>Mer om </a:t>
            </a:r>
            <a:r>
              <a:rPr lang="sv-SE" sz="2000" b="1" dirty="0" err="1" smtClean="0"/>
              <a:t>Actors</a:t>
            </a:r>
            <a:endParaRPr lang="sv-SE" sz="2000" b="1" dirty="0" smtClean="0"/>
          </a:p>
          <a:p>
            <a:pPr marL="0" indent="0" eaLnBrk="1" hangingPunct="1">
              <a:buNone/>
            </a:pPr>
            <a:endParaRPr lang="sv-SE" dirty="0" smtClean="0"/>
          </a:p>
          <a:p>
            <a:pPr eaLnBrk="1" hangingPunct="1"/>
            <a:r>
              <a:rPr lang="sv-SE" dirty="0" smtClean="0"/>
              <a:t>Enkel och effektiv abstraktion for parallella och distribuerade processer</a:t>
            </a:r>
          </a:p>
          <a:p>
            <a:pPr eaLnBrk="1" hangingPunct="1"/>
            <a:r>
              <a:rPr lang="sv-SE" dirty="0" err="1" smtClean="0"/>
              <a:t>Actors</a:t>
            </a:r>
            <a:r>
              <a:rPr lang="sv-SE" dirty="0" smtClean="0"/>
              <a:t> är fristående enheter som bara utbyter information via s.k. </a:t>
            </a:r>
            <a:r>
              <a:rPr lang="sv-SE" dirty="0" err="1" smtClean="0"/>
              <a:t>message</a:t>
            </a:r>
            <a:r>
              <a:rPr lang="sv-SE" dirty="0" smtClean="0"/>
              <a:t> </a:t>
            </a:r>
            <a:r>
              <a:rPr lang="sv-SE" dirty="0" err="1" smtClean="0"/>
              <a:t>passing</a:t>
            </a:r>
            <a:r>
              <a:rPr lang="sv-SE" dirty="0" smtClean="0"/>
              <a:t> (delar inte tillstånd eller minne)</a:t>
            </a:r>
          </a:p>
          <a:p>
            <a:pPr eaLnBrk="1" hangingPunct="1"/>
            <a:r>
              <a:rPr lang="sv-SE" dirty="0" smtClean="0"/>
              <a:t>Sedan Scala 2.10.2 är default implementationen för Akka (</a:t>
            </a:r>
            <a:r>
              <a:rPr lang="sv-SE" dirty="0" err="1" smtClean="0"/>
              <a:t>see</a:t>
            </a:r>
            <a:r>
              <a:rPr lang="sv-SE" dirty="0" smtClean="0"/>
              <a:t> </a:t>
            </a:r>
            <a:r>
              <a:rPr lang="sv-SE" dirty="0" smtClean="0">
                <a:hlinkClick r:id="rId3"/>
              </a:rPr>
              <a:t>akka.io</a:t>
            </a:r>
            <a:r>
              <a:rPr lang="sv-SE" dirty="0" smtClean="0"/>
              <a:t>)</a:t>
            </a:r>
          </a:p>
          <a:p>
            <a:pPr eaLnBrk="1" hangingPunct="1"/>
            <a:r>
              <a:rPr lang="sv-SE" dirty="0" smtClean="0"/>
              <a:t>Akka är en event baserad implementation av </a:t>
            </a:r>
            <a:r>
              <a:rPr lang="sv-SE" dirty="0" err="1" smtClean="0"/>
              <a:t>Actor</a:t>
            </a:r>
            <a:r>
              <a:rPr lang="sv-SE" dirty="0" smtClean="0"/>
              <a:t> modellen</a:t>
            </a:r>
          </a:p>
          <a:p>
            <a:pPr eaLnBrk="1" hangingPunct="1"/>
            <a:r>
              <a:rPr lang="sv-SE" dirty="0" smtClean="0"/>
              <a:t>Gör varje </a:t>
            </a:r>
            <a:r>
              <a:rPr lang="sv-SE" dirty="0" err="1" smtClean="0"/>
              <a:t>actor</a:t>
            </a:r>
            <a:r>
              <a:rPr lang="sv-SE" dirty="0" smtClean="0"/>
              <a:t> väldigt ”lätt” (stödjer runt 2.7 miljoner </a:t>
            </a:r>
            <a:r>
              <a:rPr lang="sv-SE" dirty="0" err="1" smtClean="0"/>
              <a:t>actors</a:t>
            </a:r>
            <a:r>
              <a:rPr lang="sv-SE" dirty="0" smtClean="0"/>
              <a:t> per GB RAM)</a:t>
            </a:r>
          </a:p>
          <a:p>
            <a:pPr eaLnBrk="1" hangingPunct="1"/>
            <a:r>
              <a:rPr lang="sv-SE" dirty="0" smtClean="0"/>
              <a:t>Akka stöder/tvingar en övervakningsmodell där en </a:t>
            </a:r>
            <a:r>
              <a:rPr lang="sv-SE" dirty="0" err="1" smtClean="0"/>
              <a:t>actor</a:t>
            </a:r>
            <a:r>
              <a:rPr lang="sv-SE" dirty="0" smtClean="0"/>
              <a:t> som skapar en annan </a:t>
            </a:r>
            <a:r>
              <a:rPr lang="sv-SE" dirty="0" err="1" smtClean="0"/>
              <a:t>actor</a:t>
            </a:r>
            <a:r>
              <a:rPr lang="sv-SE" dirty="0" smtClean="0"/>
              <a:t> också övervakar dess tillstånd, även om en </a:t>
            </a:r>
            <a:r>
              <a:rPr lang="sv-SE" dirty="0" err="1" smtClean="0"/>
              <a:t>actor</a:t>
            </a:r>
            <a:r>
              <a:rPr lang="sv-SE" dirty="0" smtClean="0"/>
              <a:t> startas i en annan JVM. Ett flertal strategier finns för felhantering (kaskad, omstart, omstart av alla syskon m.fl.)</a:t>
            </a:r>
          </a:p>
          <a:p>
            <a:pPr eaLnBrk="1" hangingPunct="1"/>
            <a:r>
              <a:rPr lang="sv-SE" dirty="0" err="1" smtClean="0"/>
              <a:t>Actors</a:t>
            </a:r>
            <a:r>
              <a:rPr lang="sv-SE" dirty="0" smtClean="0"/>
              <a:t> kan användas för att implementera ”Hot </a:t>
            </a:r>
            <a:r>
              <a:rPr lang="sv-SE" dirty="0" err="1" smtClean="0"/>
              <a:t>Swapping</a:t>
            </a:r>
            <a:r>
              <a:rPr lang="sv-SE" dirty="0" smtClean="0"/>
              <a:t>” av kod</a:t>
            </a:r>
          </a:p>
        </p:txBody>
      </p:sp>
    </p:spTree>
    <p:extLst>
      <p:ext uri="{BB962C8B-B14F-4D97-AF65-F5344CB8AC3E}">
        <p14:creationId xmlns:p14="http://schemas.microsoft.com/office/powerpoint/2010/main" val="155556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Övningar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83560" y="1196752"/>
            <a:ext cx="8345079" cy="380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sv-SE" sz="2000" b="1" dirty="0" smtClean="0"/>
              <a:t>Övningar</a:t>
            </a:r>
          </a:p>
          <a:p>
            <a:pPr marL="0" indent="0" eaLnBrk="1" hangingPunct="1">
              <a:buFont typeface="Arial" charset="0"/>
              <a:buNone/>
            </a:pPr>
            <a:endParaRPr lang="sv-SE" dirty="0" smtClean="0"/>
          </a:p>
          <a:p>
            <a:pPr marL="342900" indent="-342900" eaLnBrk="1" hangingPunct="1">
              <a:buFont typeface="+mj-lt"/>
              <a:buAutoNum type="arabicPeriod"/>
            </a:pPr>
            <a:r>
              <a:rPr lang="sv-SE" dirty="0" smtClean="0"/>
              <a:t>Implementera en kommandoradsparser med hjälp av match (tänk på att match tillåter </a:t>
            </a:r>
            <a:r>
              <a:rPr lang="sv-SE" dirty="0" err="1" smtClean="0"/>
              <a:t>regular</a:t>
            </a:r>
            <a:r>
              <a:rPr lang="sv-SE" dirty="0" smtClean="0"/>
              <a:t> expressions)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sv-SE" dirty="0" smtClean="0"/>
              <a:t>Lägg till en ”inbyggd” funktion till </a:t>
            </a:r>
            <a:r>
              <a:rPr lang="sv-SE" dirty="0" err="1" smtClean="0"/>
              <a:t>Int</a:t>
            </a:r>
            <a:r>
              <a:rPr lang="sv-SE" dirty="0" smtClean="0"/>
              <a:t> som heter ”!” och som beräknar fakultet (kom ihåg implicita funktioner och klasser). Bonus om funktionen blir ”</a:t>
            </a:r>
            <a:r>
              <a:rPr lang="sv-SE" dirty="0" err="1" smtClean="0"/>
              <a:t>tail</a:t>
            </a:r>
            <a:r>
              <a:rPr lang="sv-SE" dirty="0" smtClean="0"/>
              <a:t> </a:t>
            </a:r>
            <a:r>
              <a:rPr lang="sv-SE" dirty="0" err="1" smtClean="0"/>
              <a:t>recursive</a:t>
            </a:r>
            <a:r>
              <a:rPr lang="sv-SE" dirty="0" smtClean="0"/>
              <a:t>”…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sv-SE" dirty="0" err="1" smtClean="0"/>
              <a:t>Loopa</a:t>
            </a:r>
            <a:r>
              <a:rPr lang="sv-SE" dirty="0" smtClean="0"/>
              <a:t> över alla kommandoradsargument och returnera en </a:t>
            </a:r>
            <a:r>
              <a:rPr lang="sv-SE" dirty="0" err="1" smtClean="0"/>
              <a:t>Sequence</a:t>
            </a:r>
            <a:r>
              <a:rPr lang="sv-SE" dirty="0" smtClean="0"/>
              <a:t> med alla  </a:t>
            </a:r>
            <a:r>
              <a:rPr lang="sv-SE" dirty="0"/>
              <a:t>a</a:t>
            </a:r>
            <a:r>
              <a:rPr lang="sv-SE" dirty="0" smtClean="0"/>
              <a:t>rgument i </a:t>
            </a:r>
            <a:r>
              <a:rPr lang="sv-SE" dirty="0" err="1" smtClean="0"/>
              <a:t>upper</a:t>
            </a:r>
            <a:r>
              <a:rPr lang="sv-SE" dirty="0" smtClean="0"/>
              <a:t> </a:t>
            </a:r>
            <a:r>
              <a:rPr lang="sv-SE" dirty="0" err="1" smtClean="0"/>
              <a:t>case</a:t>
            </a:r>
            <a:r>
              <a:rPr lang="sv-SE" dirty="0" smtClean="0"/>
              <a:t>.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sv-SE" dirty="0" smtClean="0"/>
              <a:t>Beräkna summan av alla kommandoradsargument (tips: kika på </a:t>
            </a:r>
            <a:r>
              <a:rPr lang="sv-SE" dirty="0" err="1" smtClean="0"/>
              <a:t>Seq.foldRight</a:t>
            </a:r>
            <a:r>
              <a:rPr lang="sv-SE" dirty="0" smtClean="0"/>
              <a:t>)</a:t>
            </a:r>
          </a:p>
          <a:p>
            <a:pPr marL="342900" indent="-342900" eaLnBrk="1" hangingPunct="1">
              <a:buFont typeface="+mj-lt"/>
              <a:buAutoNum type="arabicPeriod"/>
            </a:pPr>
            <a:endParaRPr lang="sv-SE" dirty="0" smtClean="0"/>
          </a:p>
          <a:p>
            <a:pPr eaLnBrk="1" hangingPunct="1"/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41068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övrigt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83560" y="1196752"/>
            <a:ext cx="8345079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sv-SE" sz="2000" b="1" dirty="0" smtClean="0"/>
              <a:t>Övrigt värt att nämna</a:t>
            </a:r>
            <a:endParaRPr lang="sv-SE" sz="2000" b="1" dirty="0" smtClean="0"/>
          </a:p>
          <a:p>
            <a:pPr marL="0" indent="0" eaLnBrk="1" hangingPunct="1">
              <a:buFont typeface="Arial" charset="0"/>
              <a:buNone/>
            </a:pPr>
            <a:endParaRPr lang="sv-SE" dirty="0" smtClean="0"/>
          </a:p>
          <a:p>
            <a:pPr eaLnBrk="1" hangingPunct="1"/>
            <a:r>
              <a:rPr lang="sv-SE" dirty="0" err="1" smtClean="0"/>
              <a:t>Futures</a:t>
            </a:r>
            <a:r>
              <a:rPr lang="sv-SE" dirty="0" smtClean="0"/>
              <a:t> och </a:t>
            </a:r>
            <a:r>
              <a:rPr lang="sv-SE" dirty="0" err="1" smtClean="0"/>
              <a:t>Promises</a:t>
            </a:r>
            <a:endParaRPr lang="sv-SE" dirty="0" smtClean="0"/>
          </a:p>
          <a:p>
            <a:pPr marL="785813" lvl="1" indent="-342900" eaLnBrk="1" hangingPunct="1"/>
            <a:r>
              <a:rPr lang="sv-SE" dirty="0" err="1" smtClean="0"/>
              <a:t>Future</a:t>
            </a:r>
            <a:r>
              <a:rPr lang="sv-SE" dirty="0" smtClean="0"/>
              <a:t> är en hållar</a:t>
            </a:r>
            <a:r>
              <a:rPr lang="sv-SE" dirty="0" smtClean="0"/>
              <a:t>e för framtida resultat</a:t>
            </a:r>
          </a:p>
          <a:p>
            <a:pPr marL="785813" lvl="1" indent="-342900" eaLnBrk="1" hangingPunct="1"/>
            <a:r>
              <a:rPr lang="sv-SE" dirty="0" err="1" smtClean="0"/>
              <a:t>Promise</a:t>
            </a:r>
            <a:r>
              <a:rPr lang="sv-SE" dirty="0" smtClean="0"/>
              <a:t> kan användas för att komplettera en </a:t>
            </a:r>
            <a:r>
              <a:rPr lang="sv-SE" dirty="0" err="1" smtClean="0"/>
              <a:t>Future</a:t>
            </a:r>
            <a:r>
              <a:rPr lang="sv-SE" dirty="0" smtClean="0"/>
              <a:t> med resultat</a:t>
            </a:r>
            <a:endParaRPr lang="sv-SE" dirty="0" smtClean="0"/>
          </a:p>
          <a:p>
            <a:pPr eaLnBrk="1" hangingPunct="1"/>
            <a:r>
              <a:rPr lang="sv-SE" dirty="0" smtClean="0"/>
              <a:t>Partial </a:t>
            </a:r>
            <a:r>
              <a:rPr lang="sv-SE" dirty="0" err="1" smtClean="0"/>
              <a:t>Function</a:t>
            </a:r>
            <a:endParaRPr lang="sv-SE" dirty="0" smtClean="0"/>
          </a:p>
          <a:p>
            <a:pPr lvl="1" eaLnBrk="1" hangingPunct="1"/>
            <a:r>
              <a:rPr lang="sv-SE" dirty="0" smtClean="0"/>
              <a:t>En funktion som bara är definierad för vissa värden</a:t>
            </a:r>
          </a:p>
          <a:p>
            <a:pPr lvl="2" eaLnBrk="1" hangingPunct="1"/>
            <a:r>
              <a:rPr lang="sv-SE" dirty="0" smtClean="0"/>
              <a:t>Ex: kvadratroten är bara definierad för tal &gt;= 0 (om man inte hanterar imaginära tal)</a:t>
            </a:r>
          </a:p>
          <a:p>
            <a:pPr lvl="1" eaLnBrk="1" hangingPunct="1"/>
            <a:r>
              <a:rPr lang="sv-SE" dirty="0" smtClean="0"/>
              <a:t>Ej att förväxla med </a:t>
            </a:r>
            <a:r>
              <a:rPr lang="sv-SE" dirty="0" err="1" smtClean="0"/>
              <a:t>Partially</a:t>
            </a:r>
            <a:r>
              <a:rPr lang="sv-SE" dirty="0" smtClean="0"/>
              <a:t> </a:t>
            </a:r>
            <a:r>
              <a:rPr lang="sv-SE" dirty="0" err="1" smtClean="0"/>
              <a:t>Applied</a:t>
            </a:r>
            <a:r>
              <a:rPr lang="sv-SE" dirty="0" smtClean="0"/>
              <a:t> </a:t>
            </a:r>
            <a:r>
              <a:rPr lang="sv-SE" dirty="0" err="1" smtClean="0"/>
              <a:t>Function</a:t>
            </a:r>
            <a:endParaRPr lang="sv-SE" dirty="0" smtClean="0"/>
          </a:p>
          <a:p>
            <a:pPr lvl="1" eaLnBrk="1" hangingPunct="1"/>
            <a:r>
              <a:rPr lang="sv-SE" dirty="0" smtClean="0"/>
              <a:t>Har funktionen </a:t>
            </a:r>
            <a:r>
              <a:rPr lang="sv-SE" dirty="0" err="1" smtClean="0"/>
              <a:t>isDefinedAt</a:t>
            </a:r>
            <a:r>
              <a:rPr lang="sv-SE" dirty="0" smtClean="0"/>
              <a:t>(x: A)</a:t>
            </a:r>
            <a:endParaRPr lang="sv-SE" dirty="0" smtClean="0"/>
          </a:p>
          <a:p>
            <a:pPr eaLnBrk="1" hangingPunct="1"/>
            <a:r>
              <a:rPr lang="sv-SE" dirty="0" smtClean="0"/>
              <a:t>Annotation</a:t>
            </a:r>
          </a:p>
          <a:p>
            <a:pPr lvl="1" eaLnBrk="1" hangingPunct="1"/>
            <a:r>
              <a:rPr lang="sv-SE" dirty="0" smtClean="0"/>
              <a:t>@</a:t>
            </a:r>
            <a:r>
              <a:rPr lang="sv-SE" dirty="0" err="1" smtClean="0"/>
              <a:t>Throws</a:t>
            </a:r>
            <a:r>
              <a:rPr lang="sv-SE" dirty="0" smtClean="0"/>
              <a:t> måste ibland användas när Java kod använder Scala kod som kan kasta en </a:t>
            </a:r>
            <a:r>
              <a:rPr lang="sv-SE" dirty="0" err="1" smtClean="0"/>
              <a:t>Exception</a:t>
            </a:r>
            <a:r>
              <a:rPr lang="sv-SE" dirty="0" smtClean="0"/>
              <a:t> (eftersom alla Scala </a:t>
            </a:r>
            <a:r>
              <a:rPr lang="sv-SE" dirty="0" err="1" smtClean="0"/>
              <a:t>Exceptions</a:t>
            </a:r>
            <a:r>
              <a:rPr lang="sv-SE" dirty="0" smtClean="0"/>
              <a:t> i Scala är </a:t>
            </a:r>
            <a:r>
              <a:rPr lang="sv-SE" dirty="0" err="1" smtClean="0"/>
              <a:t>RuntimeException</a:t>
            </a:r>
            <a:r>
              <a:rPr lang="sv-SE" dirty="0" smtClean="0"/>
              <a:t>)</a:t>
            </a:r>
          </a:p>
          <a:p>
            <a:pPr lvl="1" eaLnBrk="1" hangingPunct="1"/>
            <a:r>
              <a:rPr lang="sv-SE" dirty="0" smtClean="0"/>
              <a:t>@</a:t>
            </a:r>
            <a:r>
              <a:rPr lang="sv-SE" dirty="0" err="1" smtClean="0"/>
              <a:t>tailrec</a:t>
            </a:r>
            <a:r>
              <a:rPr lang="sv-SE" dirty="0" smtClean="0"/>
              <a:t> kan användas för att låta kompilatorn kolla om en funktion är ”</a:t>
            </a:r>
            <a:r>
              <a:rPr lang="sv-SE" dirty="0" err="1" smtClean="0"/>
              <a:t>tail</a:t>
            </a:r>
            <a:r>
              <a:rPr lang="sv-SE" dirty="0" smtClean="0"/>
              <a:t> </a:t>
            </a:r>
            <a:r>
              <a:rPr lang="sv-SE" dirty="0" err="1" smtClean="0"/>
              <a:t>recursive</a:t>
            </a:r>
            <a:r>
              <a:rPr lang="sv-SE" dirty="0" smtClean="0"/>
              <a:t>”</a:t>
            </a:r>
          </a:p>
          <a:p>
            <a:pPr lvl="1" eaLnBrk="1" hangingPunct="1"/>
            <a:r>
              <a:rPr lang="sv-SE" dirty="0" smtClean="0"/>
              <a:t>Förstås massor av andra</a:t>
            </a:r>
            <a:endParaRPr lang="sv-SE" dirty="0" smtClean="0"/>
          </a:p>
          <a:p>
            <a:pPr eaLnBrk="1" hangingPunct="1"/>
            <a:r>
              <a:rPr lang="sv-SE" dirty="0" smtClean="0"/>
              <a:t>Inner </a:t>
            </a:r>
            <a:r>
              <a:rPr lang="sv-SE" dirty="0" err="1" smtClean="0"/>
              <a:t>classes</a:t>
            </a:r>
            <a:endParaRPr lang="sv-SE" dirty="0" smtClean="0"/>
          </a:p>
          <a:p>
            <a:pPr lvl="1" eaLnBrk="1" hangingPunct="1"/>
            <a:r>
              <a:rPr lang="sv-SE" dirty="0" smtClean="0"/>
              <a:t>Inner </a:t>
            </a:r>
            <a:r>
              <a:rPr lang="sv-SE" dirty="0" err="1" smtClean="0"/>
              <a:t>classes</a:t>
            </a:r>
            <a:r>
              <a:rPr lang="sv-SE" dirty="0" smtClean="0"/>
              <a:t> är bundna till instanser, ej klasser</a:t>
            </a:r>
          </a:p>
          <a:p>
            <a:pPr lvl="2" eaLnBrk="1" hangingPunct="1"/>
            <a:r>
              <a:rPr lang="sv-SE" dirty="0" err="1" smtClean="0"/>
              <a:t>x.Inner</a:t>
            </a:r>
            <a:r>
              <a:rPr lang="sv-SE" dirty="0" err="1" smtClean="0"/>
              <a:t>Class</a:t>
            </a:r>
            <a:r>
              <a:rPr lang="sv-SE" dirty="0" smtClean="0"/>
              <a:t> är alltså inte samma typ som </a:t>
            </a:r>
            <a:r>
              <a:rPr lang="sv-SE" dirty="0" err="1" smtClean="0"/>
              <a:t>y.InnerClass</a:t>
            </a:r>
            <a:r>
              <a:rPr lang="sv-SE" dirty="0" smtClean="0"/>
              <a:t> även om x och y är av samma typ</a:t>
            </a:r>
          </a:p>
          <a:p>
            <a:pPr lvl="2" eaLnBrk="1" hangingPunct="1"/>
            <a:r>
              <a:rPr lang="sv-SE" dirty="0" smtClean="0"/>
              <a:t>Om x och y är </a:t>
            </a:r>
            <a:r>
              <a:rPr lang="sv-SE" dirty="0" err="1" smtClean="0"/>
              <a:t>Int</a:t>
            </a:r>
            <a:r>
              <a:rPr lang="sv-SE" dirty="0" smtClean="0"/>
              <a:t> är deras inre klasser gemensamt </a:t>
            </a:r>
            <a:r>
              <a:rPr lang="sv-SE" dirty="0" err="1" smtClean="0"/>
              <a:t>Int#InnerClass</a:t>
            </a:r>
            <a:endParaRPr lang="sv-SE" dirty="0" smtClean="0"/>
          </a:p>
          <a:p>
            <a:pPr eaLnBrk="1" hangingPunct="1"/>
            <a:r>
              <a:rPr lang="sv-SE" dirty="0" err="1" smtClean="0"/>
              <a:t>Views</a:t>
            </a:r>
            <a:endParaRPr lang="sv-SE" dirty="0" smtClean="0"/>
          </a:p>
          <a:p>
            <a:pPr lvl="1" eaLnBrk="1" hangingPunct="1"/>
            <a:r>
              <a:rPr lang="sv-SE" dirty="0" smtClean="0"/>
              <a:t>Liknar implicit konvertering för </a:t>
            </a:r>
            <a:r>
              <a:rPr lang="sv-SE" dirty="0" err="1" smtClean="0"/>
              <a:t>Sequences</a:t>
            </a:r>
            <a:r>
              <a:rPr lang="sv-SE" dirty="0" smtClean="0"/>
              <a:t>, men skapar en ”</a:t>
            </a:r>
            <a:r>
              <a:rPr lang="sv-SE" dirty="0" err="1" smtClean="0"/>
              <a:t>lazy</a:t>
            </a:r>
            <a:r>
              <a:rPr lang="sv-SE" dirty="0" smtClean="0"/>
              <a:t>” </a:t>
            </a:r>
            <a:r>
              <a:rPr lang="sv-SE" dirty="0" err="1" smtClean="0"/>
              <a:t>Sequence</a:t>
            </a:r>
            <a:endParaRPr lang="sv-SE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43931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Länkar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83560" y="1196752"/>
            <a:ext cx="8345079" cy="380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sv-SE" sz="2000" b="1" dirty="0" smtClean="0"/>
              <a:t>Länkar och vidare läsning</a:t>
            </a:r>
          </a:p>
          <a:p>
            <a:pPr marL="0" indent="0" eaLnBrk="1" hangingPunct="1">
              <a:buNone/>
            </a:pPr>
            <a:endParaRPr lang="sv-SE" dirty="0" smtClean="0"/>
          </a:p>
          <a:p>
            <a:pPr eaLnBrk="1" hangingPunct="1"/>
            <a:r>
              <a:rPr lang="sv-SE" dirty="0" smtClean="0"/>
              <a:t>Scala </a:t>
            </a:r>
            <a:r>
              <a:rPr lang="sv-SE" dirty="0" err="1" smtClean="0"/>
              <a:t>Home</a:t>
            </a:r>
            <a:r>
              <a:rPr lang="sv-SE" dirty="0"/>
              <a:t> </a:t>
            </a:r>
            <a:r>
              <a:rPr lang="sv-SE" dirty="0" smtClean="0"/>
              <a:t>på </a:t>
            </a:r>
            <a:r>
              <a:rPr lang="sv-SE" dirty="0" smtClean="0">
                <a:hlinkClick r:id="rId3"/>
              </a:rPr>
              <a:t>http</a:t>
            </a:r>
            <a:r>
              <a:rPr lang="sv-SE" dirty="0">
                <a:hlinkClick r:id="rId3"/>
              </a:rPr>
              <a:t>://www.scala-lang.org/</a:t>
            </a:r>
            <a:endParaRPr lang="sv-SE" dirty="0" smtClean="0"/>
          </a:p>
          <a:p>
            <a:pPr eaLnBrk="1" hangingPunct="1"/>
            <a:r>
              <a:rPr lang="sv-SE" dirty="0" smtClean="0"/>
              <a:t>Akka </a:t>
            </a:r>
            <a:r>
              <a:rPr lang="sv-SE" dirty="0" err="1" smtClean="0"/>
              <a:t>Home</a:t>
            </a:r>
            <a:r>
              <a:rPr lang="sv-SE" dirty="0" smtClean="0"/>
              <a:t> på (</a:t>
            </a:r>
            <a:r>
              <a:rPr lang="sv-SE" dirty="0" err="1" smtClean="0"/>
              <a:t>see</a:t>
            </a:r>
            <a:r>
              <a:rPr lang="sv-SE" dirty="0" smtClean="0"/>
              <a:t> </a:t>
            </a:r>
            <a:r>
              <a:rPr lang="sv-SE" dirty="0" smtClean="0">
                <a:hlinkClick r:id="rId4"/>
              </a:rPr>
              <a:t>akka.io</a:t>
            </a:r>
            <a:r>
              <a:rPr lang="sv-SE" dirty="0" smtClean="0"/>
              <a:t>)</a:t>
            </a:r>
          </a:p>
          <a:p>
            <a:pPr eaLnBrk="1" hangingPunct="1"/>
            <a:r>
              <a:rPr lang="sv-SE" dirty="0"/>
              <a:t>Kursens kod finns på </a:t>
            </a:r>
            <a:r>
              <a:rPr lang="sv-SE" dirty="0">
                <a:hlinkClick r:id="rId5"/>
              </a:rPr>
              <a:t>https://</a:t>
            </a:r>
            <a:r>
              <a:rPr lang="sv-SE" dirty="0" smtClean="0">
                <a:hlinkClick r:id="rId5"/>
              </a:rPr>
              <a:t>github.com/claesathiq/hiqscalaintroduction</a:t>
            </a:r>
            <a:endParaRPr lang="sv-SE" dirty="0" smtClean="0"/>
          </a:p>
          <a:p>
            <a:pPr eaLnBrk="1" hangingPunct="1"/>
            <a:r>
              <a:rPr lang="sv-SE" dirty="0" smtClean="0"/>
              <a:t>Web ramverk</a:t>
            </a:r>
          </a:p>
          <a:p>
            <a:pPr lvl="1" eaLnBrk="1" hangingPunct="1"/>
            <a:r>
              <a:rPr lang="sv-SE" dirty="0" smtClean="0"/>
              <a:t>Lift på </a:t>
            </a:r>
            <a:r>
              <a:rPr lang="sv-SE" dirty="0" smtClean="0">
                <a:hlinkClick r:id="rId6"/>
              </a:rPr>
              <a:t>http://liftweb.net/</a:t>
            </a:r>
            <a:endParaRPr lang="sv-SE" dirty="0" smtClean="0"/>
          </a:p>
          <a:p>
            <a:pPr lvl="1" eaLnBrk="1" hangingPunct="1"/>
            <a:r>
              <a:rPr lang="sv-SE" dirty="0" smtClean="0"/>
              <a:t>Play på </a:t>
            </a:r>
            <a:r>
              <a:rPr lang="sv-SE" dirty="0" smtClean="0">
                <a:hlinkClick r:id="rId7"/>
              </a:rPr>
              <a:t>http://www.playframework.com/</a:t>
            </a:r>
            <a:endParaRPr lang="sv-SE" dirty="0" smtClean="0"/>
          </a:p>
          <a:p>
            <a:pPr eaLnBrk="1" hangingPunct="1"/>
            <a:r>
              <a:rPr lang="sv-SE" dirty="0" smtClean="0"/>
              <a:t>Verktyg med inbyggda </a:t>
            </a:r>
            <a:r>
              <a:rPr lang="sv-SE" dirty="0" err="1" smtClean="0"/>
              <a:t>tutorials</a:t>
            </a:r>
            <a:r>
              <a:rPr lang="sv-SE" dirty="0" smtClean="0"/>
              <a:t> för Scala</a:t>
            </a:r>
          </a:p>
          <a:p>
            <a:pPr lvl="1" eaLnBrk="1" hangingPunct="1"/>
            <a:r>
              <a:rPr lang="sv-SE" dirty="0" err="1" smtClean="0"/>
              <a:t>Typesafe</a:t>
            </a:r>
            <a:r>
              <a:rPr lang="sv-SE" dirty="0" smtClean="0"/>
              <a:t> </a:t>
            </a:r>
            <a:r>
              <a:rPr lang="sv-SE" dirty="0" err="1" smtClean="0"/>
              <a:t>Activator</a:t>
            </a:r>
            <a:r>
              <a:rPr lang="sv-SE" dirty="0" smtClean="0"/>
              <a:t> på </a:t>
            </a:r>
            <a:r>
              <a:rPr lang="sv-SE" dirty="0" smtClean="0">
                <a:hlinkClick r:id="rId8"/>
              </a:rPr>
              <a:t>http://typesafe.com/platform/getstarted</a:t>
            </a:r>
            <a:endParaRPr lang="sv-SE" dirty="0" smtClean="0"/>
          </a:p>
          <a:p>
            <a:pPr lvl="1" eaLnBrk="1" hangingPunct="1"/>
            <a:r>
              <a:rPr lang="sv-SE" dirty="0" smtClean="0"/>
              <a:t>Kojo på </a:t>
            </a:r>
            <a:r>
              <a:rPr lang="sv-SE" dirty="0" smtClean="0">
                <a:hlinkClick r:id="rId9"/>
              </a:rPr>
              <a:t>http://www.kogics.net/sf:kojo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24841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några utmärkande drag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Några utmärkande drag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smtClean="0"/>
              <a:t>Singleton istället för </a:t>
            </a:r>
            <a:r>
              <a:rPr lang="sv-SE" dirty="0" err="1" smtClean="0"/>
              <a:t>static</a:t>
            </a:r>
            <a:endParaRPr lang="sv-SE" dirty="0" smtClean="0"/>
          </a:p>
          <a:p>
            <a:pPr eaLnBrk="1" hangingPunct="1"/>
            <a:r>
              <a:rPr lang="sv-SE" dirty="0" err="1" smtClean="0"/>
              <a:t>Companion</a:t>
            </a:r>
            <a:r>
              <a:rPr lang="sv-SE" dirty="0" smtClean="0"/>
              <a:t> </a:t>
            </a:r>
            <a:r>
              <a:rPr lang="sv-SE" dirty="0" err="1" smtClean="0"/>
              <a:t>objects</a:t>
            </a:r>
            <a:endParaRPr lang="sv-SE" dirty="0" smtClean="0"/>
          </a:p>
          <a:p>
            <a:pPr eaLnBrk="1" hangingPunct="1"/>
            <a:r>
              <a:rPr lang="sv-SE" dirty="0" smtClean="0"/>
              <a:t>Ej ändringsbara (</a:t>
            </a:r>
            <a:r>
              <a:rPr lang="sv-SE" dirty="0" err="1" smtClean="0"/>
              <a:t>immutable</a:t>
            </a:r>
            <a:r>
              <a:rPr lang="sv-SE" dirty="0" smtClean="0"/>
              <a:t>) variabler</a:t>
            </a:r>
          </a:p>
          <a:p>
            <a:pPr eaLnBrk="1" hangingPunct="1"/>
            <a:r>
              <a:rPr lang="sv-SE" dirty="0" smtClean="0"/>
              <a:t>Funktioner som variabler, parametrar och returvärden</a:t>
            </a:r>
          </a:p>
          <a:p>
            <a:pPr eaLnBrk="1" hangingPunct="1"/>
            <a:r>
              <a:rPr lang="sv-SE" dirty="0" smtClean="0"/>
              <a:t>Anonyma funktioner</a:t>
            </a:r>
          </a:p>
          <a:p>
            <a:pPr eaLnBrk="1" hangingPunct="1"/>
            <a:r>
              <a:rPr lang="sv-SE" dirty="0" smtClean="0"/>
              <a:t>For-</a:t>
            </a:r>
            <a:r>
              <a:rPr lang="sv-SE" dirty="0" err="1" smtClean="0"/>
              <a:t>comprehensions</a:t>
            </a:r>
            <a:endParaRPr lang="sv-SE" dirty="0" smtClean="0"/>
          </a:p>
          <a:p>
            <a:pPr eaLnBrk="1" hangingPunct="1"/>
            <a:r>
              <a:rPr lang="sv-SE" dirty="0" err="1" smtClean="0"/>
              <a:t>Type</a:t>
            </a:r>
            <a:r>
              <a:rPr lang="sv-SE" dirty="0" smtClean="0"/>
              <a:t> </a:t>
            </a:r>
            <a:r>
              <a:rPr lang="sv-SE" dirty="0" err="1" smtClean="0"/>
              <a:t>inference</a:t>
            </a:r>
            <a:endParaRPr lang="sv-SE" dirty="0" smtClean="0"/>
          </a:p>
          <a:p>
            <a:pPr eaLnBrk="1" hangingPunct="1"/>
            <a:r>
              <a:rPr lang="sv-SE" dirty="0" err="1" smtClean="0"/>
              <a:t>Lazy</a:t>
            </a:r>
            <a:r>
              <a:rPr lang="sv-SE" dirty="0" smtClean="0"/>
              <a:t> </a:t>
            </a:r>
            <a:r>
              <a:rPr lang="sv-SE" dirty="0" err="1" smtClean="0"/>
              <a:t>evaluation</a:t>
            </a:r>
            <a:endParaRPr lang="sv-SE" dirty="0" smtClean="0"/>
          </a:p>
          <a:p>
            <a:pPr eaLnBrk="1" hangingPunct="1"/>
            <a:r>
              <a:rPr lang="sv-SE" dirty="0" err="1" smtClean="0"/>
              <a:t>Mixins</a:t>
            </a:r>
            <a:endParaRPr lang="sv-SE" dirty="0" smtClean="0"/>
          </a:p>
          <a:p>
            <a:pPr eaLnBrk="1" hangingPunct="1"/>
            <a:r>
              <a:rPr lang="sv-SE" dirty="0" err="1" smtClean="0"/>
              <a:t>Tuples</a:t>
            </a:r>
            <a:endParaRPr lang="sv-SE" dirty="0" smtClean="0"/>
          </a:p>
          <a:p>
            <a:pPr eaLnBrk="1" hangingPunct="1"/>
            <a:r>
              <a:rPr lang="sv-SE" dirty="0" smtClean="0"/>
              <a:t>Mönstermatchning</a:t>
            </a:r>
          </a:p>
          <a:p>
            <a:pPr eaLnBrk="1" hangingPunct="1"/>
            <a:r>
              <a:rPr lang="sv-SE" dirty="0" smtClean="0"/>
              <a:t>DSL (en del av Scala själv är definierat som en DSL i Scala)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kod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Dags för kod!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Gå till valfri folder där du vill skapa ditt projekt</a:t>
            </a:r>
          </a:p>
          <a:p>
            <a:pPr eaLnBrk="1" hangingPunct="1"/>
            <a:r>
              <a:rPr lang="sv-SE" dirty="0" err="1" smtClean="0"/>
              <a:t>git</a:t>
            </a:r>
            <a:r>
              <a:rPr lang="sv-SE" dirty="0" smtClean="0"/>
              <a:t> </a:t>
            </a:r>
            <a:r>
              <a:rPr lang="sv-SE" dirty="0" err="1" smtClean="0"/>
              <a:t>clone</a:t>
            </a:r>
            <a:r>
              <a:rPr lang="sv-SE" dirty="0"/>
              <a:t> </a:t>
            </a:r>
            <a:r>
              <a:rPr lang="sv-SE" dirty="0">
                <a:hlinkClick r:id="rId3"/>
              </a:rPr>
              <a:t>https://</a:t>
            </a:r>
            <a:r>
              <a:rPr lang="sv-SE" dirty="0" smtClean="0">
                <a:hlinkClick r:id="rId3"/>
              </a:rPr>
              <a:t>github.com/claesathiq/hiqscalaintroduction</a:t>
            </a:r>
            <a:endParaRPr lang="sv-SE" dirty="0" smtClean="0"/>
          </a:p>
          <a:p>
            <a:pPr marL="0" indent="0" eaLnBrk="1" hangingPunct="1">
              <a:buNone/>
            </a:pPr>
            <a:endParaRPr lang="sv-SE" dirty="0"/>
          </a:p>
          <a:p>
            <a:pPr eaLnBrk="1" hangingPunct="1"/>
            <a:r>
              <a:rPr lang="sv-SE" dirty="0" smtClean="0"/>
              <a:t>Starta IDEA</a:t>
            </a:r>
          </a:p>
          <a:p>
            <a:pPr eaLnBrk="1" hangingPunct="1"/>
            <a:r>
              <a:rPr lang="sv-SE" dirty="0" err="1" smtClean="0"/>
              <a:t>Configure</a:t>
            </a:r>
            <a:r>
              <a:rPr lang="sv-SE" dirty="0" smtClean="0"/>
              <a:t> -&gt; </a:t>
            </a:r>
            <a:r>
              <a:rPr lang="sv-SE" dirty="0" err="1" smtClean="0"/>
              <a:t>Plugins</a:t>
            </a:r>
            <a:r>
              <a:rPr lang="sv-SE" dirty="0" smtClean="0"/>
              <a:t> -&gt; </a:t>
            </a:r>
            <a:r>
              <a:rPr lang="sv-SE" dirty="0" err="1" smtClean="0"/>
              <a:t>Browse</a:t>
            </a:r>
            <a:r>
              <a:rPr lang="sv-SE" dirty="0" smtClean="0"/>
              <a:t> </a:t>
            </a:r>
            <a:r>
              <a:rPr lang="sv-SE" dirty="0" err="1" smtClean="0"/>
              <a:t>repositories</a:t>
            </a:r>
            <a:r>
              <a:rPr lang="sv-SE" dirty="0" smtClean="0"/>
              <a:t>… -&gt; Sök på </a:t>
            </a:r>
            <a:r>
              <a:rPr lang="sv-SE" dirty="0" err="1" smtClean="0"/>
              <a:t>scala</a:t>
            </a:r>
            <a:endParaRPr lang="sv-SE" dirty="0" smtClean="0"/>
          </a:p>
          <a:p>
            <a:pPr eaLnBrk="1" hangingPunct="1"/>
            <a:r>
              <a:rPr lang="sv-SE" dirty="0" smtClean="0"/>
              <a:t>Välj både SBT och Scala (kontroll klick)</a:t>
            </a:r>
          </a:p>
          <a:p>
            <a:pPr eaLnBrk="1" hangingPunct="1"/>
            <a:r>
              <a:rPr lang="sv-SE" dirty="0" smtClean="0"/>
              <a:t>Högerklicka på en av dessa och välj </a:t>
            </a:r>
            <a:r>
              <a:rPr lang="sv-SE" dirty="0" err="1" smtClean="0"/>
              <a:t>Download</a:t>
            </a:r>
            <a:r>
              <a:rPr lang="sv-SE" dirty="0" smtClean="0"/>
              <a:t> and </a:t>
            </a:r>
            <a:r>
              <a:rPr lang="sv-SE" dirty="0" err="1" smtClean="0"/>
              <a:t>install</a:t>
            </a:r>
            <a:endParaRPr lang="sv-SE" dirty="0" smtClean="0"/>
          </a:p>
          <a:p>
            <a:pPr eaLnBrk="1" hangingPunct="1"/>
            <a:r>
              <a:rPr lang="sv-SE" dirty="0" smtClean="0"/>
              <a:t>Låt IDEA starta om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err="1" smtClean="0"/>
              <a:t>Create</a:t>
            </a:r>
            <a:r>
              <a:rPr lang="sv-SE" dirty="0" smtClean="0"/>
              <a:t> new </a:t>
            </a:r>
            <a:r>
              <a:rPr lang="sv-SE" dirty="0" err="1" smtClean="0"/>
              <a:t>project</a:t>
            </a:r>
            <a:endParaRPr lang="sv-SE" dirty="0" smtClean="0"/>
          </a:p>
          <a:p>
            <a:pPr eaLnBrk="1" hangingPunct="1"/>
            <a:r>
              <a:rPr lang="sv-SE" dirty="0" smtClean="0"/>
              <a:t>Välj Scala </a:t>
            </a:r>
            <a:r>
              <a:rPr lang="sv-SE" dirty="0" err="1" smtClean="0"/>
              <a:t>module</a:t>
            </a:r>
            <a:r>
              <a:rPr lang="sv-SE" dirty="0" smtClean="0"/>
              <a:t>, se till att sökvägen (</a:t>
            </a:r>
            <a:r>
              <a:rPr lang="sv-SE" dirty="0" err="1" smtClean="0"/>
              <a:t>path</a:t>
            </a:r>
            <a:r>
              <a:rPr lang="sv-SE" dirty="0" smtClean="0"/>
              <a:t>) är exakt samma som där du </a:t>
            </a:r>
            <a:r>
              <a:rPr lang="sv-SE" dirty="0" err="1" smtClean="0"/>
              <a:t>clonade</a:t>
            </a:r>
            <a:r>
              <a:rPr lang="sv-SE" dirty="0" smtClean="0"/>
              <a:t> </a:t>
            </a:r>
            <a:r>
              <a:rPr lang="sv-SE" dirty="0" err="1" smtClean="0"/>
              <a:t>git</a:t>
            </a:r>
            <a:endParaRPr lang="sv-SE" dirty="0" smtClean="0"/>
          </a:p>
          <a:p>
            <a:pPr eaLnBrk="1" hangingPunct="1"/>
            <a:r>
              <a:rPr lang="sv-SE" dirty="0" smtClean="0"/>
              <a:t>Se till att Scala </a:t>
            </a:r>
            <a:r>
              <a:rPr lang="sv-SE" dirty="0" err="1" smtClean="0"/>
              <a:t>home</a:t>
            </a:r>
            <a:r>
              <a:rPr lang="sv-SE" dirty="0" smtClean="0"/>
              <a:t> är satt </a:t>
            </a:r>
            <a:r>
              <a:rPr lang="sv-SE" dirty="0"/>
              <a:t>(troligen C:\Program </a:t>
            </a:r>
            <a:r>
              <a:rPr lang="sv-SE" dirty="0" err="1"/>
              <a:t>Files</a:t>
            </a:r>
            <a:r>
              <a:rPr lang="sv-SE" dirty="0"/>
              <a:t> (x86)\</a:t>
            </a:r>
            <a:r>
              <a:rPr lang="sv-SE" dirty="0" err="1" smtClean="0"/>
              <a:t>scala</a:t>
            </a:r>
            <a:r>
              <a:rPr lang="sv-SE" dirty="0" smtClean="0"/>
              <a:t>)</a:t>
            </a:r>
          </a:p>
          <a:p>
            <a:pPr eaLnBrk="1" hangingPunct="1"/>
            <a:r>
              <a:rPr lang="sv-SE" dirty="0" smtClean="0"/>
              <a:t>Finish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singleton</a:t>
            </a:r>
            <a:r>
              <a:rPr lang="sv-SE" dirty="0" smtClean="0"/>
              <a:t> istället för </a:t>
            </a:r>
            <a:r>
              <a:rPr lang="sv-SE" dirty="0" err="1" smtClean="0"/>
              <a:t>static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step1</a:t>
            </a:r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9364" y="1916832"/>
            <a:ext cx="7304984" cy="187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i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</a:t>
            </a:r>
            <a:endParaRPr lang="sv-SE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i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Singleton instead of static</a:t>
            </a:r>
            <a:endParaRPr lang="sv-SE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i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Note that this creates an instance of an anonymous class</a:t>
            </a:r>
            <a:endParaRPr lang="sv-SE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i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  <a:endParaRPr lang="sv-SE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4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HelloHiQ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sv-SE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 err="1">
                <a:solidFill>
                  <a:srgbClr val="004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Array[String]) {</a:t>
            </a:r>
            <a:endParaRPr lang="sv-SE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</a:t>
            </a:r>
            <a:r>
              <a:rPr lang="sv-SE" sz="12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HiQ</a:t>
            </a:r>
            <a:r>
              <a:rPr lang="sv-SE" sz="1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!"</a:t>
            </a:r>
            <a:r>
              <a:rPr lang="sv-S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sv-SE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v-S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sv-SE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v-S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sv-SE" sz="12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3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companion</a:t>
            </a:r>
            <a:r>
              <a:rPr lang="sv-SE" dirty="0" smtClean="0"/>
              <a:t> </a:t>
            </a:r>
            <a:r>
              <a:rPr lang="sv-SE" dirty="0" err="1" smtClean="0"/>
              <a:t>objects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step2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288" y="1484785"/>
            <a:ext cx="92347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Companion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Often used for factory methods for class, for instance to create case classes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AbstractClass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(s: String)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s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i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(s: String)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(i: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HiQ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12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integration med Java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step3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8004" y="177281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.{Date,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java.text.DateFormat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DateAmericano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getDateInstance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(LONG, Locale.US)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format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7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allt är ett objekt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step4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9105" y="1736812"/>
            <a:ext cx="81906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Everything is an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x)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 = 1.+(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(y.+(3.+(x)))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The above also means that +,*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are valid identifiers in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= v + v;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 = 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(o *)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4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Q_PPTtemplate_10110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HiQ_BlanlSlides Black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iQ_PPTtemplate_10110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iQ_ContentSlides White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HiQ_ContentSlides White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HiQ_ContentSlides White3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HiQ_ContentSlides White4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HiQ_ContentSlides Black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HiQ_CallOutSlides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HiQ_BlanlSlides White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6213</TotalTime>
  <Words>4006</Words>
  <Application>Microsoft Office PowerPoint</Application>
  <PresentationFormat>On-screen Show (4:3)</PresentationFormat>
  <Paragraphs>802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34</vt:i4>
      </vt:variant>
    </vt:vector>
  </HeadingPairs>
  <TitlesOfParts>
    <vt:vector size="50" baseType="lpstr">
      <vt:lpstr>SimSun</vt:lpstr>
      <vt:lpstr>Arial</vt:lpstr>
      <vt:lpstr>Calibri</vt:lpstr>
      <vt:lpstr>Courier New</vt:lpstr>
      <vt:lpstr>Times New Roman</vt:lpstr>
      <vt:lpstr>Wingdings</vt:lpstr>
      <vt:lpstr>HiQ_PPTtemplate_101102</vt:lpstr>
      <vt:lpstr>1_HiQ_PPTtemplate_101102</vt:lpstr>
      <vt:lpstr>HiQ_ContentSlides White1</vt:lpstr>
      <vt:lpstr>HiQ_ContentSlides White2</vt:lpstr>
      <vt:lpstr>HiQ_ContentSlides White3</vt:lpstr>
      <vt:lpstr>HiQ_ContentSlides White4</vt:lpstr>
      <vt:lpstr>HiQ_ContentSlides Black1</vt:lpstr>
      <vt:lpstr>HiQ_CallOutSlides</vt:lpstr>
      <vt:lpstr>HiQ_BlanlSlides White</vt:lpstr>
      <vt:lpstr>HiQ_BlanlSlides Black</vt:lpstr>
      <vt:lpstr>Scala – HiCollege hösten 2013</vt:lpstr>
      <vt:lpstr>Vad är Scala?</vt:lpstr>
      <vt:lpstr>Scalas viktigaste egenskaper</vt:lpstr>
      <vt:lpstr>Scala – några utmärkande drag</vt:lpstr>
      <vt:lpstr>Scala – kod</vt:lpstr>
      <vt:lpstr>Scala – singleton istället för static</vt:lpstr>
      <vt:lpstr>Scala – companion objects</vt:lpstr>
      <vt:lpstr>Scala – integration med Java</vt:lpstr>
      <vt:lpstr>Scala – allt är ett objekt</vt:lpstr>
      <vt:lpstr>Scala – funktioner är objekt</vt:lpstr>
      <vt:lpstr>Scala – anonyma funktioner</vt:lpstr>
      <vt:lpstr>Scala – case classes</vt:lpstr>
      <vt:lpstr>Scala – traits, page 1</vt:lpstr>
      <vt:lpstr>Scala – traits, page 2</vt:lpstr>
      <vt:lpstr>Scala – genericity</vt:lpstr>
      <vt:lpstr>Scala – apply / unapply / Option värde / App / implicit typning</vt:lpstr>
      <vt:lpstr>Scala – higher order functions</vt:lpstr>
      <vt:lpstr>Scala – sequence comprehensions</vt:lpstr>
      <vt:lpstr>Scala – Greedy Lexical parser</vt:lpstr>
      <vt:lpstr>Scala – Parametrar med skönsvärden och parametrar med namn</vt:lpstr>
      <vt:lpstr>Scala – Övre Typgränser</vt:lpstr>
      <vt:lpstr>Scala – Nedre Typgränser</vt:lpstr>
      <vt:lpstr>Scala – Duck Typing</vt:lpstr>
      <vt:lpstr>Scala – Currying and Partially Applied functions</vt:lpstr>
      <vt:lpstr>Scala – Closures</vt:lpstr>
      <vt:lpstr>Scala – Call By Name</vt:lpstr>
      <vt:lpstr>Scala – Hantera XML</vt:lpstr>
      <vt:lpstr>Scala – Implicita parametrar, konverteringar och klasser</vt:lpstr>
      <vt:lpstr>Scala – Actors förberedelser</vt:lpstr>
      <vt:lpstr>Scala – Actors 1</vt:lpstr>
      <vt:lpstr>Scala – Actors 2</vt:lpstr>
      <vt:lpstr>Scala – Övningar</vt:lpstr>
      <vt:lpstr>Scala – övrigt</vt:lpstr>
      <vt:lpstr>Scala – Länkar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Robinson</dc:creator>
  <cp:lastModifiedBy>Claes</cp:lastModifiedBy>
  <cp:revision>85</cp:revision>
  <dcterms:created xsi:type="dcterms:W3CDTF">2010-11-03T08:19:25Z</dcterms:created>
  <dcterms:modified xsi:type="dcterms:W3CDTF">2013-12-02T00:39:15Z</dcterms:modified>
</cp:coreProperties>
</file>