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46"/>
  </p:notesMasterIdLst>
  <p:handoutMasterIdLst>
    <p:handoutMasterId r:id="rId47"/>
  </p:handoutMasterIdLst>
  <p:sldIdLst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23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6" r:id="rId39"/>
    <p:sldId id="320" r:id="rId40"/>
    <p:sldId id="317" r:id="rId41"/>
    <p:sldId id="318" r:id="rId42"/>
    <p:sldId id="319" r:id="rId43"/>
    <p:sldId id="322" r:id="rId44"/>
    <p:sldId id="32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77221" autoAdjust="0"/>
  </p:normalViewPr>
  <p:slideViewPr>
    <p:cSldViewPr>
      <p:cViewPr varScale="1">
        <p:scale>
          <a:sx n="89" d="100"/>
          <a:sy n="89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Relationship Id="rId3" Type="http://schemas.openxmlformats.org/officeDocument/2006/relationships/hyperlink" Target="http://burak.emir.googlepages.com/scalaxbook.docbk.html" TargetMode="Externa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I exemplet är typen</a:t>
            </a:r>
            <a:r>
              <a:rPr lang="sv-SE" baseline="0" dirty="0" smtClean="0"/>
              <a:t> för den anonyma funktionen callback </a:t>
            </a:r>
            <a:r>
              <a:rPr lang="sv-SE" baseline="0" dirty="0" smtClean="0"/>
              <a:t>”(</a:t>
            </a:r>
            <a:r>
              <a:rPr lang="sv-SE" baseline="0" dirty="0" smtClean="0"/>
              <a:t>) =&gt; </a:t>
            </a:r>
            <a:r>
              <a:rPr lang="sv-SE" baseline="0" dirty="0" err="1" smtClean="0"/>
              <a:t>Unit</a:t>
            </a:r>
            <a:r>
              <a:rPr lang="sv-SE" baseline="0" dirty="0" smtClean="0"/>
              <a:t>”, </a:t>
            </a:r>
            <a:r>
              <a:rPr lang="sv-SE" baseline="0" dirty="0" smtClean="0"/>
              <a:t>alltså tar inga parametrar och returnerar inget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Case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classes</a:t>
            </a:r>
            <a:r>
              <a:rPr lang="sv-SE" baseline="0" dirty="0" smtClean="0"/>
              <a:t> lägger till lite magi: alla </a:t>
            </a:r>
            <a:r>
              <a:rPr lang="sv-SE" baseline="0" dirty="0" err="1" smtClean="0"/>
              <a:t>constructor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argumets</a:t>
            </a:r>
            <a:r>
              <a:rPr lang="sv-SE" baseline="0" dirty="0" smtClean="0"/>
              <a:t> blir magiskt till </a:t>
            </a:r>
            <a:r>
              <a:rPr lang="sv-SE" baseline="0" dirty="0" err="1" smtClean="0"/>
              <a:t>instancevariabler</a:t>
            </a:r>
            <a:r>
              <a:rPr lang="sv-SE" baseline="0" dirty="0" smtClean="0"/>
              <a:t>, de får automatiskt korrekta </a:t>
            </a:r>
            <a:r>
              <a:rPr lang="sv-SE" baseline="0" dirty="0" err="1" smtClean="0"/>
              <a:t>apply</a:t>
            </a:r>
            <a:r>
              <a:rPr lang="sv-SE" baseline="0" dirty="0" smtClean="0"/>
              <a:t> och </a:t>
            </a:r>
            <a:r>
              <a:rPr lang="sv-SE" baseline="0" dirty="0" err="1" smtClean="0"/>
              <a:t>unapply</a:t>
            </a:r>
            <a:r>
              <a:rPr lang="sv-SE" baseline="0" dirty="0" smtClean="0"/>
              <a:t> metoder, samt </a:t>
            </a:r>
            <a:r>
              <a:rPr lang="sv-SE" baseline="0" dirty="0" err="1" smtClean="0"/>
              <a:t>equals</a:t>
            </a:r>
            <a:r>
              <a:rPr lang="sv-SE" baseline="0" dirty="0" smtClean="0"/>
              <a:t> baserade på struktur</a:t>
            </a:r>
          </a:p>
          <a:p>
            <a:pPr eaLnBrk="1" hangingPunct="1"/>
            <a:r>
              <a:rPr lang="sv-SE" baseline="0" dirty="0" smtClean="0"/>
              <a:t>Alla </a:t>
            </a:r>
            <a:r>
              <a:rPr lang="sv-SE" baseline="0" dirty="0" err="1" smtClean="0"/>
              <a:t>constructor</a:t>
            </a:r>
            <a:r>
              <a:rPr lang="sv-SE" baseline="0" dirty="0" smtClean="0"/>
              <a:t> parameters blir publika och kan </a:t>
            </a:r>
            <a:r>
              <a:rPr lang="sv-SE" baseline="0" dirty="0" err="1" smtClean="0"/>
              <a:t>accessas</a:t>
            </a:r>
            <a:r>
              <a:rPr lang="sv-SE" baseline="0" dirty="0" smtClean="0"/>
              <a:t> direkt val x = Var(”x”), </a:t>
            </a:r>
            <a:r>
              <a:rPr lang="sv-SE" baseline="0" dirty="0" err="1" smtClean="0"/>
              <a:t>println</a:t>
            </a:r>
            <a:r>
              <a:rPr lang="sv-SE" baseline="0" dirty="0" smtClean="0"/>
              <a:t>(</a:t>
            </a:r>
            <a:r>
              <a:rPr lang="sv-SE" baseline="0" dirty="0" err="1" smtClean="0"/>
              <a:t>x.n</a:t>
            </a:r>
            <a:r>
              <a:rPr lang="sv-SE" baseline="0" dirty="0" smtClean="0"/>
              <a:t>)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0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För Java programmerare: </a:t>
            </a:r>
            <a:r>
              <a:rPr lang="sv-SE" dirty="0" err="1" smtClean="0"/>
              <a:t>Traits</a:t>
            </a:r>
            <a:r>
              <a:rPr lang="sv-SE" dirty="0" smtClean="0"/>
              <a:t> är som Interface men med kod</a:t>
            </a:r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6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baseline="0" dirty="0" smtClean="0"/>
              <a:t> T   =&gt; invariant – accepterar bara T</a:t>
            </a:r>
          </a:p>
          <a:p>
            <a:pPr eaLnBrk="1" hangingPunct="1"/>
            <a:r>
              <a:rPr lang="sv-SE" baseline="0" dirty="0" smtClean="0"/>
              <a:t>+T =&gt; </a:t>
            </a:r>
            <a:r>
              <a:rPr lang="sv-SE" baseline="0" dirty="0" err="1" smtClean="0"/>
              <a:t>kovariant</a:t>
            </a:r>
            <a:r>
              <a:rPr lang="sv-SE" baseline="0" dirty="0" smtClean="0"/>
              <a:t> – accepterar T och subklasser</a:t>
            </a:r>
          </a:p>
          <a:p>
            <a:pPr eaLnBrk="1" hangingPunct="1"/>
            <a:r>
              <a:rPr lang="sv-SE" baseline="0" dirty="0" smtClean="0"/>
              <a:t>-T  =&gt; kontravariant – accepterar T och superklasser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7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Option värden</a:t>
            </a:r>
            <a:r>
              <a:rPr lang="sv-SE" baseline="0" dirty="0" smtClean="0"/>
              <a:t> kan användas för att indikera att det inte finns nåt värde </a:t>
            </a:r>
            <a:r>
              <a:rPr lang="sv-SE" baseline="0" dirty="0" err="1" smtClean="0"/>
              <a:t>None</a:t>
            </a:r>
            <a:r>
              <a:rPr lang="sv-SE" baseline="0" dirty="0" smtClean="0"/>
              <a:t>, eller att det finns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(värde), 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matching</a:t>
            </a:r>
            <a:r>
              <a:rPr lang="sv-SE" baseline="0" dirty="0" smtClean="0"/>
              <a:t> vet </a:t>
            </a:r>
            <a:r>
              <a:rPr lang="sv-SE" baseline="0" dirty="0" smtClean="0"/>
              <a:t>att </a:t>
            </a:r>
            <a:r>
              <a:rPr lang="sv-SE" baseline="0" dirty="0" err="1" smtClean="0"/>
              <a:t>None</a:t>
            </a:r>
            <a:r>
              <a:rPr lang="sv-SE" baseline="0" dirty="0" smtClean="0"/>
              <a:t> betyder ingen match</a:t>
            </a:r>
          </a:p>
          <a:p>
            <a:pPr eaLnBrk="1" hangingPunct="1"/>
            <a:r>
              <a:rPr lang="sv-SE" baseline="0" dirty="0" smtClean="0"/>
              <a:t>Notera att vi inte skrivit </a:t>
            </a:r>
            <a:r>
              <a:rPr lang="sv-SE" baseline="0" dirty="0" err="1" smtClean="0"/>
              <a:t>int</a:t>
            </a:r>
            <a:r>
              <a:rPr lang="sv-SE" baseline="0" dirty="0" smtClean="0"/>
              <a:t> på y och z; kompilatorn kan korrekt fastställa </a:t>
            </a:r>
            <a:r>
              <a:rPr lang="sv-SE" baseline="0" dirty="0" smtClean="0"/>
              <a:t>typ </a:t>
            </a:r>
            <a:r>
              <a:rPr lang="sv-SE" baseline="0" dirty="0" smtClean="0"/>
              <a:t>nästan alltid, om inte får man konpileringsfel</a:t>
            </a:r>
          </a:p>
          <a:p>
            <a:pPr eaLnBrk="1" hangingPunct="1"/>
            <a:endParaRPr lang="sv-SE" baseline="0" dirty="0" smtClean="0"/>
          </a:p>
          <a:p>
            <a:pPr eaLnBrk="1" hangingPunct="1"/>
            <a:r>
              <a:rPr lang="sv-SE" baseline="0" dirty="0" smtClean="0"/>
              <a:t>Notera att </a:t>
            </a:r>
            <a:r>
              <a:rPr lang="sv-SE" baseline="0" dirty="0" smtClean="0"/>
              <a:t>”</a:t>
            </a:r>
            <a:r>
              <a:rPr lang="sv-SE" baseline="0" dirty="0" err="1" smtClean="0"/>
              <a:t>extends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r>
              <a:rPr lang="sv-SE" baseline="0" dirty="0" smtClean="0"/>
              <a:t>” </a:t>
            </a:r>
            <a:r>
              <a:rPr lang="sv-SE" baseline="0" dirty="0" smtClean="0"/>
              <a:t>inte är rekommenderad för produktionskod, använd </a:t>
            </a:r>
            <a:r>
              <a:rPr lang="sv-SE" baseline="0" dirty="0" err="1" smtClean="0"/>
              <a:t>def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 </a:t>
            </a:r>
            <a:r>
              <a:rPr lang="sv-SE" baseline="0" dirty="0" smtClean="0"/>
              <a:t>istället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6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De</a:t>
            </a:r>
            <a:r>
              <a:rPr lang="sv-SE" baseline="0" dirty="0" smtClean="0"/>
              <a:t> 3 formerna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På formen:</a:t>
            </a:r>
          </a:p>
          <a:p>
            <a:pPr eaLnBrk="1" hangingPunct="1"/>
            <a:r>
              <a:rPr lang="sv-SE" dirty="0" smtClean="0"/>
              <a:t>for (</a:t>
            </a:r>
            <a:r>
              <a:rPr lang="sv-SE" dirty="0" err="1" smtClean="0"/>
              <a:t>enumerators</a:t>
            </a:r>
            <a:r>
              <a:rPr lang="sv-SE" dirty="0" smtClean="0"/>
              <a:t>) </a:t>
            </a:r>
            <a:r>
              <a:rPr lang="sv-SE" dirty="0" err="1" smtClean="0"/>
              <a:t>yield</a:t>
            </a:r>
            <a:r>
              <a:rPr lang="sv-SE" smtClean="0"/>
              <a:t> e</a:t>
            </a:r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9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9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8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4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7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4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partially applied function</a:t>
            </a:r>
            <a:r>
              <a:rPr lang="en-US" dirty="0" smtClean="0"/>
              <a:t> is a function where some of its arguments have already been filled in.</a:t>
            </a:r>
          </a:p>
          <a:p>
            <a:pPr eaLnBrk="1" hangingPunct="1"/>
            <a:r>
              <a:rPr lang="en-US" dirty="0" smtClean="0"/>
              <a:t>In contrast, </a:t>
            </a:r>
            <a:r>
              <a:rPr lang="en-US" i="1" dirty="0" smtClean="0"/>
              <a:t>currying</a:t>
            </a:r>
            <a:r>
              <a:rPr lang="en-US" dirty="0" smtClean="0"/>
              <a:t> is different yet again; it turns functions of the form (A,B) =&gt; C into A =&gt; B =&gt; C. That is, given a function of multiple arguments, it will produce a chain of functions that each take one argument and return a chain one shorter (you can think of it as partially applying one argument at a time).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4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err="1" smtClean="0"/>
              <a:t>Function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variables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bound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 parameters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called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Open</a:t>
            </a:r>
            <a:r>
              <a:rPr lang="sv-SE" baseline="0" dirty="0" smtClean="0"/>
              <a:t> Term</a:t>
            </a:r>
          </a:p>
          <a:p>
            <a:pPr eaLnBrk="1" hangingPunct="1"/>
            <a:r>
              <a:rPr lang="sv-SE" baseline="0" dirty="0" smtClean="0"/>
              <a:t>The </a:t>
            </a:r>
            <a:r>
              <a:rPr lang="sv-SE" baseline="0" dirty="0" err="1" smtClean="0"/>
              <a:t>compiler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lexical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binding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called</a:t>
            </a:r>
            <a:r>
              <a:rPr lang="sv-SE" baseline="0" dirty="0" smtClean="0"/>
              <a:t> </a:t>
            </a:r>
            <a:r>
              <a:rPr lang="sv-SE" i="1" baseline="0" dirty="0" err="1" smtClean="0"/>
              <a:t>Closing</a:t>
            </a:r>
            <a:r>
              <a:rPr lang="sv-SE" i="1" baseline="0" dirty="0" smtClean="0"/>
              <a:t> Over</a:t>
            </a:r>
            <a:r>
              <a:rPr lang="sv-SE" baseline="0" dirty="0" smtClean="0"/>
              <a:t>, or </a:t>
            </a:r>
            <a:r>
              <a:rPr lang="sv-SE" baseline="0" dirty="0" err="1" smtClean="0"/>
              <a:t>Closure</a:t>
            </a:r>
            <a:r>
              <a:rPr lang="sv-SE" baseline="0" dirty="0" smtClean="0"/>
              <a:t> for short</a:t>
            </a:r>
          </a:p>
          <a:p>
            <a:pPr eaLnBrk="1" hangingPunct="1"/>
            <a:r>
              <a:rPr lang="sv-SE" baseline="0" dirty="0" err="1" smtClean="0"/>
              <a:t>Binding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come from </a:t>
            </a:r>
            <a:r>
              <a:rPr lang="sv-SE" baseline="0" dirty="0" err="1" smtClean="0"/>
              <a:t>outer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scope</a:t>
            </a:r>
            <a:r>
              <a:rPr lang="sv-SE" baseline="0" dirty="0" smtClean="0"/>
              <a:t>, or a </a:t>
            </a:r>
            <a:r>
              <a:rPr lang="sv-SE" baseline="0" dirty="0" err="1" smtClean="0"/>
              <a:t>nesting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function’s</a:t>
            </a:r>
            <a:r>
              <a:rPr lang="sv-SE" baseline="0" dirty="0" smtClean="0"/>
              <a:t> parameter (</a:t>
            </a:r>
            <a:r>
              <a:rPr lang="sv-SE" baseline="0" dirty="0" err="1" smtClean="0"/>
              <a:t>opens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powerful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abtsractions</a:t>
            </a:r>
            <a:r>
              <a:rPr lang="sv-SE" baseline="0" dirty="0" smtClean="0"/>
              <a:t>) and so on</a:t>
            </a:r>
          </a:p>
          <a:p>
            <a:pPr eaLnBrk="1" hangingPunct="1"/>
            <a:r>
              <a:rPr lang="sv-SE" baseline="0" dirty="0" err="1" smtClean="0"/>
              <a:t>Binding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done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memory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address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thus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; </a:t>
            </a:r>
            <a:r>
              <a:rPr lang="sv-SE" baseline="0" dirty="0" err="1" smtClean="0"/>
              <a:t>compare</a:t>
            </a:r>
            <a:r>
              <a:rPr lang="sv-SE" baseline="0" dirty="0" smtClean="0"/>
              <a:t> to pure </a:t>
            </a:r>
            <a:r>
              <a:rPr lang="sv-SE" baseline="0" dirty="0" err="1" smtClean="0"/>
              <a:t>functional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fixed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Open</a:t>
            </a:r>
            <a:r>
              <a:rPr lang="sv-SE" baseline="0" dirty="0" smtClean="0"/>
              <a:t> Term is </a:t>
            </a:r>
            <a:r>
              <a:rPr lang="sv-SE" baseline="0" dirty="0" err="1" smtClean="0"/>
              <a:t>expressed</a:t>
            </a:r>
            <a:r>
              <a:rPr lang="sv-SE" baseline="0" dirty="0" smtClean="0"/>
              <a:t>)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7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Call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Name</a:t>
            </a:r>
            <a:r>
              <a:rPr lang="sv-SE" baseline="0" dirty="0" smtClean="0"/>
              <a:t> is a </a:t>
            </a:r>
            <a:r>
              <a:rPr lang="sv-SE" baseline="0" dirty="0" err="1" smtClean="0"/>
              <a:t>Closure</a:t>
            </a:r>
            <a:r>
              <a:rPr lang="sv-SE" baseline="0" dirty="0" smtClean="0"/>
              <a:t> (in </a:t>
            </a:r>
            <a:r>
              <a:rPr lang="sv-SE" baseline="0" dirty="0" err="1" smtClean="0"/>
              <a:t>essence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)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parameter is </a:t>
            </a:r>
            <a:r>
              <a:rPr lang="sv-SE" baseline="0" dirty="0" err="1" smtClean="0"/>
              <a:t>actually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endParaRPr lang="sv-SE" baseline="0" dirty="0" smtClean="0"/>
          </a:p>
          <a:p>
            <a:pPr eaLnBrk="1" hangingPunct="1"/>
            <a:r>
              <a:rPr lang="sv-SE" baseline="0" dirty="0" smtClean="0"/>
              <a:t>The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calling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visibleOps</a:t>
            </a:r>
            <a:r>
              <a:rPr lang="sv-SE" baseline="0" dirty="0" smtClean="0"/>
              <a:t>(2) is a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/</a:t>
            </a:r>
            <a:r>
              <a:rPr lang="sv-SE" baseline="0" dirty="0" err="1" smtClean="0"/>
              <a:t>closure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</a:t>
            </a:r>
            <a:r>
              <a:rPr lang="sv-SE" baseline="0" dirty="0" smtClean="0"/>
              <a:t>”(</a:t>
            </a:r>
            <a:r>
              <a:rPr lang="sv-SE" baseline="0" dirty="0" smtClean="0"/>
              <a:t>) =&gt; </a:t>
            </a:r>
            <a:r>
              <a:rPr lang="sv-SE" baseline="0" dirty="0" err="1" smtClean="0"/>
              <a:t>Int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although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IS a </a:t>
            </a:r>
            <a:r>
              <a:rPr lang="sv-SE" baseline="0" dirty="0" err="1" smtClean="0"/>
              <a:t>subtle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difference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smtClean="0"/>
              <a:t>”x</a:t>
            </a:r>
            <a:r>
              <a:rPr lang="sv-SE" baseline="0" dirty="0" smtClean="0"/>
              <a:t>: =&gt; </a:t>
            </a:r>
            <a:r>
              <a:rPr lang="sv-SE" baseline="0" dirty="0" err="1" smtClean="0"/>
              <a:t>Int</a:t>
            </a:r>
            <a:r>
              <a:rPr lang="sv-SE" baseline="0" dirty="0" smtClean="0"/>
              <a:t>” </a:t>
            </a:r>
            <a:r>
              <a:rPr lang="sv-SE" baseline="0" dirty="0" smtClean="0"/>
              <a:t>and </a:t>
            </a:r>
            <a:r>
              <a:rPr lang="sv-SE" baseline="0" dirty="0" smtClean="0"/>
              <a:t>”(</a:t>
            </a:r>
            <a:r>
              <a:rPr lang="sv-SE" baseline="0" dirty="0" smtClean="0"/>
              <a:t>) =&gt; </a:t>
            </a:r>
            <a:r>
              <a:rPr lang="sv-SE" baseline="0" dirty="0" err="1" smtClean="0"/>
              <a:t>Int</a:t>
            </a:r>
            <a:r>
              <a:rPr lang="sv-SE" baseline="0" dirty="0" smtClean="0"/>
              <a:t>”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 many cases, you have a DTD for the XML documents you want to process. You will want to create special </a:t>
            </a:r>
            <a:r>
              <a:rPr lang="en-US" dirty="0" err="1" smtClean="0"/>
              <a:t>Scala</a:t>
            </a:r>
            <a:r>
              <a:rPr lang="en-US" dirty="0" smtClean="0"/>
              <a:t> classes for it, and some code to parse the XML, and to save. </a:t>
            </a:r>
            <a:r>
              <a:rPr lang="en-US" dirty="0" err="1" smtClean="0"/>
              <a:t>Scala</a:t>
            </a:r>
            <a:r>
              <a:rPr lang="en-US" dirty="0" smtClean="0"/>
              <a:t> comes with a nifty tool that turns your DTDs into a collection of </a:t>
            </a:r>
            <a:r>
              <a:rPr lang="en-US" dirty="0" err="1" smtClean="0"/>
              <a:t>Scala</a:t>
            </a:r>
            <a:r>
              <a:rPr lang="en-US" dirty="0" smtClean="0"/>
              <a:t> class definitions which do all of this for you. Note that documentation and examples on the schema2src tool can be found in </a:t>
            </a:r>
            <a:r>
              <a:rPr lang="en-US" dirty="0" err="1" smtClean="0"/>
              <a:t>Burak’s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draft </a:t>
            </a:r>
            <a:r>
              <a:rPr lang="en-US" dirty="0" err="1" smtClean="0">
                <a:hlinkClick r:id="rId3"/>
              </a:rPr>
              <a:t>scala</a:t>
            </a:r>
            <a:r>
              <a:rPr lang="en-US" dirty="0" smtClean="0">
                <a:hlinkClick r:id="rId3"/>
              </a:rPr>
              <a:t> xml book</a:t>
            </a:r>
            <a:r>
              <a:rPr lang="en-US" dirty="0" smtClean="0"/>
              <a:t>.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0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Implicit parameters</a:t>
            </a:r>
          </a:p>
          <a:p>
            <a:pPr eaLnBrk="1" hangingPunct="1"/>
            <a:r>
              <a:rPr lang="sv-SE" dirty="0" smtClean="0"/>
              <a:t>Implicit for the </a:t>
            </a:r>
            <a:r>
              <a:rPr lang="sv-SE" dirty="0" err="1" smtClean="0"/>
              <a:t>whole</a:t>
            </a:r>
            <a:r>
              <a:rPr lang="sv-SE" dirty="0" smtClean="0"/>
              <a:t> parameter list (x: String)(implicit </a:t>
            </a:r>
            <a:r>
              <a:rPr lang="sv-SE" dirty="0" err="1" smtClean="0"/>
              <a:t>prefP</a:t>
            </a:r>
            <a:r>
              <a:rPr lang="sv-SE" dirty="0" smtClean="0"/>
              <a:t>: </a:t>
            </a:r>
            <a:r>
              <a:rPr lang="sv-SE" dirty="0" err="1" smtClean="0"/>
              <a:t>PrefP</a:t>
            </a:r>
            <a:r>
              <a:rPr lang="sv-SE" dirty="0" smtClean="0"/>
              <a:t>, </a:t>
            </a:r>
            <a:r>
              <a:rPr lang="sv-SE" dirty="0" err="1" smtClean="0"/>
              <a:t>prefS</a:t>
            </a:r>
            <a:r>
              <a:rPr lang="sv-SE" dirty="0" smtClean="0"/>
              <a:t>: </a:t>
            </a:r>
            <a:r>
              <a:rPr lang="sv-SE" dirty="0" err="1" smtClean="0"/>
              <a:t>PrefS</a:t>
            </a:r>
            <a:r>
              <a:rPr lang="sv-SE" dirty="0" smtClean="0"/>
              <a:t>)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prefP</a:t>
            </a:r>
            <a:r>
              <a:rPr lang="sv-SE" dirty="0" smtClean="0"/>
              <a:t> and </a:t>
            </a:r>
            <a:r>
              <a:rPr lang="sv-SE" dirty="0" err="1" smtClean="0"/>
              <a:t>prefS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implicit</a:t>
            </a:r>
          </a:p>
          <a:p>
            <a:pPr eaLnBrk="1" hangingPunct="1"/>
            <a:r>
              <a:rPr lang="sv-SE" dirty="0" smtClean="0"/>
              <a:t>Implicit </a:t>
            </a:r>
            <a:r>
              <a:rPr lang="sv-SE" dirty="0" err="1" smtClean="0"/>
              <a:t>conversions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parameter</a:t>
            </a:r>
            <a:endParaRPr lang="sv-SE" dirty="0" smtClean="0"/>
          </a:p>
          <a:p>
            <a:pPr eaLnBrk="1" hangingPunct="1"/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implicit </a:t>
            </a:r>
            <a:r>
              <a:rPr lang="sv-SE" dirty="0" err="1" smtClean="0"/>
              <a:t>conversion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receiver</a:t>
            </a:r>
            <a:r>
              <a:rPr lang="sv-SE" baseline="0" dirty="0" smtClean="0"/>
              <a:t>; </a:t>
            </a:r>
            <a:r>
              <a:rPr lang="sv-SE" baseline="0" dirty="0" err="1" smtClean="0"/>
              <a:t>x.doThis</a:t>
            </a:r>
            <a:r>
              <a:rPr lang="sv-SE" baseline="0" dirty="0" smtClean="0"/>
              <a:t> and x is </a:t>
            </a:r>
            <a:r>
              <a:rPr lang="sv-SE" baseline="0" dirty="0" err="1" smtClean="0"/>
              <a:t>lacking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doThis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is a </a:t>
            </a:r>
            <a:r>
              <a:rPr lang="sv-SE" baseline="0" dirty="0" err="1" smtClean="0"/>
              <a:t>conversion</a:t>
            </a:r>
            <a:r>
              <a:rPr lang="sv-SE" baseline="0" dirty="0" smtClean="0"/>
              <a:t> from x to y</a:t>
            </a:r>
            <a:r>
              <a:rPr lang="sv-SE" baseline="0" dirty="0" smtClean="0"/>
              <a:t>, (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y </a:t>
            </a:r>
            <a:r>
              <a:rPr lang="sv-SE" baseline="0" dirty="0" smtClean="0"/>
              <a:t>has </a:t>
            </a:r>
            <a:r>
              <a:rPr lang="sv-SE" baseline="0" dirty="0" err="1" smtClean="0"/>
              <a:t>doThis</a:t>
            </a:r>
            <a:r>
              <a:rPr lang="sv-SE" baseline="0" smtClean="0"/>
              <a:t>)</a:t>
            </a:r>
            <a:endParaRPr lang="sv-SE" baseline="0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5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9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5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54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38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Notera</a:t>
            </a:r>
            <a:r>
              <a:rPr lang="sv-SE" baseline="0" dirty="0" smtClean="0"/>
              <a:t> </a:t>
            </a:r>
            <a:r>
              <a:rPr lang="sv-SE" baseline="0" dirty="0" smtClean="0"/>
              <a:t>den speciella metoden </a:t>
            </a:r>
            <a:r>
              <a:rPr lang="sv-SE" baseline="0" dirty="0" err="1" smtClean="0"/>
              <a:t>apply</a:t>
            </a:r>
            <a:r>
              <a:rPr lang="sv-SE" baseline="0" dirty="0" smtClean="0"/>
              <a:t>; </a:t>
            </a:r>
            <a:r>
              <a:rPr lang="sv-SE" baseline="0" dirty="0" smtClean="0"/>
              <a:t>”</a:t>
            </a:r>
            <a:r>
              <a:rPr lang="sv-SE" baseline="0" dirty="0" err="1" smtClean="0"/>
              <a:t>apply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 F to xxx”</a:t>
            </a:r>
          </a:p>
          <a:p>
            <a:pPr eaLnBrk="1" hangingPunct="1"/>
            <a:r>
              <a:rPr lang="sv-SE" baseline="0" dirty="0" smtClean="0"/>
              <a:t>Exempel: List(1,2,3) är samma som </a:t>
            </a:r>
            <a:r>
              <a:rPr lang="sv-SE" baseline="0" dirty="0" err="1" smtClean="0"/>
              <a:t>List.apply</a:t>
            </a:r>
            <a:r>
              <a:rPr lang="sv-SE" baseline="0" dirty="0" smtClean="0"/>
              <a:t>(1,2,3)</a:t>
            </a:r>
          </a:p>
          <a:p>
            <a:pPr eaLnBrk="1" hangingPunct="1"/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3.w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4.w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w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w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w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7.w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4" Type="http://schemas.openxmlformats.org/officeDocument/2006/relationships/image" Target="../media/image1.w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6" Type="http://schemas.openxmlformats.org/officeDocument/2006/relationships/image" Target="../media/image10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5.xml"/><Relationship Id="rId6" Type="http://schemas.openxmlformats.org/officeDocument/2006/relationships/image" Target="../media/image11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theme" Target="../theme/theme6.xml"/><Relationship Id="rId6" Type="http://schemas.openxmlformats.org/officeDocument/2006/relationships/image" Target="../media/image12.wmf"/><Relationship Id="rId7" Type="http://schemas.openxmlformats.org/officeDocument/2006/relationships/image" Target="../media/image9.wmf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theme" Target="../theme/theme7.xml"/><Relationship Id="rId6" Type="http://schemas.openxmlformats.org/officeDocument/2006/relationships/image" Target="../media/image10.wmf"/><Relationship Id="rId7" Type="http://schemas.openxmlformats.org/officeDocument/2006/relationships/image" Target="../media/image9.wmf"/><Relationship Id="rId8" Type="http://schemas.openxmlformats.org/officeDocument/2006/relationships/image" Target="../media/image1.wmf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theme" Target="../theme/theme8.xml"/><Relationship Id="rId6" Type="http://schemas.openxmlformats.org/officeDocument/2006/relationships/image" Target="../media/image9.wmf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2013-12-02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akka.io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" TargetMode="External"/><Relationship Id="rId4" Type="http://schemas.openxmlformats.org/officeDocument/2006/relationships/hyperlink" Target="http://akka.io/" TargetMode="External"/><Relationship Id="rId5" Type="http://schemas.openxmlformats.org/officeDocument/2006/relationships/hyperlink" Target="https://github.com/claesathiq/hiqscalaintroduction" TargetMode="External"/><Relationship Id="rId6" Type="http://schemas.openxmlformats.org/officeDocument/2006/relationships/hyperlink" Target="http://liftweb.net/" TargetMode="External"/><Relationship Id="rId7" Type="http://schemas.openxmlformats.org/officeDocument/2006/relationships/hyperlink" Target="http://www.playframework.com/" TargetMode="External"/><Relationship Id="rId8" Type="http://schemas.openxmlformats.org/officeDocument/2006/relationships/hyperlink" Target="http://typesafe.com/platform/getstarted" TargetMode="External"/><Relationship Id="rId9" Type="http://schemas.openxmlformats.org/officeDocument/2006/relationships/hyperlink" Target="http://www.kogics.net/sf:kojo" TargetMode="External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laesathiq/hiqscalaintroduc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hösten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introduktion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funktioner är objekt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736812"/>
            <a:ext cx="9342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Functions are objects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Timer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(callback: ()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callback();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timeFlies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"Time flies when you're having fun"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timeFlies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18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anonyma funktioner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0603" y="1772816"/>
            <a:ext cx="79386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 functions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sv-SE" sz="1200" b="1" dirty="0" smtClean="0">
              <a:solidFill>
                <a:srgbClr val="004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 smtClean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(callback: ()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callback();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(() =&gt;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"Time flies when you're having fun"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461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6294" y="1484566"/>
            <a:ext cx="9990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Case classes and pattern matching, also type definitions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Sum(l: Tree, r: Tree)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(n: String)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Environment = String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(t: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Int = t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Sum(l, r) =&gt; eval(l, env) + eval(r, env)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Var(n)   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(v)  =&gt; v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Environment = {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"Expression: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"Evaluation with x=5, y=7: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28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traits</a:t>
            </a:r>
            <a:r>
              <a:rPr lang="sv-SE" dirty="0" smtClean="0"/>
              <a:t>, page 1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500998"/>
            <a:ext cx="100988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&lt;=(that: Any): Boolean = 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that) || 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that)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(that: Any): Boolean = !(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that)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&gt;=(that: Any): Boolean = !(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that)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Date(y: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d: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m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d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 String = year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month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day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equals(that: Any): Boolean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 &amp;&amp;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o.day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day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month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year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1221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traits</a:t>
            </a:r>
            <a:r>
              <a:rPr lang="sv-SE" dirty="0" smtClean="0"/>
              <a:t>, page 2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Fortsättning 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104" y="1916833"/>
            <a:ext cx="10026860" cy="401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sys.error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"cannot compare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that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and a Date"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(year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|| (year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(month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|| (month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day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o.day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d1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11,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d2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11,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12,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d4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d2)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d4)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&lt; d2)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&lt; d4) 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4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genericity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92707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Genericity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 the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Genericity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T = _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set(value: T) { contents = value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get: T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cell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cell.set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"Reference contains the half of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cell.get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03548" y="5246915"/>
            <a:ext cx="6660740" cy="584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Vid nästa tillfälle kommer vi prata om skillnaderna mellan invariant, </a:t>
            </a:r>
            <a:r>
              <a:rPr lang="sv-SE" sz="1600" dirty="0" err="1" smtClean="0">
                <a:solidFill>
                  <a:schemeClr val="bg1"/>
                </a:solidFill>
              </a:rPr>
              <a:t>kovariant</a:t>
            </a:r>
            <a:r>
              <a:rPr lang="sv-SE" sz="1600" dirty="0" smtClean="0">
                <a:solidFill>
                  <a:schemeClr val="bg1"/>
                </a:solidFill>
              </a:rPr>
              <a:t> och kontravariant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3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apply</a:t>
            </a:r>
            <a:r>
              <a:rPr lang="sv-SE" dirty="0" smtClean="0"/>
              <a:t> / </a:t>
            </a:r>
            <a:r>
              <a:rPr lang="sv-SE" dirty="0" err="1" smtClean="0"/>
              <a:t>unapply</a:t>
            </a:r>
            <a:r>
              <a:rPr lang="sv-SE" dirty="0" smtClean="0"/>
              <a:t> / Option värde / </a:t>
            </a:r>
            <a:r>
              <a:rPr lang="sv-SE" dirty="0" err="1" smtClean="0"/>
              <a:t>App</a:t>
            </a:r>
            <a:r>
              <a:rPr lang="sv-SE" dirty="0" smtClean="0"/>
              <a:t> / implicit typning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91682"/>
            <a:ext cx="106749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The magic apply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functions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Option: Some and None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typed variable and implicitly typed variable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extending App instead of defining main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apply(x: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x *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(z: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Option[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(z%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Some(z/2)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None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Twice(n)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y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Twice(n)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z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 =&gt;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50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higher</a:t>
            </a:r>
            <a:r>
              <a:rPr lang="sv-SE" dirty="0" smtClean="0"/>
              <a:t> order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step11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7524" y="1772816"/>
            <a:ext cx="94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HigherOrder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Decorator(left: String, right: String)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layout[A](x: A) = left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+ right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applyFunc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String, v: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f(v)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applyFunc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decorator.layout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16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sequence</a:t>
            </a:r>
            <a:r>
              <a:rPr lang="sv-SE" dirty="0" smtClean="0"/>
              <a:t> </a:t>
            </a:r>
            <a:r>
              <a:rPr lang="sv-SE" dirty="0" err="1" smtClean="0"/>
              <a:t>comprehensions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700808"/>
            <a:ext cx="9234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comprehensions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note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an alias for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Comprehension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even(from: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to: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List[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(i &lt;-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List.range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(from, to)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%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53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Hämta del 2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Dags för del 2!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den folder där du skapat ditt projekt</a:t>
            </a:r>
          </a:p>
          <a:p>
            <a:pPr marL="0" indent="0" eaLnBrk="1" hangingPunct="1">
              <a:buFont typeface="Arial" charset="0"/>
              <a:buNone/>
            </a:pPr>
            <a:endParaRPr lang="sv-SE" dirty="0" smtClean="0"/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checkout</a:t>
            </a:r>
            <a:r>
              <a:rPr lang="sv-SE" dirty="0" smtClean="0"/>
              <a:t> –f master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pull</a:t>
            </a:r>
            <a:endParaRPr lang="sv-SE" dirty="0" smtClean="0"/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checkout</a:t>
            </a:r>
            <a:r>
              <a:rPr lang="sv-SE" dirty="0" smtClean="0"/>
              <a:t> –f step4corr</a:t>
            </a:r>
          </a:p>
        </p:txBody>
      </p:sp>
    </p:spTree>
    <p:extLst>
      <p:ext uri="{BB962C8B-B14F-4D97-AF65-F5344CB8AC3E}">
        <p14:creationId xmlns:p14="http://schemas.microsoft.com/office/powerpoint/2010/main" val="52417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Vad är Scala?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är Scala?</a:t>
            </a:r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Ett programmeringsspråk som är både objektorienterat (arv, </a:t>
            </a:r>
            <a:r>
              <a:rPr lang="sv-SE" dirty="0" err="1" smtClean="0"/>
              <a:t>polymorphism</a:t>
            </a:r>
            <a:r>
              <a:rPr lang="sv-SE" dirty="0" smtClean="0"/>
              <a:t> och allt) och funktionellt (högre ordningens funktioner, </a:t>
            </a:r>
            <a:r>
              <a:rPr lang="sv-SE" dirty="0" err="1" smtClean="0"/>
              <a:t>closures</a:t>
            </a:r>
            <a:r>
              <a:rPr lang="sv-SE" dirty="0" smtClean="0"/>
              <a:t> m.m.)</a:t>
            </a:r>
          </a:p>
          <a:p>
            <a:pPr eaLnBrk="1" hangingPunct="1"/>
            <a:r>
              <a:rPr lang="sv-SE" dirty="0" smtClean="0"/>
              <a:t>Namnet står för ”</a:t>
            </a:r>
            <a:r>
              <a:rPr lang="sv-SE" dirty="0" err="1" smtClean="0"/>
              <a:t>Scalable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r>
              <a:rPr lang="sv-SE" dirty="0" smtClean="0"/>
              <a:t>” men </a:t>
            </a:r>
            <a:r>
              <a:rPr lang="sv-SE" dirty="0" err="1" smtClean="0"/>
              <a:t>scala</a:t>
            </a:r>
            <a:r>
              <a:rPr lang="sv-SE" dirty="0" smtClean="0"/>
              <a:t> är också ordet för trappa på italienska och Scalas logo är en abstraktion på en trappa.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Skapat av Martin </a:t>
            </a:r>
            <a:r>
              <a:rPr lang="sv-SE" dirty="0" err="1" smtClean="0"/>
              <a:t>Odersky</a:t>
            </a:r>
            <a:endParaRPr lang="sv-SE" dirty="0" smtClean="0"/>
          </a:p>
          <a:p>
            <a:pPr eaLnBrk="1" hangingPunct="1"/>
            <a:r>
              <a:rPr lang="sv-SE" dirty="0" smtClean="0"/>
              <a:t>Tog sin början 2001 på </a:t>
            </a:r>
            <a:r>
              <a:rPr lang="sv-SE" dirty="0" err="1" smtClean="0"/>
              <a:t>École</a:t>
            </a:r>
            <a:r>
              <a:rPr lang="sv-SE" dirty="0" smtClean="0"/>
              <a:t> </a:t>
            </a:r>
            <a:r>
              <a:rPr lang="sv-SE" dirty="0" err="1" smtClean="0"/>
              <a:t>Polytechnique</a:t>
            </a:r>
            <a:r>
              <a:rPr lang="sv-SE" dirty="0" smtClean="0"/>
              <a:t> </a:t>
            </a:r>
            <a:r>
              <a:rPr lang="sv-SE" dirty="0" err="1" smtClean="0"/>
              <a:t>Fédérale</a:t>
            </a:r>
            <a:r>
              <a:rPr lang="sv-SE" dirty="0" smtClean="0"/>
              <a:t> de Lausanne</a:t>
            </a:r>
          </a:p>
          <a:p>
            <a:pPr eaLnBrk="1" hangingPunct="1"/>
            <a:r>
              <a:rPr lang="sv-SE" dirty="0" smtClean="0"/>
              <a:t>Släpptes 2003 för Java plattformen och 2004 för .NET plattformen</a:t>
            </a:r>
          </a:p>
          <a:p>
            <a:pPr eaLnBrk="1" hangingPunct="1"/>
            <a:r>
              <a:rPr lang="sv-SE" dirty="0" smtClean="0"/>
              <a:t>Version 2.0 släpptes 2006</a:t>
            </a:r>
          </a:p>
          <a:p>
            <a:pPr eaLnBrk="1" hangingPunct="1"/>
            <a:r>
              <a:rPr lang="sv-SE" dirty="0" smtClean="0"/>
              <a:t>Aktuell version (och den vi använder idag) är 2.10.3</a:t>
            </a:r>
          </a:p>
          <a:p>
            <a:pPr eaLnBrk="1" hangingPunct="1"/>
            <a:r>
              <a:rPr lang="sv-SE" dirty="0" smtClean="0"/>
              <a:t>I Januari 2011 fick Scala teamet över €2.3 miljoner från Europeiska Forskningsrådet</a:t>
            </a:r>
          </a:p>
          <a:p>
            <a:pPr eaLnBrk="1" hangingPunct="1"/>
            <a:r>
              <a:rPr lang="sv-SE" dirty="0" smtClean="0"/>
              <a:t>I maj 2011 skapades </a:t>
            </a:r>
            <a:r>
              <a:rPr lang="sv-SE" dirty="0" err="1" smtClean="0"/>
              <a:t>Typesafe</a:t>
            </a:r>
            <a:r>
              <a:rPr lang="sv-SE" dirty="0"/>
              <a:t> </a:t>
            </a:r>
            <a:r>
              <a:rPr lang="sv-SE" dirty="0" smtClean="0"/>
              <a:t>av </a:t>
            </a:r>
            <a:r>
              <a:rPr lang="sv-SE" dirty="0" err="1" smtClean="0"/>
              <a:t>Odersky</a:t>
            </a:r>
            <a:r>
              <a:rPr lang="sv-SE" dirty="0" smtClean="0"/>
              <a:t> m.fl., vilket är ett företag som ger kommersiell support och träning i Scala</a:t>
            </a:r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Greedy</a:t>
            </a:r>
            <a:r>
              <a:rPr lang="sv-SE" dirty="0" smtClean="0"/>
              <a:t> </a:t>
            </a:r>
            <a:r>
              <a:rPr lang="sv-SE" dirty="0" err="1" smtClean="0"/>
              <a:t>Lexical</a:t>
            </a:r>
            <a:r>
              <a:rPr lang="sv-SE" dirty="0" smtClean="0"/>
              <a:t> parser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step4corr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117550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Scala's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lexical parser is greedy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Will parse greedily, thus consuming "." together with "1", yielding "1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which is interpreted as a Double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( 1.+(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 below line makes it cleared what the parser does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( 1.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 avoid the above greediness we need to demarcate the "1" explicitly with parenthesis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33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Parametrar med skönsvärden och parametrar med namn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8660" y="1501815"/>
            <a:ext cx="115030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Default parameter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Named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ScalaParams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[K,V](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16,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Float = 0.75f)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 =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"Capacity ["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"], load factor ["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Default parameter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]())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MyMap[String,Int](</a:t>
            </a:r>
            <a:r>
              <a:rPr lang="nn-NO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n-NO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MyMap[String,Int](8, 0.5f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n-NO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When using named parameters, the parameter order does not matter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0.8f,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Named parameters go particularly well with default parameter values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0.6f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6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Övre Typgränser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9689" y="1592796"/>
            <a:ext cx="107829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UpperTypeBounds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Similar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(m: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&amp;&amp;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].x == x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 &lt;: Similar](e: T,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List[T]): Boolean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xs.isEmpty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[T](e,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List(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list))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list))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83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Nedre Typgränser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700808"/>
            <a:ext cx="91812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LowerTypeBounds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case class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[T](h: T, t: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{...}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invariant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   so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is NOT a 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[Any]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case class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[+T](h: T, t: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{...} is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kovariant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Invariance +T means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[Null] is a 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is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 a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[Any]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[+T](h: T, t: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T = h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 = t</a:t>
            </a: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prepend[U &gt;: T](elem: U): ListNode[U] =  ListNode(elem, </a:t>
            </a:r>
            <a:r>
              <a:rPr lang="pl-PL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empty.prepend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).prepend(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anyList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strList.prepend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44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494358"/>
            <a:ext cx="89467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com.hiq.scala.introduction.DuckTypes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Duck Typing, or structural typing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Quaaaaaack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duck has white feathers"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quack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person imitates a duck"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person is a featherless type of duck"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}) = 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Person())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Better is to define a Type, see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DuckTypes.scala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     object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type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Quacker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quack;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feathers}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needed</a:t>
            </a:r>
            <a:endParaRPr lang="sv-SE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import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inTheDuckTypeForest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69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Currying</a:t>
            </a:r>
            <a:r>
              <a:rPr lang="sv-SE" dirty="0" smtClean="0"/>
              <a:t> and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484785"/>
            <a:ext cx="101708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Currying and Partially Applied Functions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CurryingAndPartiallyApplied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p: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xs.isEmpty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(p(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:: filter(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p)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nums = List(1, 2, 3, 4, 5, 6, 7, </a:t>
            </a:r>
            <a:r>
              <a:rPr lang="nn-NO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Currying; turns a function of the form (A,B) =&gt; C into A =&gt; B =&gt; C, that is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given a function of multiple arguments, it will produce a chain of functions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that each take one argument and return a chain one shorter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modN(n: Int)(x: Int) = (x % n) ==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mod2: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mod3: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mod2))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mod3))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Partially applying function; a function where some of its arguments have already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been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supplied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modP(n: Int, x: Int) = (x % n) ==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modP2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(2, _: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modP3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(3, _: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modP2))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modP3))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237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Closures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8946740" cy="3885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v1 = 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"Val is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(x + y))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v1(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Note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Scala's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Closures are not pure functional, they are dynamically bound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Therefor binding to a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can produce unexpected results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v2 = 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println(</a:t>
            </a:r>
            <a:r>
              <a:rPr lang="nl-NL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"Val is "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(x + z))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v2(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v2(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74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Call By </a:t>
            </a:r>
            <a:r>
              <a:rPr lang="sv-SE" dirty="0" err="1" smtClean="0"/>
              <a:t>Name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873" y="1480148"/>
            <a:ext cx="8298668" cy="451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Type-Dependent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Construction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Call By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(r: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Ops"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"x1="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"x2="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"x1="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"x2="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"------------------"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30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Hantera XML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1484785"/>
            <a:ext cx="10278888" cy="500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XML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Scala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ScalaXml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page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&gt;Hello XHTML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&lt;h1&gt;Hello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&lt;p&gt;&lt;a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"scala-lang.org"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&gt;Scala&lt;/a&gt; talks XHTML&lt;/p&gt;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page.toString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java.text.DateFormat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getDateInstance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df.format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String)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dateMsg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addressedTo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Hello, { name }! Today is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dateMsg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lovers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84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Implicita parametrar, konverteringar och klasser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step21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98640"/>
            <a:ext cx="100988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Implicit parameters and implicit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conversions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and implicit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Implicits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Implicit parameter; Note the use of a rather unique type, to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accidental implicit matching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lovers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greet(greeting: String)(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preferredName.name)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greet(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HiQ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Implicit conversion;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 that of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course it makes little sense with an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conversion that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causes loss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 precision, like this one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doubleToInt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Double) =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x.toInt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Would be illegal without the above implicit conversion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 =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i)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IntWithPretty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pretty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"Pretty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Would be illegal without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 conversion to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IntWithPretty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75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Scalas viktigaste egenskaper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Några viktiga egenskaper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Kompileras till </a:t>
            </a:r>
            <a:r>
              <a:rPr lang="sv-SE" dirty="0" err="1" smtClean="0"/>
              <a:t>bytekod</a:t>
            </a:r>
            <a:r>
              <a:rPr lang="sv-SE" dirty="0" smtClean="0"/>
              <a:t>, precis som Java</a:t>
            </a:r>
          </a:p>
          <a:p>
            <a:pPr eaLnBrk="1" hangingPunct="1"/>
            <a:r>
              <a:rPr lang="sv-SE" dirty="0" smtClean="0"/>
              <a:t>Koncist (oftast betydligt färre rader kod än Java)</a:t>
            </a:r>
          </a:p>
          <a:p>
            <a:pPr eaLnBrk="1" hangingPunct="1"/>
            <a:r>
              <a:rPr lang="sv-SE" dirty="0"/>
              <a:t>Sömlös integration med </a:t>
            </a:r>
            <a:r>
              <a:rPr lang="sv-SE" dirty="0" smtClean="0"/>
              <a:t>Java</a:t>
            </a:r>
          </a:p>
          <a:p>
            <a:pPr eaLnBrk="1" hangingPunct="1"/>
            <a:r>
              <a:rPr lang="sv-SE" dirty="0" smtClean="0"/>
              <a:t>Körs på JVM (stöd för .NET har mer eller mindre försvunnit)</a:t>
            </a:r>
          </a:p>
          <a:p>
            <a:pPr eaLnBrk="1" hangingPunct="1"/>
            <a:r>
              <a:rPr lang="sv-SE" dirty="0" err="1" smtClean="0"/>
              <a:t>Garbage</a:t>
            </a:r>
            <a:r>
              <a:rPr lang="sv-SE" dirty="0" smtClean="0"/>
              <a:t> </a:t>
            </a:r>
            <a:r>
              <a:rPr lang="sv-SE" dirty="0" err="1" smtClean="0"/>
              <a:t>collected</a:t>
            </a:r>
            <a:endParaRPr lang="sv-SE" dirty="0" smtClean="0"/>
          </a:p>
          <a:p>
            <a:pPr eaLnBrk="1" hangingPunct="1"/>
            <a:r>
              <a:rPr lang="sv-SE" dirty="0" smtClean="0"/>
              <a:t>Objektorienterat</a:t>
            </a:r>
          </a:p>
          <a:p>
            <a:pPr eaLnBrk="1" hangingPunct="1"/>
            <a:r>
              <a:rPr lang="sv-SE" dirty="0" smtClean="0"/>
              <a:t>Funktionellt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förberedelser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66362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Lägg till Akka i projektet!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Öppna </a:t>
            </a:r>
            <a:r>
              <a:rPr lang="sv-SE" dirty="0" err="1" smtClean="0"/>
              <a:t>projektinställningar</a:t>
            </a:r>
            <a:r>
              <a:rPr lang="sv-SE" dirty="0" smtClean="0"/>
              <a:t> (klicka projektets namn och F4)</a:t>
            </a:r>
          </a:p>
          <a:p>
            <a:pPr eaLnBrk="1" hangingPunct="1"/>
            <a:r>
              <a:rPr lang="sv-SE" dirty="0" smtClean="0"/>
              <a:t>I </a:t>
            </a:r>
            <a:r>
              <a:rPr lang="sv-SE" dirty="0" err="1" smtClean="0"/>
              <a:t>Libraries</a:t>
            </a:r>
            <a:r>
              <a:rPr lang="sv-SE" dirty="0" smtClean="0"/>
              <a:t> (den som ej </a:t>
            </a:r>
            <a:r>
              <a:rPr lang="sv-SE" dirty="0" err="1" smtClean="0"/>
              <a:t>innhåller</a:t>
            </a:r>
            <a:r>
              <a:rPr lang="sv-SE" dirty="0" smtClean="0"/>
              <a:t> scala-compiler.jar), lägg till:</a:t>
            </a:r>
          </a:p>
          <a:p>
            <a:pPr lvl="1" eaLnBrk="1" hangingPunct="1"/>
            <a:r>
              <a:rPr lang="sv-SE" dirty="0" smtClean="0"/>
              <a:t>akka-actors.jar</a:t>
            </a:r>
          </a:p>
          <a:p>
            <a:pPr lvl="1" eaLnBrk="1" hangingPunct="1"/>
            <a:r>
              <a:rPr lang="sv-SE" dirty="0" smtClean="0"/>
              <a:t>typesafe-config.jar</a:t>
            </a:r>
          </a:p>
        </p:txBody>
      </p:sp>
    </p:spTree>
    <p:extLst>
      <p:ext uri="{BB962C8B-B14F-4D97-AF65-F5344CB8AC3E}">
        <p14:creationId xmlns:p14="http://schemas.microsoft.com/office/powerpoint/2010/main" val="256998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1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484785"/>
            <a:ext cx="10494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context.actorOf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(Props[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Greeter.Greet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Greeter.Done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⇒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context.stop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Greeter.Greet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⇒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Greeter.Done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system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system.actorOf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(Props[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51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2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7121" y="1478508"/>
            <a:ext cx="10350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 very simple Auction system with actors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Auctioneer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 See code in step23 **/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7121" y="2538413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Mer om </a:t>
            </a:r>
            <a:r>
              <a:rPr lang="sv-SE" sz="2000" b="1" dirty="0" err="1" smtClean="0"/>
              <a:t>Actors</a:t>
            </a:r>
            <a:endParaRPr lang="sv-SE" sz="2000" b="1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r>
              <a:rPr lang="sv-SE" dirty="0" smtClean="0"/>
              <a:t>Enkel och effektiv abstraktion for parallella och distribuerade processer</a:t>
            </a:r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 smtClean="0"/>
              <a:t> är fristående enheter som bara utbyter information via s.k. </a:t>
            </a:r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passing</a:t>
            </a:r>
            <a:r>
              <a:rPr lang="sv-SE" dirty="0" smtClean="0"/>
              <a:t> (delar inte tillstånd eller minne)</a:t>
            </a:r>
          </a:p>
          <a:p>
            <a:pPr eaLnBrk="1" hangingPunct="1"/>
            <a:r>
              <a:rPr lang="sv-SE" dirty="0" smtClean="0"/>
              <a:t>Sedan Scala 2.10.2 är default implementationen för Akka (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smtClean="0">
                <a:hlinkClick r:id="rId3"/>
              </a:rPr>
              <a:t>akka.io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smtClean="0"/>
              <a:t>Akka är en event baserad implementation av </a:t>
            </a:r>
            <a:r>
              <a:rPr lang="sv-SE" dirty="0" err="1" smtClean="0"/>
              <a:t>Actor</a:t>
            </a:r>
            <a:r>
              <a:rPr lang="sv-SE" dirty="0" smtClean="0"/>
              <a:t> modellen</a:t>
            </a:r>
          </a:p>
          <a:p>
            <a:pPr eaLnBrk="1" hangingPunct="1"/>
            <a:r>
              <a:rPr lang="sv-SE" dirty="0" smtClean="0"/>
              <a:t>Gör varje </a:t>
            </a:r>
            <a:r>
              <a:rPr lang="sv-SE" dirty="0" err="1" smtClean="0"/>
              <a:t>actor</a:t>
            </a:r>
            <a:r>
              <a:rPr lang="sv-SE" dirty="0" smtClean="0"/>
              <a:t> väldigt ”lätt” (stödjer runt 2.7 miljoner </a:t>
            </a:r>
            <a:r>
              <a:rPr lang="sv-SE" dirty="0" err="1" smtClean="0"/>
              <a:t>actors</a:t>
            </a:r>
            <a:r>
              <a:rPr lang="sv-SE" dirty="0" smtClean="0"/>
              <a:t> per GB RAM)</a:t>
            </a:r>
          </a:p>
          <a:p>
            <a:pPr eaLnBrk="1" hangingPunct="1"/>
            <a:r>
              <a:rPr lang="sv-SE" dirty="0" smtClean="0"/>
              <a:t>Akka stöder/tvingar en övervakningsmodell där en </a:t>
            </a:r>
            <a:r>
              <a:rPr lang="sv-SE" dirty="0" err="1" smtClean="0"/>
              <a:t>actor</a:t>
            </a:r>
            <a:r>
              <a:rPr lang="sv-SE" dirty="0" smtClean="0"/>
              <a:t> som skapar en annan </a:t>
            </a:r>
            <a:r>
              <a:rPr lang="sv-SE" dirty="0" err="1" smtClean="0"/>
              <a:t>actor</a:t>
            </a:r>
            <a:r>
              <a:rPr lang="sv-SE" dirty="0" smtClean="0"/>
              <a:t> också övervakar dess tillstånd, även om en </a:t>
            </a:r>
            <a:r>
              <a:rPr lang="sv-SE" dirty="0" err="1" smtClean="0"/>
              <a:t>actor</a:t>
            </a:r>
            <a:r>
              <a:rPr lang="sv-SE" dirty="0" smtClean="0"/>
              <a:t> startas i en annan JVM. Ett flertal strategier finns för felhantering (kaskad, omstart, omstart av alla syskon m.fl.)</a:t>
            </a:r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 smtClean="0"/>
              <a:t> kan användas för att implementera ”Hot </a:t>
            </a:r>
            <a:r>
              <a:rPr lang="sv-SE" dirty="0" err="1" smtClean="0"/>
              <a:t>Swapping</a:t>
            </a:r>
            <a:r>
              <a:rPr lang="sv-SE" dirty="0" smtClean="0"/>
              <a:t>” av kod</a:t>
            </a:r>
          </a:p>
        </p:txBody>
      </p:sp>
    </p:spTree>
    <p:extLst>
      <p:ext uri="{BB962C8B-B14F-4D97-AF65-F5344CB8AC3E}">
        <p14:creationId xmlns:p14="http://schemas.microsoft.com/office/powerpoint/2010/main" val="155556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övrigt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83560" y="1196752"/>
            <a:ext cx="8345079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Övrigt värt att nämna</a:t>
            </a:r>
          </a:p>
          <a:p>
            <a:pPr marL="0" indent="0" eaLnBrk="1" hangingPunct="1">
              <a:buFont typeface="Arial" charset="0"/>
              <a:buNone/>
            </a:pPr>
            <a:endParaRPr lang="sv-SE" dirty="0" smtClean="0"/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marL="785813" lvl="1" indent="-342900" eaLnBrk="1" hangingPunct="1"/>
            <a:r>
              <a:rPr lang="sv-SE" dirty="0" err="1" smtClean="0"/>
              <a:t>Future</a:t>
            </a:r>
            <a:r>
              <a:rPr lang="sv-SE" dirty="0" smtClean="0"/>
              <a:t> är en hållare för framtida resultat</a:t>
            </a:r>
          </a:p>
          <a:p>
            <a:pPr marL="785813" lvl="1" indent="-342900" eaLnBrk="1" hangingPunct="1"/>
            <a:r>
              <a:rPr lang="sv-SE" dirty="0" err="1" smtClean="0"/>
              <a:t>Promise</a:t>
            </a:r>
            <a:r>
              <a:rPr lang="sv-SE" dirty="0" smtClean="0"/>
              <a:t> kan användas för att komplettera en </a:t>
            </a:r>
            <a:r>
              <a:rPr lang="sv-SE" dirty="0" err="1" smtClean="0"/>
              <a:t>Future</a:t>
            </a:r>
            <a:r>
              <a:rPr lang="sv-SE" dirty="0" smtClean="0"/>
              <a:t> med resultat</a:t>
            </a:r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</a:t>
            </a:r>
            <a:endParaRPr lang="sv-SE" dirty="0" smtClean="0"/>
          </a:p>
          <a:p>
            <a:pPr lvl="1" eaLnBrk="1" hangingPunct="1"/>
            <a:r>
              <a:rPr lang="sv-SE" dirty="0" smtClean="0"/>
              <a:t>En funktion som bara är definierad för vissa värden</a:t>
            </a:r>
          </a:p>
          <a:p>
            <a:pPr lvl="2" eaLnBrk="1" hangingPunct="1"/>
            <a:r>
              <a:rPr lang="sv-SE" dirty="0" smtClean="0"/>
              <a:t>Ex: kvadratroten är bara definierad för tal &gt;= 0 (om man inte hanterar imaginära tal)</a:t>
            </a:r>
          </a:p>
          <a:p>
            <a:pPr lvl="1" eaLnBrk="1" hangingPunct="1"/>
            <a:r>
              <a:rPr lang="sv-SE" dirty="0" smtClean="0"/>
              <a:t>Ej att förväxla med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endParaRPr lang="sv-SE" dirty="0" smtClean="0"/>
          </a:p>
          <a:p>
            <a:pPr lvl="1" eaLnBrk="1" hangingPunct="1"/>
            <a:r>
              <a:rPr lang="sv-SE" dirty="0" smtClean="0"/>
              <a:t>Har funktionen </a:t>
            </a:r>
            <a:r>
              <a:rPr lang="sv-SE" dirty="0" err="1" smtClean="0"/>
              <a:t>isDefinedAt</a:t>
            </a:r>
            <a:r>
              <a:rPr lang="sv-SE" dirty="0" smtClean="0"/>
              <a:t>(x: A)</a:t>
            </a:r>
          </a:p>
          <a:p>
            <a:pPr eaLnBrk="1" hangingPunct="1"/>
            <a:r>
              <a:rPr lang="sv-SE" dirty="0" smtClean="0"/>
              <a:t>Annotation</a:t>
            </a:r>
          </a:p>
          <a:p>
            <a:pPr lvl="1" eaLnBrk="1" hangingPunct="1"/>
            <a:r>
              <a:rPr lang="sv-SE" dirty="0" smtClean="0"/>
              <a:t>@</a:t>
            </a:r>
            <a:r>
              <a:rPr lang="sv-SE" dirty="0" err="1" smtClean="0"/>
              <a:t>Throws</a:t>
            </a:r>
            <a:r>
              <a:rPr lang="sv-SE" dirty="0" smtClean="0"/>
              <a:t> måste ibland användas när Java kod använder Scala kod som kan kasta en </a:t>
            </a:r>
            <a:r>
              <a:rPr lang="sv-SE" dirty="0" err="1" smtClean="0"/>
              <a:t>Exception</a:t>
            </a:r>
            <a:r>
              <a:rPr lang="sv-SE" dirty="0" smtClean="0"/>
              <a:t> (eftersom alla Scala </a:t>
            </a:r>
            <a:r>
              <a:rPr lang="sv-SE" dirty="0" err="1" smtClean="0"/>
              <a:t>Exceptions</a:t>
            </a:r>
            <a:r>
              <a:rPr lang="sv-SE" dirty="0" smtClean="0"/>
              <a:t> i Scala är </a:t>
            </a:r>
            <a:r>
              <a:rPr lang="sv-SE" dirty="0" err="1" smtClean="0"/>
              <a:t>RuntimeException</a:t>
            </a:r>
            <a:r>
              <a:rPr lang="sv-SE" dirty="0" smtClean="0"/>
              <a:t>)</a:t>
            </a:r>
          </a:p>
          <a:p>
            <a:pPr lvl="1" eaLnBrk="1" hangingPunct="1"/>
            <a:r>
              <a:rPr lang="sv-SE" dirty="0" smtClean="0"/>
              <a:t>@</a:t>
            </a:r>
            <a:r>
              <a:rPr lang="sv-SE" dirty="0" err="1" smtClean="0"/>
              <a:t>tailrec</a:t>
            </a:r>
            <a:r>
              <a:rPr lang="sv-SE" dirty="0" smtClean="0"/>
              <a:t> kan användas för att låta kompilatorn kolla om en funktion är ”</a:t>
            </a:r>
            <a:r>
              <a:rPr lang="sv-SE" dirty="0" err="1" smtClean="0"/>
              <a:t>tail</a:t>
            </a:r>
            <a:r>
              <a:rPr lang="sv-SE" dirty="0" smtClean="0"/>
              <a:t> </a:t>
            </a:r>
            <a:r>
              <a:rPr lang="sv-SE" dirty="0" err="1" smtClean="0"/>
              <a:t>recursive</a:t>
            </a:r>
            <a:r>
              <a:rPr lang="sv-SE" dirty="0" smtClean="0"/>
              <a:t>”</a:t>
            </a:r>
          </a:p>
          <a:p>
            <a:pPr lvl="1" eaLnBrk="1" hangingPunct="1"/>
            <a:r>
              <a:rPr lang="sv-SE" dirty="0" smtClean="0"/>
              <a:t>Förstås massor av andra</a:t>
            </a:r>
          </a:p>
          <a:p>
            <a:pPr eaLnBrk="1" hangingPunct="1"/>
            <a:r>
              <a:rPr lang="sv-SE" dirty="0" smtClean="0"/>
              <a:t>Inner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lvl="1" eaLnBrk="1" hangingPunct="1"/>
            <a:r>
              <a:rPr lang="sv-SE" dirty="0" smtClean="0"/>
              <a:t>Inner </a:t>
            </a:r>
            <a:r>
              <a:rPr lang="sv-SE" dirty="0" err="1" smtClean="0"/>
              <a:t>classes</a:t>
            </a:r>
            <a:r>
              <a:rPr lang="sv-SE" dirty="0" smtClean="0"/>
              <a:t> är bundna till instanser, ej klasser</a:t>
            </a:r>
          </a:p>
          <a:p>
            <a:pPr lvl="2" eaLnBrk="1" hangingPunct="1"/>
            <a:r>
              <a:rPr lang="sv-SE" dirty="0" err="1" smtClean="0"/>
              <a:t>x.InnerClass</a:t>
            </a:r>
            <a:r>
              <a:rPr lang="sv-SE" dirty="0" smtClean="0"/>
              <a:t> är alltså inte samma typ som </a:t>
            </a:r>
            <a:r>
              <a:rPr lang="sv-SE" dirty="0" err="1" smtClean="0"/>
              <a:t>y.InnerClass</a:t>
            </a:r>
            <a:r>
              <a:rPr lang="sv-SE" dirty="0" smtClean="0"/>
              <a:t> även om x och y är av samma typ</a:t>
            </a:r>
          </a:p>
          <a:p>
            <a:pPr lvl="2" eaLnBrk="1" hangingPunct="1"/>
            <a:r>
              <a:rPr lang="sv-SE" dirty="0" smtClean="0"/>
              <a:t>Om x och y är </a:t>
            </a:r>
            <a:r>
              <a:rPr lang="sv-SE" dirty="0" err="1" smtClean="0"/>
              <a:t>Int</a:t>
            </a:r>
            <a:r>
              <a:rPr lang="sv-SE" dirty="0" smtClean="0"/>
              <a:t> är deras inre klasser gemensamt </a:t>
            </a:r>
            <a:r>
              <a:rPr lang="sv-SE" dirty="0" err="1" smtClean="0"/>
              <a:t>Int#InnerClass</a:t>
            </a:r>
            <a:endParaRPr lang="sv-SE" dirty="0" smtClean="0"/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lvl="1" eaLnBrk="1" hangingPunct="1"/>
            <a:r>
              <a:rPr lang="sv-SE" dirty="0" smtClean="0"/>
              <a:t>Liknar implicit konvertering för </a:t>
            </a:r>
            <a:r>
              <a:rPr lang="sv-SE" dirty="0" err="1" smtClean="0"/>
              <a:t>Sequences</a:t>
            </a:r>
            <a:r>
              <a:rPr lang="sv-SE" dirty="0" smtClean="0"/>
              <a:t>, men skapar en ”</a:t>
            </a:r>
            <a:r>
              <a:rPr lang="sv-SE" dirty="0" err="1" smtClean="0"/>
              <a:t>lazy</a:t>
            </a:r>
            <a:r>
              <a:rPr lang="sv-SE" dirty="0" smtClean="0"/>
              <a:t>” </a:t>
            </a:r>
            <a:r>
              <a:rPr lang="sv-SE" dirty="0" err="1" smtClean="0"/>
              <a:t>Sequence</a:t>
            </a:r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41068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83560" y="1196752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Övningar</a:t>
            </a:r>
          </a:p>
          <a:p>
            <a:pPr marL="0" indent="0" eaLnBrk="1" hangingPunct="1">
              <a:buFont typeface="Arial" charset="0"/>
              <a:buNone/>
            </a:pPr>
            <a:endParaRPr lang="sv-SE" dirty="0" smtClean="0"/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Implementera en kommandoradsparser med hjälp av match (tänk på att match tillåter </a:t>
            </a:r>
            <a:r>
              <a:rPr lang="sv-SE" dirty="0" err="1" smtClean="0"/>
              <a:t>regular</a:t>
            </a:r>
            <a:r>
              <a:rPr lang="sv-SE" dirty="0" smtClean="0"/>
              <a:t> expressions)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Lägg till en ”inbyggd” funktion till </a:t>
            </a:r>
            <a:r>
              <a:rPr lang="sv-SE" dirty="0" err="1" smtClean="0"/>
              <a:t>Int</a:t>
            </a:r>
            <a:r>
              <a:rPr lang="sv-SE" dirty="0" smtClean="0"/>
              <a:t> som heter ”!” och som beräknar fakultet (kom ihåg implicita funktioner och klasser). Bonus om funktionen blir ”</a:t>
            </a:r>
            <a:r>
              <a:rPr lang="sv-SE" dirty="0" err="1" smtClean="0"/>
              <a:t>tail</a:t>
            </a:r>
            <a:r>
              <a:rPr lang="sv-SE" dirty="0" smtClean="0"/>
              <a:t> </a:t>
            </a:r>
            <a:r>
              <a:rPr lang="sv-SE" dirty="0" err="1" smtClean="0"/>
              <a:t>recursive</a:t>
            </a:r>
            <a:r>
              <a:rPr lang="sv-SE" dirty="0" smtClean="0"/>
              <a:t>”…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err="1" smtClean="0"/>
              <a:t>Loopa</a:t>
            </a:r>
            <a:r>
              <a:rPr lang="sv-SE" dirty="0" smtClean="0"/>
              <a:t> över alla kommandoradsargument och returnera en </a:t>
            </a:r>
            <a:r>
              <a:rPr lang="sv-SE" dirty="0" err="1" smtClean="0"/>
              <a:t>Sequence</a:t>
            </a:r>
            <a:r>
              <a:rPr lang="sv-SE" dirty="0" smtClean="0"/>
              <a:t> med alla  </a:t>
            </a:r>
            <a:r>
              <a:rPr lang="sv-SE" dirty="0"/>
              <a:t>a</a:t>
            </a:r>
            <a:r>
              <a:rPr lang="sv-SE" dirty="0" smtClean="0"/>
              <a:t>rgument i </a:t>
            </a:r>
            <a:r>
              <a:rPr lang="sv-SE" dirty="0" err="1" smtClean="0"/>
              <a:t>upper</a:t>
            </a:r>
            <a:r>
              <a:rPr lang="sv-SE" dirty="0" smtClean="0"/>
              <a:t> </a:t>
            </a:r>
            <a:r>
              <a:rPr lang="sv-SE" dirty="0" err="1" smtClean="0"/>
              <a:t>case</a:t>
            </a:r>
            <a:r>
              <a:rPr lang="sv-SE" dirty="0" smtClean="0"/>
              <a:t>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Beräkna summan av alla kommandoradsargument (tips: kika på </a:t>
            </a:r>
            <a:r>
              <a:rPr lang="sv-SE" dirty="0" err="1" smtClean="0"/>
              <a:t>Seq.foldRight</a:t>
            </a:r>
            <a:r>
              <a:rPr lang="sv-SE" dirty="0" smtClean="0"/>
              <a:t>)</a:t>
            </a:r>
          </a:p>
          <a:p>
            <a:pPr marL="342900" indent="-342900" eaLnBrk="1" hangingPunct="1">
              <a:buFont typeface="+mj-lt"/>
              <a:buAutoNum type="arabicPeriod"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41251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Länkar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60" y="1196752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Länkar och vidare läsning</a:t>
            </a:r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r>
              <a:rPr lang="sv-SE" dirty="0" smtClean="0"/>
              <a:t>Scala </a:t>
            </a:r>
            <a:r>
              <a:rPr lang="sv-SE" dirty="0" err="1" smtClean="0"/>
              <a:t>Home</a:t>
            </a:r>
            <a:r>
              <a:rPr lang="sv-SE" dirty="0"/>
              <a:t> </a:t>
            </a:r>
            <a:r>
              <a:rPr lang="sv-SE" dirty="0" smtClean="0"/>
              <a:t>på </a:t>
            </a:r>
            <a:r>
              <a:rPr lang="sv-SE" dirty="0" smtClean="0">
                <a:hlinkClick r:id="rId3"/>
              </a:rPr>
              <a:t>http</a:t>
            </a:r>
            <a:r>
              <a:rPr lang="sv-SE" dirty="0">
                <a:hlinkClick r:id="rId3"/>
              </a:rPr>
              <a:t>://www.scala-lang.org/</a:t>
            </a:r>
            <a:endParaRPr lang="sv-SE" dirty="0" smtClean="0"/>
          </a:p>
          <a:p>
            <a:pPr eaLnBrk="1" hangingPunct="1"/>
            <a:r>
              <a:rPr lang="sv-SE" dirty="0" smtClean="0"/>
              <a:t>Akka </a:t>
            </a:r>
            <a:r>
              <a:rPr lang="sv-SE" dirty="0" err="1" smtClean="0"/>
              <a:t>Home</a:t>
            </a:r>
            <a:r>
              <a:rPr lang="sv-SE" dirty="0" smtClean="0"/>
              <a:t> på (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smtClean="0">
                <a:hlinkClick r:id="rId4"/>
              </a:rPr>
              <a:t>akka.io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/>
              <a:t>Kursens kod finns på </a:t>
            </a:r>
            <a:r>
              <a:rPr lang="sv-SE" dirty="0">
                <a:hlinkClick r:id="rId5"/>
              </a:rPr>
              <a:t>https://</a:t>
            </a:r>
            <a:r>
              <a:rPr lang="sv-SE" dirty="0" smtClean="0">
                <a:hlinkClick r:id="rId5"/>
              </a:rPr>
              <a:t>github.com/claesathiq/hiqscalaintroduction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</a:t>
            </a:r>
          </a:p>
          <a:p>
            <a:pPr lvl="1" eaLnBrk="1" hangingPunct="1"/>
            <a:r>
              <a:rPr lang="sv-SE" dirty="0" smtClean="0"/>
              <a:t>Lift på </a:t>
            </a:r>
            <a:r>
              <a:rPr lang="sv-SE" dirty="0" smtClean="0">
                <a:hlinkClick r:id="rId6"/>
              </a:rPr>
              <a:t>http://liftweb.net/</a:t>
            </a:r>
            <a:endParaRPr lang="sv-SE" dirty="0" smtClean="0"/>
          </a:p>
          <a:p>
            <a:pPr lvl="1" eaLnBrk="1" hangingPunct="1"/>
            <a:r>
              <a:rPr lang="sv-SE" dirty="0" smtClean="0"/>
              <a:t>Play på </a:t>
            </a:r>
            <a:r>
              <a:rPr lang="sv-SE" dirty="0" smtClean="0">
                <a:hlinkClick r:id="rId7"/>
              </a:rPr>
              <a:t>http://www.playframework.com/</a:t>
            </a:r>
            <a:endParaRPr lang="sv-SE" dirty="0" smtClean="0"/>
          </a:p>
          <a:p>
            <a:pPr eaLnBrk="1" hangingPunct="1"/>
            <a:r>
              <a:rPr lang="sv-SE" dirty="0" smtClean="0"/>
              <a:t>Verktyg med inbyggda </a:t>
            </a:r>
            <a:r>
              <a:rPr lang="sv-SE" dirty="0" err="1" smtClean="0"/>
              <a:t>tutorials</a:t>
            </a:r>
            <a:r>
              <a:rPr lang="sv-SE" dirty="0" smtClean="0"/>
              <a:t> för Scala</a:t>
            </a:r>
          </a:p>
          <a:p>
            <a:pPr lvl="1" eaLnBrk="1" hangingPunct="1"/>
            <a:r>
              <a:rPr lang="sv-SE" dirty="0" err="1" smtClean="0"/>
              <a:t>Typesafe</a:t>
            </a:r>
            <a:r>
              <a:rPr lang="sv-SE" dirty="0" smtClean="0"/>
              <a:t> </a:t>
            </a:r>
            <a:r>
              <a:rPr lang="sv-SE" dirty="0" err="1" smtClean="0"/>
              <a:t>Activator</a:t>
            </a:r>
            <a:r>
              <a:rPr lang="sv-SE" dirty="0" smtClean="0"/>
              <a:t> på </a:t>
            </a:r>
            <a:r>
              <a:rPr lang="sv-SE" dirty="0" smtClean="0">
                <a:hlinkClick r:id="rId8"/>
              </a:rPr>
              <a:t>http://typesafe.com/platform/getstarted</a:t>
            </a:r>
            <a:endParaRPr lang="sv-SE" dirty="0" smtClean="0"/>
          </a:p>
          <a:p>
            <a:pPr lvl="1" eaLnBrk="1" hangingPunct="1"/>
            <a:r>
              <a:rPr lang="sv-SE" dirty="0" smtClean="0"/>
              <a:t>Kojo på </a:t>
            </a:r>
            <a:r>
              <a:rPr lang="sv-SE" dirty="0" smtClean="0">
                <a:hlinkClick r:id="rId9"/>
              </a:rPr>
              <a:t>http://www.kogics.net/sf:kojo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24841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några utmärkande drag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Några utmärkande drag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Singleton istället för </a:t>
            </a:r>
            <a:r>
              <a:rPr lang="sv-SE" dirty="0" err="1" smtClean="0"/>
              <a:t>static</a:t>
            </a:r>
            <a:endParaRPr lang="sv-SE" dirty="0" smtClean="0"/>
          </a:p>
          <a:p>
            <a:pPr eaLnBrk="1" hangingPunct="1"/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endParaRPr lang="sv-SE" dirty="0" smtClean="0"/>
          </a:p>
          <a:p>
            <a:pPr eaLnBrk="1" hangingPunct="1"/>
            <a:r>
              <a:rPr lang="sv-SE" dirty="0" smtClean="0"/>
              <a:t>Ej ändringsbara (</a:t>
            </a:r>
            <a:r>
              <a:rPr lang="sv-SE" dirty="0" err="1" smtClean="0"/>
              <a:t>immutable</a:t>
            </a:r>
            <a:r>
              <a:rPr lang="sv-SE" dirty="0" smtClean="0"/>
              <a:t>) variabler</a:t>
            </a:r>
          </a:p>
          <a:p>
            <a:pPr eaLnBrk="1" hangingPunct="1"/>
            <a:r>
              <a:rPr lang="sv-SE" dirty="0" smtClean="0"/>
              <a:t>Funktioner som variabler, parametrar och returvärden</a:t>
            </a:r>
          </a:p>
          <a:p>
            <a:pPr eaLnBrk="1" hangingPunct="1"/>
            <a:r>
              <a:rPr lang="sv-SE" dirty="0" smtClean="0"/>
              <a:t>Anonyma funktioner</a:t>
            </a:r>
          </a:p>
          <a:p>
            <a:pPr eaLnBrk="1" hangingPunct="1"/>
            <a:r>
              <a:rPr lang="sv-SE" dirty="0" smtClean="0"/>
              <a:t>For-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err="1" smtClean="0"/>
              <a:t>Lazy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endParaRPr lang="sv-SE" dirty="0" smtClean="0"/>
          </a:p>
          <a:p>
            <a:pPr eaLnBrk="1" hangingPunct="1"/>
            <a:r>
              <a:rPr lang="sv-SE" dirty="0" err="1" smtClean="0"/>
              <a:t>Mixins</a:t>
            </a:r>
            <a:endParaRPr lang="sv-SE" dirty="0" smtClean="0"/>
          </a:p>
          <a:p>
            <a:pPr eaLnBrk="1" hangingPunct="1"/>
            <a:r>
              <a:rPr lang="sv-SE" dirty="0" err="1" smtClean="0"/>
              <a:t>Tuples</a:t>
            </a:r>
            <a:endParaRPr lang="sv-SE" dirty="0" smtClean="0"/>
          </a:p>
          <a:p>
            <a:pPr eaLnBrk="1" hangingPunct="1"/>
            <a:r>
              <a:rPr lang="sv-SE" dirty="0" smtClean="0"/>
              <a:t>Mönstermatchning</a:t>
            </a:r>
          </a:p>
          <a:p>
            <a:pPr eaLnBrk="1" hangingPunct="1"/>
            <a:r>
              <a:rPr lang="sv-SE" dirty="0" smtClean="0"/>
              <a:t>DSL (en del av Scala själv är definierat som en DSL i Scala)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github.com/claesathiq/hiqscalaintroduction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Starta IDEA</a:t>
            </a:r>
          </a:p>
          <a:p>
            <a:pPr eaLnBrk="1" hangingPunct="1"/>
            <a:r>
              <a:rPr lang="sv-SE" dirty="0" err="1" smtClean="0"/>
              <a:t>Configure</a:t>
            </a:r>
            <a:r>
              <a:rPr lang="sv-SE" dirty="0" smtClean="0"/>
              <a:t> -&gt; </a:t>
            </a:r>
            <a:r>
              <a:rPr lang="sv-SE" dirty="0" err="1" smtClean="0"/>
              <a:t>Plugins</a:t>
            </a:r>
            <a:r>
              <a:rPr lang="sv-SE" dirty="0" smtClean="0"/>
              <a:t> -&gt; </a:t>
            </a:r>
            <a:r>
              <a:rPr lang="sv-SE" dirty="0" err="1" smtClean="0"/>
              <a:t>Browse</a:t>
            </a:r>
            <a:r>
              <a:rPr lang="sv-SE" dirty="0" smtClean="0"/>
              <a:t> </a:t>
            </a:r>
            <a:r>
              <a:rPr lang="sv-SE" dirty="0" err="1" smtClean="0"/>
              <a:t>repositories</a:t>
            </a:r>
            <a:r>
              <a:rPr lang="sv-SE" dirty="0" smtClean="0"/>
              <a:t>… -&gt; Sök på </a:t>
            </a:r>
            <a:r>
              <a:rPr lang="sv-SE" dirty="0" err="1" smtClean="0"/>
              <a:t>scala</a:t>
            </a:r>
            <a:endParaRPr lang="sv-SE" dirty="0" smtClean="0"/>
          </a:p>
          <a:p>
            <a:pPr eaLnBrk="1" hangingPunct="1"/>
            <a:r>
              <a:rPr lang="sv-SE" dirty="0" smtClean="0"/>
              <a:t>Välj både SBT och Scala (kontroll klick)</a:t>
            </a:r>
          </a:p>
          <a:p>
            <a:pPr eaLnBrk="1" hangingPunct="1"/>
            <a:r>
              <a:rPr lang="sv-SE" dirty="0" smtClean="0"/>
              <a:t>Högerklicka på en av dessa och välj </a:t>
            </a:r>
            <a:r>
              <a:rPr lang="sv-SE" dirty="0" err="1" smtClean="0"/>
              <a:t>Download</a:t>
            </a:r>
            <a:r>
              <a:rPr lang="sv-SE" dirty="0" smtClean="0"/>
              <a:t> and </a:t>
            </a:r>
            <a:r>
              <a:rPr lang="sv-SE" dirty="0" err="1" smtClean="0"/>
              <a:t>install</a:t>
            </a:r>
            <a:endParaRPr lang="sv-SE" dirty="0" smtClean="0"/>
          </a:p>
          <a:p>
            <a:pPr eaLnBrk="1" hangingPunct="1"/>
            <a:r>
              <a:rPr lang="sv-SE" dirty="0" smtClean="0"/>
              <a:t>Låt IDEA starta om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new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sökvägen 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eaLnBrk="1" hangingPunct="1"/>
            <a:r>
              <a:rPr lang="sv-SE" dirty="0" smtClean="0"/>
              <a:t>Se till att Scala </a:t>
            </a:r>
            <a:r>
              <a:rPr lang="sv-SE" dirty="0" err="1" smtClean="0"/>
              <a:t>home</a:t>
            </a:r>
            <a:r>
              <a:rPr lang="sv-SE" dirty="0" smtClean="0"/>
              <a:t> är satt </a:t>
            </a:r>
            <a:r>
              <a:rPr lang="sv-SE" dirty="0"/>
              <a:t>(troligen C:\Program </a:t>
            </a:r>
            <a:r>
              <a:rPr lang="sv-SE" dirty="0" err="1"/>
              <a:t>Files</a:t>
            </a:r>
            <a:r>
              <a:rPr lang="sv-SE" dirty="0"/>
              <a:t> (x86)\</a:t>
            </a:r>
            <a:r>
              <a:rPr lang="sv-SE" dirty="0" err="1" smtClean="0"/>
              <a:t>scala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singleton</a:t>
            </a:r>
            <a:r>
              <a:rPr lang="sv-SE" dirty="0" smtClean="0"/>
              <a:t> istället för </a:t>
            </a:r>
            <a:r>
              <a:rPr lang="sv-SE" dirty="0" err="1" smtClean="0"/>
              <a:t>static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9364" y="1916832"/>
            <a:ext cx="7304984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Singleton instead of static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Note that this creates an instance of an anonymous class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4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HelloHiQ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Array[String]) {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</a:t>
            </a:r>
            <a:r>
              <a:rPr lang="sv-SE" sz="12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HiQ</a:t>
            </a:r>
            <a:r>
              <a:rPr lang="sv-SE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sv-SE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1484785"/>
            <a:ext cx="92347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Companion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Often used for factory methods for class, for instance to create case classes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(s: String)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s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i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(s: String)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HiQ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21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integration med Java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8004" y="177281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.{Date,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java.text.DateFormat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DateAmericano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getDateInstance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(LONG, Locale.US)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format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4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allt är ett objekt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736812"/>
            <a:ext cx="8190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Everything is an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1.+(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(y.+(3.+(x)))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 above also means that +,*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 valid identifiers in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= v + v;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 *)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4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14559</TotalTime>
  <Words>5571</Words>
  <Application>Microsoft Macintosh PowerPoint</Application>
  <PresentationFormat>On-screen Show (4:3)</PresentationFormat>
  <Paragraphs>841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hösten 2013</vt:lpstr>
      <vt:lpstr>Vad är Scala?</vt:lpstr>
      <vt:lpstr>Scalas viktigaste egenskaper</vt:lpstr>
      <vt:lpstr>Scala – några utmärkande drag</vt:lpstr>
      <vt:lpstr>Scala – kod</vt:lpstr>
      <vt:lpstr>Scala – singleton istället för static</vt:lpstr>
      <vt:lpstr>Scala – companion objects</vt:lpstr>
      <vt:lpstr>Scala – integration med Java</vt:lpstr>
      <vt:lpstr>Scala – allt är ett objekt</vt:lpstr>
      <vt:lpstr>Scala – funktioner är objekt</vt:lpstr>
      <vt:lpstr>Scala – anonyma funktioner</vt:lpstr>
      <vt:lpstr>Scala – case classes</vt:lpstr>
      <vt:lpstr>Scala – traits, page 1</vt:lpstr>
      <vt:lpstr>Scala – traits, page 2</vt:lpstr>
      <vt:lpstr>Scala – genericity</vt:lpstr>
      <vt:lpstr>Scala – apply / unapply / Option värde / App / implicit typning</vt:lpstr>
      <vt:lpstr>Scala – higher order functions</vt:lpstr>
      <vt:lpstr>Scala – sequence comprehensions</vt:lpstr>
      <vt:lpstr>Scala – Hämta del 2</vt:lpstr>
      <vt:lpstr>Scala – Greedy Lexical parser</vt:lpstr>
      <vt:lpstr>Scala – Parametrar med skönsvärden och parametrar med namn</vt:lpstr>
      <vt:lpstr>Scala – Övre Typgränser</vt:lpstr>
      <vt:lpstr>Scala – Nedre Typgränser</vt:lpstr>
      <vt:lpstr>Scala – Duck Typing</vt:lpstr>
      <vt:lpstr>Scala – Currying and Partially Applied functions</vt:lpstr>
      <vt:lpstr>Scala – Closures</vt:lpstr>
      <vt:lpstr>Scala – Call By Name</vt:lpstr>
      <vt:lpstr>Scala – Hantera XML</vt:lpstr>
      <vt:lpstr>Scala – Implicita parametrar, konverteringar och klasser</vt:lpstr>
      <vt:lpstr>Scala – Actors förberedelser</vt:lpstr>
      <vt:lpstr>Scala – Actors 1</vt:lpstr>
      <vt:lpstr>Scala – Actors 2</vt:lpstr>
      <vt:lpstr>Scala – övrigt</vt:lpstr>
      <vt:lpstr>Scala – Övningar</vt:lpstr>
      <vt:lpstr>Scala – Länkar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 Jonsson</cp:lastModifiedBy>
  <cp:revision>94</cp:revision>
  <dcterms:created xsi:type="dcterms:W3CDTF">2010-11-03T08:19:25Z</dcterms:created>
  <dcterms:modified xsi:type="dcterms:W3CDTF">2013-12-08T11:08:58Z</dcterms:modified>
</cp:coreProperties>
</file>