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3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3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5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3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45D2-D3FD-AB4D-B8CA-B16D9159A88A}" type="datetimeFigureOut">
              <a:rPr lang="en-US" smtClean="0"/>
              <a:t>30.01.17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FA23-EF16-EA40-924B-43D5CD46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for poster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Correlations between demographics and score </a:t>
            </a:r>
            <a:endParaRPr lang="en-US" dirty="0"/>
          </a:p>
        </p:txBody>
      </p:sp>
      <p:pic>
        <p:nvPicPr>
          <p:cNvPr id="7" name="Picture 6" descr="Criminaloffence_politicalscor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2"/>
            <a:ext cx="3458788" cy="2305858"/>
          </a:xfrm>
          <a:prstGeom prst="rect">
            <a:avLst/>
          </a:prstGeom>
        </p:spPr>
      </p:pic>
      <p:pic>
        <p:nvPicPr>
          <p:cNvPr id="8" name="Picture 7" descr="livingspace_politicalscor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7" y="4151429"/>
            <a:ext cx="3515489" cy="2343659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66111"/>
              </p:ext>
            </p:extLst>
          </p:nvPr>
        </p:nvGraphicFramePr>
        <p:xfrm>
          <a:off x="3915988" y="1652558"/>
          <a:ext cx="4648200" cy="3421380"/>
        </p:xfrm>
        <a:graphic>
          <a:graphicData uri="http://schemas.openxmlformats.org/drawingml/2006/table">
            <a:tbl>
              <a:tblPr/>
              <a:tblGrid>
                <a:gridCol w="3213100"/>
                <a:gridCol w="673100"/>
                <a:gridCol w="762000"/>
              </a:tblGrid>
              <a:tr h="355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Demographic parameters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 coefficient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Utilised agricultural area per farm in ha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4.73E-09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 language French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6.55E-08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Unemployment rate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2.77E-07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Social assistance rate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6.61E-06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Crude divorce rate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1.37E-05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Criminal offences under the Swiss Criminal Code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6.49E-05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 female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2.33E-04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Religious affiliation: No affiliation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1.25E-03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Divorced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1.39E-03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Criminal offences under the Narcotics Act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1.74E-03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Criminal offences under the Foreign Nationals Act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2.45E-03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 expense (per habitant)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7.45E-03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 activity rate (15-64 years)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6.54E-03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Married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1.60E-03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per capita living space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5.66E-04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Upper secondary education (aged 25 or over)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3.62E-05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 language German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5.81E-06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60169" y="5263589"/>
            <a:ext cx="514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 that significantly correlated with the scores for  all </a:t>
            </a:r>
            <a:r>
              <a:rPr lang="en-US" dirty="0" err="1" smtClean="0"/>
              <a:t>votations</a:t>
            </a:r>
            <a:r>
              <a:rPr lang="en-US" dirty="0" smtClean="0"/>
              <a:t> (</a:t>
            </a:r>
            <a:r>
              <a:rPr lang="en-US" dirty="0" err="1" smtClean="0"/>
              <a:t>pvalue</a:t>
            </a:r>
            <a:r>
              <a:rPr lang="en-US" dirty="0" smtClean="0"/>
              <a:t> &lt;0.01)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the outcome of the </a:t>
            </a:r>
            <a:r>
              <a:rPr lang="en-US" dirty="0" err="1" smtClean="0"/>
              <a:t>votations</a:t>
            </a:r>
            <a:r>
              <a:rPr lang="en-US" dirty="0" smtClean="0"/>
              <a:t> for each type</a:t>
            </a:r>
            <a:endParaRPr lang="en-US" dirty="0"/>
          </a:p>
        </p:txBody>
      </p:sp>
      <p:pic>
        <p:nvPicPr>
          <p:cNvPr id="4" name="Picture 3" descr="classifier_eachcategor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182"/>
            <a:ext cx="4052727" cy="2701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345" y="1482758"/>
            <a:ext cx="4705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 err="1" smtClean="0"/>
              <a:t>forrest</a:t>
            </a:r>
            <a:r>
              <a:rPr lang="en-US" dirty="0" smtClean="0"/>
              <a:t> 100 trees 10 fold cross validation</a:t>
            </a:r>
          </a:p>
          <a:p>
            <a:r>
              <a:rPr lang="en-US" dirty="0" smtClean="0"/>
              <a:t>Label to predict is the </a:t>
            </a:r>
            <a:r>
              <a:rPr lang="en-US" dirty="0" err="1" smtClean="0"/>
              <a:t>boolean</a:t>
            </a:r>
            <a:r>
              <a:rPr lang="en-US" dirty="0" smtClean="0"/>
              <a:t> score (1 or 2 for right and left) for each </a:t>
            </a:r>
            <a:r>
              <a:rPr lang="en-US" dirty="0" err="1" smtClean="0"/>
              <a:t>votation</a:t>
            </a:r>
            <a:r>
              <a:rPr lang="en-US" dirty="0" smtClean="0"/>
              <a:t> category </a:t>
            </a:r>
          </a:p>
          <a:p>
            <a:r>
              <a:rPr lang="en-US" dirty="0" smtClean="0"/>
              <a:t>Allows to </a:t>
            </a:r>
            <a:r>
              <a:rPr lang="en-US" dirty="0" err="1" smtClean="0"/>
              <a:t>visualise</a:t>
            </a:r>
            <a:r>
              <a:rPr lang="en-US" dirty="0" smtClean="0"/>
              <a:t> the feature importance for </a:t>
            </a:r>
            <a:r>
              <a:rPr lang="en-US" dirty="0" err="1" smtClean="0"/>
              <a:t>eahc</a:t>
            </a:r>
            <a:r>
              <a:rPr lang="en-US" dirty="0" smtClean="0"/>
              <a:t> category (one classifier per </a:t>
            </a:r>
            <a:r>
              <a:rPr lang="en-US" dirty="0" err="1" smtClean="0"/>
              <a:t>catgeory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LIMITATION: trained and tested on the </a:t>
            </a:r>
            <a:r>
              <a:rPr lang="en-US" dirty="0" err="1" smtClean="0"/>
              <a:t>boolean</a:t>
            </a:r>
            <a:r>
              <a:rPr lang="en-US" dirty="0" smtClean="0"/>
              <a:t> averaged outcome: in reality even if there is a 1 for this score it doesn’t mean that this canton voted for the right all the time: PAS SURE QUIL FAILLE LE METTRE!!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49" y="1839654"/>
            <a:ext cx="3892525" cy="40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2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scraping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6480"/>
            <a:ext cx="8229600" cy="4525963"/>
          </a:xfrm>
        </p:spPr>
        <p:txBody>
          <a:bodyPr/>
          <a:lstStyle/>
          <a:p>
            <a:r>
              <a:rPr lang="en-US" dirty="0" err="1" smtClean="0"/>
              <a:t>Votations</a:t>
            </a:r>
            <a:r>
              <a:rPr lang="en-US" dirty="0" smtClean="0"/>
              <a:t> : classify by thematic categories</a:t>
            </a:r>
          </a:p>
          <a:p>
            <a:r>
              <a:rPr lang="en-US" dirty="0" smtClean="0"/>
              <a:t>Demographics: </a:t>
            </a:r>
          </a:p>
          <a:p>
            <a:pPr lvl="1"/>
            <a:r>
              <a:rPr lang="en-US" dirty="0" smtClean="0"/>
              <a:t>average for the data between 2011-2014, some only 1 or 2 years.</a:t>
            </a:r>
          </a:p>
          <a:p>
            <a:pPr lvl="1"/>
            <a:r>
              <a:rPr lang="en-US" dirty="0" smtClean="0"/>
              <a:t>Crude number (Married, divorced, male, female</a:t>
            </a:r>
            <a:r>
              <a:rPr lang="mr-IN" dirty="0" smtClean="0"/>
              <a:t>…</a:t>
            </a:r>
            <a:r>
              <a:rPr lang="fr-CH" dirty="0" smtClean="0"/>
              <a:t>) were turned into percentage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cite some demographics? Say exhaustive list is on </a:t>
            </a:r>
            <a:r>
              <a:rPr lang="en-US" dirty="0" err="1" smtClean="0">
                <a:sym typeface="Wingdings"/>
              </a:rPr>
              <a:t>github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94666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89817" cy="49310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Recommendations of </a:t>
            </a:r>
            <a:r>
              <a:rPr lang="en-US" sz="2000" dirty="0" smtClean="0">
                <a:sym typeface="Wingdings"/>
              </a:rPr>
              <a:t>Each party for each of the 42 </a:t>
            </a:r>
            <a:r>
              <a:rPr lang="en-US" sz="2000" dirty="0" err="1" smtClean="0">
                <a:sym typeface="Wingdings"/>
              </a:rPr>
              <a:t>votations</a:t>
            </a:r>
            <a:r>
              <a:rPr lang="en-US" sz="2000" dirty="0" smtClean="0">
                <a:sym typeface="Wingdings"/>
              </a:rPr>
              <a:t>:</a:t>
            </a:r>
          </a:p>
          <a:p>
            <a:pPr marL="0" indent="0">
              <a:buNone/>
            </a:pPr>
            <a:endParaRPr lang="en-US" sz="1600" dirty="0">
              <a:sym typeface="Wingdings"/>
            </a:endParaRPr>
          </a:p>
          <a:p>
            <a:pPr lvl="1"/>
            <a:r>
              <a:rPr lang="en-US" sz="2000" dirty="0" smtClean="0">
                <a:sym typeface="Wingdings"/>
              </a:rPr>
              <a:t>42 features, 11 parties</a:t>
            </a:r>
          </a:p>
          <a:p>
            <a:pPr lvl="1"/>
            <a:r>
              <a:rPr lang="en-US" sz="2000" dirty="0" smtClean="0">
                <a:sym typeface="Wingdings"/>
              </a:rPr>
              <a:t>K-means clustering</a:t>
            </a:r>
          </a:p>
          <a:p>
            <a:pPr lvl="1"/>
            <a:r>
              <a:rPr lang="en-US" sz="2000" dirty="0" smtClean="0">
                <a:sym typeface="Wingdings"/>
              </a:rPr>
              <a:t>Manual clustering</a:t>
            </a:r>
          </a:p>
          <a:p>
            <a:pPr lvl="1">
              <a:buFont typeface="Wingdings" charset="0"/>
              <a:buChar char="à"/>
            </a:pPr>
            <a:r>
              <a:rPr lang="en-US" sz="1600" dirty="0" smtClean="0">
                <a:sym typeface="Wingdings"/>
              </a:rPr>
              <a:t>Same results</a:t>
            </a:r>
          </a:p>
          <a:p>
            <a:pPr marL="457200" lvl="1" indent="0">
              <a:buNone/>
            </a:pPr>
            <a:endParaRPr lang="en-US" sz="1600" dirty="0" smtClean="0">
              <a:sym typeface="Wingdings"/>
            </a:endParaRPr>
          </a:p>
        </p:txBody>
      </p:sp>
      <p:pic>
        <p:nvPicPr>
          <p:cNvPr id="4" name="Picture 3" descr="K_means_party_3clu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25" y="1238557"/>
            <a:ext cx="3807648" cy="2538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25" y="3992823"/>
            <a:ext cx="3807648" cy="25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2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political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3189817" cy="493105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0"/>
              <a:buChar char="à"/>
            </a:pPr>
            <a:r>
              <a:rPr lang="en-US" sz="2000" dirty="0" smtClean="0">
                <a:sym typeface="Wingdings"/>
              </a:rPr>
              <a:t>Keep only the parties that have an important weight (% of vote received for the nation)</a:t>
            </a:r>
          </a:p>
          <a:p>
            <a:pPr lvl="1">
              <a:buFont typeface="Wingdings" charset="0"/>
              <a:buChar char="à"/>
            </a:pPr>
            <a:r>
              <a:rPr lang="en-US" sz="1600" dirty="0" smtClean="0">
                <a:sym typeface="Wingdings"/>
              </a:rPr>
              <a:t>Right: UDC, PBD, PLR, PVL, PDC</a:t>
            </a:r>
          </a:p>
          <a:p>
            <a:pPr lvl="1">
              <a:buFont typeface="Wingdings" charset="0"/>
              <a:buChar char="à"/>
            </a:pPr>
            <a:r>
              <a:rPr lang="en-US" sz="1600" dirty="0" smtClean="0">
                <a:sym typeface="Wingdings"/>
              </a:rPr>
              <a:t>Left: PEV, PES, PS</a:t>
            </a:r>
          </a:p>
          <a:p>
            <a:pPr lvl="1">
              <a:buFont typeface="Wingdings" charset="0"/>
              <a:buChar char="à"/>
            </a:pPr>
            <a:r>
              <a:rPr lang="en-US" sz="1600" dirty="0" smtClean="0">
                <a:sym typeface="Wingdings"/>
              </a:rPr>
              <a:t>Total: 95 of votes at national council</a:t>
            </a:r>
            <a:endParaRPr lang="en-US" sz="1600" dirty="0">
              <a:sym typeface="Wingdings"/>
            </a:endParaRPr>
          </a:p>
          <a:p>
            <a:pPr>
              <a:buFont typeface="Wingdings" charset="0"/>
              <a:buChar char="à"/>
            </a:pPr>
            <a:endParaRPr lang="en-US" sz="2400" dirty="0" smtClean="0">
              <a:sym typeface="Wingdings"/>
            </a:endParaRPr>
          </a:p>
          <a:p>
            <a:pPr>
              <a:buFont typeface="Wingdings" charset="0"/>
              <a:buChar char="à"/>
            </a:pPr>
            <a:r>
              <a:rPr lang="en-US" sz="2200" dirty="0" smtClean="0">
                <a:sym typeface="Wingdings"/>
              </a:rPr>
              <a:t>Weight their recommendation by the % of votes they received at national election</a:t>
            </a:r>
          </a:p>
          <a:p>
            <a:pPr lvl="1">
              <a:buFont typeface="Wingdings" charset="0"/>
              <a:buChar char="à"/>
            </a:pPr>
            <a:r>
              <a:rPr lang="en-US" sz="2000" dirty="0" smtClean="0">
                <a:sym typeface="Wingdings"/>
              </a:rPr>
              <a:t>Compute main recommendation for right and left (yes or no)</a:t>
            </a:r>
            <a:endParaRPr lang="en-US" sz="2000" dirty="0">
              <a:sym typeface="Wingdings"/>
            </a:endParaRPr>
          </a:p>
          <a:p>
            <a:pPr>
              <a:buFont typeface="Wingdings" charset="0"/>
              <a:buChar char="à"/>
            </a:pPr>
            <a:r>
              <a:rPr lang="en-US" sz="2400" dirty="0" smtClean="0">
                <a:sym typeface="Wingdings"/>
              </a:rPr>
              <a:t>LIMITATIONS: parties don’t always agree in each group (</a:t>
            </a:r>
            <a:r>
              <a:rPr lang="en-US" sz="2400" dirty="0" err="1" smtClean="0">
                <a:sym typeface="Wingdings"/>
              </a:rPr>
              <a:t>expl</a:t>
            </a:r>
            <a:r>
              <a:rPr lang="en-US" sz="2400" dirty="0" smtClean="0">
                <a:sym typeface="Wingdings"/>
              </a:rPr>
              <a:t> UDC often advises something different than the rest of the right). Also visible on the Clustering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05641"/>
              </p:ext>
            </p:extLst>
          </p:nvPr>
        </p:nvGraphicFramePr>
        <p:xfrm>
          <a:off x="3875550" y="1983438"/>
          <a:ext cx="4356100" cy="2880360"/>
        </p:xfrm>
        <a:graphic>
          <a:graphicData uri="http://schemas.openxmlformats.org/drawingml/2006/table">
            <a:tbl>
              <a:tblPr/>
              <a:tblGrid>
                <a:gridCol w="673100"/>
                <a:gridCol w="1943100"/>
                <a:gridCol w="673100"/>
                <a:gridCol w="1066800"/>
              </a:tblGrid>
              <a:tr h="355600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 at national council 2015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 Libéral Radical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PDC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 Démocratique Chrétien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 Socialiste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UDC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Union Démocratique du Centre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PEV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 Evangélique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 Chrétien Social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 Vert'libéraux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PBD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 Bourgeois Démocratique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 du Travail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 Ecologiste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Démocrate Suisse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UDF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Union Démocratique Fédérale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Lega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Ligue des Tessinois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Mouvement Citoyens Romand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3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votations</a:t>
            </a:r>
            <a:r>
              <a:rPr lang="en-US" dirty="0" smtClean="0"/>
              <a:t>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189818" cy="486300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Raw outcome = % </a:t>
            </a:r>
            <a:r>
              <a:rPr lang="en-US" dirty="0" err="1" smtClean="0"/>
              <a:t>oui</a:t>
            </a:r>
            <a:r>
              <a:rPr lang="en-US" dirty="0" smtClean="0"/>
              <a:t> and % no</a:t>
            </a:r>
          </a:p>
          <a:p>
            <a:r>
              <a:rPr lang="en-US" dirty="0" smtClean="0"/>
              <a:t>Compare winning answer (yes or no) with recommendation of left and right groups</a:t>
            </a:r>
          </a:p>
          <a:p>
            <a:pPr lvl="1"/>
            <a:r>
              <a:rPr lang="en-US" dirty="0" smtClean="0"/>
              <a:t>4 possible outcome of </a:t>
            </a:r>
            <a:r>
              <a:rPr lang="en-US" dirty="0" err="1" smtClean="0"/>
              <a:t>votations</a:t>
            </a:r>
            <a:r>
              <a:rPr lang="en-US" dirty="0" smtClean="0"/>
              <a:t>: Right won, left won, both won, none won (won=had their recommendation followed)</a:t>
            </a:r>
          </a:p>
          <a:p>
            <a:pPr lvl="1"/>
            <a:r>
              <a:rPr lang="en-US" dirty="0" smtClean="0"/>
              <a:t>Predict the Outcome based on </a:t>
            </a:r>
            <a:r>
              <a:rPr lang="en-US" dirty="0" err="1" smtClean="0"/>
              <a:t>demograhics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votation</a:t>
            </a:r>
            <a:r>
              <a:rPr lang="en-US" dirty="0" smtClean="0"/>
              <a:t> type: </a:t>
            </a:r>
            <a:r>
              <a:rPr lang="en-US" dirty="0" err="1" smtClean="0"/>
              <a:t>RandomForrest</a:t>
            </a:r>
            <a:r>
              <a:rPr lang="en-US" dirty="0" smtClean="0"/>
              <a:t> classifier 20 trees, 10_fold cross validation</a:t>
            </a:r>
          </a:p>
          <a:p>
            <a:pPr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Accuracy of 44% for 4 class</a:t>
            </a:r>
          </a:p>
          <a:p>
            <a:pPr>
              <a:buFont typeface="Wingdings" charset="0"/>
              <a:buChar char="à"/>
            </a:pPr>
            <a:r>
              <a:rPr lang="en-US" dirty="0" err="1" smtClean="0">
                <a:sym typeface="Wingdings"/>
              </a:rPr>
              <a:t>Votation</a:t>
            </a:r>
            <a:r>
              <a:rPr lang="en-US" dirty="0" smtClean="0">
                <a:sym typeface="Wingdings"/>
              </a:rPr>
              <a:t> type only important parameter</a:t>
            </a:r>
          </a:p>
          <a:p>
            <a:pPr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Too much correlation between sample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34" y="1493701"/>
            <a:ext cx="5014766" cy="49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Average the </a:t>
            </a:r>
            <a:r>
              <a:rPr lang="en-US" dirty="0" err="1" smtClean="0"/>
              <a:t>votation</a:t>
            </a:r>
            <a:r>
              <a:rPr lang="en-US" dirty="0" smtClean="0"/>
              <a:t> outcome by </a:t>
            </a:r>
            <a:r>
              <a:rPr lang="en-US" dirty="0" err="1" smtClean="0"/>
              <a:t>votation</a:t>
            </a:r>
            <a:r>
              <a:rPr lang="en-US" dirty="0" smtClean="0"/>
              <a:t> type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Compute a score for each canton and each </a:t>
            </a:r>
            <a:r>
              <a:rPr lang="en-US" dirty="0" err="1" smtClean="0"/>
              <a:t>votation</a:t>
            </a:r>
            <a:r>
              <a:rPr lang="en-US" dirty="0" smtClean="0"/>
              <a:t> category: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Score = (right victories - left victories)/</a:t>
            </a:r>
            <a:r>
              <a:rPr lang="en-US" dirty="0" err="1" smtClean="0"/>
              <a:t>nb</a:t>
            </a:r>
            <a:r>
              <a:rPr lang="en-US" dirty="0" smtClean="0"/>
              <a:t> </a:t>
            </a:r>
            <a:r>
              <a:rPr lang="en-US" dirty="0" err="1" smtClean="0"/>
              <a:t>votations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Scores from -1 to +1 reflect the victories of both groups</a:t>
            </a:r>
          </a:p>
          <a:p>
            <a:pPr marL="457200" lvl="1" indent="0">
              <a:buNone/>
            </a:pPr>
            <a:r>
              <a:rPr lang="en-US" dirty="0" smtClean="0"/>
              <a:t>Negative scores: the left won more often</a:t>
            </a:r>
          </a:p>
          <a:p>
            <a:pPr marL="457200" lvl="1" indent="0">
              <a:buNone/>
            </a:pPr>
            <a:r>
              <a:rPr lang="en-US" dirty="0" smtClean="0"/>
              <a:t>Positive scores: the right won more often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votations</a:t>
            </a:r>
            <a:r>
              <a:rPr lang="en-US" dirty="0" smtClean="0"/>
              <a:t> outcome per </a:t>
            </a:r>
            <a:r>
              <a:rPr lang="en-US" dirty="0" err="1" smtClean="0"/>
              <a:t>votation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votations</a:t>
            </a:r>
            <a:r>
              <a:rPr lang="en-US" dirty="0" smtClean="0"/>
              <a:t> outcome per </a:t>
            </a:r>
            <a:r>
              <a:rPr lang="en-US" dirty="0" err="1" smtClean="0"/>
              <a:t>votation</a:t>
            </a:r>
            <a:r>
              <a:rPr lang="en-US" dirty="0" smtClean="0"/>
              <a:t> 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2703" y="1600203"/>
          <a:ext cx="6858593" cy="4856468"/>
        </p:xfrm>
        <a:graphic>
          <a:graphicData uri="http://schemas.openxmlformats.org/drawingml/2006/table">
            <a:tbl>
              <a:tblPr/>
              <a:tblGrid>
                <a:gridCol w="625655"/>
                <a:gridCol w="861751"/>
                <a:gridCol w="625655"/>
                <a:gridCol w="625655"/>
                <a:gridCol w="838141"/>
                <a:gridCol w="779117"/>
                <a:gridCol w="602045"/>
                <a:gridCol w="649264"/>
                <a:gridCol w="625655"/>
                <a:gridCol w="625655"/>
              </a:tblGrid>
              <a:tr h="1676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805" marR="11805" marT="1180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votations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Economy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Environment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Immigration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Health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Social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ZH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SZ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NW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ZG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VD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VS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1676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</a:t>
                      </a:r>
                    </a:p>
                  </a:txBody>
                  <a:tcPr marL="11805" marR="11805" marT="118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32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of cantons based on their political sensibility for each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585775" cy="4525963"/>
          </a:xfrm>
        </p:spPr>
        <p:txBody>
          <a:bodyPr/>
          <a:lstStyle/>
          <a:p>
            <a:r>
              <a:rPr lang="en-US" dirty="0" smtClean="0"/>
              <a:t>Features: scores for each </a:t>
            </a:r>
            <a:r>
              <a:rPr lang="en-US" dirty="0" err="1" smtClean="0"/>
              <a:t>votation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PCA </a:t>
            </a:r>
            <a:r>
              <a:rPr lang="en-US" sz="2000" dirty="0" smtClean="0"/>
              <a:t>( 4 components explain 95% variance)</a:t>
            </a:r>
          </a:p>
          <a:p>
            <a:pPr lvl="1"/>
            <a:r>
              <a:rPr lang="en-US" dirty="0" smtClean="0"/>
              <a:t>K-means: 5 clusters </a:t>
            </a:r>
            <a:endParaRPr lang="en-US" dirty="0"/>
          </a:p>
        </p:txBody>
      </p:sp>
      <p:pic>
        <p:nvPicPr>
          <p:cNvPr id="4" name="Picture 3" descr="Cluster_cantons_pervottyp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004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1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Correlations between demographics and score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3596849" cy="20791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Cross correlations to find the features that correlate with the scores</a:t>
            </a:r>
          </a:p>
          <a:p>
            <a:pPr lvl="1"/>
            <a:r>
              <a:rPr lang="en-US" dirty="0" smtClean="0"/>
              <a:t>For the score for all </a:t>
            </a:r>
            <a:r>
              <a:rPr lang="en-US" dirty="0" err="1" smtClean="0"/>
              <a:t>votations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84" y="1446498"/>
            <a:ext cx="3696316" cy="2464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84" y="4053749"/>
            <a:ext cx="3696316" cy="2464210"/>
          </a:xfrm>
          <a:prstGeom prst="rect">
            <a:avLst/>
          </a:prstGeom>
        </p:spPr>
      </p:pic>
      <p:pic>
        <p:nvPicPr>
          <p:cNvPr id="6" name="Picture 5" descr="unemployement_politicalscor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10708"/>
            <a:ext cx="4038686" cy="26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8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1117</Words>
  <Application>Microsoft Macintosh PowerPoint</Application>
  <PresentationFormat>On-screen Show (4:3)</PresentationFormat>
  <Paragraphs>440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Analysis for poster</vt:lpstr>
      <vt:lpstr>Data scraping and assumptions</vt:lpstr>
      <vt:lpstr>Analysis of political parties</vt:lpstr>
      <vt:lpstr>Analysis of political parties</vt:lpstr>
      <vt:lpstr>Analysis of votations outcome</vt:lpstr>
      <vt:lpstr>Analysis of votations outcome per votation type</vt:lpstr>
      <vt:lpstr>Analysis of votations outcome per votation type</vt:lpstr>
      <vt:lpstr>Clustering of cantons based on their political sensibility for each category</vt:lpstr>
      <vt:lpstr>Correlations between demographics and score </vt:lpstr>
      <vt:lpstr>Correlations between demographics and score </vt:lpstr>
      <vt:lpstr>Predicting the outcome of the votations for each type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Lugrin Claire</dc:creator>
  <cp:lastModifiedBy>Lugrin Claire</cp:lastModifiedBy>
  <cp:revision>27</cp:revision>
  <dcterms:created xsi:type="dcterms:W3CDTF">2017-01-29T15:30:56Z</dcterms:created>
  <dcterms:modified xsi:type="dcterms:W3CDTF">2017-01-30T14:38:19Z</dcterms:modified>
</cp:coreProperties>
</file>