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896">
          <p15:clr>
            <a:srgbClr val="9AA0A6"/>
          </p15:clr>
        </p15:guide>
        <p15:guide id="4" pos="86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Casey La Hon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E30CC5-6B11-469D-9F51-23700861F495}">
  <a:tblStyle styleId="{04E30CC5-6B11-469D-9F51-23700861F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896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6-11T18:20:22.035">
    <p:pos x="6000" y="0"/>
    <p:text>title, r/news data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6-11T18:23:18.714">
    <p:pos x="6000" y="0"/>
    <p:text>scale Score + Comments, weight each feature to create Eng. score OR frame Eng score differently</p:text>
  </p:cm>
  <p:cm authorId="0" idx="3" dt="2021-06-11T18:22:28.650">
    <p:pos x="6000" y="0"/>
    <p:text>^^ explore importance of each feature in future/next step projects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6-11T18:24:36.512">
    <p:pos x="6000" y="0"/>
    <p:text>different visualization for Top vs Middle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6-11T18:27:08.321">
    <p:pos x="6000" y="0"/>
    <p:text>Indentity Matrix for NLP, predictive abilities of words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6-11T18:27:55.327">
    <p:pos x="6000" y="0"/>
    <p:text>describe lemmatization,  not stemming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1-06-11T18:19:42.846">
    <p:pos x="6000" y="0"/>
    <p:text>Change last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804809c0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804809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5fe90604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5fe9060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5fe9060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5fe9060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5fe9060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5fe9060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5fe90604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95fe906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5fe906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5fe906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f804809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f804809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804809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f804809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804809c0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804809c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804809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f804809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95fe9060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95fe9060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5fe90604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5fe906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fe90604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5fe9060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fe906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5fe906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fe90604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5fe906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5fe90604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5fe9060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5fe90604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5fe9060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804809c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804809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6.xm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Making the News on r/news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Predicting Story Engagement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5%: Common Words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857" l="803" r="0" t="2412"/>
          <a:stretch/>
        </p:blipFill>
        <p:spPr>
          <a:xfrm>
            <a:off x="1811212" y="1147225"/>
            <a:ext cx="5521579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Pre-processing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Converted </a:t>
            </a:r>
            <a:r>
              <a:rPr lang="en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eng_band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into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0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Bottom 50%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) and 1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Top 5%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Created feature set consisting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only of case-corrected, lemmatized English words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Used Count Vectorizer to pull features present in more than 5 headlines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Final count: 5893 headlines x 2534 features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Training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Tested three binary classification models: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9144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Logistic Regression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k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-Nearest Neighbors classifier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Random Forest Classifier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Models were tested with best hyperparameters according to a Grid Search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Training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{04E30CC5-6B11-469D-9F51-23700861F495}</a:tableStyleId>
              </a:tblPr>
              <a:tblGrid>
                <a:gridCol w="2840200"/>
                <a:gridCol w="2840200"/>
                <a:gridCol w="2840200"/>
              </a:tblGrid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Algorithm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AUC Score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Parameters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.640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C=0.1, max_iter=5000, penalty='L2'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kNN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.572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n_neighbors=22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Random Forest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.608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max_depth=6, n_estimators=100, max_features=’auto’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5"/>
          <p:cNvSpPr/>
          <p:nvPr/>
        </p:nvSpPr>
        <p:spPr>
          <a:xfrm>
            <a:off x="318000" y="2205950"/>
            <a:ext cx="8520600" cy="6096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9970" l="9609" r="9301" t="11517"/>
          <a:stretch/>
        </p:blipFill>
        <p:spPr>
          <a:xfrm>
            <a:off x="1980000" y="-12950"/>
            <a:ext cx="531265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6"/>
          <p:cNvCxnSpPr/>
          <p:nvPr/>
        </p:nvCxnSpPr>
        <p:spPr>
          <a:xfrm flipH="1" rot="10800000">
            <a:off x="2421375" y="276850"/>
            <a:ext cx="4609500" cy="44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Features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0" y="1147225"/>
            <a:ext cx="2183140" cy="34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94" y="1147225"/>
            <a:ext cx="2775106" cy="3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Story Labels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Labelled major stories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= 763), dropped from dataset (</a:t>
            </a:r>
            <a:r>
              <a:rPr i="1"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= 10,076). The Top 5% of stories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contained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94 Major stories (dropped) and 448 non-Major (retained).</a:t>
            </a:r>
            <a:endParaRPr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311700" y="20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{04E30CC5-6B11-469D-9F51-23700861F495}</a:tableStyleId>
              </a:tblPr>
              <a:tblGrid>
                <a:gridCol w="4260300"/>
                <a:gridCol w="4260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Story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Labels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Capitol riot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“capitol”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Derek Chauvin trial/Killing of George Floyd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“chauvin”, “floyd”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Ghislaine Maxwell trial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“ghislaine”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Killing of Breonna Taylor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“breonna”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Kyle Rittenhouse trial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“rittenhouse”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2021 Inauguration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“inauguration”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Model Training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{04E30CC5-6B11-469D-9F51-23700861F495}</a:tableStyleId>
              </a:tblPr>
              <a:tblGrid>
                <a:gridCol w="2840200"/>
                <a:gridCol w="2840200"/>
                <a:gridCol w="2840200"/>
              </a:tblGrid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Algorithm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AUC Score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</a:rPr>
                        <a:t>Parameters</a:t>
                      </a:r>
                      <a:endParaRPr b="1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.652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C=0.01, max_iter=5000, penalty='L2'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kNN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.555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n_neighbors=22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Random Forest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.602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max_depth=6, n_estimators=100, max_features=’auto’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9"/>
          <p:cNvSpPr/>
          <p:nvPr/>
        </p:nvSpPr>
        <p:spPr>
          <a:xfrm>
            <a:off x="318000" y="2205950"/>
            <a:ext cx="8520600" cy="6096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10507" l="10026" r="9503" t="11835"/>
          <a:stretch/>
        </p:blipFill>
        <p:spPr>
          <a:xfrm>
            <a:off x="1906869" y="0"/>
            <a:ext cx="533025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0"/>
          <p:cNvCxnSpPr/>
          <p:nvPr/>
        </p:nvCxnSpPr>
        <p:spPr>
          <a:xfrm flipH="1" rot="10800000">
            <a:off x="2421375" y="257050"/>
            <a:ext cx="4555200" cy="44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Features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98" y="1147225"/>
            <a:ext cx="2456952" cy="34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011" y="1147228"/>
            <a:ext cx="2586392" cy="3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3300" y="3058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12th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63300" y="3314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10,000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3300" y="1685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30,187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982300"/>
            <a:ext cx="8520600" cy="3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Ranked board (subreddit) on the site in terms of subscriptions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418425"/>
            <a:ext cx="8520600" cy="3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Average Weekly Users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018625"/>
            <a:ext cx="8520600" cy="3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Comments per day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050" y="1147225"/>
            <a:ext cx="3999900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Problem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It is difficult to know which stories will experience the most engagement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Using natural 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language</a:t>
            </a: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processing, we will attempt to identify how headlines influence higher levels of engagement.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Stakeholders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6083775" y="1231075"/>
            <a:ext cx="2781900" cy="3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Reddit users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3181038" y="1231075"/>
            <a:ext cx="2781900" cy="3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Reddit and social media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278325" y="1231075"/>
            <a:ext cx="2781900" cy="3354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News organizations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00" y="2076925"/>
            <a:ext cx="1035661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613" y="1947475"/>
            <a:ext cx="1035650" cy="1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00" y="3298850"/>
            <a:ext cx="1035651" cy="103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2625" y="3298850"/>
            <a:ext cx="1035650" cy="1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061" y="1795001"/>
            <a:ext cx="2191888" cy="7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4344" y="2753151"/>
            <a:ext cx="2195317" cy="75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3662" y="3686525"/>
            <a:ext cx="1836677" cy="6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10">
            <a:alphaModFix/>
          </a:blip>
          <a:srcRect b="0" l="0" r="0" t="50855"/>
          <a:stretch/>
        </p:blipFill>
        <p:spPr>
          <a:xfrm>
            <a:off x="6249587" y="1795000"/>
            <a:ext cx="2450275" cy="24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4831575" y="1284600"/>
            <a:ext cx="3521400" cy="13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Raw Data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conomica"/>
              <a:buChar char="●"/>
            </a:pP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232,806 </a:t>
            </a: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headlines</a:t>
            </a:r>
            <a:endParaRPr sz="14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conomica"/>
              <a:buChar char="●"/>
            </a:pPr>
            <a:r>
              <a:rPr lang="en" sz="15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11 variables</a:t>
            </a:r>
            <a:endParaRPr sz="15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conomica"/>
              <a:buChar char="●"/>
            </a:pPr>
            <a:r>
              <a:rPr lang="en" sz="15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11,439 duplicates (url), no nulls</a:t>
            </a:r>
            <a:endParaRPr sz="15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542450" y="3270575"/>
            <a:ext cx="1510200" cy="1185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Wrangled Data</a:t>
            </a:r>
            <a:endParaRPr sz="29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606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Economica"/>
              <a:buChar char="●"/>
            </a:pPr>
            <a:r>
              <a:rPr lang="en" sz="17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Created Engagement measure</a:t>
            </a:r>
            <a:endParaRPr sz="17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Economica"/>
              <a:buChar char="●"/>
            </a:pPr>
            <a:r>
              <a:rPr lang="en" sz="17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Discarded duplicate URLs</a:t>
            </a:r>
            <a:endParaRPr sz="17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3" name="Google Shape;103;p17"/>
          <p:cNvCxnSpPr>
            <a:stCxn id="104" idx="3"/>
            <a:endCxn id="101" idx="1"/>
          </p:cNvCxnSpPr>
          <p:nvPr/>
        </p:nvCxnSpPr>
        <p:spPr>
          <a:xfrm>
            <a:off x="2052650" y="1973250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102" idx="3"/>
            <a:endCxn id="106" idx="1"/>
          </p:cNvCxnSpPr>
          <p:nvPr/>
        </p:nvCxnSpPr>
        <p:spPr>
          <a:xfrm>
            <a:off x="2052650" y="3863075"/>
            <a:ext cx="27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542450" y="1380750"/>
            <a:ext cx="1510200" cy="1185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PRAW</a:t>
            </a:r>
            <a:endParaRPr sz="14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ALL headlines Jan 1 - May 15</a:t>
            </a:r>
            <a:endParaRPr sz="1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conomica"/>
              <a:buChar char="●"/>
            </a:pPr>
            <a:r>
              <a:rPr lang="en" sz="1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Only r/news subreddit</a:t>
            </a:r>
            <a:endParaRPr sz="1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4831575" y="3174425"/>
            <a:ext cx="3521400" cy="13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r/news Data</a:t>
            </a:r>
            <a:endParaRPr sz="20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conomica"/>
              <a:buChar char="●"/>
            </a:pP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103,302</a:t>
            </a:r>
            <a:r>
              <a:rPr lang="en" sz="14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 headlines</a:t>
            </a:r>
            <a:endParaRPr sz="14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Economica"/>
              <a:buChar char="●"/>
            </a:pPr>
            <a:r>
              <a:rPr lang="en" sz="15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Engagement minimum of 10</a:t>
            </a:r>
            <a:endParaRPr sz="15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7" name="Google Shape;107;p17"/>
          <p:cNvCxnSpPr>
            <a:stCxn id="101" idx="3"/>
            <a:endCxn id="102" idx="1"/>
          </p:cNvCxnSpPr>
          <p:nvPr/>
        </p:nvCxnSpPr>
        <p:spPr>
          <a:xfrm flipH="1">
            <a:off x="542475" y="1973250"/>
            <a:ext cx="7810500" cy="1889700"/>
          </a:xfrm>
          <a:prstGeom prst="bentConnector5">
            <a:avLst>
              <a:gd fmla="val -3049" name="adj1"/>
              <a:gd fmla="val 52547" name="adj2"/>
              <a:gd fmla="val 1030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Quantifying Engagement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5729" l="5857" r="9122" t="10137"/>
          <a:stretch/>
        </p:blipFill>
        <p:spPr>
          <a:xfrm>
            <a:off x="1226550" y="1193750"/>
            <a:ext cx="6690900" cy="35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The Target: Engagement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47225"/>
            <a:ext cx="39999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Top 5%: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Mean: 10,142.15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Median: 4,382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Max: 117,980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●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Bottom 50%: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Mean: 23.68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Median: 21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683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Economica"/>
              <a:buChar char="○"/>
            </a:pPr>
            <a:r>
              <a:rPr lang="en" sz="2200">
                <a:solidFill>
                  <a:schemeClr val="accent2"/>
                </a:solidFill>
                <a:latin typeface="Economica"/>
                <a:ea typeface="Economica"/>
                <a:cs typeface="Economica"/>
                <a:sym typeface="Economica"/>
              </a:rPr>
              <a:t>Max: 51</a:t>
            </a:r>
            <a:endParaRPr sz="2200">
              <a:solidFill>
                <a:schemeClr val="accen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1465" l="2763" r="7790" t="9168"/>
          <a:stretch/>
        </p:blipFill>
        <p:spPr>
          <a:xfrm>
            <a:off x="4458300" y="1147345"/>
            <a:ext cx="3999899" cy="399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5%: Common Words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10823" r="9175" t="11613"/>
          <a:stretch/>
        </p:blipFill>
        <p:spPr>
          <a:xfrm>
            <a:off x="2160600" y="1147225"/>
            <a:ext cx="4822801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 5%: Common Words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2025" l="1661" r="0" t="1996"/>
          <a:stretch/>
        </p:blipFill>
        <p:spPr>
          <a:xfrm>
            <a:off x="1897018" y="1227025"/>
            <a:ext cx="5349971" cy="39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