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8"/>
  </p:notesMasterIdLst>
  <p:sldIdLst>
    <p:sldId id="449" r:id="rId2"/>
    <p:sldId id="1268" r:id="rId3"/>
    <p:sldId id="1266" r:id="rId4"/>
    <p:sldId id="1230" r:id="rId5"/>
    <p:sldId id="492" r:id="rId6"/>
    <p:sldId id="1267" r:id="rId7"/>
    <p:sldId id="1265" r:id="rId8"/>
    <p:sldId id="1237" r:id="rId9"/>
    <p:sldId id="1236" r:id="rId10"/>
    <p:sldId id="1238" r:id="rId11"/>
    <p:sldId id="1239" r:id="rId12"/>
    <p:sldId id="1240" r:id="rId13"/>
    <p:sldId id="1241" r:id="rId14"/>
    <p:sldId id="1244" r:id="rId15"/>
    <p:sldId id="1243" r:id="rId16"/>
    <p:sldId id="1245" r:id="rId17"/>
    <p:sldId id="1252" r:id="rId18"/>
    <p:sldId id="1255" r:id="rId19"/>
    <p:sldId id="1254" r:id="rId20"/>
    <p:sldId id="1246" r:id="rId21"/>
    <p:sldId id="1256" r:id="rId22"/>
    <p:sldId id="1257" r:id="rId23"/>
    <p:sldId id="1258" r:id="rId24"/>
    <p:sldId id="1247" r:id="rId25"/>
    <p:sldId id="1259" r:id="rId26"/>
    <p:sldId id="1249" r:id="rId27"/>
    <p:sldId id="1263" r:id="rId28"/>
    <p:sldId id="1260" r:id="rId29"/>
    <p:sldId id="1250" r:id="rId30"/>
    <p:sldId id="1261" r:id="rId31"/>
    <p:sldId id="1262" r:id="rId32"/>
    <p:sldId id="1231" r:id="rId33"/>
    <p:sldId id="1186" r:id="rId34"/>
    <p:sldId id="1234" r:id="rId35"/>
    <p:sldId id="1235" r:id="rId36"/>
    <p:sldId id="123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90941" autoAdjust="0"/>
  </p:normalViewPr>
  <p:slideViewPr>
    <p:cSldViewPr snapToGrid="0">
      <p:cViewPr varScale="1">
        <p:scale>
          <a:sx n="83" d="100"/>
          <a:sy n="83" d="100"/>
        </p:scale>
        <p:origin x="88" y="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11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网上提交本次作业（在“实验报告”中提交）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>
                <a:solidFill>
                  <a:srgbClr val="0000CC"/>
                </a:solidFill>
                <a:latin typeface="+mn-ea"/>
              </a:rPr>
              <a:t>   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=&gt; 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注：因为课时问题，本次作业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10069206/10071706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班级的同学放宽到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10.4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提交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98070" y="1323971"/>
            <a:ext cx="1206497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6341067" y="1323972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十六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latin typeface="+mn-ea"/>
              </a:rPr>
              <a:t> </a:t>
            </a:r>
            <a:r>
              <a:rPr kumimoji="1" lang="zh-CN" altLang="en-US" sz="1600" b="1" u="sng" dirty="0">
                <a:latin typeface="+mn-ea"/>
              </a:rPr>
              <a:t>加入</a:t>
            </a:r>
            <a:r>
              <a:rPr lang="en-US" altLang="zh-CN" sz="1800" b="1" u="sng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resetiosflags</a:t>
            </a:r>
            <a:r>
              <a:rPr lang="en-US" altLang="zh-CN" sz="1800" b="1" u="sng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b="1" u="sng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ios</a:t>
            </a:r>
            <a:r>
              <a:rPr lang="en-US" altLang="zh-CN" sz="1800" b="1" u="sng" dirty="0">
                <a:latin typeface="新宋体" panose="02010609030101010101" pitchFamily="49" charset="-122"/>
                <a:ea typeface="新宋体" panose="02010609030101010101" pitchFamily="49" charset="-122"/>
              </a:rPr>
              <a:t>::uppercase) </a:t>
            </a:r>
            <a:r>
              <a:rPr kumimoji="1" lang="en-US" altLang="zh-CN" sz="1600" b="1" dirty="0">
                <a:latin typeface="+mn-ea"/>
              </a:rPr>
              <a:t>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  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   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98070" y="1323971"/>
            <a:ext cx="62429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A05011-23A9-4861-94BB-EAD83B245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" y="1323970"/>
            <a:ext cx="6242997" cy="27690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DF3EA8-C3DD-48EC-BB22-9AD3AE78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01" y="4093023"/>
            <a:ext cx="2105070" cy="13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131062" y="1323974"/>
            <a:ext cx="1197889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6370022" y="1323975"/>
            <a:ext cx="573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加入</a:t>
            </a:r>
            <a:r>
              <a:rPr lang="en-US" altLang="zh-CN" sz="1800" b="1" u="sng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resetiosflags</a:t>
            </a:r>
            <a:r>
              <a:rPr lang="en-US" altLang="zh-CN" sz="1800" b="1" u="sng" dirty="0"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800" b="1" u="sng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ios</a:t>
            </a:r>
            <a:r>
              <a:rPr lang="en-US" altLang="zh-CN" sz="1800" b="1" u="sng" dirty="0"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800" b="1" u="sng" dirty="0" err="1">
                <a:latin typeface="新宋体" panose="02010609030101010101" pitchFamily="49" charset="-122"/>
                <a:ea typeface="新宋体" panose="02010609030101010101" pitchFamily="49" charset="-122"/>
              </a:rPr>
              <a:t>showpos</a:t>
            </a:r>
            <a:r>
              <a:rPr lang="en-US" altLang="zh-CN" sz="1800" b="1" u="sng" dirty="0"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kumimoji="1" lang="en-US" altLang="zh-CN" sz="1600" b="1" dirty="0">
                <a:latin typeface="+mn-ea"/>
              </a:rPr>
              <a:t>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              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否有相似问题可以启发你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131063" y="1323974"/>
            <a:ext cx="62389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281D5-9B85-4666-8862-D984AA4D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" y="1323973"/>
            <a:ext cx="6238957" cy="28306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650B26-1074-4644-92BA-8EF07B161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10" y="4154611"/>
            <a:ext cx="2059160" cy="130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</a:p>
          <a:p>
            <a:r>
              <a:rPr lang="en-US" altLang="zh-CN" sz="1000" b="1" dirty="0">
                <a:latin typeface="+mn-ea"/>
              </a:rPr>
              <a:t>using namespace std;</a:t>
            </a:r>
          </a:p>
          <a:p>
            <a:r>
              <a:rPr lang="en-US" altLang="zh-CN" sz="1000" b="1" dirty="0">
                <a:latin typeface="+mn-ea"/>
              </a:rPr>
              <a:t>int main()</a:t>
            </a:r>
          </a:p>
          <a:p>
            <a:r>
              <a:rPr lang="en-US" altLang="zh-CN" sz="1000" b="1" dirty="0">
                <a:latin typeface="+mn-ea"/>
              </a:rPr>
              <a:t>{</a:t>
            </a:r>
          </a:p>
          <a:p>
            <a:r>
              <a:rPr lang="en-US" altLang="zh-CN" sz="1000" b="1" dirty="0">
                <a:latin typeface="+mn-ea"/>
              </a:rPr>
              <a:t>    float f1 = 1234.5678F;</a:t>
            </a:r>
          </a:p>
          <a:p>
            <a:r>
              <a:rPr lang="en-US" altLang="zh-CN" sz="1000" b="1" dirty="0">
                <a:latin typeface="+mn-ea"/>
              </a:rPr>
              <a:t>    float f2 = 8765.4321F;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组：不设或非法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2</a:t>
            </a:r>
            <a:r>
              <a:rPr lang="zh-CN" altLang="en-US" sz="1000" b="1" dirty="0">
                <a:latin typeface="+mn-ea"/>
              </a:rPr>
              <a:t>组：小于等于整数位数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(3)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(4)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组：大于整数位数，但小与等于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(6)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(7)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4</a:t>
            </a:r>
            <a:r>
              <a:rPr lang="zh-CN" altLang="en-US" sz="1000" b="1" dirty="0">
                <a:latin typeface="+mn-ea"/>
              </a:rPr>
              <a:t>组：大于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(8)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</a:p>
          <a:p>
            <a:r>
              <a:rPr lang="en-US" altLang="zh-CN" sz="10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1"/>
            <a:ext cx="1538452" cy="342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207C8C-AC09-422F-9802-6506BE8A2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129" y="1773802"/>
            <a:ext cx="386769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7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050" b="1" dirty="0">
                <a:latin typeface="+mn-ea"/>
              </a:rPr>
              <a:t>#include &lt;iostream&gt;</a:t>
            </a:r>
          </a:p>
          <a:p>
            <a:r>
              <a:rPr lang="en-US" altLang="zh-CN" sz="1050" b="1" dirty="0">
                <a:latin typeface="+mn-ea"/>
              </a:rPr>
              <a:t>#include &lt;</a:t>
            </a:r>
            <a:r>
              <a:rPr lang="en-US" altLang="zh-CN" sz="1050" b="1" dirty="0" err="1">
                <a:latin typeface="+mn-ea"/>
              </a:rPr>
              <a:t>iomanip</a:t>
            </a:r>
            <a:r>
              <a:rPr lang="en-US" altLang="zh-CN" sz="1050" b="1" dirty="0">
                <a:latin typeface="+mn-ea"/>
              </a:rPr>
              <a:t>&gt;</a:t>
            </a:r>
          </a:p>
          <a:p>
            <a:r>
              <a:rPr lang="en-US" altLang="zh-CN" sz="1050" b="1" dirty="0">
                <a:latin typeface="+mn-ea"/>
              </a:rPr>
              <a:t>using namespace std;</a:t>
            </a:r>
          </a:p>
          <a:p>
            <a:r>
              <a:rPr lang="en-US" altLang="zh-CN" sz="1050" b="1" dirty="0">
                <a:latin typeface="+mn-ea"/>
              </a:rPr>
              <a:t>int main()</a:t>
            </a:r>
          </a:p>
          <a:p>
            <a:r>
              <a:rPr lang="en-US" altLang="zh-CN" sz="1050" b="1" dirty="0">
                <a:latin typeface="+mn-ea"/>
              </a:rPr>
              <a:t>{</a:t>
            </a:r>
          </a:p>
          <a:p>
            <a:r>
              <a:rPr lang="en-US" altLang="zh-CN" sz="1050" b="1" dirty="0">
                <a:latin typeface="+mn-ea"/>
              </a:rPr>
              <a:t>    float f1 = 1234567890123456789.0F;</a:t>
            </a:r>
          </a:p>
          <a:p>
            <a:r>
              <a:rPr lang="en-US" altLang="zh-CN" sz="1050" b="1" dirty="0">
                <a:latin typeface="+mn-ea"/>
              </a:rPr>
              <a:t>    float f2 = 9876543210987654321.0F;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组：不设或非法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en-US" altLang="zh-CN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组：小于等于整数位数 并且 小与等于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(3)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(4)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(6)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(7)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3</a:t>
            </a:r>
            <a:r>
              <a:rPr lang="zh-CN" altLang="en-US" sz="1050" b="1" dirty="0">
                <a:latin typeface="+mn-ea"/>
              </a:rPr>
              <a:t>组：大于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(8)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(9)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f2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少一位？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</a:p>
          <a:p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return 0;</a:t>
            </a:r>
          </a:p>
          <a:p>
            <a:r>
              <a:rPr lang="en-US" altLang="zh-CN" sz="105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61848" y="2133600"/>
            <a:ext cx="2481427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0A027E-79CD-478C-9BC0-EBEA804C1C8B}"/>
              </a:ext>
            </a:extLst>
          </p:cNvPr>
          <p:cNvSpPr/>
          <p:nvPr/>
        </p:nvSpPr>
        <p:spPr bwMode="auto">
          <a:xfrm>
            <a:off x="6276974" y="1323974"/>
            <a:ext cx="45584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49181-B6CD-4CA7-90C0-612B71323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35" y="1822828"/>
            <a:ext cx="4586203" cy="415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4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013434" y="1323974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0.12345678F;</a:t>
            </a:r>
          </a:p>
          <a:p>
            <a:r>
              <a:rPr lang="en-US" altLang="zh-CN" sz="1100" b="1" dirty="0">
                <a:latin typeface="+mn-ea"/>
              </a:rPr>
              <a:t>    float f2 = 0.87654321F;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F4BCE1-7EFF-4574-A662-0B3C3B991C9B}"/>
              </a:ext>
            </a:extLst>
          </p:cNvPr>
          <p:cNvSpPr/>
          <p:nvPr/>
        </p:nvSpPr>
        <p:spPr bwMode="auto">
          <a:xfrm>
            <a:off x="899948" y="2181225"/>
            <a:ext cx="1795627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5D80F6-F8CB-479F-9218-A8CE8A8D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96" y="1935137"/>
            <a:ext cx="5821978" cy="370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8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291993" y="1323975"/>
            <a:ext cx="117689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291993" y="1323974"/>
            <a:ext cx="117689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为有效数字，而不是小数位数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                         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            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不设或非法：</a:t>
            </a:r>
            <a:r>
              <a:rPr lang="zh-CN" altLang="en-US" sz="1600" b="1" dirty="0">
                <a:latin typeface="+mn-ea"/>
              </a:rPr>
              <a:t> 四舍五入只保留最高位数字，其余数位视为零省略，优先使用科学计数法；</a:t>
            </a:r>
            <a:r>
              <a:rPr kumimoji="1" lang="en-US" altLang="zh-CN" sz="1600" b="1" dirty="0">
                <a:latin typeface="+mn-ea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          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小于等于整数位数： </a:t>
            </a:r>
            <a:r>
              <a:rPr lang="zh-CN" altLang="en-US" sz="1600" b="1" dirty="0">
                <a:latin typeface="+mn-ea"/>
              </a:rPr>
              <a:t>保留到指定数位，优先使用科学计数法，等于整数位数时，恰好输出整数；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大于整数位数，但小与等于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型有效数字： </a:t>
            </a:r>
            <a:r>
              <a:rPr lang="zh-CN" altLang="en-US" sz="1600" b="1" dirty="0">
                <a:latin typeface="+mn-ea"/>
              </a:rPr>
              <a:t>保留到指定数位，采用小数形式；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      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大于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float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型有效数字： </a:t>
            </a:r>
            <a:r>
              <a:rPr lang="zh-CN" altLang="en-US" sz="1600" b="1" dirty="0">
                <a:latin typeface="+mn-ea"/>
              </a:rPr>
              <a:t>仍会输出到指定数位，采用小数形式，但超出部分不可信。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                 </a:t>
            </a:r>
            <a:r>
              <a:rPr kumimoji="1" lang="zh-CN" altLang="en-US" sz="1600" b="1" dirty="0">
                <a:latin typeface="+mn-ea"/>
              </a:rPr>
              <a:t>同样适用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885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16A9BA-D166-49C9-A5DF-48802B39394F}"/>
              </a:ext>
            </a:extLst>
          </p:cNvPr>
          <p:cNvSpPr/>
          <p:nvPr/>
        </p:nvSpPr>
        <p:spPr bwMode="auto">
          <a:xfrm>
            <a:off x="909545" y="2438400"/>
            <a:ext cx="1967005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492DAE-BAEB-4269-BFDE-D95CCDA1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378" y="3084906"/>
            <a:ext cx="5113360" cy="168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6ADC00-436C-437A-9F72-84B8A146F06D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63BD70-B72C-43FB-A120-89BB1F03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579" y="1777839"/>
            <a:ext cx="6732872" cy="14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E8AA7-BBB1-4354-A1E5-7F71C65FAD13}"/>
              </a:ext>
            </a:extLst>
          </p:cNvPr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数据换为：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0DDE2F-A66F-4E8E-9769-C79801CB59DE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2EA77C-D16D-4E87-83B3-E61EAAC0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345" y="2166897"/>
            <a:ext cx="5012235" cy="181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1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为小数位数，而不是有效数字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                       不设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precision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1600" b="1" dirty="0">
                <a:latin typeface="+mn-ea"/>
              </a:rPr>
              <a:t>小数形式固定保留六位小数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                       设置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precision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1600" b="1" dirty="0">
                <a:latin typeface="+mn-ea"/>
              </a:rPr>
              <a:t>小数形式固定保留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位小数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             </a:t>
            </a:r>
            <a:r>
              <a:rPr kumimoji="1" lang="zh-CN" altLang="en-US" sz="1600" b="1" dirty="0">
                <a:latin typeface="+mn-ea"/>
              </a:rPr>
              <a:t>同样适用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342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FBDEC9-22C7-46F1-9EC4-D358B6E0D5CB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A9E3EB-E3CA-4933-AA74-6CA10D11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852" y="3619179"/>
            <a:ext cx="5608559" cy="17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7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C250AE-7F5B-4F4A-B04C-ECEAA05F1BEA}"/>
              </a:ext>
            </a:extLst>
          </p:cNvPr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F8B306-C394-44F7-BDCF-EB5E97E8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77" y="3764220"/>
            <a:ext cx="5742534" cy="184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57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6B08D7-A4CB-4B95-BDF6-E8C1A74EAE32}"/>
              </a:ext>
            </a:extLst>
          </p:cNvPr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82418D-1C6A-4A38-A16F-5744A7070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3" y="3709949"/>
            <a:ext cx="5729568" cy="18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8D7843-6240-4609-AA4E-A1ABB7067693}"/>
              </a:ext>
            </a:extLst>
          </p:cNvPr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为小数位数，而不是有效数字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 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不设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precision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1600" b="1" dirty="0">
                <a:latin typeface="+mn-ea"/>
              </a:rPr>
              <a:t>科学计数法形式，固定保留六位小数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latin typeface="+mn-ea"/>
              </a:rPr>
              <a:t>     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设置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precision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zh-CN" altLang="en-US" sz="1600" b="1" dirty="0">
                <a:latin typeface="+mn-ea"/>
              </a:rPr>
              <a:t>科学计数法形式，固定保留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位小数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                         </a:t>
            </a:r>
            <a:r>
              <a:rPr kumimoji="1" lang="zh-CN" altLang="en-US" sz="1600" b="1" dirty="0">
                <a:latin typeface="+mn-ea"/>
              </a:rPr>
              <a:t>同样适用</a:t>
            </a:r>
            <a:endParaRPr kumimoji="1"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6188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81650" y="1323974"/>
            <a:ext cx="525376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9854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86627" y="4533900"/>
            <a:ext cx="4995022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7612" y="4533900"/>
            <a:ext cx="5257799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52D31-6CB3-4F46-B84F-9C6812EE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3" y="4947657"/>
            <a:ext cx="4993574" cy="14091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C2B554-9E05-4E79-B3CC-A1F5B800E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86" y="4947657"/>
            <a:ext cx="501084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5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581650" y="1323974"/>
            <a:ext cx="525376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1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resetiosflags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::scientific) </a:t>
            </a:r>
            <a:r>
              <a:rPr lang="fr-FR" altLang="zh-CN" sz="1100" b="1" dirty="0">
                <a:latin typeface="+mn-ea"/>
              </a:rPr>
              <a:t>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49854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fr-FR" altLang="zh-CN" sz="1100" b="1" dirty="0">
                <a:latin typeface="+mn-ea"/>
              </a:rPr>
              <a:t>    cout 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 </a:t>
            </a:r>
            <a:r>
              <a:rPr lang="en-US" altLang="zh-CN" sz="11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resetiosflags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::fixed) </a:t>
            </a:r>
            <a:r>
              <a:rPr lang="fr-FR" altLang="zh-CN" sz="1100" b="1" dirty="0">
                <a:latin typeface="+mn-ea"/>
              </a:rPr>
              <a:t>&lt;&lt; setiosflags(ios::scientific) &lt;&lt; f1 &lt;&lt; ' ' &lt;&lt; f2 &lt;&lt; endl;</a:t>
            </a: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BC6C0C-AEE3-4A6C-90FE-95B88A9ED498}"/>
              </a:ext>
            </a:extLst>
          </p:cNvPr>
          <p:cNvSpPr/>
          <p:nvPr/>
        </p:nvSpPr>
        <p:spPr bwMode="auto">
          <a:xfrm>
            <a:off x="586627" y="4533900"/>
            <a:ext cx="4995022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C615DC-9794-4F74-9CB7-ABF469B814F7}"/>
              </a:ext>
            </a:extLst>
          </p:cNvPr>
          <p:cNvSpPr/>
          <p:nvPr/>
        </p:nvSpPr>
        <p:spPr bwMode="auto">
          <a:xfrm>
            <a:off x="5577612" y="4533900"/>
            <a:ext cx="5257799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FA0EC0-EC10-4F3D-A88F-5FF103AF9D13}"/>
              </a:ext>
            </a:extLst>
          </p:cNvPr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________________________</a:t>
            </a:r>
            <a:r>
              <a:rPr kumimoji="1" lang="en-US" altLang="zh-CN" sz="1600" b="1" u="sng" dirty="0" err="1">
                <a:latin typeface="+mn-ea"/>
              </a:rPr>
              <a:t>resetiosflags</a:t>
            </a:r>
            <a:r>
              <a:rPr kumimoji="1" lang="en-US" altLang="zh-CN" sz="1600" b="1" u="sng" dirty="0">
                <a:latin typeface="+mn-ea"/>
              </a:rPr>
              <a:t>()</a:t>
            </a:r>
            <a:r>
              <a:rPr kumimoji="1" lang="en-US" altLang="zh-CN" sz="1600" b="1" dirty="0">
                <a:latin typeface="+mn-ea"/>
              </a:rPr>
              <a:t>___________________________________________________________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240368-B188-4738-B308-4CE81DF7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73" y="4533899"/>
            <a:ext cx="2328617" cy="989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767BF3C-5A2D-4A4B-9624-97949675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170" y="4533899"/>
            <a:ext cx="2270801" cy="9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0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指定的宽度是总宽度，当总宽度大于数据宽度时，显示规律为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数据加前面的空格宽度为总宽度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                       当总宽度小于数据宽度时，显示规律为 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直接按原数据显示，前方无空格</a:t>
            </a:r>
            <a:r>
              <a:rPr kumimoji="1" lang="en-US" altLang="zh-CN" sz="1600" b="1" dirty="0">
                <a:latin typeface="+mn-ea"/>
              </a:rPr>
              <a:t>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    </a:t>
            </a:r>
            <a:r>
              <a:rPr kumimoji="1" lang="zh-CN" altLang="en-US" sz="1600" b="1" u="sng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、程序最前面两行的输出，目的是什么？ 便于观察计数宽度，有类似度量尺的作用。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、每行输出的最后一个</a:t>
            </a:r>
            <a:r>
              <a:rPr kumimoji="1" lang="en-US" altLang="zh-CN" sz="1600" b="1" dirty="0">
                <a:latin typeface="+mn-ea"/>
              </a:rPr>
              <a:t>*</a:t>
            </a:r>
            <a:r>
              <a:rPr kumimoji="1" lang="zh-CN" altLang="en-US" sz="1600" b="1" dirty="0">
                <a:latin typeface="+mn-ea"/>
              </a:rPr>
              <a:t>，目的是什么？  便于观察计数宽度，且可说明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对后面仅一个数据有效。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169A0-D11D-4C7D-8A99-FB0F58B5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858" y="1933406"/>
            <a:ext cx="463932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05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5CE073-0217-4BFF-8DE1-C53D69470CA4}"/>
              </a:ext>
            </a:extLst>
          </p:cNvPr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FDEF42-E5FD-4590-B398-370DB6F5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74" y="2240004"/>
            <a:ext cx="466790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44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9CDD72-FB4B-410F-AA54-02896F718219}"/>
              </a:ext>
            </a:extLst>
          </p:cNvPr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lang="zh-CN" altLang="en-US" sz="1600" b="1" u="sng" dirty="0">
                <a:solidFill>
                  <a:schemeClr val="tx1"/>
                </a:solidFill>
                <a:effectLst/>
                <a:latin typeface="+mn-ea"/>
                <a:ea typeface="+mn-ea"/>
              </a:rPr>
              <a:t>设置填充字符</a:t>
            </a:r>
            <a:r>
              <a:rPr kumimoji="1" lang="en-US" altLang="zh-CN" sz="1600" b="1" dirty="0">
                <a:latin typeface="+mn-ea"/>
              </a:rPr>
              <a:t>____________________________________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_______(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仅对之后的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一个数据有效，而</a:t>
            </a:r>
            <a:r>
              <a:rPr kumimoji="1" lang="en-US" altLang="zh-CN" sz="1600" b="1" dirty="0">
                <a:latin typeface="+mn-ea"/>
              </a:rPr>
              <a:t>a+1</a:t>
            </a:r>
            <a:r>
              <a:rPr kumimoji="1" lang="zh-CN" altLang="en-US" sz="1600" b="1" dirty="0">
                <a:latin typeface="+mn-ea"/>
              </a:rPr>
              <a:t>前没有重新设置</a:t>
            </a:r>
            <a:r>
              <a:rPr kumimoji="1" lang="en-US" altLang="zh-CN" sz="1600" b="1" dirty="0" err="1">
                <a:latin typeface="+mn-ea"/>
              </a:rPr>
              <a:t>setfill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D68196-BB36-4897-9278-375674DDB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30" y="1928694"/>
            <a:ext cx="4140058" cy="124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3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3832160"/>
            <a:ext cx="6905800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a = 12345;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B780A1-11FE-4A73-8A14-82B7DDA2A631}"/>
              </a:ext>
            </a:extLst>
          </p:cNvPr>
          <p:cNvSpPr/>
          <p:nvPr/>
        </p:nvSpPr>
        <p:spPr bwMode="auto">
          <a:xfrm>
            <a:off x="2854273" y="3832157"/>
            <a:ext cx="4643641" cy="942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lang="zh-CN" altLang="en-US" sz="1600" b="1" u="sng" dirty="0">
                <a:solidFill>
                  <a:schemeClr val="tx1"/>
                </a:solidFill>
                <a:effectLst/>
                <a:latin typeface="+mn-ea"/>
                <a:ea typeface="+mn-ea"/>
              </a:rPr>
              <a:t>输出数据左对齐</a:t>
            </a:r>
            <a:endParaRPr kumimoji="1" lang="en-US" altLang="zh-CN" sz="1600" b="1" u="sng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</a:t>
            </a:r>
            <a:r>
              <a:rPr kumimoji="1" lang="en-US" altLang="zh-CN" sz="1600" b="1">
                <a:latin typeface="+mn-ea"/>
              </a:rPr>
              <a:t>_______(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7D0DBB-F747-4600-B0A6-A82A477B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057" y="2066432"/>
            <a:ext cx="3498284" cy="1185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692B8E-0075-48D4-88AE-2CE1C99D0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86" y="4785196"/>
            <a:ext cx="3480355" cy="11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0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VS2019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8C28FA-37F3-4937-9B0A-6F6592A98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801" y="2036669"/>
            <a:ext cx="3348050" cy="12367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D74E14-478C-4CFF-86FD-C037F248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76" y="4959841"/>
            <a:ext cx="3345574" cy="118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5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135655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5" y="1323973"/>
            <a:ext cx="8936087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 &lt;&lt; </a:t>
            </a:r>
            <a:r>
              <a:rPr lang="en-US" altLang="zh-CN" sz="11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resetiosflags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::left) </a:t>
            </a:r>
            <a:r>
              <a:rPr lang="en-US" altLang="zh-CN" sz="1100" b="1" dirty="0">
                <a:latin typeface="+mn-ea"/>
              </a:rPr>
              <a:t>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</a:t>
            </a:r>
            <a:r>
              <a:rPr lang="en-US" altLang="zh-CN" sz="1100" b="1" dirty="0"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1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resetiosflags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100" b="1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ios</a:t>
            </a:r>
            <a:r>
              <a:rPr lang="en-US" altLang="zh-CN" sz="1100" b="1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::right)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100" b="1" dirty="0">
                <a:latin typeface="+mn-ea"/>
              </a:rPr>
              <a:t>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2164CD-4F8F-4A0F-B90D-84749264FDD1}"/>
              </a:ext>
            </a:extLst>
          </p:cNvPr>
          <p:cNvSpPr/>
          <p:nvPr/>
        </p:nvSpPr>
        <p:spPr bwMode="auto">
          <a:xfrm>
            <a:off x="9528201" y="1323972"/>
            <a:ext cx="2420470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40BA480-9B03-4433-A2D5-0CAC0E7C79E2}"/>
              </a:ext>
            </a:extLst>
          </p:cNvPr>
          <p:cNvSpPr/>
          <p:nvPr/>
        </p:nvSpPr>
        <p:spPr bwMode="auto">
          <a:xfrm>
            <a:off x="9528202" y="4109545"/>
            <a:ext cx="2420470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1A248-64DE-4177-A73B-DD4C6923EDAB}"/>
              </a:ext>
            </a:extLst>
          </p:cNvPr>
          <p:cNvSpPr/>
          <p:nvPr/>
        </p:nvSpPr>
        <p:spPr bwMode="auto">
          <a:xfrm>
            <a:off x="592115" y="4109545"/>
            <a:ext cx="8936087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</a:p>
          <a:p>
            <a:r>
              <a:rPr lang="en-US" altLang="zh-CN" sz="1100" b="1" dirty="0">
                <a:latin typeface="+mn-ea"/>
              </a:rPr>
              <a:t>using namespace std;</a:t>
            </a:r>
          </a:p>
          <a:p>
            <a:r>
              <a:rPr lang="en-US" altLang="zh-CN" sz="1100" b="1" dirty="0">
                <a:latin typeface="+mn-ea"/>
              </a:rPr>
              <a:t>int main()</a:t>
            </a:r>
          </a:p>
          <a:p>
            <a:r>
              <a:rPr lang="en-US" altLang="zh-CN" sz="1100" b="1" dirty="0">
                <a:latin typeface="+mn-ea"/>
              </a:rPr>
              <a:t>{</a:t>
            </a:r>
          </a:p>
          <a:p>
            <a:r>
              <a:rPr lang="en-US" altLang="zh-CN" sz="1100" b="1" dirty="0">
                <a:latin typeface="+mn-ea"/>
              </a:rPr>
              <a:t>    int a = 12345;</a:t>
            </a: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solidFill>
                  <a:srgbClr val="FF0000"/>
                </a:solidFill>
                <a:latin typeface="+mn-ea"/>
              </a:rPr>
              <a:t>resetiosflags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1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100" b="1" dirty="0">
                <a:solidFill>
                  <a:srgbClr val="FF0000"/>
                </a:solidFill>
                <a:latin typeface="+mn-ea"/>
              </a:rPr>
              <a:t>::right) </a:t>
            </a:r>
            <a:r>
              <a:rPr lang="en-US" altLang="zh-CN" sz="1100" b="1" dirty="0">
                <a:latin typeface="+mn-ea"/>
              </a:rPr>
              <a:t>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</a:p>
          <a:p>
            <a:r>
              <a:rPr lang="en-US" altLang="zh-CN" sz="1100" b="1" dirty="0">
                <a:latin typeface="+mn-ea"/>
              </a:rPr>
              <a:t>    return 0;</a:t>
            </a:r>
          </a:p>
          <a:p>
            <a:r>
              <a:rPr lang="en-US" altLang="zh-CN" sz="1100" b="1" dirty="0">
                <a:latin typeface="+mn-ea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49093D-B3B1-4293-9381-7327E5A68609}"/>
              </a:ext>
            </a:extLst>
          </p:cNvPr>
          <p:cNvSpPr/>
          <p:nvPr/>
        </p:nvSpPr>
        <p:spPr bwMode="auto">
          <a:xfrm>
            <a:off x="2574532" y="4109543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__________</a:t>
            </a:r>
            <a:r>
              <a:rPr lang="en-US" altLang="zh-CN" sz="1200" b="1" u="sng" dirty="0">
                <a:latin typeface="+mn-ea"/>
              </a:rPr>
              <a:t> </a:t>
            </a:r>
            <a:r>
              <a:rPr lang="en-US" altLang="zh-CN" sz="1200" b="1" u="sng" dirty="0" err="1">
                <a:latin typeface="+mn-ea"/>
              </a:rPr>
              <a:t>resetiosflags</a:t>
            </a:r>
            <a:r>
              <a:rPr lang="en-US" altLang="zh-CN" sz="1200" b="1" u="sng" dirty="0">
                <a:latin typeface="+mn-ea"/>
              </a:rPr>
              <a:t>(</a:t>
            </a:r>
            <a:r>
              <a:rPr lang="en-US" altLang="zh-CN" sz="1200" b="1" u="sng" dirty="0" err="1">
                <a:latin typeface="+mn-ea"/>
              </a:rPr>
              <a:t>ios</a:t>
            </a:r>
            <a:r>
              <a:rPr lang="en-US" altLang="zh-CN" sz="1200" b="1" u="sng" dirty="0">
                <a:latin typeface="+mn-ea"/>
              </a:rPr>
              <a:t>::right) </a:t>
            </a:r>
            <a:r>
              <a:rPr kumimoji="1" lang="en-US" altLang="zh-CN" sz="1200" b="1" dirty="0">
                <a:latin typeface="+mn-ea"/>
              </a:rPr>
              <a:t>________________________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D1FF9-ADF3-48BD-B7BC-CED97E4A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061" y="1786322"/>
            <a:ext cx="3349612" cy="11689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EAC5F7-ED2A-41C0-8BA4-67E363B05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061" y="4801477"/>
            <a:ext cx="3349612" cy="9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35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214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short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hex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1a2b↙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a1b2↙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-1a2b↙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CA17E4-97AE-4E95-A9AA-BDC3C8865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361" y="1619875"/>
            <a:ext cx="1637046" cy="676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5E7AC0-7B0E-4309-8D58-D8FA986D4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361" y="2585920"/>
            <a:ext cx="1637046" cy="721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875128A-7FC8-4F1B-B0CC-5E92ABE1B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361" y="3632045"/>
            <a:ext cx="1637046" cy="7077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DD24A-C8B6-4455-A212-BE876803B0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74" b="2288"/>
          <a:stretch/>
        </p:blipFill>
        <p:spPr>
          <a:xfrm>
            <a:off x="8129361" y="4493898"/>
            <a:ext cx="1637046" cy="7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F87A43-AC11-4D59-9052-CFF665C21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361" y="5366557"/>
            <a:ext cx="1637047" cy="7105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41275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进制数（自行构造测试数据）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a;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en-US" altLang="zh-CN" sz="1600" b="1" dirty="0" err="1">
                <a:latin typeface="+mn-ea"/>
              </a:rPr>
              <a:t>setbase</a:t>
            </a:r>
            <a:r>
              <a:rPr lang="en-US" altLang="zh-CN" sz="1600" b="1" dirty="0">
                <a:latin typeface="+mn-ea"/>
              </a:rPr>
              <a:t>(8)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4FF99D-558A-46DC-B3D6-DF68BA966D2E}"/>
              </a:ext>
            </a:extLst>
          </p:cNvPr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17777777777</a:t>
            </a:r>
            <a:r>
              <a:rPr kumimoji="1" lang="en-US" altLang="zh-CN" sz="1600" b="1" dirty="0">
                <a:latin typeface="+mn-ea"/>
              </a:rPr>
              <a:t>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37777777777</a:t>
            </a:r>
            <a:r>
              <a:rPr kumimoji="1" lang="en-US" altLang="zh-CN" sz="1600" b="1" dirty="0">
                <a:latin typeface="+mn-ea"/>
              </a:rPr>
              <a:t> 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77777777777</a:t>
            </a:r>
            <a:r>
              <a:rPr kumimoji="1" lang="en-US" altLang="zh-CN" sz="1600" b="1" dirty="0">
                <a:latin typeface="+mn-ea"/>
              </a:rPr>
              <a:t> 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-20000000000 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u="sng" dirty="0">
                <a:latin typeface="+mn-ea"/>
              </a:rPr>
              <a:t>-30000000000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39D810-07FD-487C-87B5-721B2EA8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790" y="1646621"/>
            <a:ext cx="1656276" cy="7105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93E9C1-761A-4C13-857A-1C0D947C3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532" y="2624013"/>
            <a:ext cx="1659534" cy="7105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BD0BF4-5049-4662-98E7-83F45B8DF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935" y="3615664"/>
            <a:ext cx="1674131" cy="710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528968-6729-4F3C-A928-C19F71E91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3532" y="4593055"/>
            <a:ext cx="1638557" cy="7001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286EB8-18CE-4C80-9C60-7DCEC837F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337" y="5580130"/>
            <a:ext cx="1674132" cy="7118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86599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772F63-C142-43E7-B13D-87DC0D16BE02}"/>
              </a:ext>
            </a:extLst>
          </p:cNvPr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B28C72-FA6E-405F-A229-208F8DAB25C0}"/>
              </a:ext>
            </a:extLst>
          </p:cNvPr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0C7E5C-63E8-4246-BCEB-6A5AD344DFA1}"/>
              </a:ext>
            </a:extLst>
          </p:cNvPr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a,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BE673F-475D-4829-90D6-5F5404A85144}"/>
              </a:ext>
            </a:extLst>
          </p:cNvPr>
          <p:cNvSpPr/>
          <p:nvPr/>
        </p:nvSpPr>
        <p:spPr bwMode="auto">
          <a:xfrm>
            <a:off x="592113" y="4645572"/>
            <a:ext cx="2674961" cy="2163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34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092854-E69B-4D22-8E67-20448F644FD8}"/>
              </a:ext>
            </a:extLst>
          </p:cNvPr>
          <p:cNvSpPr/>
          <p:nvPr/>
        </p:nvSpPr>
        <p:spPr bwMode="auto">
          <a:xfrm>
            <a:off x="3267075" y="4645572"/>
            <a:ext cx="4016592" cy="2163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34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________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6B18340-B457-4691-BA2A-EDF711533F9E}"/>
              </a:ext>
            </a:extLst>
          </p:cNvPr>
          <p:cNvSpPr/>
          <p:nvPr/>
        </p:nvSpPr>
        <p:spPr bwMode="auto">
          <a:xfrm>
            <a:off x="7283667" y="4645571"/>
            <a:ext cx="3555782" cy="216357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12 34</a:t>
            </a:r>
            <a:r>
              <a:rPr kumimoji="1" lang="en-US" altLang="zh-CN" sz="1600" b="1" dirty="0">
                <a:latin typeface="宋体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12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0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________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5B215-7B00-48D1-98E3-AAFEAE3A9B5D}"/>
              </a:ext>
            </a:extLst>
          </p:cNvPr>
          <p:cNvSpPr/>
          <p:nvPr/>
        </p:nvSpPr>
        <p:spPr bwMode="auto">
          <a:xfrm>
            <a:off x="592114" y="5325035"/>
            <a:ext cx="10247336" cy="1484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综合以上三个例子可以得到如下结论：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“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”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的意思，是空格不作为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有实际意义的数据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，而是做为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分隔符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（因此导致第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个例子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未取得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在缺省情况下是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的，即不设置也生效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、如果想取消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的设置，应使用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</a:t>
            </a:r>
            <a:r>
              <a:rPr kumimoji="1" lang="en-US" altLang="zh-CN" sz="1600" b="1" u="sng" dirty="0" err="1">
                <a:latin typeface="宋体" pitchFamily="2" charset="-122"/>
                <a:ea typeface="宋体" pitchFamily="2" charset="-122"/>
              </a:rPr>
              <a:t>cin.unsetf</a:t>
            </a:r>
            <a:r>
              <a:rPr kumimoji="1" lang="en-US" altLang="zh-CN" sz="1600" b="1" u="sng" dirty="0"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u="sng" dirty="0" err="1">
                <a:latin typeface="宋体" pitchFamily="2" charset="-122"/>
                <a:ea typeface="宋体" pitchFamily="2" charset="-122"/>
              </a:rPr>
              <a:t>ios</a:t>
            </a:r>
            <a:r>
              <a:rPr kumimoji="1" lang="en-US" altLang="zh-CN" sz="1600" b="1" u="sng" dirty="0">
                <a:latin typeface="宋体" pitchFamily="2" charset="-122"/>
                <a:ea typeface="宋体" pitchFamily="2" charset="-122"/>
              </a:rPr>
              <a:t>::</a:t>
            </a:r>
            <a:r>
              <a:rPr kumimoji="1" lang="en-US" altLang="zh-CN" sz="1600" b="1" u="sng" dirty="0" err="1">
                <a:latin typeface="宋体" pitchFamily="2" charset="-122"/>
                <a:ea typeface="宋体" pitchFamily="2" charset="-122"/>
              </a:rPr>
              <a:t>skipws</a:t>
            </a:r>
            <a:r>
              <a:rPr kumimoji="1" lang="en-US" altLang="zh-CN" sz="1600" b="1" u="sng" dirty="0">
                <a:latin typeface="宋体" pitchFamily="2" charset="-122"/>
                <a:ea typeface="宋体" pitchFamily="2" charset="-122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______________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2BED29-DA74-422E-B814-C2BC742BB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293" y="4179922"/>
            <a:ext cx="1276780" cy="4656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CAD3F8-FE3B-45D2-B4BE-E5ED1295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035" y="4157343"/>
            <a:ext cx="1341631" cy="48822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0FFA562-C734-449E-8408-AD34E8CA5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084" y="4072538"/>
            <a:ext cx="1617365" cy="58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23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98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3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>
            <a:extLst>
              <a:ext uri="{FF2B5EF4-FFF2-40B4-BE49-F238E27FC236}">
                <a16:creationId xmlns:a16="http://schemas.microsoft.com/office/drawing/2014/main" id="{077349B2-0795-42D4-B88A-83371CD83D9A}"/>
              </a:ext>
            </a:extLst>
          </p:cNvPr>
          <p:cNvGraphicFramePr>
            <a:graphicFrameLocks/>
          </p:cNvGraphicFramePr>
          <p:nvPr/>
        </p:nvGraphicFramePr>
        <p:xfrm>
          <a:off x="859057" y="1370538"/>
          <a:ext cx="10158413" cy="5087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1983">
                  <a:extLst>
                    <a:ext uri="{9D8B030D-6E8A-4147-A177-3AD203B41FA5}">
                      <a16:colId xmlns:a16="http://schemas.microsoft.com/office/drawing/2014/main" val="2298219816"/>
                    </a:ext>
                  </a:extLst>
                </a:gridCol>
                <a:gridCol w="7156430">
                  <a:extLst>
                    <a:ext uri="{9D8B030D-6E8A-4147-A177-3AD203B41FA5}">
                      <a16:colId xmlns:a16="http://schemas.microsoft.com/office/drawing/2014/main" val="1624764447"/>
                    </a:ext>
                  </a:extLst>
                </a:gridCol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5855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1950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10164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41668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7631303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947795"/>
                  </a:ext>
                </a:extLst>
              </a:tr>
              <a:tr h="589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579112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44405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23469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85425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189258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162864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3108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2321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4976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resetiosflags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终止已设置的输出格式状态，在括号中应指定内容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19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17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short a1 = 1234, a2 = 0x1234, a3 = 01234, a4 = 0b1101001;  //</a:t>
            </a:r>
            <a:r>
              <a:rPr lang="zh-CN" altLang="en-US" sz="1200" b="1" dirty="0">
                <a:latin typeface="+mn-ea"/>
              </a:rPr>
              <a:t>常量为各进制表示正数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:" &lt;&lt; 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b1 = -1234, b2 = -0x1234, b3 = -01234, b4 = -0b1101001;  //</a:t>
            </a:r>
            <a:r>
              <a:rPr lang="zh-CN" altLang="en-US" sz="1200" b="1" dirty="0">
                <a:latin typeface="+mn-ea"/>
              </a:rPr>
              <a:t>常量为各进制表示负数</a:t>
            </a:r>
          </a:p>
          <a:p>
            <a:r>
              <a:rPr lang="fr-FR" altLang="zh-CN" sz="1200" b="1" dirty="0">
                <a:latin typeface="+mn-ea"/>
              </a:rPr>
              <a:t>    cout &lt;&lt; "dec:" &lt;&lt; dec &lt;&lt; b1 &lt;&lt; ' ' &lt;&lt; b2 &lt;&lt; ' ' &lt;&lt; b3 &lt;&lt; ' ' &lt;&lt; b4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c1 = 40000, c2 = 0x9876, c3 = 0171234, c4 = 0b1101010100111100;  //</a:t>
            </a:r>
            <a:r>
              <a:rPr lang="zh-CN" altLang="en-US" sz="1200" b="1" dirty="0">
                <a:latin typeface="+mn-ea"/>
              </a:rPr>
              <a:t>赋值后最高位均为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，有</a:t>
            </a:r>
            <a:r>
              <a:rPr lang="en-US" altLang="zh-CN" sz="1200" b="1" dirty="0">
                <a:latin typeface="+mn-ea"/>
              </a:rPr>
              <a:t>warning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c1 &lt;&lt; ' ' &lt;&lt; c2 &lt;&lt; ' ' &lt;&lt; c3 &lt;&lt; ' ' &lt;&lt; c4 &lt;&lt; endl;</a:t>
            </a:r>
          </a:p>
          <a:p>
            <a:r>
              <a:rPr lang="fr-FR" altLang="zh-CN" sz="1200" b="1" dirty="0">
                <a:latin typeface="+mn-ea"/>
              </a:rPr>
              <a:t>    cout &lt;&lt; "hex:" &lt;&lt; hex &lt;&lt; c1 &lt;&lt; ' ' &lt;&lt; c2 &lt;&lt; ' ' &lt;&lt; c3 &lt;&lt; ' ' &lt;&lt; c4 &lt;&lt; endl;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c1 &lt;&lt; ' ' &lt;&lt; c2 &lt;&lt; ' ' &lt;&lt; c3 &lt;&lt; ' ' &lt;&lt; c4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允许贴图覆盖代码部分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84FBFB-5F72-4EED-AA12-696A3C84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75" y="1964881"/>
            <a:ext cx="3055175" cy="25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总结及结论：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、源程序中的整数，有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4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种不同进制的表示形式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、无论源程序中整型常量表示为何种进制，它的机内存储均为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  </a:t>
            </a:r>
            <a:r>
              <a:rPr kumimoji="1" lang="zh-CN" altLang="en-US" sz="1600" b="1" u="sng" dirty="0">
                <a:latin typeface="+mn-ea"/>
              </a:rPr>
              <a:t>二进制补码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、如果想使数据输出时使用不同进制，要加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    </a:t>
            </a:r>
            <a:r>
              <a:rPr kumimoji="1" lang="en-US" altLang="zh-CN" sz="1600" b="1" u="sng" dirty="0" err="1">
                <a:latin typeface="+mn-ea"/>
              </a:rPr>
              <a:t>dec,hex,oct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、输出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 </a:t>
            </a:r>
            <a:r>
              <a:rPr kumimoji="1" lang="zh-CN" altLang="en-US" sz="1600" b="1" u="sng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、只有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 </a:t>
            </a:r>
            <a:r>
              <a:rPr kumimoji="1" lang="zh-CN" altLang="en-US" sz="1600" b="1" u="sng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进制有负数形式输出；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16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最高位是</a:t>
            </a:r>
            <a:r>
              <a:rPr kumimoji="1" lang="en-US" altLang="zh-CN" sz="1600" b="1" u="sng" dirty="0" err="1">
                <a:latin typeface="+mn-ea"/>
              </a:rPr>
              <a:t>abcde</a:t>
            </a:r>
            <a:r>
              <a:rPr kumimoji="1" lang="en-US" altLang="zh-CN" sz="1600" b="1" dirty="0">
                <a:latin typeface="+mn-ea"/>
              </a:rPr>
              <a:t>__________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8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最高位是</a:t>
            </a:r>
            <a:r>
              <a:rPr kumimoji="1" lang="en-US" altLang="zh-CN" sz="1600" b="1" u="sng" dirty="0">
                <a:latin typeface="+mn-ea"/>
              </a:rPr>
              <a:t>1</a:t>
            </a:r>
            <a:r>
              <a:rPr kumimoji="1" lang="en-US" altLang="zh-CN" sz="1600" b="1" dirty="0">
                <a:latin typeface="+mn-ea"/>
              </a:rPr>
              <a:t>___________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90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592114" y="1323973"/>
            <a:ext cx="1024329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</a:p>
          <a:p>
            <a:r>
              <a:rPr lang="en-US" altLang="zh-CN" sz="1400" b="1" dirty="0">
                <a:latin typeface="+mn-ea"/>
              </a:rPr>
              <a:t>int main()</a:t>
            </a:r>
          </a:p>
          <a:p>
            <a:r>
              <a:rPr lang="en-US" altLang="zh-CN" sz="1400" b="1" dirty="0">
                <a:latin typeface="+mn-ea"/>
              </a:rPr>
              <a:t>{</a:t>
            </a:r>
          </a:p>
          <a:p>
            <a:r>
              <a:rPr lang="en-US" altLang="zh-CN" sz="1400" b="1" dirty="0">
                <a:latin typeface="+mn-ea"/>
              </a:rPr>
              <a:t>    int a = 10;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</a:p>
          <a:p>
            <a:r>
              <a:rPr lang="en-US" altLang="zh-CN" sz="1400" b="1" dirty="0">
                <a:latin typeface="+mn-ea"/>
              </a:rPr>
              <a:t>}</a:t>
            </a: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4894D5-9866-4D78-8873-3068EA2F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70" y="3122541"/>
            <a:ext cx="3291854" cy="139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1015663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1B6A17-5E7C-4625-90AE-6C7D682CA9B0}"/>
              </a:ext>
            </a:extLst>
          </p:cNvPr>
          <p:cNvSpPr/>
          <p:nvPr/>
        </p:nvSpPr>
        <p:spPr bwMode="auto">
          <a:xfrm>
            <a:off x="5425280" y="1323973"/>
            <a:ext cx="582197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en-US" altLang="zh-CN" sz="1600" b="1" u="sng" dirty="0">
                <a:latin typeface="+mn-ea"/>
              </a:rPr>
              <a:t>8</a:t>
            </a:r>
            <a:r>
              <a:rPr kumimoji="1" lang="zh-CN" altLang="en-US" sz="1600" b="1" u="sng" dirty="0">
                <a:latin typeface="+mn-ea"/>
              </a:rPr>
              <a:t>，</a:t>
            </a:r>
            <a:r>
              <a:rPr kumimoji="1" lang="en-US" altLang="zh-CN" sz="1600" b="1" u="sng" dirty="0">
                <a:latin typeface="+mn-ea"/>
              </a:rPr>
              <a:t>10</a:t>
            </a:r>
            <a:r>
              <a:rPr kumimoji="1" lang="zh-CN" altLang="en-US" sz="1600" b="1" u="sng" dirty="0">
                <a:latin typeface="+mn-ea"/>
              </a:rPr>
              <a:t>，</a:t>
            </a:r>
            <a:r>
              <a:rPr kumimoji="1" lang="en-US" altLang="zh-CN" sz="1600" b="1" u="sng" dirty="0">
                <a:latin typeface="+mn-ea"/>
              </a:rPr>
              <a:t>16</a:t>
            </a:r>
            <a:r>
              <a:rPr kumimoji="1" lang="en-US" altLang="zh-CN" sz="1600" b="1" dirty="0">
                <a:latin typeface="+mn-ea"/>
              </a:rPr>
              <a:t>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latin typeface="+mn-ea"/>
              </a:rPr>
              <a:t>输出十进制</a:t>
            </a:r>
            <a:r>
              <a:rPr kumimoji="1" lang="en-US" altLang="zh-CN" sz="1600" b="1" dirty="0">
                <a:latin typeface="+mn-ea"/>
              </a:rPr>
              <a:t>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u="sng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有效，直到用另一个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A606D2-55A2-40E0-8D6D-3A0DF7E73037}"/>
              </a:ext>
            </a:extLst>
          </p:cNvPr>
          <p:cNvSpPr/>
          <p:nvPr/>
        </p:nvSpPr>
        <p:spPr bwMode="auto">
          <a:xfrm>
            <a:off x="1015663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允许将构造的程序直接贴图上来，允许多页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ADA675D-6179-4326-AD3D-0407D69C6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2" y="1323971"/>
            <a:ext cx="5425872" cy="46932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4196259-82F5-429E-8F9E-034F26235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184" y="3670603"/>
            <a:ext cx="2279359" cy="284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5700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2264</TotalTime>
  <Words>8063</Words>
  <Application>Microsoft Office PowerPoint</Application>
  <PresentationFormat>宽屏</PresentationFormat>
  <Paragraphs>968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1" baseType="lpstr">
      <vt:lpstr>等线</vt:lpstr>
      <vt:lpstr>宋体</vt:lpstr>
      <vt:lpstr>新宋体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连 阡</cp:lastModifiedBy>
  <cp:revision>270</cp:revision>
  <dcterms:created xsi:type="dcterms:W3CDTF">2020-08-13T13:39:53Z</dcterms:created>
  <dcterms:modified xsi:type="dcterms:W3CDTF">2021-10-15T15:49:43Z</dcterms:modified>
</cp:coreProperties>
</file>