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9"/>
  </p:notesMasterIdLst>
  <p:sldIdLst>
    <p:sldId id="1236" r:id="rId2"/>
    <p:sldId id="1275" r:id="rId3"/>
    <p:sldId id="1237" r:id="rId4"/>
    <p:sldId id="1230" r:id="rId5"/>
    <p:sldId id="1276" r:id="rId6"/>
    <p:sldId id="1076" r:id="rId7"/>
    <p:sldId id="1238" r:id="rId8"/>
    <p:sldId id="492" r:id="rId9"/>
    <p:sldId id="1240" r:id="rId10"/>
    <p:sldId id="1241" r:id="rId11"/>
    <p:sldId id="1248" r:id="rId12"/>
    <p:sldId id="1242" r:id="rId13"/>
    <p:sldId id="1249" r:id="rId14"/>
    <p:sldId id="1250" r:id="rId15"/>
    <p:sldId id="1244" r:id="rId16"/>
    <p:sldId id="1246" r:id="rId17"/>
    <p:sldId id="1245" r:id="rId18"/>
    <p:sldId id="1251" r:id="rId19"/>
    <p:sldId id="520" r:id="rId20"/>
    <p:sldId id="1253" r:id="rId21"/>
    <p:sldId id="1254" r:id="rId22"/>
    <p:sldId id="1265" r:id="rId23"/>
    <p:sldId id="1257" r:id="rId24"/>
    <p:sldId id="1255" r:id="rId25"/>
    <p:sldId id="1259" r:id="rId26"/>
    <p:sldId id="1258" r:id="rId27"/>
    <p:sldId id="1261" r:id="rId28"/>
    <p:sldId id="1262" r:id="rId29"/>
    <p:sldId id="1269" r:id="rId30"/>
    <p:sldId id="1270" r:id="rId31"/>
    <p:sldId id="1267" r:id="rId32"/>
    <p:sldId id="1268" r:id="rId33"/>
    <p:sldId id="1266" r:id="rId34"/>
    <p:sldId id="1273" r:id="rId35"/>
    <p:sldId id="1271" r:id="rId36"/>
    <p:sldId id="1272" r:id="rId37"/>
    <p:sldId id="1274"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57" autoAdjust="0"/>
  </p:normalViewPr>
  <p:slideViewPr>
    <p:cSldViewPr snapToGrid="0">
      <p:cViewPr>
        <p:scale>
          <a:sx n="96" d="100"/>
          <a:sy n="96" d="100"/>
        </p:scale>
        <p:origin x="4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4E512-F0DE-40DA-A281-500184A3244D}" type="datetimeFigureOut">
              <a:rPr lang="zh-CN" altLang="en-US" smtClean="0"/>
              <a:t>2021/10/6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90452-1689-4497-A9A0-B842EEA687A2}" type="slidenum">
              <a:rPr lang="zh-CN" altLang="en-US" smtClean="0"/>
              <a:t>‹#›</a:t>
            </a:fld>
            <a:endParaRPr lang="zh-CN" altLang="en-US"/>
          </a:p>
        </p:txBody>
      </p:sp>
    </p:spTree>
    <p:extLst>
      <p:ext uri="{BB962C8B-B14F-4D97-AF65-F5344CB8AC3E}">
        <p14:creationId xmlns:p14="http://schemas.microsoft.com/office/powerpoint/2010/main" val="2462755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t>1</a:t>
            </a:fld>
            <a:endParaRPr lang="zh-CN" altLang="en-US"/>
          </a:p>
        </p:txBody>
      </p:sp>
    </p:spTree>
    <p:extLst>
      <p:ext uri="{BB962C8B-B14F-4D97-AF65-F5344CB8AC3E}">
        <p14:creationId xmlns:p14="http://schemas.microsoft.com/office/powerpoint/2010/main" val="236559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t>2</a:t>
            </a:fld>
            <a:endParaRPr lang="zh-CN" altLang="en-US"/>
          </a:p>
        </p:txBody>
      </p:sp>
    </p:spTree>
    <p:extLst>
      <p:ext uri="{BB962C8B-B14F-4D97-AF65-F5344CB8AC3E}">
        <p14:creationId xmlns:p14="http://schemas.microsoft.com/office/powerpoint/2010/main" val="374493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t>3</a:t>
            </a:fld>
            <a:endParaRPr lang="zh-CN" altLang="en-US"/>
          </a:p>
        </p:txBody>
      </p:sp>
    </p:spTree>
    <p:extLst>
      <p:ext uri="{BB962C8B-B14F-4D97-AF65-F5344CB8AC3E}">
        <p14:creationId xmlns:p14="http://schemas.microsoft.com/office/powerpoint/2010/main" val="374493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t>5</a:t>
            </a:fld>
            <a:endParaRPr lang="zh-CN" altLang="en-US"/>
          </a:p>
        </p:txBody>
      </p:sp>
    </p:spTree>
    <p:extLst>
      <p:ext uri="{BB962C8B-B14F-4D97-AF65-F5344CB8AC3E}">
        <p14:creationId xmlns:p14="http://schemas.microsoft.com/office/powerpoint/2010/main" val="460579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t>20</a:t>
            </a:fld>
            <a:endParaRPr lang="zh-CN" altLang="en-US"/>
          </a:p>
        </p:txBody>
      </p:sp>
    </p:spTree>
    <p:extLst>
      <p:ext uri="{BB962C8B-B14F-4D97-AF65-F5344CB8AC3E}">
        <p14:creationId xmlns:p14="http://schemas.microsoft.com/office/powerpoint/2010/main" val="26378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t>22</a:t>
            </a:fld>
            <a:endParaRPr lang="zh-CN" altLang="en-US"/>
          </a:p>
        </p:txBody>
      </p:sp>
    </p:spTree>
    <p:extLst>
      <p:ext uri="{BB962C8B-B14F-4D97-AF65-F5344CB8AC3E}">
        <p14:creationId xmlns:p14="http://schemas.microsoft.com/office/powerpoint/2010/main" val="2822284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t>31</a:t>
            </a:fld>
            <a:endParaRPr lang="zh-CN" altLang="en-US"/>
          </a:p>
        </p:txBody>
      </p:sp>
    </p:spTree>
    <p:extLst>
      <p:ext uri="{BB962C8B-B14F-4D97-AF65-F5344CB8AC3E}">
        <p14:creationId xmlns:p14="http://schemas.microsoft.com/office/powerpoint/2010/main" val="2911166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t>34</a:t>
            </a:fld>
            <a:endParaRPr lang="zh-CN" altLang="en-US"/>
          </a:p>
        </p:txBody>
      </p:sp>
    </p:spTree>
    <p:extLst>
      <p:ext uri="{BB962C8B-B14F-4D97-AF65-F5344CB8AC3E}">
        <p14:creationId xmlns:p14="http://schemas.microsoft.com/office/powerpoint/2010/main" val="1524872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558688-ABC7-453E-BA22-F4813582A5F8}" type="slidenum">
              <a:rPr lang="en-US" altLang="zh-CN"/>
              <a:pPr>
                <a:defRPr/>
              </a:pPr>
              <a:t>‹#›</a:t>
            </a:fld>
            <a:endParaRPr lang="en-US" altLang="zh-CN"/>
          </a:p>
        </p:txBody>
      </p:sp>
    </p:spTree>
    <p:extLst>
      <p:ext uri="{BB962C8B-B14F-4D97-AF65-F5344CB8AC3E}">
        <p14:creationId xmlns:p14="http://schemas.microsoft.com/office/powerpoint/2010/main" val="2687725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91163D1-1ED6-4CC4-B47B-DD6F56C1FF43}" type="slidenum">
              <a:rPr lang="en-US" altLang="zh-CN"/>
              <a:pPr>
                <a:defRPr/>
              </a:pPr>
              <a:t>‹#›</a:t>
            </a:fld>
            <a:endParaRPr lang="en-US" altLang="zh-CN"/>
          </a:p>
        </p:txBody>
      </p:sp>
    </p:spTree>
    <p:extLst>
      <p:ext uri="{BB962C8B-B14F-4D97-AF65-F5344CB8AC3E}">
        <p14:creationId xmlns:p14="http://schemas.microsoft.com/office/powerpoint/2010/main" val="104374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04CDD7-A086-4F78-BFF3-313ED457E3CF}" type="slidenum">
              <a:rPr lang="en-US" altLang="zh-CN"/>
              <a:pPr>
                <a:defRPr/>
              </a:pPr>
              <a:t>‹#›</a:t>
            </a:fld>
            <a:endParaRPr lang="en-US" altLang="zh-CN"/>
          </a:p>
        </p:txBody>
      </p:sp>
    </p:spTree>
    <p:extLst>
      <p:ext uri="{BB962C8B-B14F-4D97-AF65-F5344CB8AC3E}">
        <p14:creationId xmlns:p14="http://schemas.microsoft.com/office/powerpoint/2010/main" val="273581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E64EA91-AA2B-41BE-A574-976C7F879655}" type="slidenum">
              <a:rPr lang="en-US" altLang="zh-CN"/>
              <a:pPr>
                <a:defRPr/>
              </a:pPr>
              <a:t>‹#›</a:t>
            </a:fld>
            <a:endParaRPr lang="en-US" altLang="zh-CN"/>
          </a:p>
        </p:txBody>
      </p:sp>
    </p:spTree>
    <p:extLst>
      <p:ext uri="{BB962C8B-B14F-4D97-AF65-F5344CB8AC3E}">
        <p14:creationId xmlns:p14="http://schemas.microsoft.com/office/powerpoint/2010/main" val="216006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C6BF3E9-4CC2-493B-A23D-F9F5DAD6267B}" type="slidenum">
              <a:rPr lang="en-US" altLang="zh-CN"/>
              <a:pPr>
                <a:defRPr/>
              </a:pPr>
              <a:t>‹#›</a:t>
            </a:fld>
            <a:endParaRPr lang="en-US" altLang="zh-CN"/>
          </a:p>
        </p:txBody>
      </p:sp>
    </p:spTree>
    <p:extLst>
      <p:ext uri="{BB962C8B-B14F-4D97-AF65-F5344CB8AC3E}">
        <p14:creationId xmlns:p14="http://schemas.microsoft.com/office/powerpoint/2010/main" val="248075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77390DD-0C99-43A2-9CF3-1A84E3C54C82}" type="slidenum">
              <a:rPr lang="en-US" altLang="zh-CN"/>
              <a:pPr>
                <a:defRPr/>
              </a:pPr>
              <a:t>‹#›</a:t>
            </a:fld>
            <a:endParaRPr lang="en-US" altLang="zh-CN"/>
          </a:p>
        </p:txBody>
      </p:sp>
    </p:spTree>
    <p:extLst>
      <p:ext uri="{BB962C8B-B14F-4D97-AF65-F5344CB8AC3E}">
        <p14:creationId xmlns:p14="http://schemas.microsoft.com/office/powerpoint/2010/main" val="333750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159EA07-C8E8-4665-81DA-F8AA97A807C7}" type="slidenum">
              <a:rPr lang="en-US" altLang="zh-CN"/>
              <a:pPr>
                <a:defRPr/>
              </a:pPr>
              <a:t>‹#›</a:t>
            </a:fld>
            <a:endParaRPr lang="en-US" altLang="zh-CN"/>
          </a:p>
        </p:txBody>
      </p:sp>
    </p:spTree>
    <p:extLst>
      <p:ext uri="{BB962C8B-B14F-4D97-AF65-F5344CB8AC3E}">
        <p14:creationId xmlns:p14="http://schemas.microsoft.com/office/powerpoint/2010/main" val="221719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823C32B-E4BA-46A5-BF69-35FA66570069}" type="slidenum">
              <a:rPr lang="en-US" altLang="zh-CN"/>
              <a:pPr>
                <a:defRPr/>
              </a:pPr>
              <a:t>‹#›</a:t>
            </a:fld>
            <a:endParaRPr lang="en-US" altLang="zh-CN"/>
          </a:p>
        </p:txBody>
      </p:sp>
    </p:spTree>
    <p:extLst>
      <p:ext uri="{BB962C8B-B14F-4D97-AF65-F5344CB8AC3E}">
        <p14:creationId xmlns:p14="http://schemas.microsoft.com/office/powerpoint/2010/main" val="707284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BDBF182-C675-4BC9-81D4-CCF465CAEDCD}" type="slidenum">
              <a:rPr lang="en-US" altLang="zh-CN"/>
              <a:pPr>
                <a:defRPr/>
              </a:pPr>
              <a:t>‹#›</a:t>
            </a:fld>
            <a:endParaRPr lang="en-US" altLang="zh-CN"/>
          </a:p>
        </p:txBody>
      </p:sp>
    </p:spTree>
    <p:extLst>
      <p:ext uri="{BB962C8B-B14F-4D97-AF65-F5344CB8AC3E}">
        <p14:creationId xmlns:p14="http://schemas.microsoft.com/office/powerpoint/2010/main" val="109656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DA92D58-1AC3-4A23-B7F9-A30D8EF4EF2B}" type="slidenum">
              <a:rPr lang="en-US" altLang="zh-CN"/>
              <a:pPr>
                <a:defRPr/>
              </a:pPr>
              <a:t>‹#›</a:t>
            </a:fld>
            <a:endParaRPr lang="en-US" altLang="zh-CN"/>
          </a:p>
        </p:txBody>
      </p:sp>
    </p:spTree>
    <p:extLst>
      <p:ext uri="{BB962C8B-B14F-4D97-AF65-F5344CB8AC3E}">
        <p14:creationId xmlns:p14="http://schemas.microsoft.com/office/powerpoint/2010/main" val="90977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9BE57AF-6576-4E74-9C99-9873E1BD645A}" type="slidenum">
              <a:rPr lang="en-US" altLang="zh-CN"/>
              <a:pPr>
                <a:defRPr/>
              </a:pPr>
              <a:t>‹#›</a:t>
            </a:fld>
            <a:endParaRPr lang="en-US" altLang="zh-CN"/>
          </a:p>
        </p:txBody>
      </p:sp>
    </p:spTree>
    <p:extLst>
      <p:ext uri="{BB962C8B-B14F-4D97-AF65-F5344CB8AC3E}">
        <p14:creationId xmlns:p14="http://schemas.microsoft.com/office/powerpoint/2010/main" val="35901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21E16A2B-F58A-4135-8A28-11C3BD506B97}" type="slidenum">
              <a:rPr lang="en-US" altLang="zh-CN"/>
              <a:pPr>
                <a:defRPr/>
              </a:pPr>
              <a:t>‹#›</a:t>
            </a:fld>
            <a:endParaRPr lang="en-US" altLang="zh-CN"/>
          </a:p>
        </p:txBody>
      </p:sp>
      <p:pic>
        <p:nvPicPr>
          <p:cNvPr id="7" name="Picture 2">
            <a:extLst>
              <a:ext uri="{FF2B5EF4-FFF2-40B4-BE49-F238E27FC236}">
                <a16:creationId xmlns:a16="http://schemas.microsoft.com/office/drawing/2014/main" id="{F8AE808F-93CC-471E-AA2B-6DAA03959C4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762268" y="5786"/>
            <a:ext cx="1183064" cy="118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86321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1.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31.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2.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image" Target="../media/image94.png"/><Relationship Id="rId1" Type="http://schemas.openxmlformats.org/officeDocument/2006/relationships/slideLayout" Target="../slideLayouts/slideLayout1.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3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101.png"/><Relationship Id="rId1" Type="http://schemas.openxmlformats.org/officeDocument/2006/relationships/slideLayout" Target="../slideLayouts/slideLayout1.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 Id="rId9" Type="http://schemas.openxmlformats.org/officeDocument/2006/relationships/image" Target="../media/image108.png"/></Relationships>
</file>

<file path=ppt/slides/_rels/slide34.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2.png"/><Relationship Id="rId5" Type="http://schemas.openxmlformats.org/officeDocument/2006/relationships/image" Target="../media/image111.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s>
</file>

<file path=ppt/slides/_rels/slide35.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image" Target="../media/image117.png"/><Relationship Id="rId1" Type="http://schemas.openxmlformats.org/officeDocument/2006/relationships/slideLayout" Target="../slideLayouts/slideLayout1.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36.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7.png"/><Relationship Id="rId7" Type="http://schemas.openxmlformats.org/officeDocument/2006/relationships/image" Target="../media/image131.png"/><Relationship Id="rId2" Type="http://schemas.openxmlformats.org/officeDocument/2006/relationships/image" Target="../media/image126.png"/><Relationship Id="rId1" Type="http://schemas.openxmlformats.org/officeDocument/2006/relationships/slideLayout" Target="../slideLayouts/slideLayout1.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endParaRPr lang="en-US" altLang="zh-CN" sz="1600" b="1" dirty="0">
              <a:latin typeface="+mn-ea"/>
            </a:endParaRPr>
          </a:p>
          <a:p>
            <a:pPr algn="l"/>
            <a:r>
              <a:rPr lang="zh-CN" altLang="en-US" sz="1600" b="1" dirty="0">
                <a:latin typeface="+mn-ea"/>
              </a:rPr>
              <a:t>要求：</a:t>
            </a:r>
            <a:endParaRPr lang="en-US" altLang="zh-CN" sz="1600" b="1" dirty="0">
              <a:latin typeface="+mn-ea"/>
            </a:endParaRPr>
          </a:p>
          <a:p>
            <a:pPr algn="l"/>
            <a:r>
              <a:rPr lang="en-US" altLang="zh-CN" sz="1600" b="1" dirty="0">
                <a:latin typeface="+mn-ea"/>
              </a:rPr>
              <a:t>1</a:t>
            </a:r>
            <a:r>
              <a:rPr lang="zh-CN" altLang="en-US" sz="1600" b="1" dirty="0">
                <a:latin typeface="+mn-ea"/>
              </a:rPr>
              <a:t>、完成本文档中所有的题目并写出分析、运行结果</a:t>
            </a:r>
            <a:endParaRPr lang="en-US" altLang="zh-CN" sz="1600" b="1" dirty="0">
              <a:latin typeface="+mn-ea"/>
            </a:endParaRPr>
          </a:p>
          <a:p>
            <a:pPr algn="l"/>
            <a:r>
              <a:rPr lang="en-US" altLang="zh-CN" sz="1600" b="1" dirty="0">
                <a:latin typeface="+mn-ea"/>
              </a:rPr>
              <a:t>2</a:t>
            </a:r>
            <a:r>
              <a:rPr lang="zh-CN" altLang="en-US" sz="1600" b="1" dirty="0">
                <a:latin typeface="+mn-ea"/>
              </a:rPr>
              <a:t>、无特殊说明，均使用</a:t>
            </a:r>
            <a:r>
              <a:rPr lang="en-US" altLang="zh-CN" sz="1600" b="1" dirty="0">
                <a:latin typeface="+mn-ea"/>
              </a:rPr>
              <a:t>VS2019</a:t>
            </a:r>
            <a:r>
              <a:rPr lang="zh-CN" altLang="en-US" sz="1600" b="1" dirty="0">
                <a:latin typeface="+mn-ea"/>
              </a:rPr>
              <a:t>编译即可</a:t>
            </a:r>
            <a:endParaRPr lang="en-US" altLang="zh-CN" sz="1600" b="1" dirty="0">
              <a:latin typeface="+mn-ea"/>
            </a:endParaRPr>
          </a:p>
          <a:p>
            <a:pPr algn="l"/>
            <a:r>
              <a:rPr lang="en-US" altLang="zh-CN" sz="1600" b="1" dirty="0">
                <a:latin typeface="+mn-ea"/>
              </a:rPr>
              <a:t>3</a:t>
            </a:r>
            <a:r>
              <a:rPr lang="zh-CN" altLang="en-US" sz="1600" b="1" dirty="0">
                <a:latin typeface="+mn-ea"/>
              </a:rPr>
              <a:t>、直接在本文件上作答，</a:t>
            </a:r>
            <a:r>
              <a:rPr lang="zh-CN" altLang="en-US" sz="1600" b="1" dirty="0">
                <a:solidFill>
                  <a:srgbClr val="FF0000"/>
                </a:solidFill>
                <a:latin typeface="+mn-ea"/>
              </a:rPr>
              <a:t>写出答案</a:t>
            </a:r>
            <a:r>
              <a:rPr lang="en-US" altLang="zh-CN" sz="1600" b="1" dirty="0">
                <a:solidFill>
                  <a:srgbClr val="FF0000"/>
                </a:solidFill>
                <a:latin typeface="+mn-ea"/>
              </a:rPr>
              <a:t>/</a:t>
            </a:r>
            <a:r>
              <a:rPr lang="zh-CN" altLang="en-US" sz="1600" b="1" dirty="0">
                <a:solidFill>
                  <a:srgbClr val="FF0000"/>
                </a:solidFill>
                <a:latin typeface="+mn-ea"/>
              </a:rPr>
              <a:t>截图（不允许手写、手写拍照截图）</a:t>
            </a:r>
            <a:r>
              <a:rPr lang="zh-CN" altLang="en-US" sz="1600" b="1" dirty="0">
                <a:latin typeface="+mn-ea"/>
              </a:rPr>
              <a:t>即可；填写答案时，为适应所填内容或贴图，</a:t>
            </a:r>
            <a:endParaRPr lang="en-US" altLang="zh-CN" sz="1600" b="1" dirty="0">
              <a:latin typeface="+mn-ea"/>
            </a:endParaRPr>
          </a:p>
          <a:p>
            <a:pPr algn="l"/>
            <a:r>
              <a:rPr lang="en-US" altLang="zh-CN" sz="1600" b="1" dirty="0">
                <a:solidFill>
                  <a:srgbClr val="FF0000"/>
                </a:solidFill>
                <a:latin typeface="+mn-ea"/>
              </a:rPr>
              <a:t>   </a:t>
            </a:r>
            <a:r>
              <a:rPr lang="zh-CN" altLang="en-US" sz="1600" b="1" dirty="0">
                <a:solidFill>
                  <a:srgbClr val="FF0000"/>
                </a:solidFill>
                <a:latin typeface="+mn-ea"/>
              </a:rPr>
              <a:t>允许调整</a:t>
            </a:r>
            <a:r>
              <a:rPr lang="zh-CN" altLang="en-US" sz="1600" b="1" dirty="0">
                <a:latin typeface="+mn-ea"/>
              </a:rPr>
              <a:t>页面的字体大小、颜色、文本框的位置等</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latin typeface="+mn-ea"/>
              </a:rPr>
              <a:t>贴图要有效部分即可，不需要全部内容</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latin typeface="+mn-ea"/>
              </a:rPr>
              <a:t>在保证一页一题的前提下，具体页面布局可以自行发挥，简单易读即可</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solidFill>
                  <a:srgbClr val="FF0000"/>
                </a:solidFill>
                <a:latin typeface="+mn-ea"/>
              </a:rPr>
              <a:t>不允许</a:t>
            </a:r>
            <a:r>
              <a:rPr lang="zh-CN" altLang="en-US" sz="1600" b="1" dirty="0">
                <a:latin typeface="+mn-ea"/>
              </a:rPr>
              <a:t>手写在纸上，再拍照贴图</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solidFill>
                  <a:srgbClr val="FF0000"/>
                </a:solidFill>
                <a:latin typeface="+mn-ea"/>
              </a:rPr>
              <a:t>允许</a:t>
            </a:r>
            <a:r>
              <a:rPr lang="zh-CN" altLang="en-US" sz="1600" b="1" dirty="0">
                <a:latin typeface="+mn-ea"/>
              </a:rPr>
              <a:t>在各种软件工具上完成（不含手写），再截图贴图</a:t>
            </a:r>
            <a:endParaRPr lang="en-US" altLang="zh-CN" sz="1600" b="1" dirty="0">
              <a:latin typeface="+mn-ea"/>
            </a:endParaRPr>
          </a:p>
          <a:p>
            <a:pPr algn="l"/>
            <a:r>
              <a:rPr lang="en-US" altLang="zh-CN" sz="1600" b="1" dirty="0">
                <a:latin typeface="+mn-ea"/>
              </a:rPr>
              <a:t>   </a:t>
            </a:r>
            <a:r>
              <a:rPr lang="zh-CN" altLang="zh-CN" sz="1600" b="1" dirty="0">
                <a:latin typeface="+mn-ea"/>
              </a:rPr>
              <a:t>★ </a:t>
            </a:r>
            <a:r>
              <a:rPr lang="zh-CN" altLang="en-US" sz="1600" b="1" dirty="0">
                <a:latin typeface="+mn-ea"/>
              </a:rPr>
              <a:t>如果某题要求</a:t>
            </a:r>
            <a:r>
              <a:rPr lang="en-US" altLang="zh-CN" sz="1600" b="1" dirty="0" err="1">
                <a:latin typeface="+mn-ea"/>
              </a:rPr>
              <a:t>VS+Dev</a:t>
            </a:r>
            <a:r>
              <a:rPr lang="zh-CN" altLang="en-US" sz="1600" b="1" dirty="0">
                <a:latin typeface="+mn-ea"/>
              </a:rPr>
              <a:t>的，则如果两个编译器运行结果一致，贴</a:t>
            </a:r>
            <a:r>
              <a:rPr lang="en-US" altLang="zh-CN" sz="1600" b="1" dirty="0">
                <a:latin typeface="+mn-ea"/>
              </a:rPr>
              <a:t>VS</a:t>
            </a:r>
            <a:r>
              <a:rPr lang="zh-CN" altLang="en-US" sz="1600" b="1" dirty="0">
                <a:latin typeface="+mn-ea"/>
              </a:rPr>
              <a:t>的一张图即可，如果不一致，则两个图都要贴</a:t>
            </a:r>
            <a:endParaRPr lang="en-US" altLang="zh-CN" sz="1600" b="1" dirty="0">
              <a:latin typeface="+mn-ea"/>
            </a:endParaRPr>
          </a:p>
          <a:p>
            <a:pPr algn="l"/>
            <a:r>
              <a:rPr lang="en-US" altLang="zh-CN" sz="1600" b="1" dirty="0">
                <a:latin typeface="+mn-ea"/>
              </a:rPr>
              <a:t>4</a:t>
            </a:r>
            <a:r>
              <a:rPr lang="zh-CN" altLang="en-US" sz="1600" b="1" dirty="0">
                <a:latin typeface="+mn-ea"/>
              </a:rPr>
              <a:t>、转换为</a:t>
            </a:r>
            <a:r>
              <a:rPr lang="en-US" altLang="zh-CN" sz="1600" b="1" dirty="0">
                <a:latin typeface="+mn-ea"/>
              </a:rPr>
              <a:t>pdf</a:t>
            </a:r>
            <a:r>
              <a:rPr lang="zh-CN" altLang="en-US" sz="1600" b="1" dirty="0">
                <a:latin typeface="+mn-ea"/>
              </a:rPr>
              <a:t>后提交</a:t>
            </a:r>
            <a:endParaRPr lang="en-US" altLang="zh-CN" sz="1600" b="1" dirty="0">
              <a:latin typeface="+mn-ea"/>
            </a:endParaRPr>
          </a:p>
          <a:p>
            <a:pPr algn="l"/>
            <a:r>
              <a:rPr lang="en-US" altLang="zh-CN" sz="1600" b="1" dirty="0">
                <a:latin typeface="+mn-ea"/>
              </a:rPr>
              <a:t>5</a:t>
            </a:r>
            <a:r>
              <a:rPr lang="zh-CN" altLang="en-US" sz="1600" b="1" dirty="0">
                <a:latin typeface="+mn-ea"/>
              </a:rPr>
              <a:t>、</a:t>
            </a:r>
            <a:r>
              <a:rPr lang="en-US" altLang="zh-CN" sz="1600" b="1" dirty="0">
                <a:solidFill>
                  <a:srgbClr val="FF0000"/>
                </a:solidFill>
                <a:latin typeface="+mn-ea"/>
              </a:rPr>
              <a:t>10</a:t>
            </a:r>
            <a:r>
              <a:rPr lang="zh-CN" altLang="en-US" sz="1600" b="1" dirty="0">
                <a:solidFill>
                  <a:srgbClr val="FF0000"/>
                </a:solidFill>
                <a:latin typeface="+mn-ea"/>
              </a:rPr>
              <a:t>月</a:t>
            </a:r>
            <a:r>
              <a:rPr lang="en-US" altLang="zh-CN" sz="1600" b="1" dirty="0">
                <a:solidFill>
                  <a:srgbClr val="FF0000"/>
                </a:solidFill>
                <a:latin typeface="+mn-ea"/>
              </a:rPr>
              <a:t>7</a:t>
            </a:r>
            <a:r>
              <a:rPr lang="zh-CN" altLang="en-US" sz="1600" b="1" dirty="0">
                <a:solidFill>
                  <a:srgbClr val="FF0000"/>
                </a:solidFill>
                <a:latin typeface="+mn-ea"/>
              </a:rPr>
              <a:t>日前</a:t>
            </a:r>
            <a:r>
              <a:rPr lang="zh-CN" altLang="en-US" sz="1600" b="1" dirty="0">
                <a:latin typeface="+mn-ea"/>
              </a:rPr>
              <a:t>网上提交本次作业（在“文档作业”中提交）</a:t>
            </a:r>
            <a:endParaRPr lang="en-US" altLang="zh-CN" sz="1600" b="1" dirty="0">
              <a:solidFill>
                <a:srgbClr val="FF0000"/>
              </a:solidFill>
              <a:latin typeface="+mn-ea"/>
            </a:endParaRPr>
          </a:p>
        </p:txBody>
      </p:sp>
    </p:spTree>
    <p:extLst>
      <p:ext uri="{BB962C8B-B14F-4D97-AF65-F5344CB8AC3E}">
        <p14:creationId xmlns:p14="http://schemas.microsoft.com/office/powerpoint/2010/main" val="83150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格式化输出函数</a:t>
            </a:r>
            <a:r>
              <a:rPr lang="en-US" altLang="zh-CN" sz="1600" b="1" dirty="0" err="1">
                <a:latin typeface="+mn-ea"/>
              </a:rPr>
              <a:t>printf</a:t>
            </a:r>
            <a:r>
              <a:rPr lang="zh-CN" altLang="en-US" sz="1600" b="1" dirty="0">
                <a:latin typeface="+mn-ea"/>
              </a:rPr>
              <a:t>的基本理解</a:t>
            </a:r>
          </a:p>
          <a:p>
            <a:pPr algn="l" eaLnBrk="1" hangingPunct="1"/>
            <a:r>
              <a:rPr lang="en-US" altLang="zh-CN" sz="1600" b="1" dirty="0">
                <a:latin typeface="+mn-ea"/>
              </a:rPr>
              <a:t>   C.</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a=10, b=5;</a:t>
            </a:r>
          </a:p>
          <a:p>
            <a:pPr fontAlgn="base">
              <a:spcBef>
                <a:spcPct val="0"/>
              </a:spcBef>
              <a:spcAft>
                <a:spcPct val="0"/>
              </a:spcAft>
            </a:pPr>
            <a:r>
              <a:rPr kumimoji="1" lang="en-US" altLang="zh-CN" sz="1600" b="1" dirty="0">
                <a:solidFill>
                  <a:srgbClr val="000000"/>
                </a:solidFill>
                <a:latin typeface="+mn-ea"/>
              </a:rPr>
              <a:t>    int ret1, ret2, ret3, ret4, ret5;</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ret1 = </a:t>
            </a:r>
            <a:r>
              <a:rPr kumimoji="1" lang="en-US" altLang="zh-CN" sz="1600" b="1" dirty="0" err="1">
                <a:solidFill>
                  <a:srgbClr val="000000"/>
                </a:solidFill>
                <a:latin typeface="+mn-ea"/>
              </a:rPr>
              <a:t>printf</a:t>
            </a:r>
            <a:r>
              <a:rPr kumimoji="1" lang="en-US" altLang="zh-CN" sz="1600" b="1" dirty="0">
                <a:solidFill>
                  <a:srgbClr val="000000"/>
                </a:solidFill>
                <a:latin typeface="+mn-ea"/>
              </a:rPr>
              <a:t>("a=%d, b=%d\n", a, b);</a:t>
            </a:r>
            <a:endParaRPr kumimoji="1" lang="en-US" altLang="zh-CN" sz="1600" b="1" dirty="0">
              <a:solidFill>
                <a:srgbClr val="FF0000"/>
              </a:solidFill>
              <a:latin typeface="+mn-ea"/>
            </a:endParaRPr>
          </a:p>
          <a:p>
            <a:pPr fontAlgn="base">
              <a:spcBef>
                <a:spcPct val="0"/>
              </a:spcBef>
              <a:spcAft>
                <a:spcPct val="0"/>
              </a:spcAft>
            </a:pPr>
            <a:r>
              <a:rPr kumimoji="1" lang="en-US" altLang="zh-CN" sz="1600" b="1" dirty="0">
                <a:solidFill>
                  <a:srgbClr val="000000"/>
                </a:solidFill>
                <a:latin typeface="+mn-ea"/>
              </a:rPr>
              <a:t>    ret2 = </a:t>
            </a:r>
            <a:r>
              <a:rPr kumimoji="1" lang="en-US" altLang="zh-CN" sz="1600" b="1" dirty="0" err="1">
                <a:solidFill>
                  <a:srgbClr val="000000"/>
                </a:solidFill>
                <a:latin typeface="+mn-ea"/>
              </a:rPr>
              <a:t>printf</a:t>
            </a:r>
            <a:r>
              <a:rPr kumimoji="1" lang="en-US" altLang="zh-CN" sz="1600" b="1" dirty="0">
                <a:solidFill>
                  <a:srgbClr val="000000"/>
                </a:solidFill>
                <a:latin typeface="+mn-ea"/>
              </a:rPr>
              <a:t>("a=%d b=%d\n", a, b); //</a:t>
            </a:r>
            <a:r>
              <a:rPr kumimoji="1" lang="zh-CN" altLang="en-US" sz="1600" b="1" dirty="0">
                <a:solidFill>
                  <a:srgbClr val="000000"/>
                </a:solidFill>
                <a:latin typeface="+mn-ea"/>
              </a:rPr>
              <a:t>跟上面比，少一个逗号</a:t>
            </a:r>
            <a:endParaRPr kumimoji="1" lang="en-US" altLang="zh-CN" sz="1600" b="1" dirty="0">
              <a:solidFill>
                <a:srgbClr val="000000"/>
              </a:solidFill>
              <a:latin typeface="+mn-ea"/>
            </a:endParaRP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ret3 = </a:t>
            </a:r>
            <a:r>
              <a:rPr kumimoji="1" lang="en-US" altLang="zh-CN" sz="1600" b="1" dirty="0" err="1">
                <a:solidFill>
                  <a:srgbClr val="000000"/>
                </a:solidFill>
                <a:latin typeface="+mn-ea"/>
              </a:rPr>
              <a:t>printf</a:t>
            </a:r>
            <a:r>
              <a:rPr kumimoji="1" lang="en-US" altLang="zh-CN" sz="1600" b="1" dirty="0">
                <a:solidFill>
                  <a:srgbClr val="000000"/>
                </a:solidFill>
                <a:latin typeface="+mn-ea"/>
              </a:rPr>
              <a:t>("a=%d\n", a</a:t>
            </a:r>
            <a:r>
              <a:rPr kumimoji="1" lang="zh-CN" altLang="en-US" sz="1600" b="1" dirty="0">
                <a:solidFill>
                  <a:srgbClr val="000000"/>
                </a:solidFill>
                <a:latin typeface="+mn-ea"/>
              </a:rPr>
              <a:t>*</a:t>
            </a:r>
            <a:r>
              <a:rPr kumimoji="1" lang="en-US" altLang="zh-CN" sz="1600" b="1" dirty="0">
                <a:solidFill>
                  <a:srgbClr val="000000"/>
                </a:solidFill>
                <a:latin typeface="+mn-ea"/>
              </a:rPr>
              <a:t>1000);</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ret4 = </a:t>
            </a:r>
            <a:r>
              <a:rPr kumimoji="1" lang="en-US" altLang="zh-CN" sz="1600" b="1" dirty="0" err="1">
                <a:solidFill>
                  <a:srgbClr val="000000"/>
                </a:solidFill>
                <a:latin typeface="+mn-ea"/>
              </a:rPr>
              <a:t>printf</a:t>
            </a:r>
            <a:r>
              <a:rPr kumimoji="1" lang="en-US" altLang="zh-CN" sz="1600" b="1" dirty="0">
                <a:solidFill>
                  <a:srgbClr val="000000"/>
                </a:solidFill>
                <a:latin typeface="+mn-ea"/>
              </a:rPr>
              <a:t>("Hello\n");</a:t>
            </a:r>
          </a:p>
          <a:p>
            <a:pPr fontAlgn="base">
              <a:spcBef>
                <a:spcPct val="0"/>
              </a:spcBef>
              <a:spcAft>
                <a:spcPct val="0"/>
              </a:spcAft>
            </a:pPr>
            <a:r>
              <a:rPr kumimoji="1" lang="en-US" altLang="zh-CN" sz="1600" b="1" dirty="0">
                <a:solidFill>
                  <a:srgbClr val="000000"/>
                </a:solidFill>
                <a:latin typeface="+mn-ea"/>
              </a:rPr>
              <a:t>    ret5 = </a:t>
            </a:r>
            <a:r>
              <a:rPr kumimoji="1" lang="en-US" altLang="zh-CN" sz="1600" b="1" dirty="0" err="1">
                <a:solidFill>
                  <a:srgbClr val="000000"/>
                </a:solidFill>
                <a:latin typeface="+mn-ea"/>
              </a:rPr>
              <a:t>printf</a:t>
            </a:r>
            <a:r>
              <a:rPr kumimoji="1" lang="en-US" altLang="zh-CN" sz="1600" b="1" dirty="0">
                <a:solidFill>
                  <a:srgbClr val="000000"/>
                </a:solidFill>
                <a:latin typeface="+mn-ea"/>
              </a:rPr>
              <a:t>("Hello"); //</a:t>
            </a:r>
            <a:r>
              <a:rPr kumimoji="1" lang="zh-CN" altLang="en-US" sz="1600" b="1" dirty="0">
                <a:solidFill>
                  <a:srgbClr val="000000"/>
                </a:solidFill>
                <a:latin typeface="+mn-ea"/>
              </a:rPr>
              <a:t>跟上面比，少一个</a:t>
            </a:r>
            <a:r>
              <a:rPr kumimoji="1" lang="en-US" altLang="zh-CN" sz="1600" b="1" dirty="0">
                <a:solidFill>
                  <a:srgbClr val="000000"/>
                </a:solidFill>
                <a:latin typeface="+mn-ea"/>
              </a:rPr>
              <a:t>\n</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("\n");</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("%d %d %d %d %d\n", ret1, ret2, ret3, ret4, ret5);</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7232073" y="1323975"/>
            <a:ext cx="360737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运行结果：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err="1">
                <a:latin typeface="+mn-ea"/>
              </a:rPr>
              <a:t>printf</a:t>
            </a:r>
            <a:r>
              <a:rPr kumimoji="1" lang="zh-CN" altLang="en-US" sz="1600" b="1" dirty="0">
                <a:latin typeface="+mn-ea"/>
              </a:rPr>
              <a:t>的返回值的含义是：</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    </a:t>
            </a:r>
            <a:r>
              <a:rPr lang="en-US" altLang="zh-CN" sz="1600" b="1" i="0" dirty="0" err="1">
                <a:solidFill>
                  <a:srgbClr val="111111"/>
                </a:solidFill>
                <a:effectLst/>
                <a:latin typeface="宋体" panose="02010600030101010101" pitchFamily="2" charset="-122"/>
                <a:ea typeface="宋体" panose="02010600030101010101" pitchFamily="2" charset="-122"/>
              </a:rPr>
              <a:t>printf</a:t>
            </a:r>
            <a:r>
              <a:rPr lang="zh-CN" altLang="en-US" sz="1600" b="1" i="0" dirty="0">
                <a:solidFill>
                  <a:srgbClr val="111111"/>
                </a:solidFill>
                <a:effectLst/>
                <a:latin typeface="宋体" panose="02010600030101010101" pitchFamily="2" charset="-122"/>
                <a:ea typeface="宋体" panose="02010600030101010101" pitchFamily="2" charset="-122"/>
              </a:rPr>
              <a:t>实际控制输出的字符数</a:t>
            </a:r>
            <a:endParaRPr kumimoji="1" lang="zh-CN" altLang="en-US" sz="1600" b="1"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2BFD3ECC-BDD4-4DDD-89FC-D3CD674A8C35}"/>
              </a:ext>
            </a:extLst>
          </p:cNvPr>
          <p:cNvPicPr>
            <a:picLocks noChangeAspect="1"/>
          </p:cNvPicPr>
          <p:nvPr/>
        </p:nvPicPr>
        <p:blipFill>
          <a:blip r:embed="rId2"/>
          <a:stretch>
            <a:fillRect/>
          </a:stretch>
        </p:blipFill>
        <p:spPr>
          <a:xfrm>
            <a:off x="8383164" y="1323974"/>
            <a:ext cx="2456286" cy="1387079"/>
          </a:xfrm>
          <a:prstGeom prst="rect">
            <a:avLst/>
          </a:prstGeom>
          <a:ln>
            <a:solidFill>
              <a:schemeClr val="accent1"/>
            </a:solidFill>
          </a:ln>
        </p:spPr>
      </p:pic>
    </p:spTree>
    <p:extLst>
      <p:ext uri="{BB962C8B-B14F-4D97-AF65-F5344CB8AC3E}">
        <p14:creationId xmlns:p14="http://schemas.microsoft.com/office/powerpoint/2010/main" val="2330446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格式化输出函数</a:t>
            </a:r>
            <a:r>
              <a:rPr lang="en-US" altLang="zh-CN" sz="1600" b="1" dirty="0" err="1">
                <a:latin typeface="+mn-ea"/>
              </a:rPr>
              <a:t>printf</a:t>
            </a:r>
            <a:r>
              <a:rPr lang="zh-CN" altLang="en-US" sz="1600" b="1" dirty="0">
                <a:latin typeface="+mn-ea"/>
              </a:rPr>
              <a:t>的基本理解</a:t>
            </a:r>
          </a:p>
          <a:p>
            <a:pPr algn="l" eaLnBrk="1" hangingPunct="1"/>
            <a:r>
              <a:rPr lang="en-US" altLang="zh-CN" sz="1600" b="1" dirty="0">
                <a:latin typeface="+mn-ea"/>
              </a:rPr>
              <a:t>   D.</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0613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200" b="1" dirty="0">
                <a:latin typeface="+mn-ea"/>
              </a:rPr>
              <a:t>#include &lt;</a:t>
            </a:r>
            <a:r>
              <a:rPr lang="en-US" altLang="zh-CN" sz="1200" b="1" dirty="0" err="1">
                <a:latin typeface="+mn-ea"/>
              </a:rPr>
              <a:t>stdio.h</a:t>
            </a:r>
            <a:r>
              <a:rPr lang="en-US" altLang="zh-CN" sz="1200" b="1" dirty="0">
                <a:latin typeface="+mn-ea"/>
              </a:rPr>
              <a:t>&gt;</a:t>
            </a:r>
          </a:p>
          <a:p>
            <a:endParaRPr lang="zh-CN" altLang="en-US" sz="1200" b="1" dirty="0">
              <a:latin typeface="+mn-ea"/>
            </a:endParaRPr>
          </a:p>
          <a:p>
            <a:r>
              <a:rPr lang="en-US" altLang="zh-CN" sz="1200" b="1" dirty="0">
                <a:latin typeface="+mn-ea"/>
              </a:rPr>
              <a:t>int main()</a:t>
            </a:r>
          </a:p>
          <a:p>
            <a:r>
              <a:rPr lang="en-US" altLang="zh-CN" sz="1200" b="1" dirty="0">
                <a:latin typeface="+mn-ea"/>
              </a:rPr>
              <a:t>{</a:t>
            </a:r>
          </a:p>
          <a:p>
            <a:r>
              <a:rPr lang="en-US" altLang="zh-CN" sz="1200" b="1" dirty="0">
                <a:latin typeface="+mn-ea"/>
              </a:rPr>
              <a:t>    short a = -2;</a:t>
            </a:r>
          </a:p>
          <a:p>
            <a:r>
              <a:rPr lang="pt-BR" altLang="zh-CN" sz="1200" b="1" dirty="0">
                <a:latin typeface="+mn-ea"/>
              </a:rPr>
              <a:t>    printf("a=%hi %hd %hu %ho %hx %hX\n", a, a, a, a, a, a);</a:t>
            </a:r>
          </a:p>
          <a:p>
            <a:r>
              <a:rPr lang="pt-BR" altLang="zh-CN" sz="1200" b="1" dirty="0">
                <a:latin typeface="+mn-ea"/>
              </a:rPr>
              <a:t>    printf("a=%i %d %u %o %x %X\n", a, a, a, a, a, a);</a:t>
            </a:r>
          </a:p>
          <a:p>
            <a:r>
              <a:rPr lang="en-US" altLang="zh-CN" sz="1200" b="1" dirty="0">
                <a:latin typeface="+mn-ea"/>
              </a:rPr>
              <a:t>    </a:t>
            </a:r>
            <a:r>
              <a:rPr lang="en-US" altLang="zh-CN" sz="1200" b="1" dirty="0" err="1">
                <a:latin typeface="+mn-ea"/>
              </a:rPr>
              <a:t>printf</a:t>
            </a:r>
            <a:r>
              <a:rPr lang="en-US" altLang="zh-CN" sz="1200" b="1" dirty="0">
                <a:latin typeface="+mn-ea"/>
              </a:rPr>
              <a:t>("a=%li %</a:t>
            </a:r>
            <a:r>
              <a:rPr lang="en-US" altLang="zh-CN" sz="1200" b="1" dirty="0" err="1">
                <a:latin typeface="+mn-ea"/>
              </a:rPr>
              <a:t>ld</a:t>
            </a:r>
            <a:r>
              <a:rPr lang="en-US" altLang="zh-CN" sz="1200" b="1" dirty="0">
                <a:latin typeface="+mn-ea"/>
              </a:rPr>
              <a:t> %</a:t>
            </a:r>
            <a:r>
              <a:rPr lang="en-US" altLang="zh-CN" sz="1200" b="1" dirty="0" err="1">
                <a:latin typeface="+mn-ea"/>
              </a:rPr>
              <a:t>lu</a:t>
            </a:r>
            <a:r>
              <a:rPr lang="en-US" altLang="zh-CN" sz="1200" b="1" dirty="0">
                <a:latin typeface="+mn-ea"/>
              </a:rPr>
              <a:t> %lo %lx %</a:t>
            </a:r>
            <a:r>
              <a:rPr lang="en-US" altLang="zh-CN" sz="1200" b="1" dirty="0" err="1">
                <a:latin typeface="+mn-ea"/>
              </a:rPr>
              <a:t>lX</a:t>
            </a:r>
            <a:r>
              <a:rPr lang="en-US" altLang="zh-CN" sz="1200" b="1" dirty="0">
                <a:latin typeface="+mn-ea"/>
              </a:rPr>
              <a:t>\n", a, a, a, a, a, a);</a:t>
            </a:r>
          </a:p>
          <a:p>
            <a:endParaRPr lang="zh-CN" altLang="en-US" sz="1200" b="1" dirty="0">
              <a:latin typeface="+mn-ea"/>
            </a:endParaRPr>
          </a:p>
          <a:p>
            <a:r>
              <a:rPr lang="en-US" altLang="zh-CN" sz="1200" b="1" dirty="0">
                <a:latin typeface="+mn-ea"/>
              </a:rPr>
              <a:t>    unsigned short b = 40000;</a:t>
            </a:r>
          </a:p>
          <a:p>
            <a:r>
              <a:rPr lang="en-US" altLang="zh-CN" sz="1200" b="1" dirty="0">
                <a:latin typeface="+mn-ea"/>
              </a:rPr>
              <a:t>    </a:t>
            </a:r>
            <a:r>
              <a:rPr lang="en-US" altLang="zh-CN" sz="1200" b="1" dirty="0" err="1">
                <a:latin typeface="+mn-ea"/>
              </a:rPr>
              <a:t>printf</a:t>
            </a:r>
            <a:r>
              <a:rPr lang="en-US" altLang="zh-CN" sz="1200" b="1" dirty="0">
                <a:latin typeface="+mn-ea"/>
              </a:rPr>
              <a:t>("b=%hi %</a:t>
            </a:r>
            <a:r>
              <a:rPr lang="en-US" altLang="zh-CN" sz="1200" b="1" dirty="0" err="1">
                <a:latin typeface="+mn-ea"/>
              </a:rPr>
              <a:t>hd</a:t>
            </a:r>
            <a:r>
              <a:rPr lang="en-US" altLang="zh-CN" sz="1200" b="1" dirty="0">
                <a:latin typeface="+mn-ea"/>
              </a:rPr>
              <a:t> %hu %ho %hx %</a:t>
            </a:r>
            <a:r>
              <a:rPr lang="en-US" altLang="zh-CN" sz="1200" b="1" dirty="0" err="1">
                <a:latin typeface="+mn-ea"/>
              </a:rPr>
              <a:t>hX</a:t>
            </a:r>
            <a:r>
              <a:rPr lang="en-US" altLang="zh-CN" sz="1200" b="1" dirty="0">
                <a:latin typeface="+mn-ea"/>
              </a:rPr>
              <a:t>\n", b, b, b, b, b, b);</a:t>
            </a:r>
          </a:p>
          <a:p>
            <a:r>
              <a:rPr lang="en-US" altLang="zh-CN" sz="1200" b="1" dirty="0">
                <a:latin typeface="+mn-ea"/>
              </a:rPr>
              <a:t>    </a:t>
            </a:r>
            <a:r>
              <a:rPr lang="en-US" altLang="zh-CN" sz="1200" b="1" dirty="0" err="1">
                <a:latin typeface="+mn-ea"/>
              </a:rPr>
              <a:t>printf</a:t>
            </a:r>
            <a:r>
              <a:rPr lang="en-US" altLang="zh-CN" sz="1200" b="1" dirty="0">
                <a:latin typeface="+mn-ea"/>
              </a:rPr>
              <a:t>("b=%</a:t>
            </a:r>
            <a:r>
              <a:rPr lang="en-US" altLang="zh-CN" sz="1200" b="1" dirty="0" err="1">
                <a:latin typeface="+mn-ea"/>
              </a:rPr>
              <a:t>i</a:t>
            </a:r>
            <a:r>
              <a:rPr lang="en-US" altLang="zh-CN" sz="1200" b="1" dirty="0">
                <a:latin typeface="+mn-ea"/>
              </a:rPr>
              <a:t> %d %u %o %x %X\n", b, b, b, b, b, b);</a:t>
            </a:r>
          </a:p>
          <a:p>
            <a:r>
              <a:rPr lang="en-US" altLang="zh-CN" sz="1200" b="1" dirty="0">
                <a:latin typeface="+mn-ea"/>
              </a:rPr>
              <a:t>    </a:t>
            </a:r>
            <a:r>
              <a:rPr lang="en-US" altLang="zh-CN" sz="1200" b="1" dirty="0" err="1">
                <a:latin typeface="+mn-ea"/>
              </a:rPr>
              <a:t>printf</a:t>
            </a:r>
            <a:r>
              <a:rPr lang="en-US" altLang="zh-CN" sz="1200" b="1" dirty="0">
                <a:latin typeface="+mn-ea"/>
              </a:rPr>
              <a:t>("b=%li %</a:t>
            </a:r>
            <a:r>
              <a:rPr lang="en-US" altLang="zh-CN" sz="1200" b="1" dirty="0" err="1">
                <a:latin typeface="+mn-ea"/>
              </a:rPr>
              <a:t>ld</a:t>
            </a:r>
            <a:r>
              <a:rPr lang="en-US" altLang="zh-CN" sz="1200" b="1" dirty="0">
                <a:latin typeface="+mn-ea"/>
              </a:rPr>
              <a:t> %</a:t>
            </a:r>
            <a:r>
              <a:rPr lang="en-US" altLang="zh-CN" sz="1200" b="1" dirty="0" err="1">
                <a:latin typeface="+mn-ea"/>
              </a:rPr>
              <a:t>lu</a:t>
            </a:r>
            <a:r>
              <a:rPr lang="en-US" altLang="zh-CN" sz="1200" b="1" dirty="0">
                <a:latin typeface="+mn-ea"/>
              </a:rPr>
              <a:t> %lo %lx %</a:t>
            </a:r>
            <a:r>
              <a:rPr lang="en-US" altLang="zh-CN" sz="1200" b="1" dirty="0" err="1">
                <a:latin typeface="+mn-ea"/>
              </a:rPr>
              <a:t>lX</a:t>
            </a:r>
            <a:r>
              <a:rPr lang="en-US" altLang="zh-CN" sz="1200" b="1" dirty="0">
                <a:latin typeface="+mn-ea"/>
              </a:rPr>
              <a:t>\n", b, b, b, b, b, b);</a:t>
            </a:r>
          </a:p>
          <a:p>
            <a:endParaRPr lang="zh-CN" altLang="en-US" sz="1200" b="1" dirty="0">
              <a:latin typeface="+mn-ea"/>
            </a:endParaRPr>
          </a:p>
          <a:p>
            <a:r>
              <a:rPr lang="en-US" altLang="zh-CN" sz="1200" b="1" dirty="0">
                <a:latin typeface="+mn-ea"/>
              </a:rPr>
              <a:t>    int c = 70000;</a:t>
            </a:r>
          </a:p>
          <a:p>
            <a:r>
              <a:rPr lang="en-US" altLang="zh-CN" sz="1200" b="1" dirty="0">
                <a:latin typeface="+mn-ea"/>
              </a:rPr>
              <a:t>    </a:t>
            </a:r>
            <a:r>
              <a:rPr lang="en-US" altLang="zh-CN" sz="1200" b="1" dirty="0" err="1">
                <a:latin typeface="+mn-ea"/>
              </a:rPr>
              <a:t>printf</a:t>
            </a:r>
            <a:r>
              <a:rPr lang="en-US" altLang="zh-CN" sz="1200" b="1" dirty="0">
                <a:latin typeface="+mn-ea"/>
              </a:rPr>
              <a:t>("c=%hi %</a:t>
            </a:r>
            <a:r>
              <a:rPr lang="en-US" altLang="zh-CN" sz="1200" b="1" dirty="0" err="1">
                <a:latin typeface="+mn-ea"/>
              </a:rPr>
              <a:t>hd</a:t>
            </a:r>
            <a:r>
              <a:rPr lang="en-US" altLang="zh-CN" sz="1200" b="1" dirty="0">
                <a:latin typeface="+mn-ea"/>
              </a:rPr>
              <a:t> %hu %ho %hx %</a:t>
            </a:r>
            <a:r>
              <a:rPr lang="en-US" altLang="zh-CN" sz="1200" b="1" dirty="0" err="1">
                <a:latin typeface="+mn-ea"/>
              </a:rPr>
              <a:t>hX</a:t>
            </a:r>
            <a:r>
              <a:rPr lang="en-US" altLang="zh-CN" sz="1200" b="1" dirty="0">
                <a:latin typeface="+mn-ea"/>
              </a:rPr>
              <a:t>\n", c, c, c, c, c, c);</a:t>
            </a:r>
          </a:p>
          <a:p>
            <a:r>
              <a:rPr lang="pt-BR" altLang="zh-CN" sz="1200" b="1" dirty="0">
                <a:latin typeface="+mn-ea"/>
              </a:rPr>
              <a:t>    printf("c=%i %d %u %o %x %X\n", c, c, c, c, c, c);</a:t>
            </a:r>
          </a:p>
          <a:p>
            <a:r>
              <a:rPr lang="it-IT" altLang="zh-CN" sz="1200" b="1" dirty="0">
                <a:latin typeface="+mn-ea"/>
              </a:rPr>
              <a:t>    printf("c=%li %ld %lu %lo %lx %lX\n", c, c, c, c, c, c);</a:t>
            </a:r>
          </a:p>
          <a:p>
            <a:endParaRPr lang="zh-CN" altLang="en-US" sz="1200" b="1" dirty="0">
              <a:latin typeface="+mn-ea"/>
            </a:endParaRPr>
          </a:p>
          <a:p>
            <a:r>
              <a:rPr lang="en-US" altLang="zh-CN" sz="1200" b="1" dirty="0">
                <a:latin typeface="+mn-ea"/>
              </a:rPr>
              <a:t>    return 0;</a:t>
            </a:r>
          </a:p>
          <a:p>
            <a:r>
              <a:rPr lang="en-US" altLang="zh-CN" sz="1200" b="1" dirty="0">
                <a:latin typeface="+mn-ea"/>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653454" y="1323972"/>
            <a:ext cx="51829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运行结果：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参考</a:t>
            </a:r>
            <a:r>
              <a:rPr kumimoji="1" lang="en-US" altLang="zh-CN" sz="1600" b="1" dirty="0" err="1">
                <a:latin typeface="+mn-ea"/>
              </a:rPr>
              <a:t>printf</a:t>
            </a:r>
            <a:r>
              <a:rPr kumimoji="1" lang="zh-CN" altLang="en-US" sz="1600" b="1" dirty="0">
                <a:latin typeface="+mn-ea"/>
              </a:rPr>
              <a:t>的格式控制符和附加格式控制符，给出解释：</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附加控制符</a:t>
            </a:r>
            <a:r>
              <a:rPr kumimoji="1" lang="en-US" altLang="zh-CN" sz="1600" b="1" dirty="0">
                <a:latin typeface="+mn-ea"/>
              </a:rPr>
              <a:t>l</a:t>
            </a:r>
            <a:r>
              <a:rPr kumimoji="1" lang="zh-CN" altLang="en-US" sz="1600" b="1" dirty="0">
                <a:latin typeface="+mn-ea"/>
              </a:rPr>
              <a:t>的作用：</a:t>
            </a:r>
            <a:endParaRPr kumimoji="1" lang="en-US" altLang="zh-CN" sz="1600" b="1" dirty="0">
              <a:latin typeface="+mn-ea"/>
            </a:endParaRPr>
          </a:p>
          <a:p>
            <a:pPr fontAlgn="base">
              <a:spcBef>
                <a:spcPct val="0"/>
              </a:spcBef>
              <a:spcAft>
                <a:spcPct val="0"/>
              </a:spcAf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        控制输出长整型整数</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附加控制符</a:t>
            </a:r>
            <a:r>
              <a:rPr kumimoji="1" lang="en-US" altLang="zh-CN" sz="1600" b="1" dirty="0">
                <a:latin typeface="+mn-ea"/>
              </a:rPr>
              <a:t>h</a:t>
            </a:r>
            <a:r>
              <a:rPr kumimoji="1" lang="zh-CN" altLang="en-US" sz="1600" b="1" dirty="0">
                <a:latin typeface="+mn-ea"/>
              </a:rPr>
              <a:t>的作用：</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控制输出短整型整数</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 在</a:t>
            </a:r>
            <a:r>
              <a:rPr kumimoji="1" lang="en-US" altLang="zh-CN" sz="1600" b="1" dirty="0">
                <a:latin typeface="+mn-ea"/>
              </a:rPr>
              <a:t>C</a:t>
            </a:r>
            <a:r>
              <a:rPr kumimoji="1" lang="zh-CN" altLang="en-US" sz="1600" b="1" dirty="0">
                <a:latin typeface="+mn-ea"/>
              </a:rPr>
              <a:t>方式中，如果要输出的数据类型与格式控制符的</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类型不一致，则以</a:t>
            </a:r>
            <a:r>
              <a:rPr kumimoji="1" lang="zh-CN" altLang="en-US" sz="1600" b="1" u="sng" dirty="0">
                <a:latin typeface="+mn-ea"/>
              </a:rPr>
              <a:t> 格式控制符 </a:t>
            </a:r>
            <a:r>
              <a:rPr kumimoji="1" lang="en-US" altLang="zh-CN" sz="1600" b="1" dirty="0">
                <a:latin typeface="+mn-ea"/>
              </a:rPr>
              <a:t>(</a:t>
            </a:r>
            <a:r>
              <a:rPr kumimoji="1" lang="zh-CN" altLang="en-US" sz="1600" b="1" dirty="0">
                <a:latin typeface="+mn-ea"/>
              </a:rPr>
              <a:t>数据类型</a:t>
            </a:r>
            <a:r>
              <a:rPr kumimoji="1" lang="en-US" altLang="zh-CN" sz="1600" b="1" dirty="0">
                <a:latin typeface="+mn-ea"/>
              </a:rPr>
              <a:t>/</a:t>
            </a:r>
            <a:r>
              <a:rPr kumimoji="1" lang="zh-CN" altLang="en-US" sz="1600" b="1" dirty="0">
                <a:latin typeface="+mn-ea"/>
              </a:rPr>
              <a:t>格式控</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制符</a:t>
            </a:r>
            <a:r>
              <a:rPr kumimoji="1" lang="en-US" altLang="zh-CN" sz="1600" b="1" dirty="0">
                <a:latin typeface="+mn-ea"/>
              </a:rPr>
              <a:t>)</a:t>
            </a:r>
            <a:r>
              <a:rPr kumimoji="1" lang="zh-CN" altLang="en-US" sz="1600" b="1" dirty="0">
                <a:latin typeface="+mn-ea"/>
              </a:rPr>
              <a:t>为准</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solidFill>
                  <a:srgbClr val="FF0000"/>
                </a:solidFill>
                <a:latin typeface="+mn-ea"/>
              </a:rPr>
              <a:t>提醒：先睁大眼睛看清楚，是字母</a:t>
            </a:r>
            <a:r>
              <a:rPr kumimoji="1" lang="en-US" altLang="zh-CN" sz="1600" b="1" dirty="0">
                <a:solidFill>
                  <a:srgbClr val="FF0000"/>
                </a:solidFill>
                <a:latin typeface="+mn-ea"/>
              </a:rPr>
              <a:t>l</a:t>
            </a:r>
            <a:r>
              <a:rPr kumimoji="1" lang="zh-CN" altLang="en-US" sz="1600" b="1" dirty="0">
                <a:solidFill>
                  <a:srgbClr val="FF0000"/>
                </a:solidFill>
                <a:latin typeface="+mn-ea"/>
              </a:rPr>
              <a:t>还是数字</a:t>
            </a:r>
            <a:r>
              <a:rPr kumimoji="1" lang="en-US" altLang="zh-CN" sz="1600" b="1" dirty="0">
                <a:solidFill>
                  <a:srgbClr val="FF0000"/>
                </a:solidFill>
                <a:latin typeface="+mn-ea"/>
              </a:rPr>
              <a:t>1</a:t>
            </a:r>
          </a:p>
        </p:txBody>
      </p:sp>
      <p:pic>
        <p:nvPicPr>
          <p:cNvPr id="4" name="图片 3">
            <a:extLst>
              <a:ext uri="{FF2B5EF4-FFF2-40B4-BE49-F238E27FC236}">
                <a16:creationId xmlns:a16="http://schemas.microsoft.com/office/drawing/2014/main" id="{5225C1AE-1BBB-4FB4-912E-64B29BCF1C30}"/>
              </a:ext>
            </a:extLst>
          </p:cNvPr>
          <p:cNvPicPr>
            <a:picLocks noChangeAspect="1"/>
          </p:cNvPicPr>
          <p:nvPr/>
        </p:nvPicPr>
        <p:blipFill>
          <a:blip r:embed="rId2"/>
          <a:stretch>
            <a:fillRect/>
          </a:stretch>
        </p:blipFill>
        <p:spPr>
          <a:xfrm>
            <a:off x="7517624" y="1323972"/>
            <a:ext cx="3318770" cy="1505422"/>
          </a:xfrm>
          <a:prstGeom prst="rect">
            <a:avLst/>
          </a:prstGeom>
          <a:ln>
            <a:solidFill>
              <a:schemeClr val="accent1"/>
            </a:solidFill>
          </a:ln>
        </p:spPr>
      </p:pic>
    </p:spTree>
    <p:extLst>
      <p:ext uri="{BB962C8B-B14F-4D97-AF65-F5344CB8AC3E}">
        <p14:creationId xmlns:p14="http://schemas.microsoft.com/office/powerpoint/2010/main" val="268269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格式化输出函数</a:t>
            </a:r>
            <a:r>
              <a:rPr lang="en-US" altLang="zh-CN" sz="1600" b="1" dirty="0" err="1">
                <a:latin typeface="+mn-ea"/>
              </a:rPr>
              <a:t>printf</a:t>
            </a:r>
            <a:r>
              <a:rPr lang="zh-CN" altLang="en-US" sz="1600" b="1" dirty="0">
                <a:latin typeface="+mn-ea"/>
              </a:rPr>
              <a:t>的基本理解</a:t>
            </a:r>
          </a:p>
          <a:p>
            <a:pPr algn="l" eaLnBrk="1" hangingPunct="1"/>
            <a:r>
              <a:rPr lang="en-US" altLang="zh-CN" sz="1600" b="1" dirty="0">
                <a:latin typeface="+mn-ea"/>
              </a:rPr>
              <a:t>   E.</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en-US" altLang="zh-CN" sz="1600" b="1" dirty="0">
                <a:solidFill>
                  <a:srgbClr val="000000"/>
                </a:solidFill>
                <a:latin typeface="+mn-ea"/>
              </a:rPr>
              <a:t>    int a = 70000;</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a:t>
            </a:r>
            <a:r>
              <a:rPr kumimoji="1" lang="en-US" altLang="zh-CN" sz="1600" b="1" dirty="0" err="1">
                <a:solidFill>
                  <a:srgbClr val="000000"/>
                </a:solidFill>
                <a:latin typeface="+mn-ea"/>
              </a:rPr>
              <a:t>ld</a:t>
            </a:r>
            <a:r>
              <a:rPr kumimoji="1" lang="en-US" altLang="zh-CN" sz="1600" b="1" dirty="0">
                <a:solidFill>
                  <a:srgbClr val="000000"/>
                </a:solidFill>
                <a:latin typeface="+mn-ea"/>
              </a:rPr>
              <a:t>*\n", 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("a=%10ld*\n", 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("a=%-10ld*\n\n", a);</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("a=%d*\n", 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("a=%10d*\n", 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("a=%10d*\n", -a);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("a=%-10d*\n\n", 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("a=%-10d*\n", -a);</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a:t>
            </a:r>
            <a:r>
              <a:rPr kumimoji="1" lang="en-US" altLang="zh-CN" sz="1600" b="1" dirty="0" err="1">
                <a:solidFill>
                  <a:srgbClr val="000000"/>
                </a:solidFill>
                <a:latin typeface="+mn-ea"/>
              </a:rPr>
              <a:t>hd</a:t>
            </a:r>
            <a:r>
              <a:rPr kumimoji="1" lang="en-US" altLang="zh-CN" sz="1600" b="1" dirty="0">
                <a:solidFill>
                  <a:srgbClr val="000000"/>
                </a:solidFill>
                <a:latin typeface="+mn-ea"/>
              </a:rPr>
              <a:t>*\n", 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("a=%10hd*\n", 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("a=%-10hd*\n\n", a);</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r>
              <a:rPr kumimoji="1" lang="en-US" altLang="zh-CN" sz="1600" b="1" dirty="0">
                <a:solidFill>
                  <a:srgbClr val="FF0000"/>
                </a:solidFill>
                <a:latin typeface="+mn-ea"/>
              </a:rPr>
              <a:t>//</a:t>
            </a:r>
            <a:r>
              <a:rPr kumimoji="1" lang="zh-CN" altLang="en-US" sz="1600" b="1" dirty="0">
                <a:solidFill>
                  <a:srgbClr val="FF0000"/>
                </a:solidFill>
                <a:latin typeface="+mn-ea"/>
              </a:rPr>
              <a:t>注：最后加*的目的，是为了看清是否有隐含空格</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3" y="1323972"/>
            <a:ext cx="6221807"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运行结果：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参考</a:t>
            </a:r>
            <a:r>
              <a:rPr kumimoji="1" lang="en-US" altLang="zh-CN" sz="1600" b="1" dirty="0" err="1">
                <a:latin typeface="+mn-ea"/>
              </a:rPr>
              <a:t>printf</a:t>
            </a:r>
            <a:r>
              <a:rPr kumimoji="1" lang="zh-CN" altLang="en-US" sz="1600" b="1" dirty="0">
                <a:latin typeface="+mn-ea"/>
              </a:rPr>
              <a:t>的格式控制符和附加格式控制符，给出解释：</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a:t>
            </a:r>
            <a:r>
              <a:rPr kumimoji="1" lang="en-US" altLang="zh-CN" sz="1600" b="1" dirty="0" err="1">
                <a:latin typeface="+mn-ea"/>
              </a:rPr>
              <a:t>ld</a:t>
            </a:r>
            <a:r>
              <a:rPr kumimoji="1" lang="en-US" altLang="zh-CN" sz="1600" b="1" dirty="0">
                <a:latin typeface="+mn-ea"/>
              </a:rPr>
              <a:t>   </a:t>
            </a:r>
            <a:r>
              <a:rPr kumimoji="1" lang="zh-CN" altLang="en-US" sz="1600" b="1" dirty="0">
                <a:latin typeface="+mn-ea"/>
              </a:rPr>
              <a:t>：以</a:t>
            </a:r>
            <a:r>
              <a:rPr kumimoji="1" lang="en-US" altLang="zh-CN" sz="1600" b="1" dirty="0">
                <a:latin typeface="+mn-ea"/>
              </a:rPr>
              <a:t>_</a:t>
            </a:r>
            <a:r>
              <a:rPr kumimoji="1" lang="zh-CN" altLang="en-US" sz="1600" b="1" u="sng" dirty="0">
                <a:latin typeface="+mn-ea"/>
              </a:rPr>
              <a:t>长整型十进制整数</a:t>
            </a:r>
            <a:r>
              <a:rPr kumimoji="1" lang="en-US" altLang="zh-CN" sz="1600" b="1" dirty="0">
                <a:latin typeface="+mn-ea"/>
              </a:rPr>
              <a:t>_</a:t>
            </a:r>
            <a:r>
              <a:rPr kumimoji="1" lang="zh-CN" altLang="en-US" sz="1600" b="1" dirty="0">
                <a:latin typeface="+mn-ea"/>
              </a:rPr>
              <a:t>类型的数据类型输出</a:t>
            </a:r>
            <a:endParaRPr kumimoji="1" lang="en-US" altLang="zh-CN" sz="1600" b="1" dirty="0">
              <a:latin typeface="+mn-ea"/>
            </a:endParaRPr>
          </a:p>
          <a:p>
            <a:pPr fontAlgn="base">
              <a:spcBef>
                <a:spcPct val="0"/>
              </a:spcBef>
              <a:spcAft>
                <a:spcPct val="0"/>
              </a:spcAft>
            </a:pPr>
            <a:r>
              <a:rPr kumimoji="1" lang="en-US" altLang="zh-CN" sz="1600" b="1" dirty="0">
                <a:latin typeface="+mn-ea"/>
              </a:rPr>
              <a:t>%10ld </a:t>
            </a:r>
            <a:r>
              <a:rPr kumimoji="1" lang="zh-CN" altLang="en-US" sz="1600" b="1" dirty="0">
                <a:latin typeface="+mn-ea"/>
              </a:rPr>
              <a:t>：以</a:t>
            </a:r>
            <a:r>
              <a:rPr kumimoji="1" lang="en-US" altLang="zh-CN" sz="1600" b="1" dirty="0">
                <a:latin typeface="+mn-ea"/>
              </a:rPr>
              <a:t>_</a:t>
            </a:r>
            <a:r>
              <a:rPr kumimoji="1" lang="zh-CN" altLang="en-US" sz="1600" b="1" u="sng" dirty="0">
                <a:latin typeface="+mn-ea"/>
              </a:rPr>
              <a:t>长整型十进制整数</a:t>
            </a:r>
            <a:r>
              <a:rPr kumimoji="1" lang="en-US" altLang="zh-CN" sz="1600" b="1" dirty="0">
                <a:latin typeface="+mn-ea"/>
              </a:rPr>
              <a:t>_</a:t>
            </a:r>
            <a:r>
              <a:rPr kumimoji="1" lang="zh-CN" altLang="en-US" sz="1600" b="1" dirty="0">
                <a:latin typeface="+mn-ea"/>
              </a:rPr>
              <a:t>类型输出，总宽度</a:t>
            </a:r>
            <a:r>
              <a:rPr kumimoji="1" lang="en-US" altLang="zh-CN" sz="1600" b="1" dirty="0">
                <a:latin typeface="+mn-ea"/>
              </a:rPr>
              <a:t>_</a:t>
            </a:r>
            <a:r>
              <a:rPr kumimoji="1" lang="en-US" altLang="zh-CN" sz="1600" b="1" u="sng" dirty="0">
                <a:latin typeface="+mn-ea"/>
              </a:rPr>
              <a:t>10</a:t>
            </a:r>
            <a:r>
              <a:rPr kumimoji="1" lang="en-US" altLang="zh-CN" sz="1600" b="1" dirty="0">
                <a:latin typeface="+mn-ea"/>
              </a:rPr>
              <a:t>_</a:t>
            </a:r>
            <a:r>
              <a:rPr kumimoji="1" lang="zh-CN" altLang="en-US" sz="1600" b="1" dirty="0">
                <a:latin typeface="+mn-ea"/>
              </a:rPr>
              <a:t>，</a:t>
            </a:r>
            <a:r>
              <a:rPr kumimoji="1" lang="en-US" altLang="zh-CN" sz="1600" b="1" dirty="0">
                <a:latin typeface="+mn-ea"/>
              </a:rPr>
              <a:t>_</a:t>
            </a:r>
            <a:r>
              <a:rPr kumimoji="1" lang="zh-CN" altLang="en-US" sz="1600" b="1" u="sng" dirty="0">
                <a:latin typeface="+mn-ea"/>
              </a:rPr>
              <a:t>右</a:t>
            </a:r>
            <a:r>
              <a:rPr kumimoji="1" lang="en-US" altLang="zh-CN" sz="1600" b="1" dirty="0">
                <a:latin typeface="+mn-ea"/>
              </a:rPr>
              <a:t>_</a:t>
            </a:r>
            <a:r>
              <a:rPr kumimoji="1" lang="zh-CN" altLang="en-US" sz="1600" b="1" dirty="0">
                <a:latin typeface="+mn-ea"/>
              </a:rPr>
              <a:t>对齐</a:t>
            </a:r>
            <a:endParaRPr kumimoji="1" lang="en-US" altLang="zh-CN" sz="1600" b="1" dirty="0">
              <a:latin typeface="+mn-ea"/>
            </a:endParaRPr>
          </a:p>
          <a:p>
            <a:pPr fontAlgn="base">
              <a:spcBef>
                <a:spcPct val="0"/>
              </a:spcBef>
              <a:spcAft>
                <a:spcPct val="0"/>
              </a:spcAft>
            </a:pPr>
            <a:r>
              <a:rPr kumimoji="1" lang="en-US" altLang="zh-CN" sz="1600" b="1" dirty="0">
                <a:latin typeface="+mn-ea"/>
              </a:rPr>
              <a:t>%-10ld</a:t>
            </a:r>
            <a:r>
              <a:rPr kumimoji="1" lang="zh-CN" altLang="en-US" sz="1600" b="1" dirty="0">
                <a:latin typeface="+mn-ea"/>
              </a:rPr>
              <a:t>：以</a:t>
            </a:r>
            <a:r>
              <a:rPr kumimoji="1" lang="en-US" altLang="zh-CN" sz="1600" b="1" dirty="0">
                <a:latin typeface="+mn-ea"/>
              </a:rPr>
              <a:t>_</a:t>
            </a:r>
            <a:r>
              <a:rPr kumimoji="1" lang="zh-CN" altLang="en-US" sz="1600" b="1" u="sng" dirty="0">
                <a:latin typeface="+mn-ea"/>
              </a:rPr>
              <a:t>长整型十进制整数</a:t>
            </a:r>
            <a:r>
              <a:rPr kumimoji="1" lang="en-US" altLang="zh-CN" sz="1600" b="1" dirty="0">
                <a:latin typeface="+mn-ea"/>
              </a:rPr>
              <a:t>_</a:t>
            </a:r>
            <a:r>
              <a:rPr kumimoji="1" lang="zh-CN" altLang="en-US" sz="1600" b="1" dirty="0">
                <a:latin typeface="+mn-ea"/>
              </a:rPr>
              <a:t>类型输出，总宽度</a:t>
            </a:r>
            <a:r>
              <a:rPr kumimoji="1" lang="en-US" altLang="zh-CN" sz="1600" b="1" dirty="0">
                <a:latin typeface="+mn-ea"/>
              </a:rPr>
              <a:t>_</a:t>
            </a:r>
            <a:r>
              <a:rPr kumimoji="1" lang="en-US" altLang="zh-CN" sz="1600" b="1" u="sng" dirty="0">
                <a:latin typeface="+mn-ea"/>
              </a:rPr>
              <a:t>10</a:t>
            </a:r>
            <a:r>
              <a:rPr kumimoji="1" lang="en-US" altLang="zh-CN" sz="1600" b="1" dirty="0">
                <a:latin typeface="+mn-ea"/>
              </a:rPr>
              <a:t>_</a:t>
            </a:r>
            <a:r>
              <a:rPr kumimoji="1" lang="zh-CN" altLang="en-US" sz="1600" b="1" dirty="0">
                <a:latin typeface="+mn-ea"/>
              </a:rPr>
              <a:t>，</a:t>
            </a:r>
            <a:r>
              <a:rPr kumimoji="1" lang="en-US" altLang="zh-CN" sz="1600" b="1" dirty="0">
                <a:latin typeface="+mn-ea"/>
              </a:rPr>
              <a:t>_</a:t>
            </a:r>
            <a:r>
              <a:rPr kumimoji="1" lang="zh-CN" altLang="en-US" sz="1600" b="1" u="sng" dirty="0">
                <a:latin typeface="+mn-ea"/>
              </a:rPr>
              <a:t>左</a:t>
            </a:r>
            <a:r>
              <a:rPr kumimoji="1" lang="en-US" altLang="zh-CN" sz="1600" b="1" dirty="0">
                <a:latin typeface="+mn-ea"/>
              </a:rPr>
              <a:t>_</a:t>
            </a:r>
            <a:r>
              <a:rPr kumimoji="1" lang="zh-CN" altLang="en-US" sz="1600" b="1" dirty="0">
                <a:latin typeface="+mn-ea"/>
              </a:rPr>
              <a:t>对齐</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%d   </a:t>
            </a:r>
            <a:r>
              <a:rPr kumimoji="1" lang="zh-CN" altLang="en-US" sz="1600" b="1" dirty="0">
                <a:latin typeface="+mn-ea"/>
              </a:rPr>
              <a:t>：以</a:t>
            </a:r>
            <a:r>
              <a:rPr kumimoji="1" lang="en-US" altLang="zh-CN" sz="1600" b="1" dirty="0">
                <a:latin typeface="+mn-ea"/>
              </a:rPr>
              <a:t>_</a:t>
            </a:r>
            <a:r>
              <a:rPr kumimoji="1" lang="zh-CN" altLang="en-US" sz="1600" b="1" u="sng" dirty="0">
                <a:latin typeface="+mn-ea"/>
              </a:rPr>
              <a:t>十进制</a:t>
            </a:r>
            <a:r>
              <a:rPr kumimoji="1" lang="en-US" altLang="zh-CN" sz="1600" b="1" dirty="0">
                <a:latin typeface="+mn-ea"/>
              </a:rPr>
              <a:t>_</a:t>
            </a:r>
            <a:r>
              <a:rPr kumimoji="1" lang="zh-CN" altLang="en-US" sz="1600" b="1" dirty="0">
                <a:latin typeface="+mn-ea"/>
              </a:rPr>
              <a:t>类型的数据类型输出</a:t>
            </a:r>
            <a:endParaRPr kumimoji="1" lang="en-US" altLang="zh-CN" sz="1600" b="1" dirty="0">
              <a:latin typeface="+mn-ea"/>
            </a:endParaRPr>
          </a:p>
          <a:p>
            <a:pPr fontAlgn="base">
              <a:spcBef>
                <a:spcPct val="0"/>
              </a:spcBef>
              <a:spcAft>
                <a:spcPct val="0"/>
              </a:spcAft>
            </a:pPr>
            <a:r>
              <a:rPr kumimoji="1" lang="en-US" altLang="zh-CN" sz="1600" b="1" dirty="0">
                <a:latin typeface="+mn-ea"/>
              </a:rPr>
              <a:t>%10d </a:t>
            </a:r>
            <a:r>
              <a:rPr kumimoji="1" lang="zh-CN" altLang="en-US" sz="1600" b="1" dirty="0">
                <a:latin typeface="+mn-ea"/>
              </a:rPr>
              <a:t>：以</a:t>
            </a:r>
            <a:r>
              <a:rPr kumimoji="1" lang="en-US" altLang="zh-CN" sz="1600" b="1" dirty="0">
                <a:latin typeface="+mn-ea"/>
              </a:rPr>
              <a:t>_</a:t>
            </a:r>
            <a:r>
              <a:rPr kumimoji="1" lang="zh-CN" altLang="en-US" sz="1600" b="1" u="sng" dirty="0">
                <a:latin typeface="+mn-ea"/>
              </a:rPr>
              <a:t>十进制</a:t>
            </a:r>
            <a:r>
              <a:rPr kumimoji="1" lang="en-US" altLang="zh-CN" sz="1600" b="1" dirty="0">
                <a:latin typeface="+mn-ea"/>
              </a:rPr>
              <a:t>_</a:t>
            </a:r>
            <a:r>
              <a:rPr kumimoji="1" lang="zh-CN" altLang="en-US" sz="1600" b="1" dirty="0">
                <a:latin typeface="+mn-ea"/>
              </a:rPr>
              <a:t>类型输出，总宽度</a:t>
            </a:r>
            <a:r>
              <a:rPr kumimoji="1" lang="en-US" altLang="zh-CN" sz="1600" b="1" dirty="0">
                <a:latin typeface="+mn-ea"/>
              </a:rPr>
              <a:t>_</a:t>
            </a:r>
            <a:r>
              <a:rPr kumimoji="1" lang="en-US" altLang="zh-CN" sz="1600" b="1" u="sng" dirty="0">
                <a:latin typeface="+mn-ea"/>
              </a:rPr>
              <a:t>10</a:t>
            </a:r>
            <a:r>
              <a:rPr kumimoji="1" lang="en-US" altLang="zh-CN" sz="1600" b="1" dirty="0">
                <a:latin typeface="+mn-ea"/>
              </a:rPr>
              <a:t>_</a:t>
            </a:r>
            <a:r>
              <a:rPr kumimoji="1" lang="zh-CN" altLang="en-US" sz="1600" b="1" dirty="0">
                <a:latin typeface="+mn-ea"/>
              </a:rPr>
              <a:t>，</a:t>
            </a:r>
            <a:r>
              <a:rPr kumimoji="1" lang="en-US" altLang="zh-CN" sz="1600" b="1" dirty="0">
                <a:latin typeface="+mn-ea"/>
              </a:rPr>
              <a:t>_</a:t>
            </a:r>
            <a:r>
              <a:rPr kumimoji="1" lang="zh-CN" altLang="en-US" sz="1600" b="1" u="sng" dirty="0">
                <a:latin typeface="+mn-ea"/>
              </a:rPr>
              <a:t>右</a:t>
            </a:r>
            <a:r>
              <a:rPr kumimoji="1" lang="en-US" altLang="zh-CN" sz="1600" b="1" dirty="0">
                <a:latin typeface="+mn-ea"/>
              </a:rPr>
              <a:t>_</a:t>
            </a:r>
            <a:r>
              <a:rPr kumimoji="1" lang="zh-CN" altLang="en-US" sz="1600" b="1" dirty="0">
                <a:latin typeface="+mn-ea"/>
              </a:rPr>
              <a:t>对齐</a:t>
            </a:r>
            <a:endParaRPr kumimoji="1" lang="en-US" altLang="zh-CN" sz="1600" b="1" dirty="0">
              <a:latin typeface="+mn-ea"/>
            </a:endParaRPr>
          </a:p>
          <a:p>
            <a:pPr fontAlgn="base">
              <a:spcBef>
                <a:spcPct val="0"/>
              </a:spcBef>
              <a:spcAft>
                <a:spcPct val="0"/>
              </a:spcAft>
            </a:pPr>
            <a:r>
              <a:rPr kumimoji="1" lang="en-US" altLang="zh-CN" sz="1600" b="1" dirty="0">
                <a:latin typeface="+mn-ea"/>
              </a:rPr>
              <a:t>%-10d</a:t>
            </a:r>
            <a:r>
              <a:rPr kumimoji="1" lang="zh-CN" altLang="en-US" sz="1600" b="1" dirty="0">
                <a:latin typeface="+mn-ea"/>
              </a:rPr>
              <a:t>：以</a:t>
            </a:r>
            <a:r>
              <a:rPr kumimoji="1" lang="en-US" altLang="zh-CN" sz="1600" b="1" dirty="0">
                <a:latin typeface="+mn-ea"/>
              </a:rPr>
              <a:t>_</a:t>
            </a:r>
            <a:r>
              <a:rPr kumimoji="1" lang="zh-CN" altLang="en-US" sz="1600" b="1" u="sng" dirty="0">
                <a:latin typeface="+mn-ea"/>
              </a:rPr>
              <a:t>十进制</a:t>
            </a:r>
            <a:r>
              <a:rPr kumimoji="1" lang="en-US" altLang="zh-CN" sz="1600" b="1" dirty="0">
                <a:latin typeface="+mn-ea"/>
              </a:rPr>
              <a:t>_</a:t>
            </a:r>
            <a:r>
              <a:rPr kumimoji="1" lang="zh-CN" altLang="en-US" sz="1600" b="1" dirty="0">
                <a:latin typeface="+mn-ea"/>
              </a:rPr>
              <a:t>类型输出，总宽度</a:t>
            </a:r>
            <a:r>
              <a:rPr kumimoji="1" lang="en-US" altLang="zh-CN" sz="1600" b="1" dirty="0">
                <a:latin typeface="+mn-ea"/>
              </a:rPr>
              <a:t>_</a:t>
            </a:r>
            <a:r>
              <a:rPr kumimoji="1" lang="en-US" altLang="zh-CN" sz="1600" b="1" u="sng" dirty="0">
                <a:latin typeface="+mn-ea"/>
              </a:rPr>
              <a:t>10</a:t>
            </a:r>
            <a:r>
              <a:rPr kumimoji="1" lang="en-US" altLang="zh-CN" sz="1600" b="1" dirty="0">
                <a:latin typeface="+mn-ea"/>
              </a:rPr>
              <a:t>_</a:t>
            </a:r>
            <a:r>
              <a:rPr kumimoji="1" lang="zh-CN" altLang="en-US" sz="1600" b="1" dirty="0">
                <a:latin typeface="+mn-ea"/>
              </a:rPr>
              <a:t>，</a:t>
            </a:r>
            <a:r>
              <a:rPr kumimoji="1" lang="en-US" altLang="zh-CN" sz="1600" b="1" dirty="0">
                <a:latin typeface="+mn-ea"/>
              </a:rPr>
              <a:t>_</a:t>
            </a:r>
            <a:r>
              <a:rPr kumimoji="1" lang="zh-CN" altLang="en-US" sz="1600" b="1" u="sng" dirty="0">
                <a:latin typeface="+mn-ea"/>
              </a:rPr>
              <a:t>左</a:t>
            </a:r>
            <a:r>
              <a:rPr kumimoji="1" lang="en-US" altLang="zh-CN" sz="1600" b="1" dirty="0">
                <a:latin typeface="+mn-ea"/>
              </a:rPr>
              <a:t>_</a:t>
            </a:r>
            <a:r>
              <a:rPr kumimoji="1" lang="zh-CN" altLang="en-US" sz="1600" b="1" dirty="0">
                <a:latin typeface="+mn-ea"/>
              </a:rPr>
              <a:t>对齐</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a:t>
            </a:r>
            <a:r>
              <a:rPr kumimoji="1" lang="en-US" altLang="zh-CN" sz="1600" b="1" dirty="0" err="1">
                <a:latin typeface="+mn-ea"/>
              </a:rPr>
              <a:t>hd</a:t>
            </a:r>
            <a:r>
              <a:rPr kumimoji="1" lang="en-US" altLang="zh-CN" sz="1600" b="1" dirty="0">
                <a:latin typeface="+mn-ea"/>
              </a:rPr>
              <a:t>   </a:t>
            </a:r>
            <a:r>
              <a:rPr kumimoji="1" lang="zh-CN" altLang="en-US" sz="1600" b="1" dirty="0">
                <a:latin typeface="+mn-ea"/>
              </a:rPr>
              <a:t>：以</a:t>
            </a:r>
            <a:r>
              <a:rPr kumimoji="1" lang="en-US" altLang="zh-CN" sz="1600" b="1" dirty="0">
                <a:latin typeface="+mn-ea"/>
              </a:rPr>
              <a:t>_</a:t>
            </a:r>
            <a:r>
              <a:rPr kumimoji="1" lang="zh-CN" altLang="en-US" sz="1600" b="1" u="sng" dirty="0">
                <a:latin typeface="+mn-ea"/>
              </a:rPr>
              <a:t>短整型十进制整数</a:t>
            </a:r>
            <a:r>
              <a:rPr kumimoji="1" lang="en-US" altLang="zh-CN" sz="1600" b="1" dirty="0">
                <a:latin typeface="+mn-ea"/>
              </a:rPr>
              <a:t>_</a:t>
            </a:r>
            <a:r>
              <a:rPr kumimoji="1" lang="zh-CN" altLang="en-US" sz="1600" b="1" dirty="0">
                <a:latin typeface="+mn-ea"/>
              </a:rPr>
              <a:t>类型的数据类型输出</a:t>
            </a:r>
            <a:endParaRPr kumimoji="1" lang="en-US" altLang="zh-CN" sz="1600" b="1" dirty="0">
              <a:latin typeface="+mn-ea"/>
            </a:endParaRPr>
          </a:p>
          <a:p>
            <a:pPr fontAlgn="base">
              <a:spcBef>
                <a:spcPct val="0"/>
              </a:spcBef>
              <a:spcAft>
                <a:spcPct val="0"/>
              </a:spcAft>
            </a:pPr>
            <a:r>
              <a:rPr kumimoji="1" lang="en-US" altLang="zh-CN" sz="1600" b="1" dirty="0">
                <a:latin typeface="+mn-ea"/>
              </a:rPr>
              <a:t>%10hd </a:t>
            </a:r>
            <a:r>
              <a:rPr kumimoji="1" lang="zh-CN" altLang="en-US" sz="1600" b="1" dirty="0">
                <a:latin typeface="+mn-ea"/>
              </a:rPr>
              <a:t>：以</a:t>
            </a:r>
            <a:r>
              <a:rPr kumimoji="1" lang="en-US" altLang="zh-CN" sz="1600" b="1" dirty="0">
                <a:latin typeface="+mn-ea"/>
              </a:rPr>
              <a:t>_</a:t>
            </a:r>
            <a:r>
              <a:rPr kumimoji="1" lang="zh-CN" altLang="en-US" sz="1600" b="1" u="sng" dirty="0">
                <a:latin typeface="+mn-ea"/>
              </a:rPr>
              <a:t>短整型十进制整数</a:t>
            </a:r>
            <a:r>
              <a:rPr kumimoji="1" lang="en-US" altLang="zh-CN" sz="1600" b="1" dirty="0">
                <a:latin typeface="+mn-ea"/>
              </a:rPr>
              <a:t>_</a:t>
            </a:r>
            <a:r>
              <a:rPr kumimoji="1" lang="zh-CN" altLang="en-US" sz="1600" b="1" dirty="0">
                <a:latin typeface="+mn-ea"/>
              </a:rPr>
              <a:t>类型输出，总宽度</a:t>
            </a:r>
            <a:r>
              <a:rPr kumimoji="1" lang="en-US" altLang="zh-CN" sz="1600" b="1" dirty="0">
                <a:latin typeface="+mn-ea"/>
              </a:rPr>
              <a:t>_</a:t>
            </a:r>
            <a:r>
              <a:rPr kumimoji="1" lang="en-US" altLang="zh-CN" sz="1600" b="1" u="sng" dirty="0">
                <a:latin typeface="+mn-ea"/>
              </a:rPr>
              <a:t>10</a:t>
            </a:r>
            <a:r>
              <a:rPr kumimoji="1" lang="en-US" altLang="zh-CN" sz="1600" b="1" dirty="0">
                <a:latin typeface="+mn-ea"/>
              </a:rPr>
              <a:t>_</a:t>
            </a:r>
            <a:r>
              <a:rPr kumimoji="1" lang="zh-CN" altLang="en-US" sz="1600" b="1" dirty="0">
                <a:latin typeface="+mn-ea"/>
              </a:rPr>
              <a:t>，</a:t>
            </a:r>
            <a:r>
              <a:rPr kumimoji="1" lang="en-US" altLang="zh-CN" sz="1600" b="1" dirty="0">
                <a:latin typeface="+mn-ea"/>
              </a:rPr>
              <a:t>_</a:t>
            </a:r>
            <a:r>
              <a:rPr kumimoji="1" lang="zh-CN" altLang="en-US" sz="1600" b="1" u="sng" dirty="0">
                <a:latin typeface="+mn-ea"/>
              </a:rPr>
              <a:t>右</a:t>
            </a:r>
            <a:r>
              <a:rPr kumimoji="1" lang="en-US" altLang="zh-CN" sz="1600" b="1" dirty="0">
                <a:latin typeface="+mn-ea"/>
              </a:rPr>
              <a:t>_</a:t>
            </a:r>
            <a:r>
              <a:rPr kumimoji="1" lang="zh-CN" altLang="en-US" sz="1600" b="1" dirty="0">
                <a:latin typeface="+mn-ea"/>
              </a:rPr>
              <a:t>对齐</a:t>
            </a:r>
            <a:endParaRPr kumimoji="1" lang="en-US" altLang="zh-CN" sz="1600" b="1" dirty="0">
              <a:latin typeface="+mn-ea"/>
            </a:endParaRPr>
          </a:p>
          <a:p>
            <a:pPr fontAlgn="base">
              <a:spcBef>
                <a:spcPct val="0"/>
              </a:spcBef>
              <a:spcAft>
                <a:spcPct val="0"/>
              </a:spcAft>
            </a:pPr>
            <a:r>
              <a:rPr kumimoji="1" lang="en-US" altLang="zh-CN" sz="1600" b="1" dirty="0">
                <a:latin typeface="+mn-ea"/>
              </a:rPr>
              <a:t>%-10hd</a:t>
            </a:r>
            <a:r>
              <a:rPr kumimoji="1" lang="zh-CN" altLang="en-US" sz="1600" b="1" dirty="0">
                <a:latin typeface="+mn-ea"/>
              </a:rPr>
              <a:t>：以</a:t>
            </a:r>
            <a:r>
              <a:rPr kumimoji="1" lang="en-US" altLang="zh-CN" sz="1600" b="1" dirty="0">
                <a:latin typeface="+mn-ea"/>
              </a:rPr>
              <a:t>_</a:t>
            </a:r>
            <a:r>
              <a:rPr kumimoji="1" lang="zh-CN" altLang="en-US" sz="1600" b="1" u="sng" dirty="0">
                <a:latin typeface="+mn-ea"/>
              </a:rPr>
              <a:t>短整型十进制整数</a:t>
            </a:r>
            <a:r>
              <a:rPr kumimoji="1" lang="en-US" altLang="zh-CN" sz="1600" b="1" dirty="0">
                <a:latin typeface="+mn-ea"/>
              </a:rPr>
              <a:t>_</a:t>
            </a:r>
            <a:r>
              <a:rPr kumimoji="1" lang="zh-CN" altLang="en-US" sz="1600" b="1" dirty="0">
                <a:latin typeface="+mn-ea"/>
              </a:rPr>
              <a:t>类型输出，总宽度</a:t>
            </a:r>
            <a:r>
              <a:rPr kumimoji="1" lang="en-US" altLang="zh-CN" sz="1600" b="1" dirty="0">
                <a:latin typeface="+mn-ea"/>
              </a:rPr>
              <a:t>_</a:t>
            </a:r>
            <a:r>
              <a:rPr kumimoji="1" lang="en-US" altLang="zh-CN" sz="1600" b="1" u="sng" dirty="0">
                <a:latin typeface="+mn-ea"/>
              </a:rPr>
              <a:t>10</a:t>
            </a:r>
            <a:r>
              <a:rPr kumimoji="1" lang="en-US" altLang="zh-CN" sz="1600" b="1" dirty="0">
                <a:latin typeface="+mn-ea"/>
              </a:rPr>
              <a:t>_</a:t>
            </a:r>
            <a:r>
              <a:rPr kumimoji="1" lang="zh-CN" altLang="en-US" sz="1600" b="1" dirty="0">
                <a:latin typeface="+mn-ea"/>
              </a:rPr>
              <a:t>，</a:t>
            </a:r>
            <a:r>
              <a:rPr kumimoji="1" lang="en-US" altLang="zh-CN" sz="1600" b="1" dirty="0">
                <a:latin typeface="+mn-ea"/>
              </a:rPr>
              <a:t>_</a:t>
            </a:r>
            <a:r>
              <a:rPr kumimoji="1" lang="zh-CN" altLang="en-US" sz="1600" b="1" u="sng" dirty="0">
                <a:latin typeface="+mn-ea"/>
              </a:rPr>
              <a:t>左</a:t>
            </a:r>
            <a:r>
              <a:rPr kumimoji="1" lang="en-US" altLang="zh-CN" sz="1600" b="1" dirty="0">
                <a:latin typeface="+mn-ea"/>
              </a:rPr>
              <a:t>_</a:t>
            </a:r>
            <a:r>
              <a:rPr kumimoji="1" lang="zh-CN" altLang="en-US" sz="1600" b="1" dirty="0">
                <a:latin typeface="+mn-ea"/>
              </a:rPr>
              <a:t>对齐</a:t>
            </a:r>
            <a:endParaRPr kumimoji="1" lang="en-US" altLang="zh-CN" sz="1600" b="1" dirty="0">
              <a:latin typeface="+mn-ea"/>
            </a:endParaRPr>
          </a:p>
          <a:p>
            <a:pPr fontAlgn="base">
              <a:spcBef>
                <a:spcPct val="0"/>
              </a:spcBef>
              <a:spcAft>
                <a:spcPct val="0"/>
              </a:spcAft>
            </a:pPr>
            <a:r>
              <a:rPr kumimoji="1" lang="zh-CN" altLang="en-US" sz="1600" b="1" dirty="0">
                <a:latin typeface="+mn-ea"/>
              </a:rPr>
              <a:t>如果输出负数且指定宽度，负号</a:t>
            </a:r>
            <a:r>
              <a:rPr kumimoji="1" lang="en-US" altLang="zh-CN" sz="1600" b="1" dirty="0">
                <a:latin typeface="+mn-ea"/>
              </a:rPr>
              <a:t>__</a:t>
            </a:r>
            <a:r>
              <a:rPr kumimoji="1" lang="zh-CN" altLang="en-US" sz="1600" b="1" u="sng" dirty="0">
                <a:latin typeface="+mn-ea"/>
              </a:rPr>
              <a:t>占</a:t>
            </a:r>
            <a:r>
              <a:rPr kumimoji="1" lang="en-US" altLang="zh-CN" sz="1600" b="1" dirty="0">
                <a:latin typeface="+mn-ea"/>
              </a:rPr>
              <a:t>___(</a:t>
            </a:r>
            <a:r>
              <a:rPr kumimoji="1" lang="zh-CN" altLang="en-US" sz="1600" b="1" dirty="0">
                <a:latin typeface="+mn-ea"/>
              </a:rPr>
              <a:t>占</a:t>
            </a:r>
            <a:r>
              <a:rPr kumimoji="1" lang="en-US" altLang="zh-CN" sz="1600" b="1" dirty="0">
                <a:latin typeface="+mn-ea"/>
              </a:rPr>
              <a:t>/</a:t>
            </a:r>
            <a:r>
              <a:rPr kumimoji="1" lang="zh-CN" altLang="en-US" sz="1600" b="1" dirty="0">
                <a:latin typeface="+mn-ea"/>
              </a:rPr>
              <a:t>不占</a:t>
            </a:r>
            <a:r>
              <a:rPr kumimoji="1" lang="en-US" altLang="zh-CN" sz="1600" b="1" dirty="0">
                <a:latin typeface="+mn-ea"/>
              </a:rPr>
              <a:t>)</a:t>
            </a:r>
            <a:r>
              <a:rPr kumimoji="1" lang="zh-CN" altLang="en-US" sz="1600" b="1" dirty="0">
                <a:latin typeface="+mn-ea"/>
              </a:rPr>
              <a:t>总宽度</a:t>
            </a:r>
            <a:endParaRPr kumimoji="1" lang="en-US" altLang="zh-CN" sz="1600" b="1" dirty="0">
              <a:latin typeface="+mn-ea"/>
            </a:endParaRPr>
          </a:p>
        </p:txBody>
      </p:sp>
      <p:pic>
        <p:nvPicPr>
          <p:cNvPr id="4" name="图片 3">
            <a:extLst>
              <a:ext uri="{FF2B5EF4-FFF2-40B4-BE49-F238E27FC236}">
                <a16:creationId xmlns:a16="http://schemas.microsoft.com/office/drawing/2014/main" id="{7104F63D-583E-468C-A3D8-3E6972F69C15}"/>
              </a:ext>
            </a:extLst>
          </p:cNvPr>
          <p:cNvPicPr>
            <a:picLocks noChangeAspect="1"/>
          </p:cNvPicPr>
          <p:nvPr/>
        </p:nvPicPr>
        <p:blipFill rotWithShape="1">
          <a:blip r:embed="rId2"/>
          <a:srcRect t="778" b="778"/>
          <a:stretch/>
        </p:blipFill>
        <p:spPr>
          <a:xfrm>
            <a:off x="7315229" y="572373"/>
            <a:ext cx="1954414" cy="2150431"/>
          </a:xfrm>
          <a:prstGeom prst="rect">
            <a:avLst/>
          </a:prstGeom>
          <a:ln>
            <a:solidFill>
              <a:schemeClr val="accent1"/>
            </a:solidFill>
          </a:ln>
        </p:spPr>
      </p:pic>
    </p:spTree>
    <p:extLst>
      <p:ext uri="{BB962C8B-B14F-4D97-AF65-F5344CB8AC3E}">
        <p14:creationId xmlns:p14="http://schemas.microsoft.com/office/powerpoint/2010/main" val="124794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格式化输出函数</a:t>
            </a:r>
            <a:r>
              <a:rPr lang="en-US" altLang="zh-CN" sz="1600" b="1" dirty="0" err="1">
                <a:latin typeface="+mn-ea"/>
              </a:rPr>
              <a:t>printf</a:t>
            </a:r>
            <a:r>
              <a:rPr lang="zh-CN" altLang="en-US" sz="1600" b="1" dirty="0">
                <a:latin typeface="+mn-ea"/>
              </a:rPr>
              <a:t>的基本理解</a:t>
            </a:r>
          </a:p>
          <a:p>
            <a:pPr algn="l" eaLnBrk="1" hangingPunct="1"/>
            <a:r>
              <a:rPr lang="en-US" altLang="zh-CN" sz="1600" b="1" dirty="0">
                <a:latin typeface="+mn-ea"/>
              </a:rPr>
              <a:t>   F.</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200" b="1" dirty="0">
                <a:latin typeface="+mn-ea"/>
              </a:rPr>
              <a:t>#include &lt;</a:t>
            </a:r>
            <a:r>
              <a:rPr lang="en-US" altLang="zh-CN" sz="1200" b="1" dirty="0" err="1">
                <a:latin typeface="+mn-ea"/>
              </a:rPr>
              <a:t>stdio.h</a:t>
            </a:r>
            <a:r>
              <a:rPr lang="en-US" altLang="zh-CN" sz="1200" b="1" dirty="0">
                <a:latin typeface="+mn-ea"/>
              </a:rPr>
              <a:t>&gt;</a:t>
            </a:r>
          </a:p>
          <a:p>
            <a:endParaRPr lang="en-US" altLang="zh-CN" sz="1200" b="1" dirty="0">
              <a:latin typeface="+mn-ea"/>
            </a:endParaRPr>
          </a:p>
          <a:p>
            <a:r>
              <a:rPr lang="en-US" altLang="zh-CN" sz="1200" b="1" dirty="0">
                <a:latin typeface="+mn-ea"/>
              </a:rPr>
              <a:t>int main()</a:t>
            </a:r>
          </a:p>
          <a:p>
            <a:r>
              <a:rPr lang="en-US" altLang="zh-CN" sz="1200" b="1" dirty="0">
                <a:latin typeface="+mn-ea"/>
              </a:rPr>
              <a:t>{</a:t>
            </a:r>
          </a:p>
          <a:p>
            <a:r>
              <a:rPr lang="en-US" altLang="zh-CN" sz="1200" b="1" dirty="0">
                <a:latin typeface="+mn-ea"/>
              </a:rPr>
              <a:t>    float f = 123.456f;</a:t>
            </a:r>
          </a:p>
          <a:p>
            <a:r>
              <a:rPr lang="en-US" altLang="zh-CN" sz="1200" b="1" dirty="0">
                <a:latin typeface="+mn-ea"/>
              </a:rPr>
              <a:t>    </a:t>
            </a:r>
            <a:r>
              <a:rPr lang="en-US" altLang="zh-CN" sz="1200" b="1" dirty="0" err="1">
                <a:latin typeface="+mn-ea"/>
              </a:rPr>
              <a:t>printf</a:t>
            </a:r>
            <a:r>
              <a:rPr lang="en-US" altLang="zh-CN" sz="1200" b="1" dirty="0">
                <a:latin typeface="+mn-ea"/>
              </a:rPr>
              <a:t>("f=%f\n", f);</a:t>
            </a:r>
          </a:p>
          <a:p>
            <a:r>
              <a:rPr lang="en-US" altLang="zh-CN" sz="1200" b="1" dirty="0">
                <a:latin typeface="+mn-ea"/>
              </a:rPr>
              <a:t>    </a:t>
            </a:r>
            <a:r>
              <a:rPr lang="en-US" altLang="zh-CN" sz="1200" b="1" dirty="0" err="1">
                <a:latin typeface="+mn-ea"/>
              </a:rPr>
              <a:t>printf</a:t>
            </a:r>
            <a:r>
              <a:rPr lang="en-US" altLang="zh-CN" sz="1200" b="1" dirty="0">
                <a:latin typeface="+mn-ea"/>
              </a:rPr>
              <a:t>("f=%e\n", f);</a:t>
            </a:r>
          </a:p>
          <a:p>
            <a:r>
              <a:rPr lang="en-US" altLang="zh-CN" sz="1200" b="1" dirty="0">
                <a:latin typeface="+mn-ea"/>
              </a:rPr>
              <a:t>    </a:t>
            </a:r>
            <a:r>
              <a:rPr lang="en-US" altLang="zh-CN" sz="1200" b="1" dirty="0" err="1">
                <a:latin typeface="+mn-ea"/>
              </a:rPr>
              <a:t>printf</a:t>
            </a:r>
            <a:r>
              <a:rPr lang="en-US" altLang="zh-CN" sz="1200" b="1" dirty="0">
                <a:latin typeface="+mn-ea"/>
              </a:rPr>
              <a:t>("f=%E\n", f);</a:t>
            </a:r>
          </a:p>
          <a:p>
            <a:r>
              <a:rPr lang="en-US" altLang="zh-CN" sz="1200" b="1" dirty="0">
                <a:latin typeface="+mn-ea"/>
              </a:rPr>
              <a:t>    </a:t>
            </a:r>
            <a:r>
              <a:rPr lang="en-US" altLang="zh-CN" sz="1200" b="1" dirty="0" err="1">
                <a:latin typeface="+mn-ea"/>
              </a:rPr>
              <a:t>printf</a:t>
            </a:r>
            <a:r>
              <a:rPr lang="en-US" altLang="zh-CN" sz="1200" b="1" dirty="0">
                <a:latin typeface="+mn-ea"/>
              </a:rPr>
              <a:t>("f=%g\n", f);</a:t>
            </a:r>
          </a:p>
          <a:p>
            <a:r>
              <a:rPr lang="en-US" altLang="zh-CN" sz="1200" b="1" dirty="0">
                <a:latin typeface="+mn-ea"/>
              </a:rPr>
              <a:t>    </a:t>
            </a:r>
            <a:r>
              <a:rPr lang="en-US" altLang="zh-CN" sz="1200" b="1" dirty="0" err="1">
                <a:latin typeface="+mn-ea"/>
              </a:rPr>
              <a:t>printf</a:t>
            </a:r>
            <a:r>
              <a:rPr lang="en-US" altLang="zh-CN" sz="1200" b="1" dirty="0">
                <a:latin typeface="+mn-ea"/>
              </a:rPr>
              <a:t>("f=%G\n\n", f);</a:t>
            </a:r>
          </a:p>
          <a:p>
            <a:endParaRPr lang="en-US" altLang="zh-CN" sz="1200" b="1" dirty="0">
              <a:latin typeface="+mn-ea"/>
            </a:endParaRPr>
          </a:p>
          <a:p>
            <a:r>
              <a:rPr lang="en-US" altLang="zh-CN" sz="1200" b="1" dirty="0">
                <a:latin typeface="+mn-ea"/>
              </a:rPr>
              <a:t>    f = 0.123456789f;</a:t>
            </a:r>
          </a:p>
          <a:p>
            <a:r>
              <a:rPr lang="en-US" altLang="zh-CN" sz="1200" b="1" dirty="0">
                <a:latin typeface="+mn-ea"/>
              </a:rPr>
              <a:t>    </a:t>
            </a:r>
            <a:r>
              <a:rPr lang="en-US" altLang="zh-CN" sz="1200" b="1" dirty="0" err="1">
                <a:latin typeface="+mn-ea"/>
              </a:rPr>
              <a:t>printf</a:t>
            </a:r>
            <a:r>
              <a:rPr lang="en-US" altLang="zh-CN" sz="1200" b="1" dirty="0">
                <a:latin typeface="+mn-ea"/>
              </a:rPr>
              <a:t>("f=%f\n", f);</a:t>
            </a:r>
          </a:p>
          <a:p>
            <a:r>
              <a:rPr lang="en-US" altLang="zh-CN" sz="1200" b="1" dirty="0">
                <a:latin typeface="+mn-ea"/>
              </a:rPr>
              <a:t>    </a:t>
            </a:r>
            <a:r>
              <a:rPr lang="en-US" altLang="zh-CN" sz="1200" b="1" dirty="0" err="1">
                <a:latin typeface="+mn-ea"/>
              </a:rPr>
              <a:t>printf</a:t>
            </a:r>
            <a:r>
              <a:rPr lang="en-US" altLang="zh-CN" sz="1200" b="1" dirty="0">
                <a:latin typeface="+mn-ea"/>
              </a:rPr>
              <a:t>("f=%e\n", f);</a:t>
            </a:r>
          </a:p>
          <a:p>
            <a:r>
              <a:rPr lang="en-US" altLang="zh-CN" sz="1200" b="1" dirty="0">
                <a:latin typeface="+mn-ea"/>
              </a:rPr>
              <a:t>    </a:t>
            </a:r>
            <a:r>
              <a:rPr lang="en-US" altLang="zh-CN" sz="1200" b="1" dirty="0" err="1">
                <a:latin typeface="+mn-ea"/>
              </a:rPr>
              <a:t>printf</a:t>
            </a:r>
            <a:r>
              <a:rPr lang="en-US" altLang="zh-CN" sz="1200" b="1" dirty="0">
                <a:latin typeface="+mn-ea"/>
              </a:rPr>
              <a:t>("f=%E\n", f);</a:t>
            </a:r>
          </a:p>
          <a:p>
            <a:r>
              <a:rPr lang="en-US" altLang="zh-CN" sz="1200" b="1" dirty="0">
                <a:latin typeface="+mn-ea"/>
              </a:rPr>
              <a:t>    </a:t>
            </a:r>
            <a:r>
              <a:rPr lang="en-US" altLang="zh-CN" sz="1200" b="1" dirty="0" err="1">
                <a:latin typeface="+mn-ea"/>
              </a:rPr>
              <a:t>printf</a:t>
            </a:r>
            <a:r>
              <a:rPr lang="en-US" altLang="zh-CN" sz="1200" b="1" dirty="0">
                <a:latin typeface="+mn-ea"/>
              </a:rPr>
              <a:t>("f=%g\n", f);</a:t>
            </a:r>
          </a:p>
          <a:p>
            <a:r>
              <a:rPr lang="en-US" altLang="zh-CN" sz="1200" b="1" dirty="0">
                <a:latin typeface="+mn-ea"/>
              </a:rPr>
              <a:t>    </a:t>
            </a:r>
            <a:r>
              <a:rPr lang="en-US" altLang="zh-CN" sz="1200" b="1" dirty="0" err="1">
                <a:latin typeface="+mn-ea"/>
              </a:rPr>
              <a:t>printf</a:t>
            </a:r>
            <a:r>
              <a:rPr lang="en-US" altLang="zh-CN" sz="1200" b="1" dirty="0">
                <a:latin typeface="+mn-ea"/>
              </a:rPr>
              <a:t>("f=%G\n\n", f);</a:t>
            </a:r>
          </a:p>
          <a:p>
            <a:endParaRPr lang="en-US" altLang="zh-CN" sz="1200" b="1" dirty="0">
              <a:latin typeface="+mn-ea"/>
            </a:endParaRPr>
          </a:p>
          <a:p>
            <a:r>
              <a:rPr lang="en-US" altLang="zh-CN" sz="1200" b="1" dirty="0">
                <a:latin typeface="+mn-ea"/>
              </a:rPr>
              <a:t>    f = 123456789.0f;</a:t>
            </a:r>
          </a:p>
          <a:p>
            <a:r>
              <a:rPr lang="en-US" altLang="zh-CN" sz="1200" b="1" dirty="0">
                <a:latin typeface="+mn-ea"/>
              </a:rPr>
              <a:t>    </a:t>
            </a:r>
            <a:r>
              <a:rPr lang="en-US" altLang="zh-CN" sz="1200" b="1" dirty="0" err="1">
                <a:latin typeface="+mn-ea"/>
              </a:rPr>
              <a:t>printf</a:t>
            </a:r>
            <a:r>
              <a:rPr lang="en-US" altLang="zh-CN" sz="1200" b="1" dirty="0">
                <a:latin typeface="+mn-ea"/>
              </a:rPr>
              <a:t>("f=%f\n", f);</a:t>
            </a:r>
          </a:p>
          <a:p>
            <a:r>
              <a:rPr lang="en-US" altLang="zh-CN" sz="1200" b="1" dirty="0">
                <a:latin typeface="+mn-ea"/>
              </a:rPr>
              <a:t>    </a:t>
            </a:r>
            <a:r>
              <a:rPr lang="en-US" altLang="zh-CN" sz="1200" b="1" dirty="0" err="1">
                <a:latin typeface="+mn-ea"/>
              </a:rPr>
              <a:t>printf</a:t>
            </a:r>
            <a:r>
              <a:rPr lang="en-US" altLang="zh-CN" sz="1200" b="1" dirty="0">
                <a:latin typeface="+mn-ea"/>
              </a:rPr>
              <a:t>("f=%e\n", f);</a:t>
            </a:r>
          </a:p>
          <a:p>
            <a:r>
              <a:rPr lang="en-US" altLang="zh-CN" sz="1200" b="1" dirty="0">
                <a:latin typeface="+mn-ea"/>
              </a:rPr>
              <a:t>    </a:t>
            </a:r>
            <a:r>
              <a:rPr lang="en-US" altLang="zh-CN" sz="1200" b="1" dirty="0" err="1">
                <a:latin typeface="+mn-ea"/>
              </a:rPr>
              <a:t>printf</a:t>
            </a:r>
            <a:r>
              <a:rPr lang="en-US" altLang="zh-CN" sz="1200" b="1" dirty="0">
                <a:latin typeface="+mn-ea"/>
              </a:rPr>
              <a:t>("f=%E\n", f);</a:t>
            </a:r>
          </a:p>
          <a:p>
            <a:r>
              <a:rPr lang="en-US" altLang="zh-CN" sz="1200" b="1" dirty="0">
                <a:latin typeface="+mn-ea"/>
              </a:rPr>
              <a:t>    </a:t>
            </a:r>
            <a:r>
              <a:rPr lang="en-US" altLang="zh-CN" sz="1200" b="1" dirty="0" err="1">
                <a:latin typeface="+mn-ea"/>
              </a:rPr>
              <a:t>printf</a:t>
            </a:r>
            <a:r>
              <a:rPr lang="en-US" altLang="zh-CN" sz="1200" b="1" dirty="0">
                <a:latin typeface="+mn-ea"/>
              </a:rPr>
              <a:t>("f=%g\n", f);</a:t>
            </a:r>
          </a:p>
          <a:p>
            <a:r>
              <a:rPr lang="en-US" altLang="zh-CN" sz="1200" b="1" dirty="0">
                <a:latin typeface="+mn-ea"/>
              </a:rPr>
              <a:t>    </a:t>
            </a:r>
            <a:r>
              <a:rPr lang="en-US" altLang="zh-CN" sz="1200" b="1" dirty="0" err="1">
                <a:latin typeface="+mn-ea"/>
              </a:rPr>
              <a:t>printf</a:t>
            </a:r>
            <a:r>
              <a:rPr lang="en-US" altLang="zh-CN" sz="1200" b="1" dirty="0">
                <a:latin typeface="+mn-ea"/>
              </a:rPr>
              <a:t>("f=%G\n\n", f);</a:t>
            </a:r>
          </a:p>
          <a:p>
            <a:endParaRPr lang="en-US" altLang="zh-CN" sz="1200" b="1" dirty="0">
              <a:latin typeface="+mn-ea"/>
            </a:endParaRPr>
          </a:p>
          <a:p>
            <a:r>
              <a:rPr lang="en-US" altLang="zh-CN" sz="1200" b="1" dirty="0">
                <a:latin typeface="+mn-ea"/>
              </a:rPr>
              <a:t>    return 0;</a:t>
            </a:r>
          </a:p>
          <a:p>
            <a:r>
              <a:rPr lang="en-US" altLang="zh-CN" sz="1200" b="1" dirty="0">
                <a:latin typeface="+mn-ea"/>
              </a:rPr>
              <a:t>}</a:t>
            </a:r>
            <a:endParaRPr kumimoji="1" lang="zh-CN" altLang="en-US" sz="1000" b="1" dirty="0">
              <a:latin typeface="+mn-ea"/>
            </a:endParaRP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4" y="1323972"/>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运行结果：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参考</a:t>
            </a:r>
            <a:r>
              <a:rPr kumimoji="1" lang="en-US" altLang="zh-CN" sz="1600" b="1" dirty="0" err="1">
                <a:latin typeface="+mn-ea"/>
              </a:rPr>
              <a:t>printf</a:t>
            </a:r>
            <a:r>
              <a:rPr kumimoji="1" lang="zh-CN" altLang="en-US" sz="1600" b="1" dirty="0">
                <a:latin typeface="+mn-ea"/>
              </a:rPr>
              <a:t>的格式控制符和附加格式控制符，给出解释：</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%f</a:t>
            </a:r>
            <a:r>
              <a:rPr kumimoji="1" lang="zh-CN" altLang="en-US" sz="1600" b="1" dirty="0">
                <a:latin typeface="+mn-ea"/>
              </a:rPr>
              <a:t>：将浮点数以十进制的</a:t>
            </a:r>
            <a:r>
              <a:rPr kumimoji="1" lang="en-US" altLang="zh-CN" sz="1600" b="1" dirty="0">
                <a:latin typeface="+mn-ea"/>
              </a:rPr>
              <a:t>__</a:t>
            </a:r>
            <a:r>
              <a:rPr kumimoji="1" lang="zh-CN" altLang="en-US" sz="1600" b="1" u="sng" dirty="0">
                <a:latin typeface="+mn-ea"/>
              </a:rPr>
              <a:t>小数</a:t>
            </a:r>
            <a:r>
              <a:rPr kumimoji="1" lang="en-US" altLang="zh-CN" sz="1600" b="1" dirty="0">
                <a:latin typeface="+mn-ea"/>
              </a:rPr>
              <a:t>__</a:t>
            </a:r>
            <a:r>
              <a:rPr kumimoji="1" lang="zh-CN" altLang="en-US" sz="1600" b="1" dirty="0">
                <a:latin typeface="+mn-ea"/>
              </a:rPr>
              <a:t>形式输出</a:t>
            </a:r>
            <a:endParaRPr kumimoji="1" lang="en-US" altLang="zh-CN" sz="1600" b="1" dirty="0">
              <a:latin typeface="+mn-ea"/>
            </a:endParaRPr>
          </a:p>
          <a:p>
            <a:pPr fontAlgn="base">
              <a:spcBef>
                <a:spcPct val="0"/>
              </a:spcBef>
              <a:spcAft>
                <a:spcPct val="0"/>
              </a:spcAft>
            </a:pPr>
            <a:r>
              <a:rPr kumimoji="1" lang="en-US" altLang="zh-CN" sz="1600" b="1" dirty="0">
                <a:latin typeface="+mn-ea"/>
              </a:rPr>
              <a:t>%e</a:t>
            </a:r>
            <a:r>
              <a:rPr kumimoji="1" lang="zh-CN" altLang="en-US" sz="1600" b="1" dirty="0">
                <a:latin typeface="+mn-ea"/>
              </a:rPr>
              <a:t>：将浮点数以十进制的</a:t>
            </a:r>
            <a:r>
              <a:rPr kumimoji="1" lang="en-US" altLang="zh-CN" sz="1600" b="1" dirty="0">
                <a:latin typeface="+mn-ea"/>
              </a:rPr>
              <a:t>__</a:t>
            </a:r>
            <a:r>
              <a:rPr kumimoji="1" lang="zh-CN" altLang="en-US" sz="1600" b="1" u="sng" dirty="0">
                <a:latin typeface="+mn-ea"/>
              </a:rPr>
              <a:t>指数</a:t>
            </a:r>
            <a:r>
              <a:rPr kumimoji="1" lang="en-US" altLang="zh-CN" sz="1600" b="1" dirty="0">
                <a:latin typeface="+mn-ea"/>
              </a:rPr>
              <a:t>__</a:t>
            </a:r>
            <a:r>
              <a:rPr kumimoji="1" lang="zh-CN" altLang="en-US" sz="1600" b="1" dirty="0">
                <a:latin typeface="+mn-ea"/>
              </a:rPr>
              <a:t>形式输出</a:t>
            </a:r>
            <a:endParaRPr kumimoji="1" lang="en-US" altLang="zh-CN" sz="1600" b="1" dirty="0">
              <a:latin typeface="+mn-ea"/>
            </a:endParaRPr>
          </a:p>
          <a:p>
            <a:pPr fontAlgn="base">
              <a:spcBef>
                <a:spcPct val="0"/>
              </a:spcBef>
              <a:spcAft>
                <a:spcPct val="0"/>
              </a:spcAft>
            </a:pPr>
            <a:r>
              <a:rPr kumimoji="1" lang="en-US" altLang="zh-CN" sz="1600" b="1" dirty="0">
                <a:latin typeface="+mn-ea"/>
              </a:rPr>
              <a:t>%E</a:t>
            </a:r>
            <a:r>
              <a:rPr kumimoji="1" lang="zh-CN" altLang="en-US" sz="1600" b="1" dirty="0">
                <a:latin typeface="+mn-ea"/>
              </a:rPr>
              <a:t>：将浮点数以十进制的</a:t>
            </a:r>
            <a:r>
              <a:rPr kumimoji="1" lang="en-US" altLang="zh-CN" sz="1600" b="1" dirty="0">
                <a:latin typeface="+mn-ea"/>
              </a:rPr>
              <a:t>__</a:t>
            </a:r>
            <a:r>
              <a:rPr kumimoji="1" lang="zh-CN" altLang="en-US" sz="1600" b="1" u="sng" dirty="0">
                <a:latin typeface="+mn-ea"/>
              </a:rPr>
              <a:t>指数</a:t>
            </a:r>
            <a:r>
              <a:rPr kumimoji="1" lang="en-US" altLang="zh-CN" sz="1600" b="1" dirty="0">
                <a:latin typeface="+mn-ea"/>
              </a:rPr>
              <a:t>__</a:t>
            </a:r>
            <a:r>
              <a:rPr kumimoji="1" lang="zh-CN" altLang="en-US" sz="1600" b="1" dirty="0">
                <a:latin typeface="+mn-ea"/>
              </a:rPr>
              <a:t>形式输出，</a:t>
            </a:r>
            <a:endParaRPr kumimoji="1" lang="en-US" altLang="zh-CN" sz="1600" b="1" dirty="0">
              <a:latin typeface="+mn-ea"/>
            </a:endParaRPr>
          </a:p>
          <a:p>
            <a:pPr fontAlgn="base">
              <a:spcBef>
                <a:spcPct val="0"/>
              </a:spcBef>
              <a:spcAft>
                <a:spcPct val="0"/>
              </a:spcAft>
            </a:pPr>
            <a:r>
              <a:rPr kumimoji="1" lang="en-US" altLang="zh-CN" sz="1600" b="1" dirty="0">
                <a:latin typeface="+mn-ea"/>
              </a:rPr>
              <a:t>%e</a:t>
            </a:r>
            <a:r>
              <a:rPr kumimoji="1" lang="zh-CN" altLang="en-US" sz="1600" b="1" dirty="0">
                <a:latin typeface="+mn-ea"/>
              </a:rPr>
              <a:t>和</a:t>
            </a:r>
            <a:r>
              <a:rPr kumimoji="1" lang="en-US" altLang="zh-CN" sz="1600" b="1" dirty="0">
                <a:latin typeface="+mn-ea"/>
              </a:rPr>
              <a:t>%E</a:t>
            </a:r>
            <a:r>
              <a:rPr kumimoji="1" lang="zh-CN" altLang="en-US" sz="1600" b="1" dirty="0">
                <a:latin typeface="+mn-ea"/>
              </a:rPr>
              <a:t>的区别是</a:t>
            </a:r>
            <a:r>
              <a:rPr kumimoji="1" lang="en-US" altLang="zh-CN" sz="1600" b="1" dirty="0">
                <a:latin typeface="+mn-ea"/>
              </a:rPr>
              <a:t>__</a:t>
            </a:r>
            <a:r>
              <a:rPr kumimoji="1" lang="zh-CN" altLang="en-US" sz="1600" b="1" u="sng" dirty="0">
                <a:latin typeface="+mn-ea"/>
              </a:rPr>
              <a:t>对应指数形式的</a:t>
            </a:r>
            <a:r>
              <a:rPr kumimoji="1" lang="en-US" altLang="zh-CN" sz="1600" b="1" u="sng" dirty="0">
                <a:latin typeface="+mn-ea"/>
              </a:rPr>
              <a:t>e</a:t>
            </a:r>
            <a:r>
              <a:rPr kumimoji="1" lang="zh-CN" altLang="en-US" sz="1600" b="1" u="sng" dirty="0">
                <a:latin typeface="+mn-ea"/>
              </a:rPr>
              <a:t>的大小写</a:t>
            </a:r>
            <a:r>
              <a:rPr kumimoji="1" lang="en-US" altLang="zh-CN" sz="1600" b="1" dirty="0">
                <a:latin typeface="+mn-ea"/>
              </a:rPr>
              <a:t>__</a:t>
            </a: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%g/%G</a:t>
            </a:r>
            <a:r>
              <a:rPr kumimoji="1" lang="zh-CN" altLang="en-US" sz="1600" b="1" dirty="0">
                <a:latin typeface="+mn-ea"/>
              </a:rPr>
              <a:t>：输出形式为</a:t>
            </a:r>
            <a:r>
              <a:rPr kumimoji="1" lang="en-US" altLang="zh-CN" sz="1600" b="1" dirty="0">
                <a:latin typeface="+mn-ea"/>
              </a:rPr>
              <a:t>_</a:t>
            </a:r>
            <a:r>
              <a:rPr kumimoji="1" lang="zh-CN" altLang="en-US" sz="1600" b="1" i="0" u="sng" strike="noStrike" cap="none" normalizeH="0" baseline="0" dirty="0">
                <a:ln>
                  <a:noFill/>
                </a:ln>
                <a:solidFill>
                  <a:schemeClr val="tx1"/>
                </a:solidFill>
                <a:effectLst/>
                <a:latin typeface="宋体" pitchFamily="2" charset="-122"/>
                <a:ea typeface="宋体" pitchFamily="2" charset="-122"/>
              </a:rPr>
              <a:t>从</a:t>
            </a:r>
            <a:r>
              <a:rPr kumimoji="1" lang="en-US" altLang="zh-CN" sz="1600" b="1" i="0" u="sng" strike="noStrike" cap="none" normalizeH="0" baseline="0" dirty="0">
                <a:ln>
                  <a:noFill/>
                </a:ln>
                <a:solidFill>
                  <a:schemeClr val="tx1"/>
                </a:solidFill>
                <a:effectLst/>
                <a:latin typeface="宋体" pitchFamily="2" charset="-122"/>
                <a:ea typeface="宋体" pitchFamily="2" charset="-122"/>
              </a:rPr>
              <a:t>f</a:t>
            </a:r>
            <a:r>
              <a:rPr kumimoji="1" lang="zh-CN" altLang="en-US" sz="1600" b="1" i="0" u="sng" strike="noStrike" cap="none" normalizeH="0" baseline="0" dirty="0">
                <a:ln>
                  <a:noFill/>
                </a:ln>
                <a:solidFill>
                  <a:schemeClr val="tx1"/>
                </a:solidFill>
                <a:effectLst/>
                <a:latin typeface="宋体" pitchFamily="2" charset="-122"/>
                <a:ea typeface="宋体" pitchFamily="2" charset="-122"/>
              </a:rPr>
              <a:t>，</a:t>
            </a:r>
            <a:r>
              <a:rPr kumimoji="1" lang="en-US" altLang="zh-CN" sz="1600" b="1" i="0" u="sng" strike="noStrike" cap="none" normalizeH="0" baseline="0" dirty="0">
                <a:ln>
                  <a:noFill/>
                </a:ln>
                <a:solidFill>
                  <a:schemeClr val="tx1"/>
                </a:solidFill>
                <a:effectLst/>
                <a:latin typeface="宋体" pitchFamily="2" charset="-122"/>
                <a:ea typeface="宋体" pitchFamily="2" charset="-122"/>
              </a:rPr>
              <a:t>e</a:t>
            </a:r>
            <a:r>
              <a:rPr kumimoji="1" lang="zh-CN" altLang="en-US" sz="1600" b="1" i="0" u="sng" strike="noStrike" cap="none" normalizeH="0" baseline="0" dirty="0">
                <a:ln>
                  <a:noFill/>
                </a:ln>
                <a:solidFill>
                  <a:schemeClr val="tx1"/>
                </a:solidFill>
                <a:effectLst/>
                <a:latin typeface="宋体" pitchFamily="2" charset="-122"/>
                <a:ea typeface="宋体" pitchFamily="2" charset="-122"/>
              </a:rPr>
              <a:t>中选择宽度较短的形式输出</a:t>
            </a:r>
            <a:endParaRPr kumimoji="1" lang="en-US" altLang="zh-CN" sz="1600" b="1" i="0" u="sng" strike="noStrike" cap="none" normalizeH="0" baseline="0" dirty="0">
              <a:ln>
                <a:noFill/>
              </a:ln>
              <a:solidFill>
                <a:schemeClr val="tx1"/>
              </a:solidFill>
              <a:effectLst/>
              <a:latin typeface="宋体" pitchFamily="2" charset="-122"/>
              <a:ea typeface="宋体" pitchFamily="2" charset="-122"/>
            </a:endParaRPr>
          </a:p>
          <a:p>
            <a:pPr fontAlgn="base">
              <a:spcBef>
                <a:spcPct val="0"/>
              </a:spcBef>
              <a:spcAft>
                <a:spcPct val="0"/>
              </a:spcAft>
            </a:pPr>
            <a:r>
              <a:rPr kumimoji="1" lang="en-US" altLang="zh-CN" sz="1600" b="1" dirty="0">
                <a:latin typeface="宋体" pitchFamily="2" charset="-122"/>
                <a:ea typeface="宋体" pitchFamily="2" charset="-122"/>
              </a:rPr>
              <a:t>       </a:t>
            </a:r>
            <a:r>
              <a:rPr kumimoji="1" lang="zh-CN" altLang="en-US" sz="1600" b="1" i="0" u="sng" strike="noStrike" cap="none" normalizeH="0" baseline="0" dirty="0">
                <a:ln>
                  <a:noFill/>
                </a:ln>
                <a:solidFill>
                  <a:schemeClr val="tx1"/>
                </a:solidFill>
                <a:effectLst/>
                <a:latin typeface="宋体" pitchFamily="2" charset="-122"/>
                <a:ea typeface="宋体" pitchFamily="2" charset="-122"/>
              </a:rPr>
              <a:t>浮点数</a:t>
            </a:r>
            <a:r>
              <a:rPr kumimoji="1" lang="en-US" altLang="zh-CN" sz="1600" b="1" dirty="0">
                <a:latin typeface="+mn-ea"/>
              </a:rPr>
              <a:t>___</a:t>
            </a:r>
          </a:p>
          <a:p>
            <a:pPr fontAlgn="base">
              <a:spcBef>
                <a:spcPct val="0"/>
              </a:spcBef>
              <a:spcAft>
                <a:spcPct val="0"/>
              </a:spcAft>
            </a:pPr>
            <a:r>
              <a:rPr kumimoji="1" lang="zh-CN" altLang="en-US" sz="1600" b="1" dirty="0">
                <a:latin typeface="+mn-ea"/>
              </a:rPr>
              <a:t>★ 仔细观察并叙述清楚，如果觉得左例还不足以理解，</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可以自己再构造测试数据</a:t>
            </a:r>
            <a:endParaRPr kumimoji="1" lang="en-US" altLang="zh-CN" sz="1600" b="1" dirty="0">
              <a:latin typeface="+mn-ea"/>
            </a:endParaRPr>
          </a:p>
          <a:p>
            <a:pPr fontAlgn="base">
              <a:spcBef>
                <a:spcPct val="0"/>
              </a:spcBef>
              <a:spcAft>
                <a:spcPct val="0"/>
              </a:spcAft>
            </a:pPr>
            <a:r>
              <a:rPr kumimoji="1" lang="en-US" altLang="zh-CN" sz="1600" b="1" dirty="0">
                <a:latin typeface="+mn-ea"/>
              </a:rPr>
              <a:t>%g/%G</a:t>
            </a:r>
            <a:r>
              <a:rPr kumimoji="1" lang="zh-CN" altLang="en-US" sz="1600" b="1" dirty="0">
                <a:latin typeface="+mn-ea"/>
              </a:rPr>
              <a:t>：输出形式的差别为</a:t>
            </a:r>
            <a:r>
              <a:rPr kumimoji="1" lang="en-US" altLang="zh-CN" sz="1600" b="1" dirty="0">
                <a:latin typeface="+mn-ea"/>
              </a:rPr>
              <a:t>_</a:t>
            </a:r>
            <a:r>
              <a:rPr kumimoji="1" lang="zh-CN" altLang="en-US" sz="1600" b="1" u="sng" dirty="0">
                <a:latin typeface="+mn-ea"/>
              </a:rPr>
              <a:t>对应指数形式的</a:t>
            </a:r>
            <a:r>
              <a:rPr kumimoji="1" lang="en-US" altLang="zh-CN" sz="1600" b="1" u="sng" dirty="0">
                <a:latin typeface="+mn-ea"/>
              </a:rPr>
              <a:t>e</a:t>
            </a:r>
            <a:r>
              <a:rPr kumimoji="1" lang="zh-CN" altLang="en-US" sz="1600" b="1" u="sng" dirty="0">
                <a:latin typeface="+mn-ea"/>
              </a:rPr>
              <a:t>的大小写</a:t>
            </a:r>
            <a:r>
              <a:rPr kumimoji="1" lang="en-US" altLang="zh-CN" sz="1600" b="1" dirty="0">
                <a:latin typeface="+mn-ea"/>
              </a:rPr>
              <a:t>_</a:t>
            </a:r>
          </a:p>
        </p:txBody>
      </p:sp>
      <p:pic>
        <p:nvPicPr>
          <p:cNvPr id="4" name="图片 3">
            <a:extLst>
              <a:ext uri="{FF2B5EF4-FFF2-40B4-BE49-F238E27FC236}">
                <a16:creationId xmlns:a16="http://schemas.microsoft.com/office/drawing/2014/main" id="{F6F69580-D702-4675-8E4F-66C695D55D04}"/>
              </a:ext>
            </a:extLst>
          </p:cNvPr>
          <p:cNvPicPr>
            <a:picLocks noChangeAspect="1"/>
          </p:cNvPicPr>
          <p:nvPr/>
        </p:nvPicPr>
        <p:blipFill>
          <a:blip r:embed="rId2"/>
          <a:stretch>
            <a:fillRect/>
          </a:stretch>
        </p:blipFill>
        <p:spPr>
          <a:xfrm>
            <a:off x="7299896" y="655241"/>
            <a:ext cx="1950855" cy="2639391"/>
          </a:xfrm>
          <a:prstGeom prst="rect">
            <a:avLst/>
          </a:prstGeom>
          <a:ln>
            <a:solidFill>
              <a:schemeClr val="accent1"/>
            </a:solidFill>
          </a:ln>
        </p:spPr>
      </p:pic>
    </p:spTree>
    <p:extLst>
      <p:ext uri="{BB962C8B-B14F-4D97-AF65-F5344CB8AC3E}">
        <p14:creationId xmlns:p14="http://schemas.microsoft.com/office/powerpoint/2010/main" val="79424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格式化输出函数</a:t>
            </a:r>
            <a:r>
              <a:rPr lang="en-US" altLang="zh-CN" sz="1600" b="1" dirty="0" err="1">
                <a:latin typeface="+mn-ea"/>
              </a:rPr>
              <a:t>printf</a:t>
            </a:r>
            <a:r>
              <a:rPr lang="zh-CN" altLang="en-US" sz="1600" b="1" dirty="0">
                <a:latin typeface="+mn-ea"/>
              </a:rPr>
              <a:t>的基本理解</a:t>
            </a:r>
          </a:p>
          <a:p>
            <a:pPr algn="l" eaLnBrk="1" hangingPunct="1"/>
            <a:r>
              <a:rPr lang="en-US" altLang="zh-CN" sz="1600" b="1" dirty="0">
                <a:latin typeface="+mn-ea"/>
              </a:rPr>
              <a:t>   G.</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200" b="1" dirty="0">
                <a:latin typeface="+mn-ea"/>
              </a:rPr>
              <a:t>#include &lt;</a:t>
            </a:r>
            <a:r>
              <a:rPr lang="en-US" altLang="zh-CN" sz="1200" b="1" dirty="0" err="1">
                <a:latin typeface="+mn-ea"/>
              </a:rPr>
              <a:t>stdio.h</a:t>
            </a:r>
            <a:r>
              <a:rPr lang="en-US" altLang="zh-CN" sz="1200" b="1" dirty="0">
                <a:latin typeface="+mn-ea"/>
              </a:rPr>
              <a:t>&gt;</a:t>
            </a:r>
          </a:p>
          <a:p>
            <a:r>
              <a:rPr lang="en-US" altLang="zh-CN" sz="1200" b="1" dirty="0">
                <a:latin typeface="+mn-ea"/>
              </a:rPr>
              <a:t>int main()</a:t>
            </a:r>
          </a:p>
          <a:p>
            <a:r>
              <a:rPr lang="en-US" altLang="zh-CN" sz="1200" b="1" dirty="0">
                <a:latin typeface="+mn-ea"/>
              </a:rPr>
              <a:t>{</a:t>
            </a:r>
          </a:p>
          <a:p>
            <a:r>
              <a:rPr lang="en-US" altLang="zh-CN" sz="1200" b="1" dirty="0">
                <a:latin typeface="+mn-ea"/>
              </a:rPr>
              <a:t>    double f = 123.456;</a:t>
            </a:r>
          </a:p>
          <a:p>
            <a:r>
              <a:rPr lang="en-US" altLang="zh-CN" sz="1200" b="1" dirty="0">
                <a:latin typeface="+mn-ea"/>
              </a:rPr>
              <a:t>    </a:t>
            </a:r>
            <a:r>
              <a:rPr lang="en-US" altLang="zh-CN" sz="1200" b="1" dirty="0" err="1">
                <a:latin typeface="+mn-ea"/>
              </a:rPr>
              <a:t>printf</a:t>
            </a:r>
            <a:r>
              <a:rPr lang="en-US" altLang="zh-CN" sz="1200" b="1" dirty="0">
                <a:latin typeface="+mn-ea"/>
              </a:rPr>
              <a:t>("f=%f\n", f);</a:t>
            </a:r>
          </a:p>
          <a:p>
            <a:r>
              <a:rPr lang="en-US" altLang="zh-CN" sz="1200" b="1" dirty="0">
                <a:latin typeface="+mn-ea"/>
              </a:rPr>
              <a:t>    </a:t>
            </a:r>
            <a:r>
              <a:rPr lang="en-US" altLang="zh-CN" sz="1200" b="1" dirty="0" err="1">
                <a:latin typeface="+mn-ea"/>
              </a:rPr>
              <a:t>printf</a:t>
            </a:r>
            <a:r>
              <a:rPr lang="en-US" altLang="zh-CN" sz="1200" b="1" dirty="0">
                <a:latin typeface="+mn-ea"/>
              </a:rPr>
              <a:t>("f=%</a:t>
            </a:r>
            <a:r>
              <a:rPr lang="en-US" altLang="zh-CN" sz="1200" b="1" dirty="0" err="1">
                <a:latin typeface="+mn-ea"/>
              </a:rPr>
              <a:t>lf</a:t>
            </a:r>
            <a:r>
              <a:rPr lang="en-US" altLang="zh-CN" sz="1200" b="1" dirty="0">
                <a:latin typeface="+mn-ea"/>
              </a:rPr>
              <a:t>\n", f);</a:t>
            </a:r>
          </a:p>
          <a:p>
            <a:r>
              <a:rPr lang="en-US" altLang="zh-CN" sz="1200" b="1" dirty="0">
                <a:latin typeface="+mn-ea"/>
              </a:rPr>
              <a:t>    </a:t>
            </a:r>
            <a:r>
              <a:rPr lang="en-US" altLang="zh-CN" sz="1200" b="1" dirty="0" err="1">
                <a:latin typeface="+mn-ea"/>
              </a:rPr>
              <a:t>printf</a:t>
            </a:r>
            <a:r>
              <a:rPr lang="en-US" altLang="zh-CN" sz="1200" b="1" dirty="0">
                <a:latin typeface="+mn-ea"/>
              </a:rPr>
              <a:t>("f=%e\n", f);</a:t>
            </a:r>
          </a:p>
          <a:p>
            <a:r>
              <a:rPr lang="en-US" altLang="zh-CN" sz="1200" b="1" dirty="0">
                <a:latin typeface="+mn-ea"/>
              </a:rPr>
              <a:t>    </a:t>
            </a:r>
            <a:r>
              <a:rPr lang="en-US" altLang="zh-CN" sz="1200" b="1" dirty="0" err="1">
                <a:latin typeface="+mn-ea"/>
              </a:rPr>
              <a:t>printf</a:t>
            </a:r>
            <a:r>
              <a:rPr lang="en-US" altLang="zh-CN" sz="1200" b="1" dirty="0">
                <a:latin typeface="+mn-ea"/>
              </a:rPr>
              <a:t>("f=%le\n", f);</a:t>
            </a:r>
          </a:p>
          <a:p>
            <a:r>
              <a:rPr lang="en-US" altLang="zh-CN" sz="1200" b="1" dirty="0">
                <a:latin typeface="+mn-ea"/>
              </a:rPr>
              <a:t>    </a:t>
            </a:r>
            <a:r>
              <a:rPr lang="en-US" altLang="zh-CN" sz="1200" b="1" dirty="0" err="1">
                <a:latin typeface="+mn-ea"/>
              </a:rPr>
              <a:t>printf</a:t>
            </a:r>
            <a:r>
              <a:rPr lang="en-US" altLang="zh-CN" sz="1200" b="1" dirty="0">
                <a:latin typeface="+mn-ea"/>
              </a:rPr>
              <a:t>("f=%g\n", f);</a:t>
            </a:r>
          </a:p>
          <a:p>
            <a:r>
              <a:rPr lang="en-US" altLang="zh-CN" sz="1200" b="1" dirty="0">
                <a:latin typeface="+mn-ea"/>
              </a:rPr>
              <a:t>    </a:t>
            </a:r>
            <a:r>
              <a:rPr lang="en-US" altLang="zh-CN" sz="1200" b="1" dirty="0" err="1">
                <a:latin typeface="+mn-ea"/>
              </a:rPr>
              <a:t>printf</a:t>
            </a:r>
            <a:r>
              <a:rPr lang="en-US" altLang="zh-CN" sz="1200" b="1" dirty="0">
                <a:latin typeface="+mn-ea"/>
              </a:rPr>
              <a:t>("f=%lg\n\n", f);</a:t>
            </a:r>
          </a:p>
          <a:p>
            <a:endParaRPr lang="en-US" altLang="zh-CN" sz="1200" b="1" dirty="0">
              <a:latin typeface="+mn-ea"/>
            </a:endParaRPr>
          </a:p>
          <a:p>
            <a:r>
              <a:rPr lang="en-US" altLang="zh-CN" sz="1200" b="1" dirty="0">
                <a:latin typeface="+mn-ea"/>
              </a:rPr>
              <a:t>    f = 0.123456789;</a:t>
            </a:r>
          </a:p>
          <a:p>
            <a:r>
              <a:rPr lang="en-US" altLang="zh-CN" sz="1200" b="1" dirty="0">
                <a:latin typeface="+mn-ea"/>
              </a:rPr>
              <a:t>    </a:t>
            </a:r>
            <a:r>
              <a:rPr lang="en-US" altLang="zh-CN" sz="1200" b="1" dirty="0" err="1">
                <a:latin typeface="+mn-ea"/>
              </a:rPr>
              <a:t>printf</a:t>
            </a:r>
            <a:r>
              <a:rPr lang="en-US" altLang="zh-CN" sz="1200" b="1" dirty="0">
                <a:latin typeface="+mn-ea"/>
              </a:rPr>
              <a:t>("f=%f\n", f);</a:t>
            </a:r>
          </a:p>
          <a:p>
            <a:r>
              <a:rPr lang="en-US" altLang="zh-CN" sz="1200" b="1" dirty="0">
                <a:latin typeface="+mn-ea"/>
              </a:rPr>
              <a:t>    </a:t>
            </a:r>
            <a:r>
              <a:rPr lang="en-US" altLang="zh-CN" sz="1200" b="1" dirty="0" err="1">
                <a:latin typeface="+mn-ea"/>
              </a:rPr>
              <a:t>printf</a:t>
            </a:r>
            <a:r>
              <a:rPr lang="en-US" altLang="zh-CN" sz="1200" b="1" dirty="0">
                <a:latin typeface="+mn-ea"/>
              </a:rPr>
              <a:t>("f=%</a:t>
            </a:r>
            <a:r>
              <a:rPr lang="en-US" altLang="zh-CN" sz="1200" b="1" dirty="0" err="1">
                <a:latin typeface="+mn-ea"/>
              </a:rPr>
              <a:t>lf</a:t>
            </a:r>
            <a:r>
              <a:rPr lang="en-US" altLang="zh-CN" sz="1200" b="1" dirty="0">
                <a:latin typeface="+mn-ea"/>
              </a:rPr>
              <a:t>\n", f);</a:t>
            </a:r>
          </a:p>
          <a:p>
            <a:r>
              <a:rPr lang="en-US" altLang="zh-CN" sz="1200" b="1" dirty="0">
                <a:latin typeface="+mn-ea"/>
              </a:rPr>
              <a:t>    </a:t>
            </a:r>
            <a:r>
              <a:rPr lang="en-US" altLang="zh-CN" sz="1200" b="1" dirty="0" err="1">
                <a:latin typeface="+mn-ea"/>
              </a:rPr>
              <a:t>printf</a:t>
            </a:r>
            <a:r>
              <a:rPr lang="en-US" altLang="zh-CN" sz="1200" b="1" dirty="0">
                <a:latin typeface="+mn-ea"/>
              </a:rPr>
              <a:t>("f=%e\n", f);</a:t>
            </a:r>
          </a:p>
          <a:p>
            <a:r>
              <a:rPr lang="en-US" altLang="zh-CN" sz="1200" b="1" dirty="0">
                <a:latin typeface="+mn-ea"/>
              </a:rPr>
              <a:t>    </a:t>
            </a:r>
            <a:r>
              <a:rPr lang="en-US" altLang="zh-CN" sz="1200" b="1" dirty="0" err="1">
                <a:latin typeface="+mn-ea"/>
              </a:rPr>
              <a:t>printf</a:t>
            </a:r>
            <a:r>
              <a:rPr lang="en-US" altLang="zh-CN" sz="1200" b="1" dirty="0">
                <a:latin typeface="+mn-ea"/>
              </a:rPr>
              <a:t>("f=%le\n", f);</a:t>
            </a:r>
          </a:p>
          <a:p>
            <a:r>
              <a:rPr lang="en-US" altLang="zh-CN" sz="1200" b="1" dirty="0">
                <a:latin typeface="+mn-ea"/>
              </a:rPr>
              <a:t>    </a:t>
            </a:r>
            <a:r>
              <a:rPr lang="en-US" altLang="zh-CN" sz="1200" b="1" dirty="0" err="1">
                <a:latin typeface="+mn-ea"/>
              </a:rPr>
              <a:t>printf</a:t>
            </a:r>
            <a:r>
              <a:rPr lang="en-US" altLang="zh-CN" sz="1200" b="1" dirty="0">
                <a:latin typeface="+mn-ea"/>
              </a:rPr>
              <a:t>("f=%g\n", f);</a:t>
            </a:r>
          </a:p>
          <a:p>
            <a:r>
              <a:rPr lang="en-US" altLang="zh-CN" sz="1200" b="1" dirty="0">
                <a:latin typeface="+mn-ea"/>
              </a:rPr>
              <a:t>    </a:t>
            </a:r>
            <a:r>
              <a:rPr lang="en-US" altLang="zh-CN" sz="1200" b="1" dirty="0" err="1">
                <a:latin typeface="+mn-ea"/>
              </a:rPr>
              <a:t>printf</a:t>
            </a:r>
            <a:r>
              <a:rPr lang="en-US" altLang="zh-CN" sz="1200" b="1" dirty="0">
                <a:latin typeface="+mn-ea"/>
              </a:rPr>
              <a:t>("f=%lg\n\n", f);</a:t>
            </a:r>
          </a:p>
          <a:p>
            <a:endParaRPr lang="en-US" altLang="zh-CN" sz="1200" b="1" dirty="0">
              <a:latin typeface="+mn-ea"/>
            </a:endParaRPr>
          </a:p>
          <a:p>
            <a:r>
              <a:rPr lang="en-US" altLang="zh-CN" sz="1200" b="1" dirty="0">
                <a:latin typeface="+mn-ea"/>
              </a:rPr>
              <a:t>    f = 123456789.0;</a:t>
            </a:r>
          </a:p>
          <a:p>
            <a:r>
              <a:rPr lang="en-US" altLang="zh-CN" sz="1200" b="1" dirty="0">
                <a:latin typeface="+mn-ea"/>
              </a:rPr>
              <a:t>    </a:t>
            </a:r>
            <a:r>
              <a:rPr lang="en-US" altLang="zh-CN" sz="1200" b="1" dirty="0" err="1">
                <a:latin typeface="+mn-ea"/>
              </a:rPr>
              <a:t>printf</a:t>
            </a:r>
            <a:r>
              <a:rPr lang="en-US" altLang="zh-CN" sz="1200" b="1" dirty="0">
                <a:latin typeface="+mn-ea"/>
              </a:rPr>
              <a:t>("f=%f\n", f);</a:t>
            </a:r>
          </a:p>
          <a:p>
            <a:r>
              <a:rPr lang="en-US" altLang="zh-CN" sz="1200" b="1" dirty="0">
                <a:latin typeface="+mn-ea"/>
              </a:rPr>
              <a:t>    </a:t>
            </a:r>
            <a:r>
              <a:rPr lang="en-US" altLang="zh-CN" sz="1200" b="1" dirty="0" err="1">
                <a:latin typeface="+mn-ea"/>
              </a:rPr>
              <a:t>printf</a:t>
            </a:r>
            <a:r>
              <a:rPr lang="en-US" altLang="zh-CN" sz="1200" b="1" dirty="0">
                <a:latin typeface="+mn-ea"/>
              </a:rPr>
              <a:t>("f=%</a:t>
            </a:r>
            <a:r>
              <a:rPr lang="en-US" altLang="zh-CN" sz="1200" b="1" dirty="0" err="1">
                <a:latin typeface="+mn-ea"/>
              </a:rPr>
              <a:t>lf</a:t>
            </a:r>
            <a:r>
              <a:rPr lang="en-US" altLang="zh-CN" sz="1200" b="1" dirty="0">
                <a:latin typeface="+mn-ea"/>
              </a:rPr>
              <a:t>\n", f);</a:t>
            </a:r>
          </a:p>
          <a:p>
            <a:r>
              <a:rPr lang="en-US" altLang="zh-CN" sz="1200" b="1" dirty="0">
                <a:latin typeface="+mn-ea"/>
              </a:rPr>
              <a:t>    </a:t>
            </a:r>
            <a:r>
              <a:rPr lang="en-US" altLang="zh-CN" sz="1200" b="1" dirty="0" err="1">
                <a:latin typeface="+mn-ea"/>
              </a:rPr>
              <a:t>printf</a:t>
            </a:r>
            <a:r>
              <a:rPr lang="en-US" altLang="zh-CN" sz="1200" b="1" dirty="0">
                <a:latin typeface="+mn-ea"/>
              </a:rPr>
              <a:t>("f=%e\n", f);</a:t>
            </a:r>
          </a:p>
          <a:p>
            <a:r>
              <a:rPr lang="en-US" altLang="zh-CN" sz="1200" b="1" dirty="0">
                <a:latin typeface="+mn-ea"/>
              </a:rPr>
              <a:t>    </a:t>
            </a:r>
            <a:r>
              <a:rPr lang="en-US" altLang="zh-CN" sz="1200" b="1" dirty="0" err="1">
                <a:latin typeface="+mn-ea"/>
              </a:rPr>
              <a:t>printf</a:t>
            </a:r>
            <a:r>
              <a:rPr lang="en-US" altLang="zh-CN" sz="1200" b="1" dirty="0">
                <a:latin typeface="+mn-ea"/>
              </a:rPr>
              <a:t>("f=%le\n", f);</a:t>
            </a:r>
          </a:p>
          <a:p>
            <a:r>
              <a:rPr lang="en-US" altLang="zh-CN" sz="1200" b="1" dirty="0">
                <a:latin typeface="+mn-ea"/>
              </a:rPr>
              <a:t>    </a:t>
            </a:r>
            <a:r>
              <a:rPr lang="en-US" altLang="zh-CN" sz="1200" b="1" dirty="0" err="1">
                <a:latin typeface="+mn-ea"/>
              </a:rPr>
              <a:t>printf</a:t>
            </a:r>
            <a:r>
              <a:rPr lang="en-US" altLang="zh-CN" sz="1200" b="1" dirty="0">
                <a:latin typeface="+mn-ea"/>
              </a:rPr>
              <a:t>("f=%g\n", f);</a:t>
            </a:r>
          </a:p>
          <a:p>
            <a:r>
              <a:rPr lang="en-US" altLang="zh-CN" sz="1200" b="1" dirty="0">
                <a:latin typeface="+mn-ea"/>
              </a:rPr>
              <a:t>    </a:t>
            </a:r>
            <a:r>
              <a:rPr lang="en-US" altLang="zh-CN" sz="1200" b="1" dirty="0" err="1">
                <a:latin typeface="+mn-ea"/>
              </a:rPr>
              <a:t>printf</a:t>
            </a:r>
            <a:r>
              <a:rPr lang="en-US" altLang="zh-CN" sz="1200" b="1" dirty="0">
                <a:latin typeface="+mn-ea"/>
              </a:rPr>
              <a:t>("f=%lg\n\n", f);</a:t>
            </a:r>
          </a:p>
          <a:p>
            <a:r>
              <a:rPr lang="en-US" altLang="zh-CN" sz="1200" b="1" dirty="0">
                <a:latin typeface="+mn-ea"/>
              </a:rPr>
              <a:t>    return 0;</a:t>
            </a:r>
          </a:p>
          <a:p>
            <a:r>
              <a:rPr lang="en-US" altLang="zh-CN" sz="1200" b="1" dirty="0">
                <a:latin typeface="+mn-ea"/>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4" y="1323972"/>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运行结果：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参考</a:t>
            </a:r>
            <a:r>
              <a:rPr kumimoji="1" lang="en-US" altLang="zh-CN" sz="1600" b="1" dirty="0" err="1">
                <a:latin typeface="+mn-ea"/>
              </a:rPr>
              <a:t>printf</a:t>
            </a:r>
            <a:r>
              <a:rPr kumimoji="1" lang="zh-CN" altLang="en-US" sz="1600" b="1" dirty="0">
                <a:latin typeface="+mn-ea"/>
              </a:rPr>
              <a:t>的格式控制符和附加格式控制符，给出解释：</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对于</a:t>
            </a:r>
            <a:r>
              <a:rPr kumimoji="1" lang="en-US" altLang="zh-CN" sz="1600" b="1" dirty="0">
                <a:latin typeface="+mn-ea"/>
              </a:rPr>
              <a:t>double</a:t>
            </a:r>
            <a:r>
              <a:rPr kumimoji="1" lang="zh-CN" altLang="en-US" sz="1600" b="1" dirty="0">
                <a:latin typeface="+mn-ea"/>
              </a:rPr>
              <a:t>数据：</a:t>
            </a:r>
            <a:endParaRPr kumimoji="1" lang="en-US" altLang="zh-CN" sz="1600" b="1" dirty="0">
              <a:latin typeface="+mn-ea"/>
            </a:endParaRPr>
          </a:p>
          <a:p>
            <a:pPr fontAlgn="base">
              <a:spcBef>
                <a:spcPct val="0"/>
              </a:spcBef>
              <a:spcAft>
                <a:spcPct val="0"/>
              </a:spcAft>
            </a:pPr>
            <a:r>
              <a:rPr kumimoji="1" lang="en-US" altLang="zh-CN" sz="1600" b="1" dirty="0">
                <a:latin typeface="+mn-ea"/>
              </a:rPr>
              <a:t>1</a:t>
            </a:r>
            <a:r>
              <a:rPr kumimoji="1" lang="zh-CN" altLang="en-US" sz="1600" b="1" dirty="0">
                <a:latin typeface="+mn-ea"/>
              </a:rPr>
              <a:t>、格式符</a:t>
            </a:r>
            <a:r>
              <a:rPr kumimoji="1" lang="en-US" altLang="zh-CN" sz="1600" b="1" dirty="0">
                <a:latin typeface="+mn-ea"/>
              </a:rPr>
              <a:t>%f</a:t>
            </a:r>
            <a:r>
              <a:rPr kumimoji="1" lang="zh-CN" altLang="en-US" sz="1600" b="1" dirty="0">
                <a:latin typeface="+mn-ea"/>
              </a:rPr>
              <a:t>和</a:t>
            </a:r>
            <a:r>
              <a:rPr kumimoji="1" lang="en-US" altLang="zh-CN" sz="1600" b="1" dirty="0">
                <a:latin typeface="+mn-ea"/>
              </a:rPr>
              <a:t>%</a:t>
            </a:r>
            <a:r>
              <a:rPr kumimoji="1" lang="en-US" altLang="zh-CN" sz="1600" b="1" dirty="0" err="1">
                <a:latin typeface="+mn-ea"/>
              </a:rPr>
              <a:t>lf</a:t>
            </a:r>
            <a:r>
              <a:rPr kumimoji="1" lang="zh-CN" altLang="en-US" sz="1600" b="1" dirty="0">
                <a:latin typeface="+mn-ea"/>
              </a:rPr>
              <a:t>是否有区别？</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没有区别</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、如何证明你给出的</a:t>
            </a:r>
            <a:r>
              <a:rPr kumimoji="1" lang="en-US" altLang="zh-CN" sz="1600" b="1" dirty="0">
                <a:latin typeface="+mn-ea"/>
              </a:rPr>
              <a:t>1</a:t>
            </a:r>
            <a:r>
              <a:rPr kumimoji="1" lang="zh-CN" altLang="en-US" sz="1600" b="1" dirty="0">
                <a:latin typeface="+mn-ea"/>
              </a:rPr>
              <a:t>的结论？</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提示：三组数据的哪组能证明？</a:t>
            </a:r>
            <a:r>
              <a:rPr kumimoji="1" lang="en-US" altLang="zh-CN" sz="1600" b="1" dirty="0">
                <a:latin typeface="+mn-ea"/>
              </a:rPr>
              <a:t>)</a:t>
            </a: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三组数据中的</a:t>
            </a:r>
            <a:r>
              <a:rPr kumimoji="1" lang="en-US" altLang="zh-CN" sz="1600" b="1" dirty="0">
                <a:latin typeface="+mn-ea"/>
              </a:rPr>
              <a:t>%f</a:t>
            </a:r>
            <a:r>
              <a:rPr kumimoji="1" lang="zh-CN" altLang="en-US" sz="1600" b="1" dirty="0">
                <a:latin typeface="+mn-ea"/>
              </a:rPr>
              <a:t>和</a:t>
            </a:r>
            <a:r>
              <a:rPr kumimoji="1" lang="en-US" altLang="zh-CN" sz="1600" b="1" dirty="0">
                <a:latin typeface="+mn-ea"/>
              </a:rPr>
              <a:t>%</a:t>
            </a:r>
            <a:r>
              <a:rPr kumimoji="1" lang="en-US" altLang="zh-CN" sz="1600" b="1" dirty="0" err="1">
                <a:latin typeface="+mn-ea"/>
              </a:rPr>
              <a:t>lf</a:t>
            </a:r>
            <a:r>
              <a:rPr kumimoji="1" lang="zh-CN" altLang="en-US" sz="1600" b="1" dirty="0">
                <a:latin typeface="+mn-ea"/>
              </a:rPr>
              <a:t>均没有差别</a:t>
            </a:r>
            <a:endParaRPr kumimoji="1" lang="en-US" altLang="zh-CN" sz="1600" b="1" dirty="0">
              <a:latin typeface="+mn-ea"/>
            </a:endParaRPr>
          </a:p>
        </p:txBody>
      </p:sp>
      <p:pic>
        <p:nvPicPr>
          <p:cNvPr id="4" name="图片 3">
            <a:extLst>
              <a:ext uri="{FF2B5EF4-FFF2-40B4-BE49-F238E27FC236}">
                <a16:creationId xmlns:a16="http://schemas.microsoft.com/office/drawing/2014/main" id="{1737A666-9AB9-48A3-BFDA-B89BD7AFD41B}"/>
              </a:ext>
            </a:extLst>
          </p:cNvPr>
          <p:cNvPicPr>
            <a:picLocks noChangeAspect="1"/>
          </p:cNvPicPr>
          <p:nvPr/>
        </p:nvPicPr>
        <p:blipFill>
          <a:blip r:embed="rId2"/>
          <a:stretch>
            <a:fillRect/>
          </a:stretch>
        </p:blipFill>
        <p:spPr>
          <a:xfrm>
            <a:off x="7431677" y="376928"/>
            <a:ext cx="1879848" cy="2947691"/>
          </a:xfrm>
          <a:prstGeom prst="rect">
            <a:avLst/>
          </a:prstGeom>
          <a:ln>
            <a:solidFill>
              <a:schemeClr val="accent1"/>
            </a:solidFill>
          </a:ln>
        </p:spPr>
      </p:pic>
    </p:spTree>
    <p:extLst>
      <p:ext uri="{BB962C8B-B14F-4D97-AF65-F5344CB8AC3E}">
        <p14:creationId xmlns:p14="http://schemas.microsoft.com/office/powerpoint/2010/main" val="135312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格式化输出函数</a:t>
            </a:r>
            <a:r>
              <a:rPr lang="en-US" altLang="zh-CN" sz="1600" b="1" dirty="0" err="1">
                <a:latin typeface="+mn-ea"/>
              </a:rPr>
              <a:t>printf</a:t>
            </a:r>
            <a:r>
              <a:rPr lang="zh-CN" altLang="en-US" sz="1600" b="1" dirty="0">
                <a:latin typeface="+mn-ea"/>
              </a:rPr>
              <a:t>的基本理解</a:t>
            </a:r>
          </a:p>
          <a:p>
            <a:pPr algn="l" eaLnBrk="1" hangingPunct="1"/>
            <a:r>
              <a:rPr lang="en-US" altLang="zh-CN" sz="1600" b="1" dirty="0">
                <a:latin typeface="+mn-ea"/>
              </a:rPr>
              <a:t>   H.</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200" b="1" dirty="0">
                <a:latin typeface="+mn-ea"/>
              </a:rPr>
              <a:t>#include &lt;</a:t>
            </a:r>
            <a:r>
              <a:rPr kumimoji="1" lang="en-US" altLang="zh-CN" sz="1200" b="1" dirty="0" err="1">
                <a:latin typeface="+mn-ea"/>
              </a:rPr>
              <a:t>stdio.h</a:t>
            </a:r>
            <a:r>
              <a:rPr kumimoji="1" lang="en-US" altLang="zh-CN" sz="1200" b="1" dirty="0">
                <a:latin typeface="+mn-ea"/>
              </a:rPr>
              <a:t>&gt;</a:t>
            </a: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en-US" altLang="zh-CN" sz="1200" b="1" dirty="0">
                <a:latin typeface="+mn-ea"/>
              </a:rPr>
              <a:t>int main()</a:t>
            </a:r>
          </a:p>
          <a:p>
            <a:pPr fontAlgn="base">
              <a:spcBef>
                <a:spcPct val="0"/>
              </a:spcBef>
              <a:spcAft>
                <a:spcPct val="0"/>
              </a:spcAft>
            </a:pPr>
            <a:r>
              <a:rPr kumimoji="1" lang="en-US" altLang="zh-CN" sz="1200" b="1" dirty="0">
                <a:latin typeface="+mn-ea"/>
              </a:rPr>
              <a:t>{</a:t>
            </a:r>
          </a:p>
          <a:p>
            <a:pPr fontAlgn="base">
              <a:spcBef>
                <a:spcPct val="0"/>
              </a:spcBef>
              <a:spcAft>
                <a:spcPct val="0"/>
              </a:spcAft>
            </a:pPr>
            <a:r>
              <a:rPr kumimoji="1" lang="en-US" altLang="zh-CN" sz="1200" b="1" dirty="0">
                <a:latin typeface="+mn-ea"/>
              </a:rPr>
              <a:t>    double f = 123456.789;</a:t>
            </a: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("f=%f*\n", f);</a:t>
            </a: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("f=%.2f*\n", f);</a:t>
            </a: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("f=%10.2f*\n", f);</a:t>
            </a: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("f=%-10.2f*\n\n", f);</a:t>
            </a: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("f=%e*\n", f);</a:t>
            </a: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("f=%.2e*\n", f);</a:t>
            </a: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("f=%10.2e*\n", f);</a:t>
            </a: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("f=%-10.2e*\n\n", f);</a:t>
            </a: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("f=%g*\n", f);</a:t>
            </a: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("f=%.2g*\n", f);</a:t>
            </a: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("f=%.3g*\n", f);</a:t>
            </a: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("f=%10.2g*\n", -f);</a:t>
            </a: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("f=%10.3g*\n", f);</a:t>
            </a: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("f=%-10.2g*\n", -f);</a:t>
            </a:r>
          </a:p>
          <a:p>
            <a:pPr fontAlgn="base">
              <a:spcBef>
                <a:spcPct val="0"/>
              </a:spcBef>
              <a:spcAft>
                <a:spcPct val="0"/>
              </a:spcAft>
            </a:pPr>
            <a:r>
              <a:rPr kumimoji="1" lang="en-US" altLang="zh-CN" sz="1200" b="1" dirty="0">
                <a:latin typeface="+mn-ea"/>
              </a:rPr>
              <a:t>    </a:t>
            </a:r>
            <a:r>
              <a:rPr kumimoji="1" lang="en-US" altLang="zh-CN" sz="1200" b="1" dirty="0" err="1">
                <a:latin typeface="+mn-ea"/>
              </a:rPr>
              <a:t>printf</a:t>
            </a:r>
            <a:r>
              <a:rPr kumimoji="1" lang="en-US" altLang="zh-CN" sz="1200" b="1" dirty="0">
                <a:latin typeface="+mn-ea"/>
              </a:rPr>
              <a:t>("f=%-10.3g*\n", f);</a:t>
            </a: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en-US" altLang="zh-CN" sz="1200" b="1" dirty="0">
                <a:latin typeface="+mn-ea"/>
              </a:rPr>
              <a:t>    return 0;</a:t>
            </a:r>
          </a:p>
          <a:p>
            <a:pPr fontAlgn="base">
              <a:spcBef>
                <a:spcPct val="0"/>
              </a:spcBef>
              <a:spcAft>
                <a:spcPct val="0"/>
              </a:spcAft>
            </a:pPr>
            <a:r>
              <a:rPr kumimoji="1" lang="en-US" altLang="zh-CN" sz="1200" b="1" dirty="0">
                <a:latin typeface="+mn-ea"/>
              </a:rPr>
              <a:t>}</a:t>
            </a:r>
          </a:p>
          <a:p>
            <a:pPr fontAlgn="base">
              <a:spcBef>
                <a:spcPct val="0"/>
              </a:spcBef>
              <a:spcAft>
                <a:spcPct val="0"/>
              </a:spcAft>
            </a:pPr>
            <a:r>
              <a:rPr kumimoji="1" lang="en-US" altLang="zh-CN" sz="1200" b="1" dirty="0">
                <a:solidFill>
                  <a:srgbClr val="FF0000"/>
                </a:solidFill>
                <a:latin typeface="+mn-ea"/>
              </a:rPr>
              <a:t>//</a:t>
            </a:r>
            <a:r>
              <a:rPr kumimoji="1" lang="zh-CN" altLang="en-US" sz="1200" b="1" dirty="0">
                <a:solidFill>
                  <a:srgbClr val="FF0000"/>
                </a:solidFill>
                <a:latin typeface="+mn-ea"/>
              </a:rPr>
              <a:t>注：最后加*的目的，是为了看清是否有隐含空格</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4" y="1323972"/>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运行结果：</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参考</a:t>
            </a:r>
            <a:r>
              <a:rPr kumimoji="1" lang="en-US" altLang="zh-CN" sz="1200" b="1" dirty="0" err="1">
                <a:latin typeface="+mn-ea"/>
              </a:rPr>
              <a:t>printf</a:t>
            </a:r>
            <a:r>
              <a:rPr kumimoji="1" lang="zh-CN" altLang="en-US" sz="1200" b="1" dirty="0">
                <a:latin typeface="+mn-ea"/>
              </a:rPr>
              <a:t>的格式控制符和附加格式控制符，给出解释：</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en-US" altLang="zh-CN" sz="1200" b="1" dirty="0">
                <a:latin typeface="+mn-ea"/>
              </a:rPr>
              <a:t>%10.2f </a:t>
            </a:r>
            <a:r>
              <a:rPr kumimoji="1" lang="zh-CN" altLang="en-US" sz="1200" b="1" dirty="0">
                <a:latin typeface="+mn-ea"/>
              </a:rPr>
              <a:t>：以</a:t>
            </a:r>
            <a:r>
              <a:rPr kumimoji="1" lang="en-US" altLang="zh-CN" sz="1200" b="1" dirty="0">
                <a:latin typeface="+mn-ea"/>
              </a:rPr>
              <a:t>__</a:t>
            </a:r>
            <a:r>
              <a:rPr kumimoji="1" lang="zh-CN" altLang="en-US" sz="1200" b="1" u="sng" dirty="0">
                <a:latin typeface="+mn-ea"/>
              </a:rPr>
              <a:t>小数形式浮点数</a:t>
            </a:r>
            <a:r>
              <a:rPr kumimoji="1" lang="en-US" altLang="zh-CN" sz="1200" b="1" dirty="0">
                <a:latin typeface="+mn-ea"/>
              </a:rPr>
              <a:t>__</a:t>
            </a:r>
            <a:r>
              <a:rPr kumimoji="1" lang="zh-CN" altLang="en-US" sz="1200" b="1" dirty="0">
                <a:latin typeface="+mn-ea"/>
              </a:rPr>
              <a:t>类型输出，总宽度</a:t>
            </a:r>
            <a:r>
              <a:rPr kumimoji="1" lang="en-US" altLang="zh-CN" sz="1200" b="1" dirty="0">
                <a:latin typeface="+mn-ea"/>
              </a:rPr>
              <a:t>____</a:t>
            </a:r>
            <a:r>
              <a:rPr kumimoji="1" lang="en-US" altLang="zh-CN" sz="1200" b="1" u="sng" dirty="0">
                <a:latin typeface="+mn-ea"/>
              </a:rPr>
              <a:t>10</a:t>
            </a:r>
            <a:r>
              <a:rPr kumimoji="1" lang="en-US" altLang="zh-CN" sz="1200" b="1" dirty="0">
                <a:latin typeface="+mn-ea"/>
              </a:rPr>
              <a:t>_____</a:t>
            </a:r>
            <a:r>
              <a:rPr kumimoji="1" lang="zh-CN" altLang="en-US" sz="1200" b="1" dirty="0">
                <a:latin typeface="+mn-ea"/>
              </a:rPr>
              <a:t>，</a:t>
            </a:r>
            <a:endParaRPr kumimoji="1" lang="en-US" altLang="zh-CN" sz="1200" b="1" dirty="0">
              <a:latin typeface="+mn-ea"/>
            </a:endParaRPr>
          </a:p>
          <a:p>
            <a:pPr fontAlgn="base">
              <a:spcBef>
                <a:spcPct val="0"/>
              </a:spcBef>
              <a:spcAft>
                <a:spcPct val="0"/>
              </a:spcAft>
            </a:pPr>
            <a:r>
              <a:rPr kumimoji="1" lang="en-US" altLang="zh-CN" sz="1200" b="1" dirty="0">
                <a:latin typeface="+mn-ea"/>
              </a:rPr>
              <a:t>         </a:t>
            </a:r>
            <a:r>
              <a:rPr kumimoji="1" lang="zh-CN" altLang="en-US" sz="1200" b="1" dirty="0">
                <a:latin typeface="+mn-ea"/>
              </a:rPr>
              <a:t>小数点后</a:t>
            </a:r>
            <a:r>
              <a:rPr kumimoji="1" lang="en-US" altLang="zh-CN" sz="1200" b="1" dirty="0">
                <a:latin typeface="+mn-ea"/>
              </a:rPr>
              <a:t>___</a:t>
            </a:r>
            <a:r>
              <a:rPr kumimoji="1" lang="en-US" altLang="zh-CN" sz="1200" b="1" u="sng" dirty="0">
                <a:latin typeface="+mn-ea"/>
              </a:rPr>
              <a:t>2</a:t>
            </a:r>
            <a:r>
              <a:rPr kumimoji="1" lang="en-US" altLang="zh-CN" sz="1200" b="1" dirty="0">
                <a:latin typeface="+mn-ea"/>
              </a:rPr>
              <a:t>___</a:t>
            </a:r>
            <a:r>
              <a:rPr kumimoji="1" lang="zh-CN" altLang="en-US" sz="1200" b="1" dirty="0">
                <a:latin typeface="+mn-ea"/>
              </a:rPr>
              <a:t>位，</a:t>
            </a:r>
            <a:r>
              <a:rPr kumimoji="1" lang="en-US" altLang="zh-CN" sz="1200" b="1" dirty="0">
                <a:latin typeface="+mn-ea"/>
              </a:rPr>
              <a:t>__</a:t>
            </a:r>
            <a:r>
              <a:rPr kumimoji="1" lang="zh-CN" altLang="en-US" sz="1200" b="1" u="sng" dirty="0">
                <a:latin typeface="+mn-ea"/>
              </a:rPr>
              <a:t>右</a:t>
            </a:r>
            <a:r>
              <a:rPr kumimoji="1" lang="en-US" altLang="zh-CN" sz="1200" b="1" dirty="0">
                <a:latin typeface="+mn-ea"/>
              </a:rPr>
              <a:t>__</a:t>
            </a:r>
            <a:r>
              <a:rPr kumimoji="1" lang="zh-CN" altLang="en-US" sz="1200" b="1" dirty="0">
                <a:latin typeface="+mn-ea"/>
              </a:rPr>
              <a:t>对齐</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en-US" altLang="zh-CN" sz="1200" b="1" dirty="0">
                <a:latin typeface="+mn-ea"/>
              </a:rPr>
              <a:t>%-10.2f</a:t>
            </a:r>
            <a:r>
              <a:rPr kumimoji="1" lang="zh-CN" altLang="en-US" sz="1200" b="1" dirty="0">
                <a:latin typeface="+mn-ea"/>
              </a:rPr>
              <a:t>：以</a:t>
            </a:r>
            <a:r>
              <a:rPr kumimoji="1" lang="en-US" altLang="zh-CN" sz="1200" b="1" dirty="0">
                <a:latin typeface="+mn-ea"/>
              </a:rPr>
              <a:t>__</a:t>
            </a:r>
            <a:r>
              <a:rPr kumimoji="1" lang="zh-CN" altLang="en-US" sz="1200" b="1" u="sng" dirty="0">
                <a:latin typeface="+mn-ea"/>
              </a:rPr>
              <a:t>小数形式浮点数</a:t>
            </a:r>
            <a:r>
              <a:rPr kumimoji="1" lang="en-US" altLang="zh-CN" sz="1200" b="1" dirty="0">
                <a:latin typeface="+mn-ea"/>
              </a:rPr>
              <a:t>__</a:t>
            </a:r>
            <a:r>
              <a:rPr kumimoji="1" lang="zh-CN" altLang="en-US" sz="1200" b="1" dirty="0">
                <a:latin typeface="+mn-ea"/>
              </a:rPr>
              <a:t>类型输出，总宽度</a:t>
            </a:r>
            <a:r>
              <a:rPr kumimoji="1" lang="en-US" altLang="zh-CN" sz="1200" b="1" dirty="0">
                <a:latin typeface="+mn-ea"/>
              </a:rPr>
              <a:t>____</a:t>
            </a:r>
            <a:r>
              <a:rPr kumimoji="1" lang="en-US" altLang="zh-CN" sz="1200" b="1" u="sng" dirty="0">
                <a:latin typeface="+mn-ea"/>
              </a:rPr>
              <a:t>10</a:t>
            </a:r>
            <a:r>
              <a:rPr kumimoji="1" lang="en-US" altLang="zh-CN" sz="1200" b="1" dirty="0">
                <a:latin typeface="+mn-ea"/>
              </a:rPr>
              <a:t>_____</a:t>
            </a:r>
            <a:r>
              <a:rPr kumimoji="1" lang="zh-CN" altLang="en-US" sz="1200" b="1" dirty="0">
                <a:latin typeface="+mn-ea"/>
              </a:rPr>
              <a:t>，</a:t>
            </a:r>
            <a:endParaRPr kumimoji="1" lang="en-US" altLang="zh-CN" sz="1200" b="1" dirty="0">
              <a:latin typeface="+mn-ea"/>
            </a:endParaRPr>
          </a:p>
          <a:p>
            <a:pPr fontAlgn="base">
              <a:spcBef>
                <a:spcPct val="0"/>
              </a:spcBef>
              <a:spcAft>
                <a:spcPct val="0"/>
              </a:spcAft>
            </a:pPr>
            <a:r>
              <a:rPr kumimoji="1" lang="en-US" altLang="zh-CN" sz="1200" b="1" dirty="0">
                <a:latin typeface="+mn-ea"/>
              </a:rPr>
              <a:t>         </a:t>
            </a:r>
            <a:r>
              <a:rPr kumimoji="1" lang="zh-CN" altLang="en-US" sz="1200" b="1" dirty="0">
                <a:latin typeface="+mn-ea"/>
              </a:rPr>
              <a:t>小数点后</a:t>
            </a:r>
            <a:r>
              <a:rPr kumimoji="1" lang="en-US" altLang="zh-CN" sz="1200" b="1" dirty="0">
                <a:latin typeface="+mn-ea"/>
              </a:rPr>
              <a:t>___2___</a:t>
            </a:r>
            <a:r>
              <a:rPr kumimoji="1" lang="zh-CN" altLang="en-US" sz="1200" b="1" dirty="0">
                <a:latin typeface="+mn-ea"/>
              </a:rPr>
              <a:t>位，</a:t>
            </a:r>
            <a:r>
              <a:rPr kumimoji="1" lang="en-US" altLang="zh-CN" sz="1200" b="1" dirty="0">
                <a:latin typeface="+mn-ea"/>
              </a:rPr>
              <a:t>__</a:t>
            </a:r>
            <a:r>
              <a:rPr kumimoji="1" lang="zh-CN" altLang="en-US" sz="1200" b="1" u="sng" dirty="0">
                <a:latin typeface="+mn-ea"/>
              </a:rPr>
              <a:t>左</a:t>
            </a:r>
            <a:r>
              <a:rPr kumimoji="1" lang="en-US" altLang="zh-CN" sz="1200" b="1" dirty="0">
                <a:latin typeface="+mn-ea"/>
              </a:rPr>
              <a:t>__</a:t>
            </a:r>
            <a:r>
              <a:rPr kumimoji="1" lang="zh-CN" altLang="en-US" sz="1200" b="1" dirty="0">
                <a:latin typeface="+mn-ea"/>
              </a:rPr>
              <a:t>对齐</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en-US" altLang="zh-CN" sz="1200" b="1" dirty="0">
                <a:latin typeface="+mn-ea"/>
              </a:rPr>
              <a:t>%10.2e </a:t>
            </a:r>
            <a:r>
              <a:rPr kumimoji="1" lang="zh-CN" altLang="en-US" sz="1200" b="1" dirty="0">
                <a:latin typeface="+mn-ea"/>
              </a:rPr>
              <a:t>：以</a:t>
            </a:r>
            <a:r>
              <a:rPr kumimoji="1" lang="en-US" altLang="zh-CN" sz="1200" b="1" dirty="0">
                <a:latin typeface="+mn-ea"/>
              </a:rPr>
              <a:t>__</a:t>
            </a:r>
            <a:r>
              <a:rPr kumimoji="1" lang="zh-CN" altLang="en-US" sz="1200" b="1" u="sng" dirty="0">
                <a:latin typeface="+mn-ea"/>
              </a:rPr>
              <a:t>指数形式浮点数</a:t>
            </a:r>
            <a:r>
              <a:rPr kumimoji="1" lang="en-US" altLang="zh-CN" sz="1200" b="1" dirty="0">
                <a:latin typeface="+mn-ea"/>
              </a:rPr>
              <a:t>__</a:t>
            </a:r>
            <a:r>
              <a:rPr kumimoji="1" lang="zh-CN" altLang="en-US" sz="1200" b="1" dirty="0">
                <a:latin typeface="+mn-ea"/>
              </a:rPr>
              <a:t>类型输出，总宽度</a:t>
            </a:r>
            <a:r>
              <a:rPr kumimoji="1" lang="en-US" altLang="zh-CN" sz="1200" b="1" dirty="0">
                <a:latin typeface="+mn-ea"/>
              </a:rPr>
              <a:t>____</a:t>
            </a:r>
            <a:r>
              <a:rPr kumimoji="1" lang="en-US" altLang="zh-CN" sz="1200" b="1" u="sng" dirty="0">
                <a:latin typeface="+mn-ea"/>
              </a:rPr>
              <a:t>10</a:t>
            </a:r>
            <a:r>
              <a:rPr kumimoji="1" lang="en-US" altLang="zh-CN" sz="1200" b="1" dirty="0">
                <a:latin typeface="+mn-ea"/>
              </a:rPr>
              <a:t>_____</a:t>
            </a:r>
            <a:r>
              <a:rPr kumimoji="1" lang="zh-CN" altLang="en-US" sz="1200" b="1" dirty="0">
                <a:latin typeface="+mn-ea"/>
              </a:rPr>
              <a:t>，</a:t>
            </a:r>
            <a:endParaRPr kumimoji="1" lang="en-US" altLang="zh-CN" sz="1200" b="1" dirty="0">
              <a:latin typeface="+mn-ea"/>
            </a:endParaRPr>
          </a:p>
          <a:p>
            <a:pPr fontAlgn="base">
              <a:spcBef>
                <a:spcPct val="0"/>
              </a:spcBef>
              <a:spcAft>
                <a:spcPct val="0"/>
              </a:spcAft>
            </a:pPr>
            <a:r>
              <a:rPr kumimoji="1" lang="en-US" altLang="zh-CN" sz="1200" b="1" dirty="0">
                <a:latin typeface="+mn-ea"/>
              </a:rPr>
              <a:t>         </a:t>
            </a:r>
            <a:r>
              <a:rPr kumimoji="1" lang="zh-CN" altLang="en-US" sz="1200" b="1" dirty="0">
                <a:latin typeface="+mn-ea"/>
              </a:rPr>
              <a:t>小数点后</a:t>
            </a:r>
            <a:r>
              <a:rPr kumimoji="1" lang="en-US" altLang="zh-CN" sz="1200" b="1" dirty="0">
                <a:latin typeface="+mn-ea"/>
              </a:rPr>
              <a:t>___</a:t>
            </a:r>
            <a:r>
              <a:rPr kumimoji="1" lang="en-US" altLang="zh-CN" sz="1200" b="1" u="sng" dirty="0">
                <a:latin typeface="+mn-ea"/>
              </a:rPr>
              <a:t>2</a:t>
            </a:r>
            <a:r>
              <a:rPr kumimoji="1" lang="en-US" altLang="zh-CN" sz="1200" b="1" dirty="0">
                <a:latin typeface="+mn-ea"/>
              </a:rPr>
              <a:t>___</a:t>
            </a:r>
            <a:r>
              <a:rPr kumimoji="1" lang="zh-CN" altLang="en-US" sz="1200" b="1" dirty="0">
                <a:latin typeface="+mn-ea"/>
              </a:rPr>
              <a:t>位，</a:t>
            </a:r>
            <a:r>
              <a:rPr kumimoji="1" lang="en-US" altLang="zh-CN" sz="1200" b="1" dirty="0">
                <a:latin typeface="+mn-ea"/>
              </a:rPr>
              <a:t>__</a:t>
            </a:r>
            <a:r>
              <a:rPr kumimoji="1" lang="zh-CN" altLang="en-US" sz="1200" b="1" u="sng" dirty="0">
                <a:latin typeface="+mn-ea"/>
              </a:rPr>
              <a:t>右</a:t>
            </a:r>
            <a:r>
              <a:rPr kumimoji="1" lang="en-US" altLang="zh-CN" sz="1200" b="1" dirty="0">
                <a:latin typeface="+mn-ea"/>
              </a:rPr>
              <a:t>__</a:t>
            </a:r>
            <a:r>
              <a:rPr kumimoji="1" lang="zh-CN" altLang="en-US" sz="1200" b="1" dirty="0">
                <a:latin typeface="+mn-ea"/>
              </a:rPr>
              <a:t>对齐</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en-US" altLang="zh-CN" sz="1200" b="1" dirty="0">
                <a:latin typeface="+mn-ea"/>
              </a:rPr>
              <a:t>%-10.2e</a:t>
            </a:r>
            <a:r>
              <a:rPr kumimoji="1" lang="zh-CN" altLang="en-US" sz="1200" b="1" dirty="0">
                <a:latin typeface="+mn-ea"/>
              </a:rPr>
              <a:t>：以</a:t>
            </a:r>
            <a:r>
              <a:rPr kumimoji="1" lang="en-US" altLang="zh-CN" sz="1200" b="1" dirty="0">
                <a:latin typeface="+mn-ea"/>
              </a:rPr>
              <a:t>__</a:t>
            </a:r>
            <a:r>
              <a:rPr kumimoji="1" lang="zh-CN" altLang="en-US" sz="1200" b="1" u="sng" dirty="0">
                <a:latin typeface="+mn-ea"/>
              </a:rPr>
              <a:t>指数形式浮点数</a:t>
            </a:r>
            <a:r>
              <a:rPr kumimoji="1" lang="en-US" altLang="zh-CN" sz="1200" b="1" dirty="0">
                <a:latin typeface="+mn-ea"/>
              </a:rPr>
              <a:t>__</a:t>
            </a:r>
            <a:r>
              <a:rPr kumimoji="1" lang="zh-CN" altLang="en-US" sz="1200" b="1" dirty="0">
                <a:latin typeface="+mn-ea"/>
              </a:rPr>
              <a:t>类型输出，总宽度</a:t>
            </a:r>
            <a:r>
              <a:rPr kumimoji="1" lang="en-US" altLang="zh-CN" sz="1200" b="1" dirty="0">
                <a:latin typeface="+mn-ea"/>
              </a:rPr>
              <a:t>____</a:t>
            </a:r>
            <a:r>
              <a:rPr kumimoji="1" lang="en-US" altLang="zh-CN" sz="1200" b="1" u="sng" dirty="0">
                <a:latin typeface="+mn-ea"/>
              </a:rPr>
              <a:t>10</a:t>
            </a:r>
            <a:r>
              <a:rPr kumimoji="1" lang="en-US" altLang="zh-CN" sz="1200" b="1" dirty="0">
                <a:latin typeface="+mn-ea"/>
              </a:rPr>
              <a:t>_____</a:t>
            </a:r>
            <a:r>
              <a:rPr kumimoji="1" lang="zh-CN" altLang="en-US" sz="1200" b="1" dirty="0">
                <a:latin typeface="+mn-ea"/>
              </a:rPr>
              <a:t>，</a:t>
            </a:r>
            <a:endParaRPr kumimoji="1" lang="en-US" altLang="zh-CN" sz="1200" b="1" dirty="0">
              <a:latin typeface="+mn-ea"/>
            </a:endParaRPr>
          </a:p>
          <a:p>
            <a:pPr fontAlgn="base">
              <a:spcBef>
                <a:spcPct val="0"/>
              </a:spcBef>
              <a:spcAft>
                <a:spcPct val="0"/>
              </a:spcAft>
            </a:pPr>
            <a:r>
              <a:rPr kumimoji="1" lang="en-US" altLang="zh-CN" sz="1200" b="1" dirty="0">
                <a:latin typeface="+mn-ea"/>
              </a:rPr>
              <a:t>         </a:t>
            </a:r>
            <a:r>
              <a:rPr kumimoji="1" lang="zh-CN" altLang="en-US" sz="1200" b="1" dirty="0">
                <a:latin typeface="+mn-ea"/>
              </a:rPr>
              <a:t>小数点后</a:t>
            </a:r>
            <a:r>
              <a:rPr kumimoji="1" lang="en-US" altLang="zh-CN" sz="1200" b="1" dirty="0">
                <a:latin typeface="+mn-ea"/>
              </a:rPr>
              <a:t>___</a:t>
            </a:r>
            <a:r>
              <a:rPr kumimoji="1" lang="en-US" altLang="zh-CN" sz="1200" b="1" u="sng" dirty="0">
                <a:latin typeface="+mn-ea"/>
              </a:rPr>
              <a:t>2</a:t>
            </a:r>
            <a:r>
              <a:rPr kumimoji="1" lang="en-US" altLang="zh-CN" sz="1200" b="1" dirty="0">
                <a:latin typeface="+mn-ea"/>
              </a:rPr>
              <a:t>___</a:t>
            </a:r>
            <a:r>
              <a:rPr kumimoji="1" lang="zh-CN" altLang="en-US" sz="1200" b="1" dirty="0">
                <a:latin typeface="+mn-ea"/>
              </a:rPr>
              <a:t>位，</a:t>
            </a:r>
            <a:r>
              <a:rPr kumimoji="1" lang="en-US" altLang="zh-CN" sz="1200" b="1" dirty="0">
                <a:latin typeface="+mn-ea"/>
              </a:rPr>
              <a:t>__</a:t>
            </a:r>
            <a:r>
              <a:rPr kumimoji="1" lang="zh-CN" altLang="en-US" sz="1200" b="1" u="sng" dirty="0">
                <a:latin typeface="+mn-ea"/>
              </a:rPr>
              <a:t>左</a:t>
            </a:r>
            <a:r>
              <a:rPr kumimoji="1" lang="en-US" altLang="zh-CN" sz="1200" b="1" dirty="0">
                <a:latin typeface="+mn-ea"/>
              </a:rPr>
              <a:t>__</a:t>
            </a:r>
            <a:r>
              <a:rPr kumimoji="1" lang="zh-CN" altLang="en-US" sz="1200" b="1" dirty="0">
                <a:latin typeface="+mn-ea"/>
              </a:rPr>
              <a:t>对齐</a:t>
            </a:r>
            <a:endParaRPr kumimoji="1" lang="en-US" altLang="zh-CN" sz="1200" b="1" dirty="0">
              <a:latin typeface="+mn-ea"/>
            </a:endParaRPr>
          </a:p>
          <a:p>
            <a:pPr fontAlgn="base">
              <a:spcBef>
                <a:spcPct val="0"/>
              </a:spcBef>
              <a:spcAft>
                <a:spcPct val="0"/>
              </a:spcAft>
            </a:pPr>
            <a:endParaRPr lang="en-US" altLang="zh-CN" sz="1200" b="1" dirty="0">
              <a:latin typeface="+mn-ea"/>
            </a:endParaRPr>
          </a:p>
          <a:p>
            <a:pPr fontAlgn="base">
              <a:spcBef>
                <a:spcPct val="0"/>
              </a:spcBef>
              <a:spcAft>
                <a:spcPct val="0"/>
              </a:spcAft>
            </a:pPr>
            <a:r>
              <a:rPr lang="zh-CN" altLang="en-US" sz="1200" b="1" dirty="0">
                <a:latin typeface="+mn-ea"/>
              </a:rPr>
              <a:t>对</a:t>
            </a:r>
            <a:r>
              <a:rPr lang="en-US" altLang="zh-CN" sz="1200" b="1" dirty="0">
                <a:latin typeface="+mn-ea"/>
              </a:rPr>
              <a:t>%f</a:t>
            </a:r>
            <a:r>
              <a:rPr lang="zh-CN" altLang="en-US" sz="1200" b="1" dirty="0">
                <a:latin typeface="+mn-ea"/>
              </a:rPr>
              <a:t>和</a:t>
            </a:r>
            <a:r>
              <a:rPr lang="en-US" altLang="zh-CN" sz="1200" b="1" dirty="0">
                <a:latin typeface="+mn-ea"/>
              </a:rPr>
              <a:t>%e</a:t>
            </a:r>
            <a:r>
              <a:rPr lang="zh-CN" altLang="en-US" sz="1200" b="1" dirty="0">
                <a:latin typeface="+mn-ea"/>
              </a:rPr>
              <a:t>而言，指定的总宽度</a:t>
            </a:r>
            <a:r>
              <a:rPr lang="en-US" altLang="zh-CN" sz="1200" b="1" dirty="0">
                <a:latin typeface="+mn-ea"/>
              </a:rPr>
              <a:t>__</a:t>
            </a:r>
            <a:r>
              <a:rPr lang="zh-CN" altLang="en-US" sz="1200" b="1" u="sng" dirty="0">
                <a:latin typeface="+mn-ea"/>
              </a:rPr>
              <a:t>包含</a:t>
            </a:r>
            <a:r>
              <a:rPr lang="en-US" altLang="zh-CN" sz="1200" b="1" dirty="0">
                <a:latin typeface="+mn-ea"/>
              </a:rPr>
              <a:t>__(</a:t>
            </a:r>
            <a:r>
              <a:rPr lang="zh-CN" altLang="en-US" sz="1200" b="1" dirty="0">
                <a:latin typeface="+mn-ea"/>
              </a:rPr>
              <a:t>包含</a:t>
            </a:r>
            <a:r>
              <a:rPr lang="en-US" altLang="zh-CN" sz="1200" b="1" dirty="0">
                <a:latin typeface="+mn-ea"/>
              </a:rPr>
              <a:t>/</a:t>
            </a:r>
            <a:r>
              <a:rPr lang="zh-CN" altLang="en-US" sz="1200" b="1" dirty="0">
                <a:latin typeface="+mn-ea"/>
              </a:rPr>
              <a:t>不包含</a:t>
            </a:r>
            <a:r>
              <a:rPr lang="en-US" altLang="zh-CN" sz="1200" b="1" dirty="0">
                <a:latin typeface="+mn-ea"/>
              </a:rPr>
              <a:t>)</a:t>
            </a:r>
            <a:r>
              <a:rPr lang="zh-CN" altLang="en-US" sz="1200" b="1" dirty="0">
                <a:latin typeface="+mn-ea"/>
              </a:rPr>
              <a:t>小数点</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对</a:t>
            </a:r>
            <a:r>
              <a:rPr kumimoji="1" lang="en-US" altLang="zh-CN" sz="1200" b="1" dirty="0">
                <a:latin typeface="+mn-ea"/>
              </a:rPr>
              <a:t>%g</a:t>
            </a:r>
            <a:r>
              <a:rPr kumimoji="1" lang="zh-CN" altLang="en-US" sz="1200" b="1" dirty="0">
                <a:latin typeface="+mn-ea"/>
              </a:rPr>
              <a:t>而言，</a:t>
            </a:r>
            <a:r>
              <a:rPr kumimoji="1" lang="en-US" altLang="zh-CN" sz="1200" b="1" dirty="0">
                <a:latin typeface="+mn-ea"/>
              </a:rPr>
              <a:t>%</a:t>
            </a:r>
            <a:r>
              <a:rPr kumimoji="1" lang="en-US" altLang="zh-CN" sz="1200" b="1" dirty="0" err="1">
                <a:latin typeface="+mn-ea"/>
              </a:rPr>
              <a:t>m.n</a:t>
            </a:r>
            <a:r>
              <a:rPr kumimoji="1" lang="zh-CN" altLang="en-US" sz="1200" b="1" dirty="0">
                <a:latin typeface="+mn-ea"/>
              </a:rPr>
              <a:t>中</a:t>
            </a:r>
            <a:r>
              <a:rPr kumimoji="1" lang="en-US" altLang="zh-CN" sz="1200" b="1" dirty="0">
                <a:latin typeface="+mn-ea"/>
              </a:rPr>
              <a:t>n</a:t>
            </a:r>
            <a:r>
              <a:rPr kumimoji="1" lang="zh-CN" altLang="en-US" sz="1200" b="1" dirty="0">
                <a:latin typeface="+mn-ea"/>
              </a:rPr>
              <a:t>代表的位数是指</a:t>
            </a:r>
            <a:r>
              <a:rPr kumimoji="1" lang="en-US" altLang="zh-CN" sz="1200" b="1" dirty="0">
                <a:latin typeface="+mn-ea"/>
              </a:rPr>
              <a:t>___</a:t>
            </a:r>
            <a:r>
              <a:rPr kumimoji="1" lang="zh-CN" altLang="en-US" sz="1200" b="1" u="sng" dirty="0">
                <a:latin typeface="+mn-ea"/>
              </a:rPr>
              <a:t>整数和小数部分数位之和</a:t>
            </a:r>
            <a:r>
              <a:rPr kumimoji="1" lang="en-US" altLang="zh-CN" sz="1200" b="1" dirty="0">
                <a:latin typeface="+mn-ea"/>
              </a:rPr>
              <a:t>____</a:t>
            </a: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如果输出负数且指定宽度，负号</a:t>
            </a:r>
            <a:r>
              <a:rPr kumimoji="1" lang="en-US" altLang="zh-CN" sz="1200" b="1" dirty="0">
                <a:latin typeface="+mn-ea"/>
              </a:rPr>
              <a:t>___</a:t>
            </a:r>
            <a:r>
              <a:rPr kumimoji="1" lang="zh-CN" altLang="en-US" sz="1200" b="1" u="sng" dirty="0">
                <a:latin typeface="+mn-ea"/>
              </a:rPr>
              <a:t>占</a:t>
            </a:r>
            <a:r>
              <a:rPr kumimoji="1" lang="en-US" altLang="zh-CN" sz="1200" b="1" dirty="0">
                <a:latin typeface="+mn-ea"/>
              </a:rPr>
              <a:t>___(</a:t>
            </a:r>
            <a:r>
              <a:rPr kumimoji="1" lang="zh-CN" altLang="en-US" sz="1200" b="1" dirty="0">
                <a:latin typeface="+mn-ea"/>
              </a:rPr>
              <a:t>占</a:t>
            </a:r>
            <a:r>
              <a:rPr kumimoji="1" lang="en-US" altLang="zh-CN" sz="1200" b="1" dirty="0">
                <a:latin typeface="+mn-ea"/>
              </a:rPr>
              <a:t>/</a:t>
            </a:r>
            <a:r>
              <a:rPr kumimoji="1" lang="zh-CN" altLang="en-US" sz="1200" b="1" dirty="0">
                <a:latin typeface="+mn-ea"/>
              </a:rPr>
              <a:t>不占</a:t>
            </a:r>
            <a:r>
              <a:rPr kumimoji="1" lang="en-US" altLang="zh-CN" sz="1200" b="1" dirty="0">
                <a:latin typeface="+mn-ea"/>
              </a:rPr>
              <a:t>)</a:t>
            </a:r>
            <a:r>
              <a:rPr kumimoji="1" lang="zh-CN" altLang="en-US" sz="1200" b="1" dirty="0">
                <a:latin typeface="+mn-ea"/>
              </a:rPr>
              <a:t>总宽度</a:t>
            </a:r>
          </a:p>
        </p:txBody>
      </p:sp>
      <p:pic>
        <p:nvPicPr>
          <p:cNvPr id="4" name="图片 3">
            <a:extLst>
              <a:ext uri="{FF2B5EF4-FFF2-40B4-BE49-F238E27FC236}">
                <a16:creationId xmlns:a16="http://schemas.microsoft.com/office/drawing/2014/main" id="{C7BE2195-BACE-499D-A306-91536D8CF896}"/>
              </a:ext>
            </a:extLst>
          </p:cNvPr>
          <p:cNvPicPr>
            <a:picLocks noChangeAspect="1"/>
          </p:cNvPicPr>
          <p:nvPr/>
        </p:nvPicPr>
        <p:blipFill rotWithShape="1">
          <a:blip r:embed="rId2"/>
          <a:srcRect t="558" b="558"/>
          <a:stretch/>
        </p:blipFill>
        <p:spPr>
          <a:xfrm>
            <a:off x="7336474" y="113698"/>
            <a:ext cx="1877699" cy="2527460"/>
          </a:xfrm>
          <a:prstGeom prst="rect">
            <a:avLst/>
          </a:prstGeom>
          <a:ln>
            <a:solidFill>
              <a:schemeClr val="accent1"/>
            </a:solidFill>
          </a:ln>
        </p:spPr>
      </p:pic>
    </p:spTree>
    <p:extLst>
      <p:ext uri="{BB962C8B-B14F-4D97-AF65-F5344CB8AC3E}">
        <p14:creationId xmlns:p14="http://schemas.microsoft.com/office/powerpoint/2010/main" val="2990413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格式化输出函数</a:t>
            </a:r>
            <a:r>
              <a:rPr lang="en-US" altLang="zh-CN" sz="1600" b="1" dirty="0" err="1">
                <a:latin typeface="+mn-ea"/>
              </a:rPr>
              <a:t>printf</a:t>
            </a:r>
            <a:r>
              <a:rPr lang="zh-CN" altLang="en-US" sz="1600" b="1" dirty="0">
                <a:latin typeface="+mn-ea"/>
              </a:rPr>
              <a:t>的基本理解</a:t>
            </a:r>
          </a:p>
          <a:p>
            <a:pPr algn="l" eaLnBrk="1" hangingPunct="1"/>
            <a:r>
              <a:rPr lang="en-US" altLang="zh-CN" sz="1600" b="1" dirty="0">
                <a:latin typeface="+mn-ea"/>
              </a:rPr>
              <a:t>   I.</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a:t>
            </a:r>
            <a:r>
              <a:rPr lang="en-US" altLang="zh-CN" sz="1600" b="1" dirty="0" err="1">
                <a:latin typeface="+mn-ea"/>
              </a:rPr>
              <a:t>stdio.h</a:t>
            </a:r>
            <a:r>
              <a:rPr lang="en-US" altLang="zh-CN" sz="1600" b="1" dirty="0">
                <a:latin typeface="+mn-ea"/>
              </a:rPr>
              <a:t>&gt;</a:t>
            </a:r>
          </a:p>
          <a:p>
            <a:endParaRPr lang="en-US" altLang="zh-CN" sz="1600" b="1" dirty="0">
              <a:latin typeface="+mn-ea"/>
            </a:endParaRPr>
          </a:p>
          <a:p>
            <a:r>
              <a:rPr lang="en-US" altLang="zh-CN" sz="1600" b="1" dirty="0">
                <a:latin typeface="+mn-ea"/>
              </a:rPr>
              <a:t>int main()</a:t>
            </a:r>
          </a:p>
          <a:p>
            <a:r>
              <a:rPr lang="en-US" altLang="zh-CN" sz="1600" b="1" dirty="0">
                <a:latin typeface="+mn-ea"/>
              </a:rPr>
              <a:t>{</a:t>
            </a:r>
          </a:p>
          <a:p>
            <a:r>
              <a:rPr lang="en-US" altLang="zh-CN" sz="1600" b="1" dirty="0">
                <a:latin typeface="+mn-ea"/>
              </a:rPr>
              <a:t>    float f = 123456789.123;</a:t>
            </a:r>
          </a:p>
          <a:p>
            <a:endParaRPr lang="en-US" altLang="zh-CN" sz="1600" b="1" dirty="0">
              <a:latin typeface="+mn-ea"/>
            </a:endParaRPr>
          </a:p>
          <a:p>
            <a:r>
              <a:rPr lang="en-US" altLang="zh-CN" sz="1600" b="1" dirty="0">
                <a:latin typeface="+mn-ea"/>
              </a:rPr>
              <a:t>    </a:t>
            </a:r>
            <a:r>
              <a:rPr lang="en-US" altLang="zh-CN" sz="1600" b="1" dirty="0" err="1">
                <a:latin typeface="+mn-ea"/>
              </a:rPr>
              <a:t>printf</a:t>
            </a:r>
            <a:r>
              <a:rPr lang="en-US" altLang="zh-CN" sz="1600" b="1" dirty="0">
                <a:latin typeface="+mn-ea"/>
              </a:rPr>
              <a:t>("f=%f*\n", f);</a:t>
            </a:r>
          </a:p>
          <a:p>
            <a:r>
              <a:rPr lang="en-US" altLang="zh-CN" sz="1600" b="1" dirty="0">
                <a:latin typeface="+mn-ea"/>
              </a:rPr>
              <a:t>    </a:t>
            </a:r>
            <a:r>
              <a:rPr lang="en-US" altLang="zh-CN" sz="1600" b="1" dirty="0" err="1">
                <a:latin typeface="+mn-ea"/>
              </a:rPr>
              <a:t>printf</a:t>
            </a:r>
            <a:r>
              <a:rPr lang="en-US" altLang="zh-CN" sz="1600" b="1" dirty="0">
                <a:latin typeface="+mn-ea"/>
              </a:rPr>
              <a:t>("f=%10.2f*\n", f);</a:t>
            </a:r>
          </a:p>
          <a:p>
            <a:r>
              <a:rPr lang="en-US" altLang="zh-CN" sz="1600" b="1" dirty="0">
                <a:latin typeface="+mn-ea"/>
              </a:rPr>
              <a:t>    </a:t>
            </a:r>
            <a:r>
              <a:rPr lang="en-US" altLang="zh-CN" sz="1600" b="1" dirty="0" err="1">
                <a:latin typeface="+mn-ea"/>
              </a:rPr>
              <a:t>printf</a:t>
            </a:r>
            <a:r>
              <a:rPr lang="en-US" altLang="zh-CN" sz="1600" b="1" dirty="0">
                <a:latin typeface="+mn-ea"/>
              </a:rPr>
              <a:t>("f=%-10.2f*\n", f);</a:t>
            </a:r>
          </a:p>
          <a:p>
            <a:r>
              <a:rPr lang="en-US" altLang="zh-CN" sz="1600" b="1" dirty="0">
                <a:latin typeface="+mn-ea"/>
              </a:rPr>
              <a:t>    </a:t>
            </a:r>
            <a:r>
              <a:rPr lang="en-US" altLang="zh-CN" sz="1600" b="1" dirty="0" err="1">
                <a:latin typeface="+mn-ea"/>
              </a:rPr>
              <a:t>printf</a:t>
            </a:r>
            <a:r>
              <a:rPr lang="en-US" altLang="zh-CN" sz="1600" b="1" dirty="0">
                <a:latin typeface="+mn-ea"/>
              </a:rPr>
              <a:t>("f=%.2f*\n\n", f);</a:t>
            </a:r>
          </a:p>
          <a:p>
            <a:endParaRPr lang="en-US" altLang="zh-CN" sz="1600" b="1" dirty="0">
              <a:latin typeface="+mn-ea"/>
            </a:endParaRPr>
          </a:p>
          <a:p>
            <a:r>
              <a:rPr lang="en-US" altLang="zh-CN" sz="1600" b="1" dirty="0">
                <a:latin typeface="+mn-ea"/>
              </a:rPr>
              <a:t>    double d = 12345678901234567.6789;</a:t>
            </a:r>
          </a:p>
          <a:p>
            <a:endParaRPr lang="en-US" altLang="zh-CN" sz="1600" b="1" dirty="0">
              <a:latin typeface="+mn-ea"/>
            </a:endParaRPr>
          </a:p>
          <a:p>
            <a:r>
              <a:rPr lang="en-US" altLang="zh-CN" sz="1600" b="1" dirty="0">
                <a:latin typeface="+mn-ea"/>
              </a:rPr>
              <a:t>    </a:t>
            </a:r>
            <a:r>
              <a:rPr lang="en-US" altLang="zh-CN" sz="1600" b="1" dirty="0" err="1">
                <a:latin typeface="+mn-ea"/>
              </a:rPr>
              <a:t>printf</a:t>
            </a:r>
            <a:r>
              <a:rPr lang="en-US" altLang="zh-CN" sz="1600" b="1" dirty="0">
                <a:latin typeface="+mn-ea"/>
              </a:rPr>
              <a:t>("d=%f*\n", d);</a:t>
            </a:r>
          </a:p>
          <a:p>
            <a:r>
              <a:rPr lang="en-US" altLang="zh-CN" sz="1600" b="1" dirty="0">
                <a:latin typeface="+mn-ea"/>
              </a:rPr>
              <a:t>    </a:t>
            </a:r>
            <a:r>
              <a:rPr lang="en-US" altLang="zh-CN" sz="1600" b="1" dirty="0" err="1">
                <a:latin typeface="+mn-ea"/>
              </a:rPr>
              <a:t>printf</a:t>
            </a:r>
            <a:r>
              <a:rPr lang="en-US" altLang="zh-CN" sz="1600" b="1" dirty="0">
                <a:latin typeface="+mn-ea"/>
              </a:rPr>
              <a:t>("d=%10.2f*\n", d);</a:t>
            </a:r>
          </a:p>
          <a:p>
            <a:r>
              <a:rPr lang="en-US" altLang="zh-CN" sz="1600" b="1" dirty="0">
                <a:latin typeface="+mn-ea"/>
              </a:rPr>
              <a:t>    </a:t>
            </a:r>
            <a:r>
              <a:rPr lang="en-US" altLang="zh-CN" sz="1600" b="1" dirty="0" err="1">
                <a:latin typeface="+mn-ea"/>
              </a:rPr>
              <a:t>printf</a:t>
            </a:r>
            <a:r>
              <a:rPr lang="en-US" altLang="zh-CN" sz="1600" b="1" dirty="0">
                <a:latin typeface="+mn-ea"/>
              </a:rPr>
              <a:t>("d=%-10.2f*\n", d);</a:t>
            </a:r>
          </a:p>
          <a:p>
            <a:r>
              <a:rPr lang="en-US" altLang="zh-CN" sz="1600" b="1" dirty="0">
                <a:latin typeface="+mn-ea"/>
              </a:rPr>
              <a:t>    </a:t>
            </a:r>
            <a:r>
              <a:rPr lang="en-US" altLang="zh-CN" sz="1600" b="1" dirty="0" err="1">
                <a:latin typeface="+mn-ea"/>
              </a:rPr>
              <a:t>printf</a:t>
            </a:r>
            <a:r>
              <a:rPr lang="en-US" altLang="zh-CN" sz="1600" b="1" dirty="0">
                <a:latin typeface="+mn-ea"/>
              </a:rPr>
              <a:t>("d=%.2f*\n\n", d);</a:t>
            </a:r>
          </a:p>
          <a:p>
            <a:endParaRPr lang="en-US" altLang="zh-CN" sz="1600" b="1" dirty="0">
              <a:latin typeface="+mn-ea"/>
            </a:endParaRPr>
          </a:p>
          <a:p>
            <a:r>
              <a:rPr lang="en-US" altLang="zh-CN" sz="1600" b="1" dirty="0">
                <a:latin typeface="+mn-ea"/>
              </a:rPr>
              <a:t>    return 0;</a:t>
            </a:r>
          </a:p>
          <a:p>
            <a:r>
              <a:rPr lang="en-US" altLang="zh-CN" sz="1600" b="1" dirty="0">
                <a:latin typeface="+mn-ea"/>
              </a:rPr>
              <a:t>}</a:t>
            </a:r>
          </a:p>
          <a:p>
            <a:r>
              <a:rPr lang="en-US" altLang="zh-CN" sz="1600" b="1" dirty="0">
                <a:solidFill>
                  <a:srgbClr val="FF0000"/>
                </a:solidFill>
                <a:latin typeface="+mn-ea"/>
              </a:rPr>
              <a:t>//</a:t>
            </a:r>
            <a:r>
              <a:rPr lang="zh-CN" altLang="en-US" sz="1600" b="1" dirty="0">
                <a:solidFill>
                  <a:srgbClr val="FF0000"/>
                </a:solidFill>
                <a:latin typeface="+mn-ea"/>
              </a:rPr>
              <a:t>注：最后加*的目的，是为了看清是否有隐含空格</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4" y="1323972"/>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运行结果：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给出下面两个概念的结论：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1</a:t>
            </a:r>
            <a:r>
              <a:rPr kumimoji="1" lang="zh-CN" altLang="en-US" sz="1600" b="1" dirty="0">
                <a:latin typeface="+mn-ea"/>
              </a:rPr>
              <a:t>、在数据的有效位数超过精度时：</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四舍五入从高位向低位保留有效数位，其余部</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分随机补齐到要求的精度</a:t>
            </a: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、如果指定的总宽度小于有效位数的宽度，则：</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从低位向高位截断至符合的宽度</a:t>
            </a:r>
            <a:endParaRPr kumimoji="1" lang="en-US" altLang="zh-CN" sz="1600" b="1" dirty="0">
              <a:latin typeface="+mn-ea"/>
            </a:endParaRPr>
          </a:p>
        </p:txBody>
      </p:sp>
      <p:pic>
        <p:nvPicPr>
          <p:cNvPr id="4" name="图片 3">
            <a:extLst>
              <a:ext uri="{FF2B5EF4-FFF2-40B4-BE49-F238E27FC236}">
                <a16:creationId xmlns:a16="http://schemas.microsoft.com/office/drawing/2014/main" id="{B47C0046-166D-4BB0-90DA-462DDB68771D}"/>
              </a:ext>
            </a:extLst>
          </p:cNvPr>
          <p:cNvPicPr>
            <a:picLocks noChangeAspect="1"/>
          </p:cNvPicPr>
          <p:nvPr/>
        </p:nvPicPr>
        <p:blipFill>
          <a:blip r:embed="rId2"/>
          <a:stretch>
            <a:fillRect/>
          </a:stretch>
        </p:blipFill>
        <p:spPr>
          <a:xfrm>
            <a:off x="7037735" y="1323971"/>
            <a:ext cx="2614780" cy="2012542"/>
          </a:xfrm>
          <a:prstGeom prst="rect">
            <a:avLst/>
          </a:prstGeom>
          <a:ln>
            <a:solidFill>
              <a:schemeClr val="accent1"/>
            </a:solidFill>
          </a:ln>
        </p:spPr>
      </p:pic>
    </p:spTree>
    <p:extLst>
      <p:ext uri="{BB962C8B-B14F-4D97-AF65-F5344CB8AC3E}">
        <p14:creationId xmlns:p14="http://schemas.microsoft.com/office/powerpoint/2010/main" val="328024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格式化输出函数</a:t>
            </a:r>
            <a:r>
              <a:rPr lang="en-US" altLang="zh-CN" sz="1600" b="1" dirty="0" err="1">
                <a:latin typeface="+mn-ea"/>
              </a:rPr>
              <a:t>printf</a:t>
            </a:r>
            <a:r>
              <a:rPr lang="zh-CN" altLang="en-US" sz="1600" b="1" dirty="0">
                <a:latin typeface="+mn-ea"/>
              </a:rPr>
              <a:t>的基本理解</a:t>
            </a:r>
          </a:p>
          <a:p>
            <a:pPr algn="l" eaLnBrk="1" hangingPunct="1"/>
            <a:r>
              <a:rPr lang="en-US" altLang="zh-CN" sz="1600" b="1" dirty="0">
                <a:latin typeface="+mn-ea"/>
              </a:rPr>
              <a:t>   J.</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latin typeface="+mn-ea"/>
              </a:rPr>
              <a:t>#include &lt;</a:t>
            </a:r>
            <a:r>
              <a:rPr kumimoji="1" lang="en-US" altLang="zh-CN" sz="1600" b="1" dirty="0" err="1">
                <a:latin typeface="+mn-ea"/>
              </a:rPr>
              <a:t>stdio.h</a:t>
            </a:r>
            <a:r>
              <a:rPr kumimoji="1" lang="en-US" altLang="zh-CN" sz="1600" b="1" dirty="0">
                <a:latin typeface="+mn-ea"/>
              </a:rPr>
              <a:t>&gt;</a:t>
            </a: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#define str "</a:t>
            </a:r>
            <a:r>
              <a:rPr kumimoji="1" lang="en-US" altLang="zh-CN" sz="1600" b="1" dirty="0" err="1">
                <a:latin typeface="+mn-ea"/>
              </a:rPr>
              <a:t>abcdefghijklmnopqrstuvwxyz</a:t>
            </a:r>
            <a:r>
              <a:rPr kumimoji="1" lang="en-US" altLang="zh-CN" sz="1600" b="1" dirty="0">
                <a:latin typeface="+mn-ea"/>
              </a:rPr>
              <a:t>"</a:t>
            </a: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int main()</a:t>
            </a:r>
          </a:p>
          <a:p>
            <a:pPr fontAlgn="base">
              <a:spcBef>
                <a:spcPct val="0"/>
              </a:spcBef>
              <a:spcAft>
                <a:spcPct val="0"/>
              </a:spcAft>
            </a:pPr>
            <a:r>
              <a:rPr kumimoji="1" lang="en-US" altLang="zh-CN" sz="1600" b="1" dirty="0">
                <a:latin typeface="+mn-ea"/>
              </a:rPr>
              <a:t>{</a:t>
            </a:r>
          </a:p>
          <a:p>
            <a:pPr fontAlgn="base">
              <a:spcBef>
                <a:spcPct val="0"/>
              </a:spcBef>
              <a:spcAft>
                <a:spcPct val="0"/>
              </a:spcAft>
            </a:pPr>
            <a:r>
              <a:rPr kumimoji="1" lang="en-US" altLang="zh-CN" sz="1600" b="1" dirty="0">
                <a:latin typeface="+mn-ea"/>
              </a:rPr>
              <a:t>    </a:t>
            </a:r>
            <a:r>
              <a:rPr kumimoji="1" lang="en-US" altLang="zh-CN" sz="1600" b="1" dirty="0" err="1">
                <a:latin typeface="+mn-ea"/>
              </a:rPr>
              <a:t>printf</a:t>
            </a:r>
            <a:r>
              <a:rPr kumimoji="1" lang="en-US" altLang="zh-CN" sz="1600" b="1" dirty="0">
                <a:latin typeface="+mn-ea"/>
              </a:rPr>
              <a:t>("str=%s*\n", str);</a:t>
            </a:r>
          </a:p>
          <a:p>
            <a:pPr fontAlgn="base">
              <a:spcBef>
                <a:spcPct val="0"/>
              </a:spcBef>
              <a:spcAft>
                <a:spcPct val="0"/>
              </a:spcAft>
            </a:pPr>
            <a:r>
              <a:rPr kumimoji="1" lang="en-US" altLang="zh-CN" sz="1600" b="1" dirty="0">
                <a:latin typeface="+mn-ea"/>
              </a:rPr>
              <a:t>    </a:t>
            </a:r>
            <a:r>
              <a:rPr kumimoji="1" lang="en-US" altLang="zh-CN" sz="1600" b="1" dirty="0" err="1">
                <a:latin typeface="+mn-ea"/>
              </a:rPr>
              <a:t>printf</a:t>
            </a:r>
            <a:r>
              <a:rPr kumimoji="1" lang="en-US" altLang="zh-CN" sz="1600" b="1" dirty="0">
                <a:latin typeface="+mn-ea"/>
              </a:rPr>
              <a:t>("str=%30s*\n", str);</a:t>
            </a:r>
          </a:p>
          <a:p>
            <a:pPr fontAlgn="base">
              <a:spcBef>
                <a:spcPct val="0"/>
              </a:spcBef>
              <a:spcAft>
                <a:spcPct val="0"/>
              </a:spcAft>
            </a:pPr>
            <a:r>
              <a:rPr kumimoji="1" lang="en-US" altLang="zh-CN" sz="1600" b="1" dirty="0">
                <a:latin typeface="+mn-ea"/>
              </a:rPr>
              <a:t>    </a:t>
            </a:r>
            <a:r>
              <a:rPr kumimoji="1" lang="en-US" altLang="zh-CN" sz="1600" b="1" dirty="0" err="1">
                <a:latin typeface="+mn-ea"/>
              </a:rPr>
              <a:t>printf</a:t>
            </a:r>
            <a:r>
              <a:rPr kumimoji="1" lang="en-US" altLang="zh-CN" sz="1600" b="1" dirty="0">
                <a:latin typeface="+mn-ea"/>
              </a:rPr>
              <a:t>("str=%-30s*\n", str);</a:t>
            </a:r>
          </a:p>
          <a:p>
            <a:pPr fontAlgn="base">
              <a:spcBef>
                <a:spcPct val="0"/>
              </a:spcBef>
              <a:spcAft>
                <a:spcPct val="0"/>
              </a:spcAft>
            </a:pPr>
            <a:r>
              <a:rPr kumimoji="1" lang="en-US" altLang="zh-CN" sz="1600" b="1" dirty="0">
                <a:latin typeface="+mn-ea"/>
              </a:rPr>
              <a:t>    </a:t>
            </a:r>
            <a:r>
              <a:rPr kumimoji="1" lang="en-US" altLang="zh-CN" sz="1600" b="1" dirty="0" err="1">
                <a:latin typeface="+mn-ea"/>
              </a:rPr>
              <a:t>printf</a:t>
            </a:r>
            <a:r>
              <a:rPr kumimoji="1" lang="en-US" altLang="zh-CN" sz="1600" b="1" dirty="0">
                <a:latin typeface="+mn-ea"/>
              </a:rPr>
              <a:t>("str=%5s*\n", str);</a:t>
            </a:r>
          </a:p>
          <a:p>
            <a:pPr fontAlgn="base">
              <a:spcBef>
                <a:spcPct val="0"/>
              </a:spcBef>
              <a:spcAft>
                <a:spcPct val="0"/>
              </a:spcAft>
            </a:pPr>
            <a:r>
              <a:rPr kumimoji="1" lang="en-US" altLang="zh-CN" sz="1600" b="1" dirty="0">
                <a:latin typeface="+mn-ea"/>
              </a:rPr>
              <a:t>    </a:t>
            </a:r>
            <a:r>
              <a:rPr kumimoji="1" lang="en-US" altLang="zh-CN" sz="1600" b="1" dirty="0" err="1">
                <a:latin typeface="+mn-ea"/>
              </a:rPr>
              <a:t>printf</a:t>
            </a:r>
            <a:r>
              <a:rPr kumimoji="1" lang="en-US" altLang="zh-CN" sz="1600" b="1" dirty="0">
                <a:latin typeface="+mn-ea"/>
              </a:rPr>
              <a:t>("str=%-5s*\n", str);</a:t>
            </a:r>
          </a:p>
          <a:p>
            <a:pPr fontAlgn="base">
              <a:spcBef>
                <a:spcPct val="0"/>
              </a:spcBef>
              <a:spcAft>
                <a:spcPct val="0"/>
              </a:spcAft>
            </a:pPr>
            <a:r>
              <a:rPr kumimoji="1" lang="en-US" altLang="zh-CN" sz="1600" b="1" dirty="0">
                <a:latin typeface="+mn-ea"/>
              </a:rPr>
              <a:t>    </a:t>
            </a:r>
            <a:r>
              <a:rPr kumimoji="1" lang="en-US" altLang="zh-CN" sz="1600" b="1" dirty="0" err="1">
                <a:latin typeface="+mn-ea"/>
              </a:rPr>
              <a:t>printf</a:t>
            </a:r>
            <a:r>
              <a:rPr kumimoji="1" lang="en-US" altLang="zh-CN" sz="1600" b="1" dirty="0">
                <a:latin typeface="+mn-ea"/>
              </a:rPr>
              <a:t>("str=%.5s*\n", str);</a:t>
            </a:r>
          </a:p>
          <a:p>
            <a:pPr fontAlgn="base">
              <a:spcBef>
                <a:spcPct val="0"/>
              </a:spcBef>
              <a:spcAft>
                <a:spcPct val="0"/>
              </a:spcAft>
            </a:pPr>
            <a:r>
              <a:rPr kumimoji="1" lang="en-US" altLang="zh-CN" sz="1600" b="1" dirty="0">
                <a:latin typeface="+mn-ea"/>
              </a:rPr>
              <a:t>    </a:t>
            </a:r>
            <a:r>
              <a:rPr kumimoji="1" lang="en-US" altLang="zh-CN" sz="1600" b="1" dirty="0" err="1">
                <a:latin typeface="+mn-ea"/>
              </a:rPr>
              <a:t>printf</a:t>
            </a:r>
            <a:r>
              <a:rPr kumimoji="1" lang="en-US" altLang="zh-CN" sz="1600" b="1" dirty="0">
                <a:latin typeface="+mn-ea"/>
              </a:rPr>
              <a:t>("str=%-.5s*\n", str);</a:t>
            </a:r>
          </a:p>
          <a:p>
            <a:pPr fontAlgn="base">
              <a:spcBef>
                <a:spcPct val="0"/>
              </a:spcBef>
              <a:spcAft>
                <a:spcPct val="0"/>
              </a:spcAft>
            </a:pPr>
            <a:r>
              <a:rPr kumimoji="1" lang="en-US" altLang="zh-CN" sz="1600" b="1" dirty="0">
                <a:latin typeface="+mn-ea"/>
              </a:rPr>
              <a:t>    </a:t>
            </a:r>
            <a:r>
              <a:rPr kumimoji="1" lang="en-US" altLang="zh-CN" sz="1600" b="1" dirty="0" err="1">
                <a:latin typeface="+mn-ea"/>
              </a:rPr>
              <a:t>printf</a:t>
            </a:r>
            <a:r>
              <a:rPr kumimoji="1" lang="en-US" altLang="zh-CN" sz="1600" b="1" dirty="0">
                <a:latin typeface="+mn-ea"/>
              </a:rPr>
              <a:t>("str=%10.5s*\n", str);</a:t>
            </a:r>
          </a:p>
          <a:p>
            <a:pPr fontAlgn="base">
              <a:spcBef>
                <a:spcPct val="0"/>
              </a:spcBef>
              <a:spcAft>
                <a:spcPct val="0"/>
              </a:spcAft>
            </a:pPr>
            <a:r>
              <a:rPr kumimoji="1" lang="en-US" altLang="zh-CN" sz="1600" b="1" dirty="0">
                <a:latin typeface="+mn-ea"/>
              </a:rPr>
              <a:t>    </a:t>
            </a:r>
            <a:r>
              <a:rPr kumimoji="1" lang="en-US" altLang="zh-CN" sz="1600" b="1" dirty="0" err="1">
                <a:latin typeface="+mn-ea"/>
              </a:rPr>
              <a:t>printf</a:t>
            </a:r>
            <a:r>
              <a:rPr kumimoji="1" lang="en-US" altLang="zh-CN" sz="1600" b="1" dirty="0">
                <a:latin typeface="+mn-ea"/>
              </a:rPr>
              <a:t>("str=%-10.5s*\n", str);</a:t>
            </a: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    return 0;</a:t>
            </a:r>
          </a:p>
          <a:p>
            <a:pPr fontAlgn="base">
              <a:spcBef>
                <a:spcPct val="0"/>
              </a:spcBef>
              <a:spcAft>
                <a:spcPct val="0"/>
              </a:spcAft>
            </a:pPr>
            <a:r>
              <a:rPr kumimoji="1" lang="en-US" altLang="zh-CN" sz="1600" b="1" dirty="0">
                <a:latin typeface="+mn-ea"/>
              </a:rPr>
              <a:t>}</a:t>
            </a:r>
          </a:p>
          <a:p>
            <a:pPr fontAlgn="base">
              <a:spcBef>
                <a:spcPct val="0"/>
              </a:spcBef>
              <a:spcAft>
                <a:spcPct val="0"/>
              </a:spcAft>
            </a:pPr>
            <a:r>
              <a:rPr kumimoji="1" lang="en-US" altLang="zh-CN" sz="1600" b="1" dirty="0">
                <a:solidFill>
                  <a:srgbClr val="FF0000"/>
                </a:solidFill>
                <a:latin typeface="+mn-ea"/>
              </a:rPr>
              <a:t>//</a:t>
            </a:r>
            <a:r>
              <a:rPr kumimoji="1" lang="zh-CN" altLang="en-US" sz="1600" b="1" dirty="0">
                <a:solidFill>
                  <a:srgbClr val="FF0000"/>
                </a:solidFill>
                <a:latin typeface="+mn-ea"/>
              </a:rPr>
              <a:t>注：最后加*的目的，是为了看清是否有隐含空格</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4" y="1323972"/>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运行结果：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参考</a:t>
            </a:r>
            <a:r>
              <a:rPr kumimoji="1" lang="en-US" altLang="zh-CN" sz="1600" b="1" dirty="0" err="1">
                <a:latin typeface="+mn-ea"/>
              </a:rPr>
              <a:t>printf</a:t>
            </a:r>
            <a:r>
              <a:rPr kumimoji="1" lang="zh-CN" altLang="en-US" sz="1600" b="1" dirty="0">
                <a:latin typeface="+mn-ea"/>
              </a:rPr>
              <a:t>的格式控制符和附加格式控制符，给出解释：</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%s   </a:t>
            </a:r>
            <a:r>
              <a:rPr kumimoji="1" lang="zh-CN" altLang="en-US" sz="1600" b="1" dirty="0">
                <a:latin typeface="+mn-ea"/>
              </a:rPr>
              <a:t>：输出</a:t>
            </a:r>
            <a:r>
              <a:rPr kumimoji="1" lang="en-US" altLang="zh-CN" sz="1600" b="1" dirty="0">
                <a:latin typeface="+mn-ea"/>
              </a:rPr>
              <a:t>_</a:t>
            </a:r>
            <a:r>
              <a:rPr kumimoji="1" lang="zh-CN" altLang="en-US" sz="1600" b="1" u="sng" dirty="0">
                <a:latin typeface="+mn-ea"/>
              </a:rPr>
              <a:t>字符串</a:t>
            </a:r>
            <a:r>
              <a:rPr kumimoji="1" lang="en-US" altLang="zh-CN" sz="1600" b="1" dirty="0">
                <a:latin typeface="+mn-ea"/>
              </a:rPr>
              <a:t>_</a:t>
            </a:r>
            <a:r>
              <a:rPr kumimoji="1" lang="zh-CN" altLang="en-US" sz="1600" b="1" dirty="0">
                <a:latin typeface="+mn-ea"/>
              </a:rPr>
              <a:t>类型的数据</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%30s </a:t>
            </a:r>
            <a:r>
              <a:rPr kumimoji="1" lang="zh-CN" altLang="en-US" sz="1600" b="1" dirty="0">
                <a:latin typeface="+mn-ea"/>
              </a:rPr>
              <a:t>：输出</a:t>
            </a:r>
            <a:r>
              <a:rPr kumimoji="1" lang="en-US" altLang="zh-CN" sz="1600" b="1" dirty="0">
                <a:latin typeface="+mn-ea"/>
              </a:rPr>
              <a:t>_</a:t>
            </a:r>
            <a:r>
              <a:rPr kumimoji="1" lang="zh-CN" altLang="en-US" sz="1600" b="1" u="sng" dirty="0">
                <a:latin typeface="+mn-ea"/>
              </a:rPr>
              <a:t>字符串</a:t>
            </a:r>
            <a:r>
              <a:rPr kumimoji="1" lang="en-US" altLang="zh-CN" sz="1600" b="1" dirty="0">
                <a:latin typeface="+mn-ea"/>
              </a:rPr>
              <a:t>_</a:t>
            </a:r>
            <a:r>
              <a:rPr kumimoji="1" lang="zh-CN" altLang="en-US" sz="1600" b="1" dirty="0">
                <a:latin typeface="+mn-ea"/>
              </a:rPr>
              <a:t>类型的数据，总宽度</a:t>
            </a:r>
            <a:r>
              <a:rPr kumimoji="1" lang="en-US" altLang="zh-CN" sz="1600" b="1" dirty="0">
                <a:latin typeface="+mn-ea"/>
              </a:rPr>
              <a:t>__</a:t>
            </a:r>
            <a:r>
              <a:rPr kumimoji="1" lang="en-US" altLang="zh-CN" sz="1600" b="1" u="sng" dirty="0">
                <a:latin typeface="+mn-ea"/>
              </a:rPr>
              <a:t>30</a:t>
            </a:r>
            <a:r>
              <a:rPr kumimoji="1" lang="en-US" altLang="zh-CN" sz="1600" b="1" dirty="0">
                <a:latin typeface="+mn-ea"/>
              </a:rPr>
              <a:t>__</a:t>
            </a:r>
            <a:r>
              <a:rPr kumimoji="1" lang="zh-CN" altLang="en-US" sz="1600" b="1" dirty="0">
                <a:latin typeface="+mn-ea"/>
              </a:rPr>
              <a:t>，</a:t>
            </a:r>
            <a:endParaRPr kumimoji="1" lang="en-US" altLang="zh-CN" sz="1600" b="1" dirty="0">
              <a:latin typeface="+mn-ea"/>
            </a:endParaRPr>
          </a:p>
          <a:p>
            <a:pPr fontAlgn="base">
              <a:spcBef>
                <a:spcPct val="0"/>
              </a:spcBef>
              <a:spcAft>
                <a:spcPct val="0"/>
              </a:spcAft>
            </a:pPr>
            <a:r>
              <a:rPr kumimoji="1" lang="en-US" altLang="zh-CN" sz="1600" b="1" dirty="0">
                <a:latin typeface="+mn-ea"/>
              </a:rPr>
              <a:t>       ___</a:t>
            </a:r>
            <a:r>
              <a:rPr kumimoji="1" lang="zh-CN" altLang="en-US" sz="1600" b="1" u="sng" dirty="0">
                <a:latin typeface="+mn-ea"/>
              </a:rPr>
              <a:t>右</a:t>
            </a:r>
            <a:r>
              <a:rPr kumimoji="1" lang="en-US" altLang="zh-CN" sz="1600" b="1" dirty="0">
                <a:latin typeface="+mn-ea"/>
              </a:rPr>
              <a:t>__</a:t>
            </a:r>
            <a:r>
              <a:rPr kumimoji="1" lang="zh-CN" altLang="en-US" sz="1600" b="1" dirty="0">
                <a:latin typeface="+mn-ea"/>
              </a:rPr>
              <a:t>对齐</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%-30s</a:t>
            </a:r>
            <a:r>
              <a:rPr kumimoji="1" lang="zh-CN" altLang="en-US" sz="1600" b="1" dirty="0">
                <a:latin typeface="+mn-ea"/>
              </a:rPr>
              <a:t>：输出</a:t>
            </a:r>
            <a:r>
              <a:rPr kumimoji="1" lang="en-US" altLang="zh-CN" sz="1600" b="1" dirty="0">
                <a:latin typeface="+mn-ea"/>
              </a:rPr>
              <a:t>_</a:t>
            </a:r>
            <a:r>
              <a:rPr kumimoji="1" lang="zh-CN" altLang="en-US" sz="1600" b="1" u="sng" dirty="0">
                <a:latin typeface="+mn-ea"/>
              </a:rPr>
              <a:t>字符串</a:t>
            </a:r>
            <a:r>
              <a:rPr kumimoji="1" lang="en-US" altLang="zh-CN" sz="1600" b="1" dirty="0">
                <a:latin typeface="+mn-ea"/>
              </a:rPr>
              <a:t>_</a:t>
            </a:r>
            <a:r>
              <a:rPr kumimoji="1" lang="zh-CN" altLang="en-US" sz="1600" b="1" dirty="0">
                <a:latin typeface="+mn-ea"/>
              </a:rPr>
              <a:t>类型的数据，总宽度</a:t>
            </a:r>
            <a:r>
              <a:rPr kumimoji="1" lang="en-US" altLang="zh-CN" sz="1600" b="1" dirty="0">
                <a:latin typeface="+mn-ea"/>
              </a:rPr>
              <a:t>__</a:t>
            </a:r>
            <a:r>
              <a:rPr kumimoji="1" lang="en-US" altLang="zh-CN" sz="1600" b="1" u="sng" dirty="0">
                <a:latin typeface="+mn-ea"/>
              </a:rPr>
              <a:t>30</a:t>
            </a:r>
            <a:r>
              <a:rPr kumimoji="1" lang="en-US" altLang="zh-CN" sz="1600" b="1" dirty="0">
                <a:latin typeface="+mn-ea"/>
              </a:rPr>
              <a:t>__</a:t>
            </a:r>
            <a:r>
              <a:rPr kumimoji="1" lang="zh-CN" altLang="en-US" sz="1600" b="1" dirty="0">
                <a:latin typeface="+mn-ea"/>
              </a:rPr>
              <a:t>，</a:t>
            </a:r>
            <a:endParaRPr kumimoji="1" lang="en-US" altLang="zh-CN" sz="1600" b="1" dirty="0">
              <a:latin typeface="+mn-ea"/>
            </a:endParaRPr>
          </a:p>
          <a:p>
            <a:pPr fontAlgn="base">
              <a:spcBef>
                <a:spcPct val="0"/>
              </a:spcBef>
              <a:spcAft>
                <a:spcPct val="0"/>
              </a:spcAft>
            </a:pPr>
            <a:r>
              <a:rPr kumimoji="1" lang="en-US" altLang="zh-CN" sz="1600" b="1" dirty="0">
                <a:latin typeface="+mn-ea"/>
              </a:rPr>
              <a:t>       ___</a:t>
            </a:r>
            <a:r>
              <a:rPr kumimoji="1" lang="zh-CN" altLang="en-US" sz="1600" b="1" u="sng" dirty="0">
                <a:latin typeface="+mn-ea"/>
              </a:rPr>
              <a:t>左</a:t>
            </a:r>
            <a:r>
              <a:rPr kumimoji="1" lang="en-US" altLang="zh-CN" sz="1600" b="1" dirty="0">
                <a:latin typeface="+mn-ea"/>
              </a:rPr>
              <a:t>__</a:t>
            </a:r>
            <a:r>
              <a:rPr kumimoji="1" lang="zh-CN" altLang="en-US" sz="1600" b="1" dirty="0">
                <a:latin typeface="+mn-ea"/>
              </a:rPr>
              <a:t>对齐</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如果指定的总宽度小于字符串的长度，则：</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对</a:t>
            </a:r>
            <a:r>
              <a:rPr kumimoji="1" lang="en-US" altLang="zh-CN" sz="1600" b="1" dirty="0">
                <a:latin typeface="+mn-ea"/>
              </a:rPr>
              <a:t>%s</a:t>
            </a:r>
            <a:r>
              <a:rPr kumimoji="1" lang="zh-CN" altLang="en-US" sz="1600" b="1" dirty="0">
                <a:latin typeface="+mn-ea"/>
              </a:rPr>
              <a:t>而言，</a:t>
            </a:r>
            <a:r>
              <a:rPr kumimoji="1" lang="en-US" altLang="zh-CN" sz="1600" b="1" dirty="0">
                <a:latin typeface="+mn-ea"/>
              </a:rPr>
              <a:t>%</a:t>
            </a:r>
            <a:r>
              <a:rPr kumimoji="1" lang="en-US" altLang="zh-CN" sz="1600" b="1" dirty="0" err="1">
                <a:latin typeface="+mn-ea"/>
              </a:rPr>
              <a:t>m.n</a:t>
            </a:r>
            <a:r>
              <a:rPr kumimoji="1" lang="zh-CN" altLang="en-US" sz="1600" b="1" dirty="0">
                <a:latin typeface="+mn-ea"/>
              </a:rPr>
              <a:t>中</a:t>
            </a:r>
            <a:r>
              <a:rPr kumimoji="1" lang="en-US" altLang="zh-CN" sz="1600" b="1" dirty="0">
                <a:latin typeface="+mn-ea"/>
              </a:rPr>
              <a:t>n</a:t>
            </a:r>
            <a:r>
              <a:rPr kumimoji="1" lang="zh-CN" altLang="en-US" sz="1600" b="1" dirty="0">
                <a:latin typeface="+mn-ea"/>
              </a:rPr>
              <a:t>代表的位数是指</a:t>
            </a:r>
            <a:r>
              <a:rPr kumimoji="1" lang="en-US" altLang="zh-CN" sz="1600" b="1" dirty="0">
                <a:latin typeface="+mn-ea"/>
              </a:rPr>
              <a:t>__</a:t>
            </a:r>
            <a:r>
              <a:rPr kumimoji="1" lang="zh-CN" altLang="en-US" sz="1600" b="1" u="sng" dirty="0">
                <a:latin typeface="+mn-ea"/>
              </a:rPr>
              <a:t>字符串长度</a:t>
            </a:r>
            <a:r>
              <a:rPr kumimoji="1" lang="en-US" altLang="zh-CN" sz="1600" b="1" dirty="0">
                <a:latin typeface="+mn-ea"/>
              </a:rPr>
              <a:t>___</a:t>
            </a:r>
            <a:endParaRPr kumimoji="1" lang="zh-CN" altLang="en-US"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zh-CN" altLang="en-US" sz="1600" b="1" dirty="0">
              <a:latin typeface="+mn-ea"/>
            </a:endParaRPr>
          </a:p>
        </p:txBody>
      </p:sp>
      <p:pic>
        <p:nvPicPr>
          <p:cNvPr id="4" name="图片 3">
            <a:extLst>
              <a:ext uri="{FF2B5EF4-FFF2-40B4-BE49-F238E27FC236}">
                <a16:creationId xmlns:a16="http://schemas.microsoft.com/office/drawing/2014/main" id="{B919AE24-5977-4B91-A24F-9E09BEC26F6B}"/>
              </a:ext>
            </a:extLst>
          </p:cNvPr>
          <p:cNvPicPr>
            <a:picLocks noChangeAspect="1"/>
          </p:cNvPicPr>
          <p:nvPr/>
        </p:nvPicPr>
        <p:blipFill>
          <a:blip r:embed="rId2"/>
          <a:stretch>
            <a:fillRect/>
          </a:stretch>
        </p:blipFill>
        <p:spPr>
          <a:xfrm>
            <a:off x="6773875" y="602049"/>
            <a:ext cx="3211841" cy="1994568"/>
          </a:xfrm>
          <a:prstGeom prst="rect">
            <a:avLst/>
          </a:prstGeom>
        </p:spPr>
      </p:pic>
    </p:spTree>
    <p:extLst>
      <p:ext uri="{BB962C8B-B14F-4D97-AF65-F5344CB8AC3E}">
        <p14:creationId xmlns:p14="http://schemas.microsoft.com/office/powerpoint/2010/main" val="1247971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格式化输出函数</a:t>
            </a:r>
            <a:r>
              <a:rPr lang="en-US" altLang="zh-CN" sz="1600" b="1" dirty="0" err="1">
                <a:latin typeface="+mn-ea"/>
              </a:rPr>
              <a:t>printf</a:t>
            </a:r>
            <a:r>
              <a:rPr lang="zh-CN" altLang="en-US" sz="1600" b="1" dirty="0">
                <a:latin typeface="+mn-ea"/>
              </a:rPr>
              <a:t>的基本理解</a:t>
            </a:r>
          </a:p>
          <a:p>
            <a:pPr algn="l" eaLnBrk="1" hangingPunct="1"/>
            <a:r>
              <a:rPr lang="en-US" altLang="zh-CN" sz="1600" b="1" dirty="0">
                <a:latin typeface="+mn-ea"/>
              </a:rPr>
              <a:t>   K.</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pt-BR" altLang="zh-CN" sz="1600" b="1" dirty="0">
                <a:latin typeface="+mn-ea"/>
              </a:rPr>
              <a:t>#include &lt;stdio.h&gt;</a:t>
            </a:r>
          </a:p>
          <a:p>
            <a:pPr fontAlgn="base">
              <a:spcBef>
                <a:spcPct val="0"/>
              </a:spcBef>
              <a:spcAft>
                <a:spcPct val="0"/>
              </a:spcAft>
            </a:pPr>
            <a:endParaRPr kumimoji="1" lang="pt-BR" altLang="zh-CN" sz="1600" b="1" dirty="0">
              <a:latin typeface="+mn-ea"/>
            </a:endParaRPr>
          </a:p>
          <a:p>
            <a:pPr fontAlgn="base">
              <a:spcBef>
                <a:spcPct val="0"/>
              </a:spcBef>
              <a:spcAft>
                <a:spcPct val="0"/>
              </a:spcAft>
            </a:pPr>
            <a:r>
              <a:rPr kumimoji="1" lang="pt-BR" altLang="zh-CN" sz="1600" b="1" dirty="0">
                <a:latin typeface="+mn-ea"/>
              </a:rPr>
              <a:t>#define str "Student"</a:t>
            </a:r>
          </a:p>
          <a:p>
            <a:pPr fontAlgn="base">
              <a:spcBef>
                <a:spcPct val="0"/>
              </a:spcBef>
              <a:spcAft>
                <a:spcPct val="0"/>
              </a:spcAft>
            </a:pPr>
            <a:r>
              <a:rPr kumimoji="1" lang="pt-BR" altLang="zh-CN" sz="1600" b="1" dirty="0">
                <a:latin typeface="+mn-ea"/>
              </a:rPr>
              <a:t>int main()</a:t>
            </a:r>
          </a:p>
          <a:p>
            <a:pPr fontAlgn="base">
              <a:spcBef>
                <a:spcPct val="0"/>
              </a:spcBef>
              <a:spcAft>
                <a:spcPct val="0"/>
              </a:spcAft>
            </a:pPr>
            <a:r>
              <a:rPr kumimoji="1" lang="pt-BR" altLang="zh-CN" sz="1600" b="1" dirty="0">
                <a:latin typeface="+mn-ea"/>
              </a:rPr>
              <a:t>{</a:t>
            </a:r>
          </a:p>
          <a:p>
            <a:pPr fontAlgn="base">
              <a:spcBef>
                <a:spcPct val="0"/>
              </a:spcBef>
              <a:spcAft>
                <a:spcPct val="0"/>
              </a:spcAft>
            </a:pPr>
            <a:r>
              <a:rPr kumimoji="1" lang="pt-BR" altLang="zh-CN" sz="1600" b="1" dirty="0">
                <a:latin typeface="+mn-ea"/>
              </a:rPr>
              <a:t>    int a = 65;</a:t>
            </a:r>
          </a:p>
          <a:p>
            <a:pPr fontAlgn="base">
              <a:spcBef>
                <a:spcPct val="0"/>
              </a:spcBef>
              <a:spcAft>
                <a:spcPct val="0"/>
              </a:spcAft>
            </a:pPr>
            <a:r>
              <a:rPr kumimoji="1" lang="pt-BR" altLang="zh-CN" sz="1600" b="1" dirty="0">
                <a:latin typeface="+mn-ea"/>
              </a:rPr>
              <a:t>    printf("a=%o\n", a);</a:t>
            </a:r>
          </a:p>
          <a:p>
            <a:pPr fontAlgn="base">
              <a:spcBef>
                <a:spcPct val="0"/>
              </a:spcBef>
              <a:spcAft>
                <a:spcPct val="0"/>
              </a:spcAft>
            </a:pPr>
            <a:r>
              <a:rPr kumimoji="1" lang="pt-BR" altLang="zh-CN" sz="1600" b="1" dirty="0">
                <a:latin typeface="+mn-ea"/>
              </a:rPr>
              <a:t>    printf("a=%x\n", a);</a:t>
            </a:r>
          </a:p>
          <a:p>
            <a:pPr fontAlgn="base">
              <a:spcBef>
                <a:spcPct val="0"/>
              </a:spcBef>
              <a:spcAft>
                <a:spcPct val="0"/>
              </a:spcAft>
            </a:pPr>
            <a:r>
              <a:rPr kumimoji="1" lang="pt-BR" altLang="zh-CN" sz="1600" b="1" dirty="0">
                <a:latin typeface="+mn-ea"/>
              </a:rPr>
              <a:t>    printf("ch=%c\n", a);</a:t>
            </a:r>
          </a:p>
          <a:p>
            <a:pPr fontAlgn="base">
              <a:spcBef>
                <a:spcPct val="0"/>
              </a:spcBef>
              <a:spcAft>
                <a:spcPct val="0"/>
              </a:spcAft>
            </a:pPr>
            <a:r>
              <a:rPr kumimoji="1" lang="pt-BR" altLang="zh-CN" sz="1600" b="1" dirty="0">
                <a:latin typeface="+mn-ea"/>
              </a:rPr>
              <a:t>    printf("s=%s\n\n", str);</a:t>
            </a:r>
          </a:p>
          <a:p>
            <a:pPr fontAlgn="base">
              <a:spcBef>
                <a:spcPct val="0"/>
              </a:spcBef>
              <a:spcAft>
                <a:spcPct val="0"/>
              </a:spcAft>
            </a:pPr>
            <a:endParaRPr kumimoji="1" lang="pt-BR" altLang="zh-CN" sz="1600" b="1" dirty="0">
              <a:latin typeface="+mn-ea"/>
            </a:endParaRPr>
          </a:p>
          <a:p>
            <a:pPr fontAlgn="base">
              <a:spcBef>
                <a:spcPct val="0"/>
              </a:spcBef>
              <a:spcAft>
                <a:spcPct val="0"/>
              </a:spcAft>
            </a:pPr>
            <a:r>
              <a:rPr kumimoji="1" lang="pt-BR" altLang="zh-CN" sz="1600" b="1" dirty="0">
                <a:latin typeface="+mn-ea"/>
              </a:rPr>
              <a:t>    printf("a=0%o\n", a);</a:t>
            </a:r>
          </a:p>
          <a:p>
            <a:pPr fontAlgn="base">
              <a:spcBef>
                <a:spcPct val="0"/>
              </a:spcBef>
              <a:spcAft>
                <a:spcPct val="0"/>
              </a:spcAft>
            </a:pPr>
            <a:r>
              <a:rPr kumimoji="1" lang="pt-BR" altLang="zh-CN" sz="1600" b="1" dirty="0">
                <a:latin typeface="+mn-ea"/>
              </a:rPr>
              <a:t>    printf("a=0x%x\n", a);</a:t>
            </a:r>
          </a:p>
          <a:p>
            <a:pPr fontAlgn="base">
              <a:spcBef>
                <a:spcPct val="0"/>
              </a:spcBef>
              <a:spcAft>
                <a:spcPct val="0"/>
              </a:spcAft>
            </a:pPr>
            <a:r>
              <a:rPr kumimoji="1" lang="pt-BR" altLang="zh-CN" sz="1600" b="1" dirty="0">
                <a:latin typeface="+mn-ea"/>
              </a:rPr>
              <a:t>    printf("ch=\'%c\'\n", a);</a:t>
            </a:r>
          </a:p>
          <a:p>
            <a:pPr fontAlgn="base">
              <a:spcBef>
                <a:spcPct val="0"/>
              </a:spcBef>
              <a:spcAft>
                <a:spcPct val="0"/>
              </a:spcAft>
            </a:pPr>
            <a:r>
              <a:rPr kumimoji="1" lang="pt-BR" altLang="zh-CN" sz="1600" b="1" dirty="0">
                <a:latin typeface="+mn-ea"/>
              </a:rPr>
              <a:t>    printf("s=\"%s\"\n\n", str);</a:t>
            </a:r>
          </a:p>
          <a:p>
            <a:pPr fontAlgn="base">
              <a:spcBef>
                <a:spcPct val="0"/>
              </a:spcBef>
              <a:spcAft>
                <a:spcPct val="0"/>
              </a:spcAft>
            </a:pPr>
            <a:endParaRPr kumimoji="1" lang="pt-BR" altLang="zh-CN" sz="1600" b="1" dirty="0">
              <a:latin typeface="+mn-ea"/>
            </a:endParaRPr>
          </a:p>
          <a:p>
            <a:pPr fontAlgn="base">
              <a:spcBef>
                <a:spcPct val="0"/>
              </a:spcBef>
              <a:spcAft>
                <a:spcPct val="0"/>
              </a:spcAft>
            </a:pPr>
            <a:r>
              <a:rPr kumimoji="1" lang="pt-BR" altLang="zh-CN" sz="1600" b="1" dirty="0">
                <a:latin typeface="+mn-ea"/>
              </a:rPr>
              <a:t>    double d = 0.783;</a:t>
            </a:r>
          </a:p>
          <a:p>
            <a:pPr fontAlgn="base">
              <a:spcBef>
                <a:spcPct val="0"/>
              </a:spcBef>
              <a:spcAft>
                <a:spcPct val="0"/>
              </a:spcAft>
            </a:pPr>
            <a:r>
              <a:rPr kumimoji="1" lang="pt-BR" altLang="zh-CN" sz="1600" b="1" dirty="0">
                <a:latin typeface="+mn-ea"/>
              </a:rPr>
              <a:t>    printf("</a:t>
            </a:r>
            <a:r>
              <a:rPr kumimoji="1" lang="zh-CN" altLang="pt-BR" sz="1600" b="1" dirty="0">
                <a:latin typeface="+mn-ea"/>
              </a:rPr>
              <a:t>百分比</a:t>
            </a:r>
            <a:r>
              <a:rPr kumimoji="1" lang="pt-BR" altLang="zh-CN" sz="1600" b="1" dirty="0">
                <a:latin typeface="+mn-ea"/>
              </a:rPr>
              <a:t>=%.2f%%\n", d * 100);</a:t>
            </a:r>
          </a:p>
          <a:p>
            <a:pPr fontAlgn="base">
              <a:spcBef>
                <a:spcPct val="0"/>
              </a:spcBef>
              <a:spcAft>
                <a:spcPct val="0"/>
              </a:spcAft>
            </a:pPr>
            <a:endParaRPr kumimoji="1" lang="pt-BR" altLang="zh-CN" sz="1600" b="1" dirty="0">
              <a:latin typeface="+mn-ea"/>
            </a:endParaRPr>
          </a:p>
          <a:p>
            <a:pPr fontAlgn="base">
              <a:spcBef>
                <a:spcPct val="0"/>
              </a:spcBef>
              <a:spcAft>
                <a:spcPct val="0"/>
              </a:spcAft>
            </a:pPr>
            <a:r>
              <a:rPr kumimoji="1" lang="pt-BR" altLang="zh-CN" sz="1600" b="1" dirty="0">
                <a:latin typeface="+mn-ea"/>
              </a:rPr>
              <a:t>    return 0;</a:t>
            </a:r>
          </a:p>
          <a:p>
            <a:pPr fontAlgn="base">
              <a:spcBef>
                <a:spcPct val="0"/>
              </a:spcBef>
              <a:spcAft>
                <a:spcPct val="0"/>
              </a:spcAft>
            </a:pPr>
            <a:r>
              <a:rPr kumimoji="1" lang="pt-BR" altLang="zh-CN" sz="1600" b="1" dirty="0">
                <a:latin typeface="+mn-ea"/>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4" y="1323972"/>
            <a:ext cx="5885632"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运行结果：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lang="en-US" altLang="zh-CN" sz="1600" b="1" dirty="0">
              <a:latin typeface="+mn-ea"/>
            </a:endParaRPr>
          </a:p>
          <a:p>
            <a:pPr fontAlgn="base">
              <a:spcBef>
                <a:spcPct val="0"/>
              </a:spcBef>
              <a:spcAft>
                <a:spcPct val="0"/>
              </a:spcAft>
            </a:pPr>
            <a:endParaRPr lang="en-US" altLang="zh-CN" sz="1600" b="1" dirty="0">
              <a:latin typeface="+mn-ea"/>
            </a:endParaRPr>
          </a:p>
          <a:p>
            <a:pPr fontAlgn="base">
              <a:spcBef>
                <a:spcPct val="0"/>
              </a:spcBef>
              <a:spcAft>
                <a:spcPct val="0"/>
              </a:spcAft>
            </a:pPr>
            <a:endParaRPr lang="en-US" altLang="zh-CN" sz="1600" b="1" dirty="0">
              <a:latin typeface="+mn-ea"/>
            </a:endParaRPr>
          </a:p>
          <a:p>
            <a:pPr fontAlgn="base">
              <a:spcBef>
                <a:spcPct val="0"/>
              </a:spcBef>
              <a:spcAft>
                <a:spcPct val="0"/>
              </a:spcAft>
            </a:pPr>
            <a:endParaRPr lang="en-US" altLang="zh-CN" sz="1600" b="1" dirty="0">
              <a:latin typeface="+mn-ea"/>
            </a:endParaRPr>
          </a:p>
          <a:p>
            <a:pPr fontAlgn="base">
              <a:spcBef>
                <a:spcPct val="0"/>
              </a:spcBef>
              <a:spcAft>
                <a:spcPct val="0"/>
              </a:spcAft>
            </a:pPr>
            <a:r>
              <a:rPr lang="en-US" altLang="zh-CN" sz="1600" b="1" dirty="0">
                <a:latin typeface="+mn-ea"/>
              </a:rPr>
              <a:t>1</a:t>
            </a:r>
            <a:r>
              <a:rPr lang="zh-CN" altLang="en-US" sz="1600" b="1" dirty="0">
                <a:latin typeface="+mn-ea"/>
              </a:rPr>
              <a:t>、对比第</a:t>
            </a:r>
            <a:r>
              <a:rPr lang="en-US" altLang="zh-CN" sz="1600" b="1" dirty="0">
                <a:latin typeface="+mn-ea"/>
              </a:rPr>
              <a:t>1</a:t>
            </a:r>
            <a:r>
              <a:rPr lang="zh-CN" altLang="en-US" sz="1600" b="1" dirty="0">
                <a:latin typeface="+mn-ea"/>
              </a:rPr>
              <a:t>组和第</a:t>
            </a:r>
            <a:r>
              <a:rPr lang="en-US" altLang="zh-CN" sz="1600" b="1" dirty="0">
                <a:latin typeface="+mn-ea"/>
              </a:rPr>
              <a:t>2</a:t>
            </a:r>
            <a:r>
              <a:rPr lang="zh-CN" altLang="en-US" sz="1600" b="1" dirty="0">
                <a:latin typeface="+mn-ea"/>
              </a:rPr>
              <a:t>组输出，得出的结论是：</a:t>
            </a:r>
            <a:endParaRPr lang="en-US" altLang="zh-CN" sz="1600" b="1" dirty="0">
              <a:latin typeface="+mn-ea"/>
            </a:endParaRPr>
          </a:p>
          <a:p>
            <a:pPr fontAlgn="base">
              <a:spcBef>
                <a:spcPct val="0"/>
              </a:spcBef>
              <a:spcAft>
                <a:spcPct val="0"/>
              </a:spcAft>
            </a:pPr>
            <a:r>
              <a:rPr lang="zh-CN" altLang="en-US" sz="1600" b="1" dirty="0">
                <a:latin typeface="+mn-ea"/>
              </a:rPr>
              <a:t>    格式控制符</a:t>
            </a:r>
            <a:r>
              <a:rPr lang="en-US" altLang="zh-CN" sz="1600" b="1" dirty="0">
                <a:latin typeface="+mn-ea"/>
              </a:rPr>
              <a:t>/</a:t>
            </a:r>
            <a:r>
              <a:rPr lang="zh-CN" altLang="en-US" sz="1600" b="1" dirty="0">
                <a:latin typeface="+mn-ea"/>
              </a:rPr>
              <a:t>附加格式控制符，只负责给出</a:t>
            </a:r>
            <a:r>
              <a:rPr lang="en-US" altLang="zh-CN" sz="1600" b="1" dirty="0">
                <a:latin typeface="+mn-ea"/>
              </a:rPr>
              <a:t>_</a:t>
            </a:r>
            <a:r>
              <a:rPr lang="zh-CN" altLang="en-US" sz="1600" b="1" u="sng" dirty="0">
                <a:latin typeface="+mn-ea"/>
              </a:rPr>
              <a:t>对应形式数据</a:t>
            </a:r>
            <a:r>
              <a:rPr lang="en-US" altLang="zh-CN" sz="1600" b="1" dirty="0">
                <a:latin typeface="+mn-ea"/>
              </a:rPr>
              <a:t>_</a:t>
            </a:r>
          </a:p>
          <a:p>
            <a:pPr fontAlgn="base">
              <a:spcBef>
                <a:spcPct val="0"/>
              </a:spcBef>
              <a:spcAft>
                <a:spcPct val="0"/>
              </a:spcAft>
            </a:pPr>
            <a:r>
              <a:rPr lang="zh-CN" altLang="en-US" sz="1600" b="1" dirty="0">
                <a:latin typeface="+mn-ea"/>
              </a:rPr>
              <a:t>的输出，若需要前导字符、单双引号等，需要</a:t>
            </a:r>
            <a:r>
              <a:rPr lang="en-US" altLang="zh-CN" sz="1600" b="1" dirty="0">
                <a:latin typeface="+mn-ea"/>
              </a:rPr>
              <a:t>_</a:t>
            </a:r>
            <a:r>
              <a:rPr lang="zh-CN" altLang="en-US" sz="1600" b="1" u="sng" dirty="0">
                <a:latin typeface="+mn-ea"/>
              </a:rPr>
              <a:t>额外添加</a:t>
            </a:r>
            <a:r>
              <a:rPr lang="en-US" altLang="zh-CN" sz="1600" b="1" dirty="0">
                <a:latin typeface="+mn-ea"/>
              </a:rPr>
              <a:t>___</a:t>
            </a:r>
            <a:endParaRPr kumimoji="1" lang="zh-CN" altLang="en-US"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、输出字符</a:t>
            </a:r>
            <a:r>
              <a:rPr kumimoji="1" lang="en-US" altLang="zh-CN" sz="1600" b="1" dirty="0">
                <a:latin typeface="+mn-ea"/>
              </a:rPr>
              <a:t>‘%’</a:t>
            </a:r>
            <a:r>
              <a:rPr kumimoji="1" lang="zh-CN" altLang="en-US" sz="1600" b="1" dirty="0">
                <a:latin typeface="+mn-ea"/>
              </a:rPr>
              <a:t>的方法是：</a:t>
            </a:r>
            <a:r>
              <a:rPr kumimoji="1" lang="en-US" altLang="zh-CN" sz="1600" b="1" dirty="0">
                <a:latin typeface="+mn-ea"/>
              </a:rPr>
              <a:t>____</a:t>
            </a:r>
            <a:r>
              <a:rPr kumimoji="1" lang="zh-CN" altLang="en-US" sz="1600" b="1" u="sng" dirty="0">
                <a:latin typeface="+mn-ea"/>
              </a:rPr>
              <a:t>在控制符后额外添加</a:t>
            </a:r>
            <a:r>
              <a:rPr kumimoji="1" lang="en-US" altLang="zh-CN" sz="1600" b="1" u="sng" dirty="0">
                <a:latin typeface="+mn-ea"/>
              </a:rPr>
              <a:t>%</a:t>
            </a:r>
            <a:r>
              <a:rPr kumimoji="1" lang="en-US" altLang="zh-CN" sz="1600" b="1" dirty="0">
                <a:latin typeface="+mn-ea"/>
              </a:rPr>
              <a:t>_____</a:t>
            </a:r>
          </a:p>
          <a:p>
            <a:pPr fontAlgn="base">
              <a:spcBef>
                <a:spcPct val="0"/>
              </a:spcBef>
              <a:spcAft>
                <a:spcPct val="0"/>
              </a:spcAft>
            </a:pPr>
            <a:endParaRPr kumimoji="1" lang="zh-CN" altLang="en-US" sz="1600" b="1" dirty="0">
              <a:latin typeface="+mn-ea"/>
            </a:endParaRPr>
          </a:p>
        </p:txBody>
      </p:sp>
      <p:pic>
        <p:nvPicPr>
          <p:cNvPr id="4" name="图片 3">
            <a:extLst>
              <a:ext uri="{FF2B5EF4-FFF2-40B4-BE49-F238E27FC236}">
                <a16:creationId xmlns:a16="http://schemas.microsoft.com/office/drawing/2014/main" id="{26D09AD6-3303-49EE-9381-531BB0FB8D23}"/>
              </a:ext>
            </a:extLst>
          </p:cNvPr>
          <p:cNvPicPr>
            <a:picLocks noChangeAspect="1"/>
          </p:cNvPicPr>
          <p:nvPr/>
        </p:nvPicPr>
        <p:blipFill>
          <a:blip r:embed="rId2"/>
          <a:stretch>
            <a:fillRect/>
          </a:stretch>
        </p:blipFill>
        <p:spPr>
          <a:xfrm>
            <a:off x="7111516" y="1323971"/>
            <a:ext cx="2467215" cy="2246801"/>
          </a:xfrm>
          <a:prstGeom prst="rect">
            <a:avLst/>
          </a:prstGeom>
        </p:spPr>
      </p:pic>
    </p:spTree>
    <p:extLst>
      <p:ext uri="{BB962C8B-B14F-4D97-AF65-F5344CB8AC3E}">
        <p14:creationId xmlns:p14="http://schemas.microsoft.com/office/powerpoint/2010/main" val="48971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zh-CN" altLang="en-US" sz="1600" b="1" dirty="0">
                <a:latin typeface="+mn-ea"/>
              </a:rPr>
              <a:t>  形式：</a:t>
            </a:r>
            <a:r>
              <a:rPr lang="en-US" altLang="zh-CN" sz="1600" b="1" dirty="0" err="1">
                <a:latin typeface="+mn-ea"/>
              </a:rPr>
              <a:t>scanf</a:t>
            </a:r>
            <a:r>
              <a:rPr lang="en-US" altLang="zh-CN" sz="1600" b="1" dirty="0">
                <a:latin typeface="+mn-ea"/>
              </a:rPr>
              <a:t>(</a:t>
            </a:r>
            <a:r>
              <a:rPr lang="zh-CN" altLang="en-US" sz="1600" b="1" dirty="0">
                <a:latin typeface="+mn-ea"/>
              </a:rPr>
              <a:t>格式控制，地址表列</a:t>
            </a:r>
            <a:r>
              <a:rPr lang="en-US" altLang="zh-CN" sz="1600" b="1" dirty="0">
                <a:latin typeface="+mn-ea"/>
              </a:rPr>
              <a:t>);</a:t>
            </a:r>
          </a:p>
          <a:p>
            <a:pPr algn="l" eaLnBrk="1" hangingPunct="1"/>
            <a:r>
              <a:rPr lang="zh-CN" altLang="en-US" sz="1600" b="1" dirty="0">
                <a:latin typeface="+mn-ea"/>
              </a:rPr>
              <a:t>  格式控制的内容：</a:t>
            </a:r>
          </a:p>
          <a:p>
            <a:pPr algn="l" eaLnBrk="1" hangingPunct="1"/>
            <a:r>
              <a:rPr lang="zh-CN" altLang="en-US" sz="1600" b="1" dirty="0">
                <a:latin typeface="+mn-ea"/>
              </a:rPr>
              <a:t>      格式说明：以</a:t>
            </a:r>
            <a:r>
              <a:rPr lang="en-US" altLang="zh-CN" sz="1600" b="1" dirty="0">
                <a:latin typeface="+mn-ea"/>
              </a:rPr>
              <a:t>%</a:t>
            </a:r>
            <a:r>
              <a:rPr lang="zh-CN" altLang="en-US" sz="1600" b="1" dirty="0">
                <a:latin typeface="+mn-ea"/>
              </a:rPr>
              <a:t>开始</a:t>
            </a:r>
            <a:r>
              <a:rPr lang="en-US" altLang="zh-CN" sz="1600" b="1" dirty="0">
                <a:latin typeface="+mn-ea"/>
              </a:rPr>
              <a:t>+</a:t>
            </a:r>
            <a:r>
              <a:rPr lang="zh-CN" altLang="en-US" sz="1600" b="1" dirty="0">
                <a:latin typeface="+mn-ea"/>
              </a:rPr>
              <a:t>格式字符，表示按格式输入</a:t>
            </a:r>
          </a:p>
          <a:p>
            <a:pPr algn="l" eaLnBrk="1" hangingPunct="1"/>
            <a:r>
              <a:rPr lang="zh-CN" altLang="en-US" sz="1600" b="1" dirty="0">
                <a:latin typeface="+mn-ea"/>
              </a:rPr>
              <a:t>      普通字符</a:t>
            </a:r>
            <a:r>
              <a:rPr lang="en-US" altLang="zh-CN" sz="1600" b="1" dirty="0">
                <a:solidFill>
                  <a:srgbClr val="FF0000"/>
                </a:solidFill>
                <a:latin typeface="+mn-ea"/>
              </a:rPr>
              <a:t>(</a:t>
            </a:r>
            <a:r>
              <a:rPr lang="zh-CN" altLang="en-US" sz="1600" b="1" dirty="0">
                <a:solidFill>
                  <a:srgbClr val="FF0000"/>
                </a:solidFill>
                <a:latin typeface="+mn-ea"/>
              </a:rPr>
              <a:t>含转义符</a:t>
            </a:r>
            <a:r>
              <a:rPr lang="en-US" altLang="zh-CN" sz="1600" b="1" dirty="0">
                <a:solidFill>
                  <a:srgbClr val="FF0000"/>
                </a:solidFill>
                <a:latin typeface="+mn-ea"/>
              </a:rPr>
              <a:t>)</a:t>
            </a:r>
            <a:r>
              <a:rPr lang="zh-CN" altLang="en-US" sz="1600" b="1" dirty="0">
                <a:latin typeface="+mn-ea"/>
              </a:rPr>
              <a:t>：原样输入</a:t>
            </a:r>
            <a:endParaRPr lang="en-US" altLang="zh-CN" sz="1600" b="1" dirty="0">
              <a:latin typeface="+mn-ea"/>
            </a:endParaRPr>
          </a:p>
          <a:p>
            <a:pPr algn="l" eaLnBrk="1" hangingPunct="1"/>
            <a:r>
              <a:rPr lang="zh-CN" altLang="en-US" sz="1600" b="1" dirty="0">
                <a:latin typeface="+mn-ea"/>
              </a:rPr>
              <a:t>  地址表列：</a:t>
            </a:r>
          </a:p>
          <a:p>
            <a:pPr algn="l" eaLnBrk="1" hangingPunct="1"/>
            <a:r>
              <a:rPr lang="zh-CN" altLang="en-US" sz="1600" b="1" dirty="0">
                <a:latin typeface="+mn-ea"/>
              </a:rPr>
              <a:t>      </a:t>
            </a:r>
            <a:r>
              <a:rPr lang="en-US" altLang="zh-CN" sz="1600" b="1" dirty="0">
                <a:latin typeface="+mn-ea"/>
              </a:rPr>
              <a:t>&amp;</a:t>
            </a:r>
            <a:r>
              <a:rPr lang="zh-CN" altLang="en-US" sz="1600" b="1" dirty="0">
                <a:latin typeface="+mn-ea"/>
              </a:rPr>
              <a:t>表示取地址</a:t>
            </a:r>
          </a:p>
          <a:p>
            <a:pPr algn="l" eaLnBrk="1" hangingPunct="1"/>
            <a:r>
              <a:rPr lang="zh-CN" altLang="en-US" sz="1600" b="1" dirty="0">
                <a:latin typeface="+mn-ea"/>
              </a:rPr>
              <a:t>      </a:t>
            </a:r>
            <a:r>
              <a:rPr lang="en-US" altLang="zh-CN" sz="1600" b="1" dirty="0">
                <a:latin typeface="+mn-ea"/>
              </a:rPr>
              <a:t>&amp;</a:t>
            </a:r>
            <a:r>
              <a:rPr lang="zh-CN" altLang="en-US" sz="1600" b="1" dirty="0">
                <a:latin typeface="+mn-ea"/>
              </a:rPr>
              <a:t>变量名：取该变量的内存地址</a:t>
            </a:r>
          </a:p>
          <a:p>
            <a:pPr algn="l" eaLnBrk="1" hangingPunct="1"/>
            <a:r>
              <a:rPr lang="zh-CN" altLang="en-US" sz="1600" b="1" dirty="0">
                <a:latin typeface="+mn-ea"/>
              </a:rPr>
              <a:t>      ★ </a:t>
            </a:r>
            <a:r>
              <a:rPr lang="en-US" altLang="zh-CN" sz="1600" b="1" dirty="0">
                <a:latin typeface="+mn-ea"/>
              </a:rPr>
              <a:t>&amp;</a:t>
            </a:r>
            <a:r>
              <a:rPr lang="zh-CN" altLang="en-US" sz="1600" b="1" dirty="0">
                <a:latin typeface="+mn-ea"/>
              </a:rPr>
              <a:t>不能跟表达式</a:t>
            </a:r>
            <a:r>
              <a:rPr lang="en-US" altLang="zh-CN" sz="1600" b="1" dirty="0">
                <a:latin typeface="+mn-ea"/>
              </a:rPr>
              <a:t>/</a:t>
            </a:r>
            <a:r>
              <a:rPr lang="zh-CN" altLang="en-US" sz="1600" b="1" dirty="0">
                <a:latin typeface="+mn-ea"/>
              </a:rPr>
              <a:t>常量</a:t>
            </a:r>
            <a:r>
              <a:rPr lang="en-US" altLang="zh-CN" sz="1600" b="1" dirty="0">
                <a:solidFill>
                  <a:srgbClr val="FF0000"/>
                </a:solidFill>
                <a:latin typeface="+mn-ea"/>
              </a:rPr>
              <a:t>(</a:t>
            </a:r>
            <a:r>
              <a:rPr lang="zh-CN" altLang="en-US" sz="1600" b="1" dirty="0">
                <a:solidFill>
                  <a:srgbClr val="FF0000"/>
                </a:solidFill>
                <a:latin typeface="+mn-ea"/>
              </a:rPr>
              <a:t>理由与</a:t>
            </a:r>
            <a:r>
              <a:rPr lang="en-US" altLang="zh-CN" sz="1600" b="1" dirty="0">
                <a:solidFill>
                  <a:srgbClr val="FF0000"/>
                </a:solidFill>
                <a:latin typeface="+mn-ea"/>
              </a:rPr>
              <a:t>=</a:t>
            </a:r>
            <a:r>
              <a:rPr lang="zh-CN" altLang="en-US" sz="1600" b="1" dirty="0">
                <a:solidFill>
                  <a:srgbClr val="FF0000"/>
                </a:solidFill>
                <a:latin typeface="+mn-ea"/>
              </a:rPr>
              <a:t>、</a:t>
            </a:r>
            <a:r>
              <a:rPr lang="en-US" altLang="zh-CN" sz="1600" b="1" dirty="0">
                <a:solidFill>
                  <a:srgbClr val="FF0000"/>
                </a:solidFill>
                <a:latin typeface="+mn-ea"/>
              </a:rPr>
              <a:t>++</a:t>
            </a:r>
            <a:r>
              <a:rPr lang="zh-CN" altLang="en-US" sz="1600" b="1" dirty="0">
                <a:solidFill>
                  <a:srgbClr val="FF0000"/>
                </a:solidFill>
                <a:latin typeface="+mn-ea"/>
              </a:rPr>
              <a:t>、</a:t>
            </a:r>
            <a:r>
              <a:rPr lang="en-US" altLang="zh-CN" sz="1600" b="1" dirty="0">
                <a:solidFill>
                  <a:srgbClr val="FF0000"/>
                </a:solidFill>
                <a:latin typeface="+mn-ea"/>
              </a:rPr>
              <a:t>--</a:t>
            </a:r>
            <a:r>
              <a:rPr lang="zh-CN" altLang="en-US" sz="1600" b="1" dirty="0">
                <a:solidFill>
                  <a:srgbClr val="FF0000"/>
                </a:solidFill>
                <a:latin typeface="+mn-ea"/>
              </a:rPr>
              <a:t>等相同</a:t>
            </a:r>
            <a:r>
              <a:rPr lang="en-US" altLang="zh-CN" sz="1600" b="1" dirty="0">
                <a:solidFill>
                  <a:srgbClr val="FF0000"/>
                </a:solidFill>
                <a:latin typeface="+mn-ea"/>
              </a:rPr>
              <a:t>)</a:t>
            </a:r>
          </a:p>
          <a:p>
            <a:pPr algn="l" eaLnBrk="1" hangingPunct="1"/>
            <a:r>
              <a:rPr lang="zh-CN" altLang="en-US" sz="1600" b="1" dirty="0">
                <a:latin typeface="+mn-ea"/>
              </a:rPr>
              <a:t>  常用的格式符种类：</a:t>
            </a:r>
          </a:p>
        </p:txBody>
      </p:sp>
      <p:graphicFrame>
        <p:nvGraphicFramePr>
          <p:cNvPr id="6" name="Group 40">
            <a:extLst>
              <a:ext uri="{FF2B5EF4-FFF2-40B4-BE49-F238E27FC236}">
                <a16:creationId xmlns:a16="http://schemas.microsoft.com/office/drawing/2014/main" id="{998B7E31-38FF-44BF-91F3-EFFD7A7069A5}"/>
              </a:ext>
            </a:extLst>
          </p:cNvPr>
          <p:cNvGraphicFramePr>
            <a:graphicFrameLocks noGrp="1"/>
          </p:cNvGraphicFramePr>
          <p:nvPr>
            <p:extLst>
              <p:ext uri="{D42A27DB-BD31-4B8C-83A1-F6EECF244321}">
                <p14:modId xmlns:p14="http://schemas.microsoft.com/office/powerpoint/2010/main" val="1934182130"/>
              </p:ext>
            </p:extLst>
          </p:nvPr>
        </p:nvGraphicFramePr>
        <p:xfrm>
          <a:off x="821879" y="3938435"/>
          <a:ext cx="4991472" cy="2682240"/>
        </p:xfrm>
        <a:graphic>
          <a:graphicData uri="http://schemas.openxmlformats.org/drawingml/2006/table">
            <a:tbl>
              <a:tblPr/>
              <a:tblGrid>
                <a:gridCol w="936104">
                  <a:extLst>
                    <a:ext uri="{9D8B030D-6E8A-4147-A177-3AD203B41FA5}">
                      <a16:colId xmlns:a16="http://schemas.microsoft.com/office/drawing/2014/main" val="20000"/>
                    </a:ext>
                  </a:extLst>
                </a:gridCol>
                <a:gridCol w="4055368">
                  <a:extLst>
                    <a:ext uri="{9D8B030D-6E8A-4147-A177-3AD203B41FA5}">
                      <a16:colId xmlns:a16="http://schemas.microsoft.com/office/drawing/2014/main" val="20001"/>
                    </a:ext>
                  </a:extLst>
                </a:gridCol>
              </a:tblGrid>
              <a:tr h="1215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宋体" pitchFamily="2" charset="-122"/>
                          <a:ea typeface="宋体" pitchFamily="2" charset="-122"/>
                        </a:rPr>
                        <a:t>d, </a:t>
                      </a:r>
                      <a:r>
                        <a:rPr kumimoji="1" lang="en-US" altLang="zh-CN" sz="1600" b="1" i="0" u="none" strike="noStrike" cap="none" normalizeH="0" baseline="0" dirty="0" err="1">
                          <a:ln>
                            <a:noFill/>
                          </a:ln>
                          <a:solidFill>
                            <a:schemeClr val="tx1"/>
                          </a:solidFill>
                          <a:effectLst/>
                          <a:latin typeface="宋体" pitchFamily="2" charset="-122"/>
                          <a:ea typeface="宋体" pitchFamily="2" charset="-122"/>
                        </a:rPr>
                        <a:t>i</a:t>
                      </a:r>
                      <a:endParaRPr kumimoji="1" lang="en-US" altLang="zh-CN" sz="1600" b="1" i="0" u="none" strike="noStrike" cap="none" normalizeH="0" baseline="0" dirty="0">
                        <a:ln>
                          <a:noFill/>
                        </a:ln>
                        <a:solidFill>
                          <a:schemeClr val="tx1"/>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输入带符号的十进制形式整数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1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输入八进制无符号形式整数</a:t>
                      </a:r>
                      <a:r>
                        <a:rPr kumimoji="1" lang="en-US" altLang="zh-CN" sz="1600" b="1" i="0" u="none" strike="noStrike" cap="none" normalizeH="0" baseline="0" dirty="0">
                          <a:ln>
                            <a:noFill/>
                          </a:ln>
                          <a:solidFill>
                            <a:schemeClr val="tx1"/>
                          </a:solidFill>
                          <a:effectLst/>
                          <a:latin typeface="宋体" pitchFamily="2" charset="-122"/>
                          <a:ea typeface="宋体" pitchFamily="2" charset="-122"/>
                        </a:rPr>
                        <a:t>(</a:t>
                      </a:r>
                      <a:r>
                        <a:rPr kumimoji="1" lang="zh-CN" altLang="en-US" sz="1600" b="1" i="0" u="none" strike="noStrike" cap="none" normalizeH="0" baseline="0" dirty="0">
                          <a:ln>
                            <a:noFill/>
                          </a:ln>
                          <a:solidFill>
                            <a:schemeClr val="tx1"/>
                          </a:solidFill>
                          <a:effectLst/>
                          <a:latin typeface="宋体" pitchFamily="2" charset="-122"/>
                          <a:ea typeface="宋体" pitchFamily="2" charset="-122"/>
                        </a:rPr>
                        <a:t>不带前导</a:t>
                      </a:r>
                      <a:r>
                        <a:rPr kumimoji="1" lang="en-US" altLang="zh-CN" sz="1600" b="1" i="0" u="none" strike="noStrike" cap="none" normalizeH="0" baseline="0" dirty="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15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x,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输入十六进制无符号形式整数</a:t>
                      </a:r>
                      <a:r>
                        <a:rPr kumimoji="1" lang="en-US" altLang="zh-CN" sz="1600" b="1" i="0" u="none" strike="noStrike" cap="none" normalizeH="0" baseline="0" dirty="0">
                          <a:ln>
                            <a:noFill/>
                          </a:ln>
                          <a:solidFill>
                            <a:schemeClr val="tx1"/>
                          </a:solidFill>
                          <a:effectLst/>
                          <a:latin typeface="宋体" pitchFamily="2" charset="-122"/>
                          <a:ea typeface="宋体" pitchFamily="2" charset="-122"/>
                        </a:rPr>
                        <a:t>(</a:t>
                      </a:r>
                      <a:r>
                        <a:rPr kumimoji="1" lang="zh-CN" altLang="en-US" sz="1600" b="1" i="0" u="none" strike="noStrike" cap="none" normalizeH="0" baseline="0" dirty="0">
                          <a:ln>
                            <a:noFill/>
                          </a:ln>
                          <a:solidFill>
                            <a:schemeClr val="tx1"/>
                          </a:solidFill>
                          <a:effectLst/>
                          <a:latin typeface="宋体" pitchFamily="2" charset="-122"/>
                          <a:ea typeface="宋体" pitchFamily="2" charset="-122"/>
                        </a:rPr>
                        <a:t>不带前导</a:t>
                      </a:r>
                      <a:r>
                        <a:rPr kumimoji="1" lang="en-US" altLang="zh-CN" sz="1600" b="1" i="0" u="none" strike="noStrike" cap="none" normalizeH="0" baseline="0" dirty="0">
                          <a:ln>
                            <a:noFill/>
                          </a:ln>
                          <a:solidFill>
                            <a:schemeClr val="tx1"/>
                          </a:solidFill>
                          <a:effectLst/>
                          <a:latin typeface="宋体" pitchFamily="2" charset="-122"/>
                          <a:ea typeface="宋体" pitchFamily="2" charset="-122"/>
                        </a:rPr>
                        <a:t>0x)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11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输入十进制无符号形式整数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15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输入单个字符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11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输入字符串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15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输入小数</a:t>
                      </a:r>
                      <a:r>
                        <a:rPr kumimoji="1" lang="en-US" altLang="zh-CN" sz="1600" b="1" i="0" u="none" strike="noStrike" cap="none" normalizeH="0" baseline="0">
                          <a:ln>
                            <a:noFill/>
                          </a:ln>
                          <a:solidFill>
                            <a:schemeClr val="tx1"/>
                          </a:solidFill>
                          <a:effectLst/>
                          <a:latin typeface="宋体" pitchFamily="2" charset="-122"/>
                          <a:ea typeface="宋体" pitchFamily="2" charset="-122"/>
                        </a:rPr>
                        <a:t>/</a:t>
                      </a:r>
                      <a:r>
                        <a:rPr kumimoji="1" lang="zh-CN" altLang="en-US" sz="1600" b="1" i="0" u="none" strike="noStrike" cap="none" normalizeH="0" baseline="0">
                          <a:ln>
                            <a:noFill/>
                          </a:ln>
                          <a:solidFill>
                            <a:schemeClr val="tx1"/>
                          </a:solidFill>
                          <a:effectLst/>
                          <a:latin typeface="宋体" pitchFamily="2" charset="-122"/>
                          <a:ea typeface="宋体" pitchFamily="2" charset="-122"/>
                        </a:rPr>
                        <a:t>指数形式的浮点数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211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e,E,g,G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同</a:t>
                      </a:r>
                      <a:r>
                        <a:rPr kumimoji="1" lang="en-US" altLang="zh-CN" sz="1600" b="1" i="0" u="none" strike="noStrike" cap="none" normalizeH="0" baseline="0" dirty="0">
                          <a:ln>
                            <a:noFill/>
                          </a:ln>
                          <a:solidFill>
                            <a:schemeClr val="tx1"/>
                          </a:solidFill>
                          <a:effectLst/>
                          <a:latin typeface="宋体" pitchFamily="2" charset="-122"/>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 name="Group 3">
            <a:extLst>
              <a:ext uri="{FF2B5EF4-FFF2-40B4-BE49-F238E27FC236}">
                <a16:creationId xmlns:a16="http://schemas.microsoft.com/office/drawing/2014/main" id="{ED3010C0-1634-4294-B99E-70A93C1AA64E}"/>
              </a:ext>
            </a:extLst>
          </p:cNvPr>
          <p:cNvGraphicFramePr>
            <a:graphicFrameLocks noGrp="1"/>
          </p:cNvGraphicFramePr>
          <p:nvPr>
            <p:extLst>
              <p:ext uri="{D42A27DB-BD31-4B8C-83A1-F6EECF244321}">
                <p14:modId xmlns:p14="http://schemas.microsoft.com/office/powerpoint/2010/main" val="2695099583"/>
              </p:ext>
            </p:extLst>
          </p:nvPr>
        </p:nvGraphicFramePr>
        <p:xfrm>
          <a:off x="6096000" y="4988893"/>
          <a:ext cx="3960440" cy="1633736"/>
        </p:xfrm>
        <a:graphic>
          <a:graphicData uri="http://schemas.openxmlformats.org/drawingml/2006/table">
            <a:tbl>
              <a:tblPr/>
              <a:tblGrid>
                <a:gridCol w="936104">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字母</a:t>
                      </a:r>
                      <a:r>
                        <a:rPr kumimoji="1" lang="en-US" altLang="zh-CN" sz="1600" b="1" i="0" u="none" strike="noStrike" cap="none" normalizeH="0" baseline="0" dirty="0">
                          <a:ln>
                            <a:noFill/>
                          </a:ln>
                          <a:solidFill>
                            <a:schemeClr val="tx1"/>
                          </a:solidFill>
                          <a:effectLst/>
                          <a:latin typeface="宋体" pitchFamily="2" charset="-122"/>
                          <a:ea typeface="宋体" pitchFamily="2" charset="-122"/>
                        </a:rPr>
                        <a:t>l</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输入长整型数，用于</a:t>
                      </a:r>
                      <a:r>
                        <a:rPr kumimoji="1" lang="en-US" altLang="zh-CN" sz="1600" b="1" i="0" u="none" strike="noStrike" cap="none" normalizeH="0" baseline="0" dirty="0" err="1">
                          <a:ln>
                            <a:noFill/>
                          </a:ln>
                          <a:solidFill>
                            <a:schemeClr val="tx1"/>
                          </a:solidFill>
                          <a:effectLst/>
                          <a:latin typeface="宋体" pitchFamily="2" charset="-122"/>
                          <a:ea typeface="宋体" pitchFamily="2" charset="-122"/>
                        </a:rPr>
                        <a:t>d,o,x,u</a:t>
                      </a:r>
                      <a:r>
                        <a:rPr kumimoji="1" lang="zh-CN" altLang="en-US" sz="1600" b="1" i="0" u="none" strike="noStrike" cap="none" normalizeH="0" baseline="0" dirty="0">
                          <a:ln>
                            <a:noFill/>
                          </a:ln>
                          <a:solidFill>
                            <a:schemeClr val="tx1"/>
                          </a:solidFill>
                          <a:effectLst/>
                          <a:latin typeface="宋体" pitchFamily="2" charset="-122"/>
                          <a:ea typeface="宋体" pitchFamily="2" charset="-122"/>
                        </a:rPr>
                        <a:t>前</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输入</a:t>
                      </a:r>
                      <a:r>
                        <a:rPr kumimoji="1" lang="en-US" altLang="zh-CN" sz="1600" b="1" i="0" u="none" strike="noStrike" cap="none" normalizeH="0" baseline="0" dirty="0">
                          <a:ln>
                            <a:noFill/>
                          </a:ln>
                          <a:solidFill>
                            <a:schemeClr val="tx1"/>
                          </a:solidFill>
                          <a:effectLst/>
                          <a:latin typeface="宋体" pitchFamily="2" charset="-122"/>
                          <a:ea typeface="宋体" pitchFamily="2" charset="-122"/>
                        </a:rPr>
                        <a:t>double</a:t>
                      </a:r>
                      <a:r>
                        <a:rPr kumimoji="1" lang="zh-CN" altLang="en-US" sz="1600" b="1" i="0" u="none" strike="noStrike" cap="none" normalizeH="0" baseline="0" dirty="0">
                          <a:ln>
                            <a:noFill/>
                          </a:ln>
                          <a:solidFill>
                            <a:schemeClr val="tx1"/>
                          </a:solidFill>
                          <a:effectLst/>
                          <a:latin typeface="宋体" pitchFamily="2" charset="-122"/>
                          <a:ea typeface="宋体" pitchFamily="2" charset="-122"/>
                        </a:rPr>
                        <a:t>型数，用于</a:t>
                      </a:r>
                      <a:r>
                        <a:rPr kumimoji="1" lang="en-US" altLang="zh-CN" sz="1600" b="1" i="0" u="none" strike="noStrike" cap="none" normalizeH="0" baseline="0" dirty="0" err="1">
                          <a:ln>
                            <a:noFill/>
                          </a:ln>
                          <a:solidFill>
                            <a:schemeClr val="tx1"/>
                          </a:solidFill>
                          <a:effectLst/>
                          <a:latin typeface="宋体" pitchFamily="2" charset="-122"/>
                          <a:ea typeface="宋体" pitchFamily="2" charset="-122"/>
                        </a:rPr>
                        <a:t>f,e,g</a:t>
                      </a:r>
                      <a:r>
                        <a:rPr kumimoji="1" lang="zh-CN" altLang="en-US" sz="1600" b="1" i="0" u="none" strike="noStrike" cap="none" normalizeH="0" baseline="0" dirty="0">
                          <a:ln>
                            <a:noFill/>
                          </a:ln>
                          <a:solidFill>
                            <a:schemeClr val="tx1"/>
                          </a:solidFill>
                          <a:effectLst/>
                          <a:latin typeface="宋体" pitchFamily="2" charset="-122"/>
                          <a:ea typeface="宋体" pitchFamily="2" charset="-122"/>
                        </a:rPr>
                        <a:t>前</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   h</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输入短整型数，用于</a:t>
                      </a:r>
                      <a:r>
                        <a:rPr kumimoji="1" lang="en-US" altLang="zh-CN" sz="1600" b="1" i="0" u="none" strike="noStrike" cap="none" normalizeH="0" baseline="0">
                          <a:ln>
                            <a:noFill/>
                          </a:ln>
                          <a:solidFill>
                            <a:schemeClr val="tx1"/>
                          </a:solidFill>
                          <a:effectLst/>
                          <a:latin typeface="宋体" pitchFamily="2" charset="-122"/>
                          <a:ea typeface="宋体" pitchFamily="2" charset="-122"/>
                        </a:rPr>
                        <a:t>d,o,x,u</a:t>
                      </a:r>
                      <a:r>
                        <a:rPr kumimoji="1" lang="zh-CN" altLang="en-US" sz="1600" b="1" i="0" u="none" strike="noStrike" cap="none" normalizeH="0" baseline="0">
                          <a:ln>
                            <a:noFill/>
                          </a:ln>
                          <a:solidFill>
                            <a:schemeClr val="tx1"/>
                          </a:solidFill>
                          <a:effectLst/>
                          <a:latin typeface="宋体" pitchFamily="2" charset="-122"/>
                          <a:ea typeface="宋体" pitchFamily="2" charset="-122"/>
                        </a:rPr>
                        <a:t>前</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正整数</a:t>
                      </a:r>
                      <a:r>
                        <a:rPr kumimoji="1" lang="en-US" altLang="zh-CN" sz="1600" b="1" i="0" u="none" strike="noStrike" cap="none" normalizeH="0" baseline="0">
                          <a:ln>
                            <a:noFill/>
                          </a:ln>
                          <a:solidFill>
                            <a:schemeClr val="tx1"/>
                          </a:solidFill>
                          <a:effectLst/>
                          <a:latin typeface="宋体" pitchFamily="2" charset="-122"/>
                          <a:ea typeface="宋体" pitchFamily="2" charset="-122"/>
                        </a:rPr>
                        <a:t>n</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指定输入数据所占的宽度</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本输入项不赋给相应的变量</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矩形 7">
            <a:extLst>
              <a:ext uri="{FF2B5EF4-FFF2-40B4-BE49-F238E27FC236}">
                <a16:creationId xmlns:a16="http://schemas.microsoft.com/office/drawing/2014/main" id="{3FDA51A5-C6A0-40F4-B38B-69CBDDB70A83}"/>
              </a:ext>
            </a:extLst>
          </p:cNvPr>
          <p:cNvSpPr/>
          <p:nvPr/>
        </p:nvSpPr>
        <p:spPr bwMode="auto">
          <a:xfrm>
            <a:off x="821879" y="3574531"/>
            <a:ext cx="4712677" cy="3639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600" b="1" dirty="0" err="1">
                <a:latin typeface="+mn-ea"/>
              </a:rPr>
              <a:t>scanf</a:t>
            </a:r>
            <a:r>
              <a:rPr lang="zh-CN" altLang="en-US" sz="1600" b="1" dirty="0">
                <a:latin typeface="+mn-ea"/>
              </a:rPr>
              <a:t>所用的</a:t>
            </a:r>
            <a:r>
              <a:rPr lang="zh-CN" altLang="en-US" sz="1600" b="1" dirty="0">
                <a:solidFill>
                  <a:srgbClr val="FF0000"/>
                </a:solidFill>
                <a:latin typeface="+mn-ea"/>
              </a:rPr>
              <a:t>格式字符</a:t>
            </a:r>
            <a:r>
              <a:rPr lang="zh-CN" altLang="en-US" sz="1600" b="1" dirty="0">
                <a:latin typeface="+mn-ea"/>
              </a:rPr>
              <a:t>的种类：</a:t>
            </a:r>
            <a:endParaRPr kumimoji="1" lang="zh-CN" altLang="en-US" sz="1600" b="0" i="0" u="none" strike="noStrike" cap="none" normalizeH="0" baseline="0" dirty="0">
              <a:ln>
                <a:noFill/>
              </a:ln>
              <a:solidFill>
                <a:schemeClr val="tx1"/>
              </a:solidFill>
              <a:effectLst/>
              <a:latin typeface="Times New Roman" pitchFamily="18" charset="0"/>
              <a:ea typeface="宋体" pitchFamily="2" charset="-122"/>
            </a:endParaRPr>
          </a:p>
        </p:txBody>
      </p:sp>
      <p:sp>
        <p:nvSpPr>
          <p:cNvPr id="9" name="矩形 8">
            <a:extLst>
              <a:ext uri="{FF2B5EF4-FFF2-40B4-BE49-F238E27FC236}">
                <a16:creationId xmlns:a16="http://schemas.microsoft.com/office/drawing/2014/main" id="{9EC19727-16CB-4D35-B28F-88D5119FEA89}"/>
              </a:ext>
            </a:extLst>
          </p:cNvPr>
          <p:cNvSpPr/>
          <p:nvPr/>
        </p:nvSpPr>
        <p:spPr bwMode="auto">
          <a:xfrm>
            <a:off x="6096000" y="4618457"/>
            <a:ext cx="4248472" cy="3639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err="1">
                <a:latin typeface="+mn-ea"/>
              </a:rPr>
              <a:t>scanf</a:t>
            </a:r>
            <a:r>
              <a:rPr lang="zh-CN" altLang="en-US" sz="1600" b="1" dirty="0">
                <a:latin typeface="+mn-ea"/>
              </a:rPr>
              <a:t>所用的</a:t>
            </a:r>
            <a:r>
              <a:rPr lang="zh-CN" altLang="en-US" sz="1600" b="1" dirty="0">
                <a:solidFill>
                  <a:srgbClr val="FF0000"/>
                </a:solidFill>
                <a:latin typeface="+mn-ea"/>
              </a:rPr>
              <a:t>附加格式字符</a:t>
            </a:r>
            <a:r>
              <a:rPr lang="zh-CN" altLang="en-US" sz="1600" b="1" dirty="0">
                <a:latin typeface="+mn-ea"/>
              </a:rPr>
              <a:t>的种类：</a:t>
            </a:r>
            <a:endParaRPr lang="en-US" altLang="zh-CN" sz="1600" b="1" dirty="0">
              <a:latin typeface="+mn-ea"/>
            </a:endParaRPr>
          </a:p>
        </p:txBody>
      </p:sp>
      <p:sp>
        <p:nvSpPr>
          <p:cNvPr id="10" name="矩形 9">
            <a:extLst>
              <a:ext uri="{FF2B5EF4-FFF2-40B4-BE49-F238E27FC236}">
                <a16:creationId xmlns:a16="http://schemas.microsoft.com/office/drawing/2014/main" id="{57D9655E-1A30-4440-B075-E877ECC3AE71}"/>
              </a:ext>
            </a:extLst>
          </p:cNvPr>
          <p:cNvSpPr/>
          <p:nvPr/>
        </p:nvSpPr>
        <p:spPr bwMode="auto">
          <a:xfrm>
            <a:off x="6096000" y="1195488"/>
            <a:ext cx="5915914" cy="331936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solidFill>
                  <a:srgbClr val="FF0000"/>
                </a:solidFill>
                <a:latin typeface="宋体"/>
                <a:ea typeface="宋体"/>
              </a:rPr>
              <a:t>特别说明：</a:t>
            </a:r>
            <a:endParaRPr kumimoji="1" lang="en-US" altLang="zh-CN" sz="1600" b="1" dirty="0">
              <a:solidFill>
                <a:srgbClr val="FF0000"/>
              </a:solidFill>
              <a:latin typeface="宋体"/>
              <a:ea typeface="宋体"/>
            </a:endParaRPr>
          </a:p>
          <a:p>
            <a:pPr fontAlgn="base">
              <a:spcBef>
                <a:spcPct val="0"/>
              </a:spcBef>
              <a:spcAft>
                <a:spcPct val="0"/>
              </a:spcAft>
            </a:pPr>
            <a:r>
              <a:rPr kumimoji="1" lang="en-US" altLang="zh-CN" sz="1600" b="1" dirty="0">
                <a:solidFill>
                  <a:srgbClr val="FF0000"/>
                </a:solidFill>
                <a:latin typeface="宋体"/>
                <a:ea typeface="宋体"/>
              </a:rPr>
              <a:t>    VS</a:t>
            </a:r>
            <a:r>
              <a:rPr kumimoji="1" lang="zh-CN" altLang="en-US" sz="1600" b="1" dirty="0">
                <a:solidFill>
                  <a:srgbClr val="FF0000"/>
                </a:solidFill>
                <a:latin typeface="宋体"/>
                <a:ea typeface="宋体"/>
              </a:rPr>
              <a:t>系列认为</a:t>
            </a:r>
            <a:r>
              <a:rPr kumimoji="1" lang="en-US" altLang="zh-CN" sz="1600" b="1" dirty="0" err="1">
                <a:solidFill>
                  <a:srgbClr val="FF0000"/>
                </a:solidFill>
                <a:latin typeface="宋体"/>
                <a:ea typeface="宋体"/>
              </a:rPr>
              <a:t>scanf</a:t>
            </a:r>
            <a:r>
              <a:rPr kumimoji="1" lang="zh-CN" altLang="en-US" sz="1600" b="1" dirty="0">
                <a:solidFill>
                  <a:srgbClr val="FF0000"/>
                </a:solidFill>
                <a:latin typeface="宋体"/>
                <a:ea typeface="宋体"/>
              </a:rPr>
              <a:t>函数是不安全的输入，因此缺省禁止使用</a:t>
            </a:r>
            <a:endParaRPr kumimoji="1" lang="en-US" altLang="zh-CN" sz="1600" b="1" dirty="0">
              <a:solidFill>
                <a:srgbClr val="FF0000"/>
              </a:solidFill>
              <a:latin typeface="宋体"/>
              <a:ea typeface="宋体"/>
            </a:endParaRPr>
          </a:p>
          <a:p>
            <a:pPr fontAlgn="base">
              <a:spcBef>
                <a:spcPct val="0"/>
              </a:spcBef>
              <a:spcAft>
                <a:spcPct val="0"/>
              </a:spcAft>
            </a:pPr>
            <a:r>
              <a:rPr kumimoji="1" lang="en-US" altLang="zh-CN" sz="1600" b="1" dirty="0">
                <a:solidFill>
                  <a:srgbClr val="FF0000"/>
                </a:solidFill>
                <a:latin typeface="宋体"/>
                <a:ea typeface="宋体"/>
              </a:rPr>
              <a:t>(</a:t>
            </a:r>
            <a:r>
              <a:rPr kumimoji="1" lang="zh-CN" altLang="en-US" sz="1600" b="1" dirty="0">
                <a:solidFill>
                  <a:srgbClr val="FF0000"/>
                </a:solidFill>
                <a:latin typeface="宋体"/>
                <a:ea typeface="宋体"/>
              </a:rPr>
              <a:t>编译报</a:t>
            </a:r>
            <a:r>
              <a:rPr kumimoji="1" lang="en-US" altLang="zh-CN" sz="1600" b="1" dirty="0">
                <a:solidFill>
                  <a:srgbClr val="FF0000"/>
                </a:solidFill>
                <a:latin typeface="宋体"/>
                <a:ea typeface="宋体"/>
              </a:rPr>
              <a:t>error)</a:t>
            </a:r>
            <a:r>
              <a:rPr kumimoji="1" lang="zh-CN" altLang="en-US" sz="1600" b="1" dirty="0">
                <a:solidFill>
                  <a:srgbClr val="FF0000"/>
                </a:solidFill>
                <a:latin typeface="宋体"/>
                <a:ea typeface="宋体"/>
              </a:rPr>
              <a:t>，如果想继续使用，必须在源程序一开始加定义</a:t>
            </a:r>
            <a:endParaRPr kumimoji="1" lang="en-US" altLang="zh-CN" sz="1600" b="1" dirty="0">
              <a:solidFill>
                <a:srgbClr val="FF0000"/>
              </a:solidFill>
              <a:latin typeface="宋体"/>
              <a:ea typeface="宋体"/>
            </a:endParaRPr>
          </a:p>
          <a:p>
            <a:pPr fontAlgn="base">
              <a:spcBef>
                <a:spcPct val="0"/>
              </a:spcBef>
              <a:spcAft>
                <a:spcPct val="0"/>
              </a:spcAft>
            </a:pPr>
            <a:r>
              <a:rPr kumimoji="1" lang="en-US" altLang="zh-CN" sz="1600" b="1" dirty="0">
                <a:solidFill>
                  <a:srgbClr val="000000"/>
                </a:solidFill>
                <a:latin typeface="宋体"/>
                <a:ea typeface="宋体"/>
              </a:rPr>
              <a:t>   #define _CRT_SECURE_NO_WARNINGS</a:t>
            </a:r>
          </a:p>
          <a:p>
            <a:pPr fontAlgn="base">
              <a:spcBef>
                <a:spcPct val="0"/>
              </a:spcBef>
              <a:spcAft>
                <a:spcPct val="0"/>
              </a:spcAft>
            </a:pPr>
            <a:r>
              <a:rPr kumimoji="1" lang="zh-CN" altLang="en-US" sz="1600" b="1" dirty="0">
                <a:solidFill>
                  <a:srgbClr val="FF0000"/>
                </a:solidFill>
                <a:latin typeface="宋体"/>
                <a:ea typeface="宋体"/>
              </a:rPr>
              <a:t>为了和其它编译器兼容，以及方便后续课程的学习，我们仍然</a:t>
            </a:r>
            <a:endParaRPr kumimoji="1" lang="en-US" altLang="zh-CN" sz="1600" b="1" dirty="0">
              <a:solidFill>
                <a:srgbClr val="FF0000"/>
              </a:solidFill>
              <a:latin typeface="宋体"/>
              <a:ea typeface="宋体"/>
            </a:endParaRPr>
          </a:p>
          <a:p>
            <a:pPr fontAlgn="base">
              <a:spcBef>
                <a:spcPct val="0"/>
              </a:spcBef>
              <a:spcAft>
                <a:spcPct val="0"/>
              </a:spcAft>
            </a:pPr>
            <a:r>
              <a:rPr kumimoji="1" lang="zh-CN" altLang="en-US" sz="1600" b="1" dirty="0">
                <a:solidFill>
                  <a:srgbClr val="FF0000"/>
                </a:solidFill>
                <a:latin typeface="宋体"/>
                <a:ea typeface="宋体"/>
              </a:rPr>
              <a:t>会继续使用</a:t>
            </a:r>
            <a:r>
              <a:rPr kumimoji="1" lang="en-US" altLang="zh-CN" sz="1600" b="1" dirty="0" err="1">
                <a:solidFill>
                  <a:srgbClr val="FF0000"/>
                </a:solidFill>
                <a:latin typeface="宋体"/>
                <a:ea typeface="宋体"/>
              </a:rPr>
              <a:t>scanf</a:t>
            </a:r>
            <a:endParaRPr kumimoji="1" lang="en-US" altLang="zh-CN" sz="1600" b="1" dirty="0">
              <a:solidFill>
                <a:srgbClr val="FF0000"/>
              </a:solidFill>
              <a:latin typeface="宋体"/>
              <a:ea typeface="宋体"/>
            </a:endParaRPr>
          </a:p>
          <a:p>
            <a:pPr fontAlgn="base">
              <a:spcBef>
                <a:spcPct val="0"/>
              </a:spcBef>
              <a:spcAft>
                <a:spcPct val="0"/>
              </a:spcAft>
            </a:pPr>
            <a:endParaRPr kumimoji="1" lang="en-US" altLang="zh-CN" sz="1600" b="1" dirty="0">
              <a:solidFill>
                <a:srgbClr val="FF00FF"/>
              </a:solidFill>
              <a:latin typeface="宋体"/>
              <a:ea typeface="宋体"/>
            </a:endParaRPr>
          </a:p>
          <a:p>
            <a:pPr fontAlgn="base">
              <a:spcBef>
                <a:spcPct val="0"/>
              </a:spcBef>
              <a:spcAft>
                <a:spcPct val="0"/>
              </a:spcAft>
            </a:pPr>
            <a:r>
              <a:rPr kumimoji="1" lang="zh-CN" altLang="en-US" sz="1600" b="1" dirty="0">
                <a:solidFill>
                  <a:srgbClr val="FF00FF"/>
                </a:solidFill>
                <a:latin typeface="宋体"/>
                <a:ea typeface="宋体"/>
              </a:rPr>
              <a:t>另：加 </a:t>
            </a:r>
            <a:r>
              <a:rPr kumimoji="1" lang="en-US" altLang="zh-CN" sz="1600" b="1" dirty="0">
                <a:solidFill>
                  <a:srgbClr val="FF00FF"/>
                </a:solidFill>
                <a:latin typeface="宋体"/>
                <a:ea typeface="宋体"/>
              </a:rPr>
              <a:t>_CRT_SECURE_NO_WARNINGS </a:t>
            </a:r>
            <a:r>
              <a:rPr kumimoji="1" lang="zh-CN" altLang="en-US" sz="1600" b="1" dirty="0">
                <a:solidFill>
                  <a:srgbClr val="FF00FF"/>
                </a:solidFill>
                <a:latin typeface="宋体"/>
                <a:ea typeface="宋体"/>
              </a:rPr>
              <a:t>的程序在其它编译器中可</a:t>
            </a:r>
            <a:endParaRPr kumimoji="1" lang="en-US" altLang="zh-CN" sz="1600" b="1" dirty="0">
              <a:solidFill>
                <a:srgbClr val="FF00FF"/>
              </a:solidFill>
              <a:latin typeface="宋体"/>
              <a:ea typeface="宋体"/>
            </a:endParaRPr>
          </a:p>
          <a:p>
            <a:pPr fontAlgn="base">
              <a:spcBef>
                <a:spcPct val="0"/>
              </a:spcBef>
              <a:spcAft>
                <a:spcPct val="0"/>
              </a:spcAft>
            </a:pPr>
            <a:r>
              <a:rPr kumimoji="1" lang="en-US" altLang="zh-CN" sz="1600" b="1" dirty="0">
                <a:solidFill>
                  <a:srgbClr val="FF00FF"/>
                </a:solidFill>
                <a:latin typeface="宋体"/>
                <a:ea typeface="宋体"/>
              </a:rPr>
              <a:t>    </a:t>
            </a:r>
            <a:r>
              <a:rPr kumimoji="1" lang="zh-CN" altLang="en-US" sz="1600" b="1" dirty="0">
                <a:solidFill>
                  <a:srgbClr val="FF00FF"/>
                </a:solidFill>
                <a:latin typeface="宋体"/>
                <a:ea typeface="宋体"/>
              </a:rPr>
              <a:t>正常使用</a:t>
            </a:r>
            <a:endParaRPr kumimoji="1" lang="en-US" altLang="zh-CN" sz="1600" b="1" dirty="0">
              <a:solidFill>
                <a:srgbClr val="FF00FF"/>
              </a:solidFill>
              <a:latin typeface="宋体"/>
              <a:ea typeface="宋体"/>
            </a:endParaRPr>
          </a:p>
          <a:p>
            <a:pPr fontAlgn="base">
              <a:spcBef>
                <a:spcPct val="0"/>
              </a:spcBef>
              <a:spcAft>
                <a:spcPct val="0"/>
              </a:spcAft>
            </a:pPr>
            <a:endParaRPr kumimoji="1" lang="en-US" altLang="zh-CN" sz="1600" b="1" dirty="0">
              <a:solidFill>
                <a:srgbClr val="3333CC"/>
              </a:solidFill>
              <a:latin typeface="宋体"/>
              <a:ea typeface="宋体"/>
            </a:endParaRPr>
          </a:p>
          <a:p>
            <a:pPr fontAlgn="base">
              <a:spcBef>
                <a:spcPct val="0"/>
              </a:spcBef>
              <a:spcAft>
                <a:spcPct val="0"/>
              </a:spcAft>
            </a:pPr>
            <a:r>
              <a:rPr kumimoji="1" lang="zh-CN" altLang="en-US" sz="1600" b="1" dirty="0">
                <a:solidFill>
                  <a:srgbClr val="3333CC"/>
                </a:solidFill>
                <a:latin typeface="宋体"/>
                <a:ea typeface="宋体"/>
              </a:rPr>
              <a:t>注：</a:t>
            </a:r>
            <a:r>
              <a:rPr kumimoji="1" lang="en-US" altLang="zh-CN" sz="1600" b="1" dirty="0">
                <a:solidFill>
                  <a:srgbClr val="3333CC"/>
                </a:solidFill>
                <a:latin typeface="宋体"/>
                <a:ea typeface="宋体"/>
              </a:rPr>
              <a:t>VS</a:t>
            </a:r>
            <a:r>
              <a:rPr kumimoji="1" lang="zh-CN" altLang="en-US" sz="1600" b="1" dirty="0">
                <a:solidFill>
                  <a:srgbClr val="3333CC"/>
                </a:solidFill>
                <a:latin typeface="宋体"/>
                <a:ea typeface="宋体"/>
              </a:rPr>
              <a:t>系列中</a:t>
            </a:r>
            <a:r>
              <a:rPr kumimoji="1" lang="en-US" altLang="zh-CN" sz="1600" b="1" dirty="0">
                <a:solidFill>
                  <a:srgbClr val="3333CC"/>
                </a:solidFill>
                <a:latin typeface="宋体"/>
                <a:ea typeface="宋体"/>
              </a:rPr>
              <a:t>C</a:t>
            </a:r>
            <a:r>
              <a:rPr kumimoji="1" lang="zh-CN" altLang="en-US" sz="1600" b="1" dirty="0">
                <a:solidFill>
                  <a:srgbClr val="3333CC"/>
                </a:solidFill>
                <a:latin typeface="宋体"/>
                <a:ea typeface="宋体"/>
              </a:rPr>
              <a:t>语言用于安全输入的函数是</a:t>
            </a:r>
            <a:r>
              <a:rPr kumimoji="1" lang="en-US" altLang="zh-CN" sz="1600" b="1" dirty="0" err="1">
                <a:solidFill>
                  <a:srgbClr val="3333CC"/>
                </a:solidFill>
                <a:latin typeface="宋体"/>
                <a:ea typeface="宋体"/>
              </a:rPr>
              <a:t>scanf_s</a:t>
            </a:r>
            <a:r>
              <a:rPr kumimoji="1" lang="zh-CN" altLang="en-US" sz="1600" b="1" dirty="0">
                <a:solidFill>
                  <a:srgbClr val="3333CC"/>
                </a:solidFill>
                <a:latin typeface="宋体"/>
                <a:ea typeface="宋体"/>
              </a:rPr>
              <a:t>，使用方法</a:t>
            </a:r>
            <a:endParaRPr kumimoji="1" lang="en-US" altLang="zh-CN" sz="1600" b="1" dirty="0">
              <a:solidFill>
                <a:srgbClr val="3333CC"/>
              </a:solidFill>
              <a:latin typeface="宋体"/>
              <a:ea typeface="宋体"/>
            </a:endParaRPr>
          </a:p>
          <a:p>
            <a:pPr fontAlgn="base">
              <a:spcBef>
                <a:spcPct val="0"/>
              </a:spcBef>
              <a:spcAft>
                <a:spcPct val="0"/>
              </a:spcAft>
            </a:pPr>
            <a:r>
              <a:rPr kumimoji="1" lang="en-US" altLang="zh-CN" sz="1600" b="1" dirty="0">
                <a:solidFill>
                  <a:srgbClr val="3333CC"/>
                </a:solidFill>
                <a:latin typeface="宋体"/>
                <a:ea typeface="宋体"/>
              </a:rPr>
              <a:t>    </a:t>
            </a:r>
            <a:r>
              <a:rPr kumimoji="1" lang="zh-CN" altLang="en-US" sz="1600" b="1" dirty="0">
                <a:solidFill>
                  <a:srgbClr val="3333CC"/>
                </a:solidFill>
                <a:latin typeface="宋体"/>
                <a:ea typeface="宋体"/>
              </a:rPr>
              <a:t>同</a:t>
            </a:r>
            <a:r>
              <a:rPr kumimoji="1" lang="en-US" altLang="zh-CN" sz="1600" b="1" dirty="0" err="1">
                <a:solidFill>
                  <a:srgbClr val="3333CC"/>
                </a:solidFill>
                <a:latin typeface="宋体"/>
                <a:ea typeface="宋体"/>
              </a:rPr>
              <a:t>scanf</a:t>
            </a:r>
            <a:r>
              <a:rPr kumimoji="1" lang="zh-CN" altLang="en-US" sz="1600" b="1" dirty="0">
                <a:solidFill>
                  <a:srgbClr val="3333CC"/>
                </a:solidFill>
                <a:latin typeface="宋体"/>
                <a:ea typeface="宋体"/>
              </a:rPr>
              <a:t>，考虑到兼容性，不建议大家使用</a:t>
            </a:r>
            <a:r>
              <a:rPr kumimoji="1" lang="en-US" altLang="zh-CN" sz="1600" b="1" dirty="0" err="1">
                <a:solidFill>
                  <a:srgbClr val="3333CC"/>
                </a:solidFill>
                <a:latin typeface="宋体"/>
                <a:ea typeface="宋体"/>
              </a:rPr>
              <a:t>scanf_s</a:t>
            </a:r>
            <a:r>
              <a:rPr kumimoji="1" lang="zh-CN" altLang="en-US" sz="1600" b="1" dirty="0">
                <a:solidFill>
                  <a:srgbClr val="3333CC"/>
                </a:solidFill>
                <a:latin typeface="宋体"/>
                <a:ea typeface="宋体"/>
              </a:rPr>
              <a:t>，有兴</a:t>
            </a:r>
            <a:endParaRPr kumimoji="1" lang="en-US" altLang="zh-CN" sz="1600" b="1" dirty="0">
              <a:solidFill>
                <a:srgbClr val="3333CC"/>
              </a:solidFill>
              <a:latin typeface="宋体"/>
              <a:ea typeface="宋体"/>
            </a:endParaRPr>
          </a:p>
          <a:p>
            <a:pPr fontAlgn="base">
              <a:spcBef>
                <a:spcPct val="0"/>
              </a:spcBef>
              <a:spcAft>
                <a:spcPct val="0"/>
              </a:spcAft>
            </a:pPr>
            <a:r>
              <a:rPr kumimoji="1" lang="en-US" altLang="zh-CN" sz="1600" b="1" dirty="0">
                <a:solidFill>
                  <a:srgbClr val="3333CC"/>
                </a:solidFill>
                <a:latin typeface="宋体"/>
                <a:ea typeface="宋体"/>
              </a:rPr>
              <a:t>    </a:t>
            </a:r>
            <a:r>
              <a:rPr kumimoji="1" lang="zh-CN" altLang="en-US" sz="1600" b="1" dirty="0">
                <a:solidFill>
                  <a:srgbClr val="3333CC"/>
                </a:solidFill>
                <a:latin typeface="宋体"/>
                <a:ea typeface="宋体"/>
              </a:rPr>
              <a:t>趣可以自行查阅有关资料</a:t>
            </a:r>
            <a:endParaRPr kumimoji="1" lang="zh-CN" altLang="en-US" sz="1600" b="1" dirty="0">
              <a:solidFill>
                <a:srgbClr val="FF0000"/>
              </a:solidFill>
              <a:latin typeface="宋体"/>
              <a:ea typeface="宋体"/>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endParaRPr lang="en-US" altLang="zh-CN" sz="1600" b="1" dirty="0">
              <a:latin typeface="+mn-ea"/>
            </a:endParaRPr>
          </a:p>
          <a:p>
            <a:pPr algn="l" eaLnBrk="1" hangingPunct="1"/>
            <a:r>
              <a:rPr lang="zh-CN" altLang="en-US" sz="1600" b="1" dirty="0">
                <a:latin typeface="+mn-ea"/>
              </a:rPr>
              <a:t>贴图要求：只需要截取输出窗口中的有效部分即可，如果全部截取</a:t>
            </a:r>
            <a:r>
              <a:rPr lang="en-US" altLang="zh-CN" sz="1600" b="1" dirty="0">
                <a:latin typeface="+mn-ea"/>
              </a:rPr>
              <a:t>/</a:t>
            </a:r>
            <a:r>
              <a:rPr lang="zh-CN" altLang="en-US" sz="1600" b="1" dirty="0">
                <a:latin typeface="+mn-ea"/>
              </a:rPr>
              <a:t>截取过大，则视为无效贴图</a:t>
            </a:r>
            <a:endParaRPr lang="en-US" altLang="zh-CN" sz="1600" b="1" dirty="0">
              <a:latin typeface="+mn-ea"/>
            </a:endParaRPr>
          </a:p>
          <a:p>
            <a:pPr algn="l" eaLnBrk="1" hangingPunct="1"/>
            <a:r>
              <a:rPr lang="en-US" altLang="zh-CN" sz="1600" b="1" dirty="0">
                <a:solidFill>
                  <a:srgbClr val="FF0000"/>
                </a:solidFill>
                <a:latin typeface="+mn-ea"/>
              </a:rPr>
              <a:t>        </a:t>
            </a:r>
            <a:r>
              <a:rPr lang="zh-CN" altLang="en-US" sz="1600" b="1" dirty="0">
                <a:solidFill>
                  <a:srgbClr val="FF0000"/>
                </a:solidFill>
                <a:latin typeface="+mn-ea"/>
              </a:rPr>
              <a:t>例：无效贴图                                                                       例：有效贴图</a:t>
            </a:r>
            <a:endParaRPr lang="en-US" altLang="zh-CN" sz="2800" b="1" dirty="0">
              <a:solidFill>
                <a:srgbClr val="FF0000"/>
              </a:solidFill>
              <a:latin typeface="+mn-ea"/>
            </a:endParaRPr>
          </a:p>
        </p:txBody>
      </p:sp>
      <p:pic>
        <p:nvPicPr>
          <p:cNvPr id="2" name="图片 1">
            <a:extLst>
              <a:ext uri="{FF2B5EF4-FFF2-40B4-BE49-F238E27FC236}">
                <a16:creationId xmlns:a16="http://schemas.microsoft.com/office/drawing/2014/main" id="{FF2BCB20-A7D3-4325-B240-F17B741FF561}"/>
              </a:ext>
            </a:extLst>
          </p:cNvPr>
          <p:cNvPicPr>
            <a:picLocks noChangeAspect="1"/>
          </p:cNvPicPr>
          <p:nvPr/>
        </p:nvPicPr>
        <p:blipFill>
          <a:blip r:embed="rId3"/>
          <a:stretch>
            <a:fillRect/>
          </a:stretch>
        </p:blipFill>
        <p:spPr>
          <a:xfrm>
            <a:off x="696853" y="1614221"/>
            <a:ext cx="8291512" cy="4899893"/>
          </a:xfrm>
          <a:prstGeom prst="rect">
            <a:avLst/>
          </a:prstGeom>
        </p:spPr>
      </p:pic>
      <p:pic>
        <p:nvPicPr>
          <p:cNvPr id="6" name="图片 5">
            <a:extLst>
              <a:ext uri="{FF2B5EF4-FFF2-40B4-BE49-F238E27FC236}">
                <a16:creationId xmlns:a16="http://schemas.microsoft.com/office/drawing/2014/main" id="{ADC82EAA-7133-41BE-BA1F-9E1E13399872}"/>
              </a:ext>
            </a:extLst>
          </p:cNvPr>
          <p:cNvPicPr>
            <a:picLocks noChangeAspect="1"/>
          </p:cNvPicPr>
          <p:nvPr/>
        </p:nvPicPr>
        <p:blipFill>
          <a:blip r:embed="rId4"/>
          <a:stretch>
            <a:fillRect/>
          </a:stretch>
        </p:blipFill>
        <p:spPr>
          <a:xfrm>
            <a:off x="9385148" y="1614221"/>
            <a:ext cx="2257143" cy="600000"/>
          </a:xfrm>
          <a:prstGeom prst="rect">
            <a:avLst/>
          </a:prstGeom>
          <a:ln>
            <a:solidFill>
              <a:schemeClr val="tx1"/>
            </a:solidFill>
          </a:ln>
        </p:spPr>
      </p:pic>
    </p:spTree>
    <p:extLst>
      <p:ext uri="{BB962C8B-B14F-4D97-AF65-F5344CB8AC3E}">
        <p14:creationId xmlns:p14="http://schemas.microsoft.com/office/powerpoint/2010/main" val="2449971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74DED772-0055-455C-90BB-3808C40CC9EB}"/>
              </a:ext>
            </a:extLst>
          </p:cNvPr>
          <p:cNvPicPr>
            <a:picLocks noChangeAspect="1"/>
          </p:cNvPicPr>
          <p:nvPr/>
        </p:nvPicPr>
        <p:blipFill>
          <a:blip r:embed="rId3"/>
          <a:stretch>
            <a:fillRect/>
          </a:stretch>
        </p:blipFill>
        <p:spPr>
          <a:xfrm>
            <a:off x="9597640" y="2537787"/>
            <a:ext cx="1842830" cy="1445868"/>
          </a:xfrm>
          <a:prstGeom prst="rect">
            <a:avLst/>
          </a:prstGeom>
          <a:ln>
            <a:solidFill>
              <a:schemeClr val="accent1"/>
            </a:solidFill>
          </a:ln>
        </p:spPr>
      </p:pic>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A.</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265969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scanf</a:t>
            </a:r>
            <a:r>
              <a:rPr kumimoji="1" lang="en-US" altLang="zh-CN" sz="1600" b="1" dirty="0">
                <a:solidFill>
                  <a:srgbClr val="000000"/>
                </a:solidFill>
                <a:latin typeface="+mn-ea"/>
              </a:rPr>
              <a:t>("%d", 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("a=%d\n", a);</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92114" y="3983661"/>
            <a:ext cx="5122140" cy="25504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在</a:t>
            </a:r>
            <a:r>
              <a:rPr kumimoji="1" lang="en-US" altLang="zh-CN" sz="1600" b="1" dirty="0">
                <a:latin typeface="+mn-ea"/>
              </a:rPr>
              <a:t>VS</a:t>
            </a:r>
            <a:r>
              <a:rPr kumimoji="1" lang="zh-CN" altLang="en-US" sz="1600" b="1" dirty="0">
                <a:latin typeface="+mn-ea"/>
              </a:rPr>
              <a:t>中编译：</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在</a:t>
            </a:r>
            <a:r>
              <a:rPr kumimoji="1" lang="en-US" altLang="zh-CN" sz="1600" b="1" dirty="0">
                <a:latin typeface="+mn-ea"/>
              </a:rPr>
              <a:t>Dev</a:t>
            </a:r>
            <a:r>
              <a:rPr kumimoji="1" lang="zh-CN" altLang="en-US" sz="1600" b="1" dirty="0">
                <a:latin typeface="+mn-ea"/>
              </a:rPr>
              <a:t>中编译：</a:t>
            </a: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a:t>
            </a:r>
            <a:r>
              <a:rPr kumimoji="1" lang="en-US" altLang="zh-CN" sz="1600" b="1" dirty="0">
                <a:latin typeface="+mn-ea"/>
              </a:rPr>
              <a:t>↙  </a:t>
            </a:r>
            <a:r>
              <a:rPr kumimoji="1" lang="en-US" altLang="zh-CN" sz="1600" b="1" dirty="0">
                <a:solidFill>
                  <a:srgbClr val="FF0000"/>
                </a:solidFill>
                <a:latin typeface="+mn-ea"/>
              </a:rPr>
              <a:t>(↙</a:t>
            </a:r>
            <a:r>
              <a:rPr kumimoji="1" lang="zh-CN" altLang="en-US" sz="1600" b="1" dirty="0">
                <a:solidFill>
                  <a:srgbClr val="FF0000"/>
                </a:solidFill>
                <a:latin typeface="+mn-ea"/>
              </a:rPr>
              <a:t>表示回车键，下同</a:t>
            </a:r>
            <a:r>
              <a:rPr kumimoji="1" lang="en-US" altLang="zh-CN" sz="1600" b="1" dirty="0">
                <a:solidFill>
                  <a:srgbClr val="FF0000"/>
                </a:solidFill>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p:txBody>
      </p:sp>
      <p:sp>
        <p:nvSpPr>
          <p:cNvPr id="7" name="矩形 6">
            <a:extLst>
              <a:ext uri="{FF2B5EF4-FFF2-40B4-BE49-F238E27FC236}">
                <a16:creationId xmlns:a16="http://schemas.microsoft.com/office/drawing/2014/main" id="{E106B113-D59A-4183-9543-77347AAC4566}"/>
              </a:ext>
            </a:extLst>
          </p:cNvPr>
          <p:cNvSpPr/>
          <p:nvPr/>
        </p:nvSpPr>
        <p:spPr bwMode="auto">
          <a:xfrm>
            <a:off x="5714254" y="1323963"/>
            <a:ext cx="5726216" cy="265969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 = 0;</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scanf</a:t>
            </a:r>
            <a:r>
              <a:rPr kumimoji="1" lang="en-US" altLang="zh-CN" sz="1600" b="1" dirty="0">
                <a:solidFill>
                  <a:srgbClr val="000000"/>
                </a:solidFill>
                <a:latin typeface="+mn-ea"/>
              </a:rPr>
              <a:t>("%d", 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("a=%d\n", a);</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 </a:t>
            </a:r>
          </a:p>
        </p:txBody>
      </p:sp>
      <p:sp>
        <p:nvSpPr>
          <p:cNvPr id="8" name="矩形 7">
            <a:extLst>
              <a:ext uri="{FF2B5EF4-FFF2-40B4-BE49-F238E27FC236}">
                <a16:creationId xmlns:a16="http://schemas.microsoft.com/office/drawing/2014/main" id="{F885F224-2C6E-4BB6-8EC5-B84635D1F911}"/>
              </a:ext>
            </a:extLst>
          </p:cNvPr>
          <p:cNvSpPr/>
          <p:nvPr/>
        </p:nvSpPr>
        <p:spPr bwMode="auto">
          <a:xfrm>
            <a:off x="5714254" y="3983667"/>
            <a:ext cx="5726216" cy="25504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在</a:t>
            </a:r>
            <a:r>
              <a:rPr kumimoji="1" lang="en-US" altLang="zh-CN" sz="1200" b="1" dirty="0">
                <a:latin typeface="+mn-ea"/>
              </a:rPr>
              <a:t>VS</a:t>
            </a:r>
            <a:r>
              <a:rPr kumimoji="1" lang="zh-CN" altLang="en-US" sz="1200" b="1" dirty="0">
                <a:latin typeface="+mn-ea"/>
              </a:rPr>
              <a:t>中编译：</a:t>
            </a: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10</a:t>
            </a:r>
            <a:r>
              <a:rPr kumimoji="1" lang="en-US" altLang="zh-CN" sz="1200" b="1" dirty="0">
                <a:latin typeface="+mn-ea"/>
              </a:rPr>
              <a:t>↙</a:t>
            </a:r>
            <a:endParaRPr kumimoji="1" lang="en-US" altLang="zh-CN" sz="1200" b="1" dirty="0">
              <a:solidFill>
                <a:srgbClr val="FF0000"/>
              </a:solidFill>
              <a:latin typeface="+mn-ea"/>
            </a:endParaRP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在</a:t>
            </a:r>
            <a:r>
              <a:rPr kumimoji="1" lang="en-US" altLang="zh-CN" sz="1200" b="1" dirty="0">
                <a:latin typeface="+mn-ea"/>
              </a:rPr>
              <a:t>Dev</a:t>
            </a:r>
            <a:r>
              <a:rPr kumimoji="1" lang="zh-CN" altLang="en-US" sz="1200" b="1" dirty="0">
                <a:latin typeface="+mn-ea"/>
              </a:rPr>
              <a:t>中编译：</a:t>
            </a: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10</a:t>
            </a:r>
            <a:r>
              <a:rPr kumimoji="1" lang="en-US" altLang="zh-CN" sz="1200" b="1" dirty="0">
                <a:latin typeface="+mn-ea"/>
              </a:rPr>
              <a:t>↙</a:t>
            </a:r>
            <a:endParaRPr kumimoji="1" lang="en-US" altLang="zh-CN" sz="1200" b="1" dirty="0">
              <a:solidFill>
                <a:srgbClr val="FF0000"/>
              </a:solidFill>
              <a:latin typeface="+mn-ea"/>
            </a:endParaRP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结论：用</a:t>
            </a:r>
            <a:r>
              <a:rPr kumimoji="1" lang="en-US" altLang="zh-CN" sz="1200" b="1" dirty="0" err="1">
                <a:latin typeface="+mn-ea"/>
              </a:rPr>
              <a:t>scanf</a:t>
            </a:r>
            <a:r>
              <a:rPr kumimoji="1" lang="zh-CN" altLang="en-US" sz="1200" b="1" dirty="0">
                <a:latin typeface="+mn-ea"/>
              </a:rPr>
              <a:t>输入时，如果地址表列中直接跟变量名，则</a:t>
            </a:r>
            <a:r>
              <a:rPr kumimoji="1" lang="en-US" altLang="zh-CN" sz="1200" b="1" dirty="0">
                <a:latin typeface="+mn-ea"/>
              </a:rPr>
              <a:t>___</a:t>
            </a:r>
            <a:r>
              <a:rPr kumimoji="1" lang="zh-CN" altLang="en-US" sz="1200" b="1" u="sng" dirty="0">
                <a:latin typeface="+mn-ea"/>
              </a:rPr>
              <a:t>错误</a:t>
            </a:r>
            <a:r>
              <a:rPr kumimoji="1" lang="en-US" altLang="zh-CN" sz="1200" b="1" dirty="0">
                <a:latin typeface="+mn-ea"/>
              </a:rPr>
              <a:t>______</a:t>
            </a:r>
          </a:p>
          <a:p>
            <a:pPr fontAlgn="base">
              <a:spcBef>
                <a:spcPct val="0"/>
              </a:spcBef>
              <a:spcAft>
                <a:spcPct val="0"/>
              </a:spcAft>
            </a:pPr>
            <a:r>
              <a:rPr kumimoji="1" lang="en-US" altLang="zh-CN" sz="1200" b="1" dirty="0">
                <a:latin typeface="+mn-ea"/>
              </a:rPr>
              <a:t>     (</a:t>
            </a:r>
            <a:r>
              <a:rPr kumimoji="1" lang="zh-CN" altLang="en-US" sz="1200" b="1" dirty="0">
                <a:latin typeface="+mn-ea"/>
              </a:rPr>
              <a:t>错误</a:t>
            </a:r>
            <a:r>
              <a:rPr kumimoji="1" lang="en-US" altLang="zh-CN" sz="1200" b="1" dirty="0">
                <a:latin typeface="+mn-ea"/>
              </a:rPr>
              <a:t>/</a:t>
            </a:r>
            <a:r>
              <a:rPr kumimoji="1" lang="zh-CN" altLang="en-US" sz="1200" b="1" dirty="0">
                <a:latin typeface="+mn-ea"/>
              </a:rPr>
              <a:t>正确</a:t>
            </a:r>
            <a:r>
              <a:rPr kumimoji="1" lang="en-US" altLang="zh-CN" sz="1200" b="1" dirty="0">
                <a:latin typeface="+mn-ea"/>
              </a:rPr>
              <a:t>)</a:t>
            </a:r>
            <a:r>
              <a:rPr kumimoji="1" lang="zh-CN" altLang="en-US" sz="1200" b="1" dirty="0">
                <a:latin typeface="+mn-ea"/>
              </a:rPr>
              <a:t>，其中</a:t>
            </a:r>
            <a:r>
              <a:rPr kumimoji="1" lang="en-US" altLang="zh-CN" sz="1200" b="1" dirty="0">
                <a:latin typeface="+mn-ea"/>
              </a:rPr>
              <a:t>VS</a:t>
            </a:r>
            <a:r>
              <a:rPr kumimoji="1" lang="zh-CN" altLang="en-US" sz="1200" b="1" dirty="0">
                <a:latin typeface="+mn-ea"/>
              </a:rPr>
              <a:t>的表现是</a:t>
            </a:r>
            <a:r>
              <a:rPr kumimoji="1" lang="en-US" altLang="zh-CN" sz="1200" b="1" dirty="0">
                <a:latin typeface="+mn-ea"/>
              </a:rPr>
              <a:t>___</a:t>
            </a:r>
            <a:r>
              <a:rPr kumimoji="1" lang="zh-CN" altLang="en-US" sz="1200" b="1" u="sng" dirty="0">
                <a:latin typeface="+mn-ea"/>
              </a:rPr>
              <a:t>警告不输出</a:t>
            </a:r>
            <a:r>
              <a:rPr kumimoji="1" lang="en-US" altLang="zh-CN" sz="1200" b="1" dirty="0">
                <a:latin typeface="+mn-ea"/>
              </a:rPr>
              <a:t>____</a:t>
            </a:r>
            <a:r>
              <a:rPr kumimoji="1" lang="zh-CN" altLang="en-US" sz="1200" b="1" dirty="0">
                <a:latin typeface="+mn-ea"/>
              </a:rPr>
              <a:t>，</a:t>
            </a:r>
            <a:r>
              <a:rPr kumimoji="1" lang="en-US" altLang="zh-CN" sz="1200" b="1" dirty="0">
                <a:latin typeface="+mn-ea"/>
              </a:rPr>
              <a:t>Dev</a:t>
            </a:r>
            <a:r>
              <a:rPr kumimoji="1" lang="zh-CN" altLang="en-US" sz="1200" b="1" dirty="0">
                <a:latin typeface="+mn-ea"/>
              </a:rPr>
              <a:t>的表现是</a:t>
            </a:r>
            <a:r>
              <a:rPr kumimoji="1" lang="en-US" altLang="zh-CN" sz="1200" b="1" dirty="0">
                <a:latin typeface="+mn-ea"/>
              </a:rPr>
              <a:t>__</a:t>
            </a:r>
            <a:r>
              <a:rPr kumimoji="1" lang="zh-CN" altLang="en-US" sz="1200" b="1" u="sng" dirty="0">
                <a:latin typeface="+mn-ea"/>
              </a:rPr>
              <a:t>不输出</a:t>
            </a:r>
            <a:endParaRPr kumimoji="1" lang="zh-CN" altLang="en-US" sz="1200" b="1" dirty="0">
              <a:latin typeface="+mn-ea"/>
            </a:endParaRPr>
          </a:p>
        </p:txBody>
      </p:sp>
      <p:pic>
        <p:nvPicPr>
          <p:cNvPr id="4" name="图片 3">
            <a:extLst>
              <a:ext uri="{FF2B5EF4-FFF2-40B4-BE49-F238E27FC236}">
                <a16:creationId xmlns:a16="http://schemas.microsoft.com/office/drawing/2014/main" id="{2F3F9F30-6154-4301-9130-1D99811DD6C6}"/>
              </a:ext>
            </a:extLst>
          </p:cNvPr>
          <p:cNvPicPr>
            <a:picLocks noChangeAspect="1"/>
          </p:cNvPicPr>
          <p:nvPr/>
        </p:nvPicPr>
        <p:blipFill>
          <a:blip r:embed="rId4"/>
          <a:stretch>
            <a:fillRect/>
          </a:stretch>
        </p:blipFill>
        <p:spPr>
          <a:xfrm>
            <a:off x="1802587" y="3983655"/>
            <a:ext cx="3183133" cy="949483"/>
          </a:xfrm>
          <a:prstGeom prst="rect">
            <a:avLst/>
          </a:prstGeom>
          <a:ln>
            <a:solidFill>
              <a:schemeClr val="accent1"/>
            </a:solidFill>
          </a:ln>
        </p:spPr>
      </p:pic>
      <p:pic>
        <p:nvPicPr>
          <p:cNvPr id="9" name="图片 8">
            <a:extLst>
              <a:ext uri="{FF2B5EF4-FFF2-40B4-BE49-F238E27FC236}">
                <a16:creationId xmlns:a16="http://schemas.microsoft.com/office/drawing/2014/main" id="{C62D146D-43E5-482F-80BD-45F592A6C264}"/>
              </a:ext>
            </a:extLst>
          </p:cNvPr>
          <p:cNvPicPr>
            <a:picLocks noChangeAspect="1"/>
          </p:cNvPicPr>
          <p:nvPr/>
        </p:nvPicPr>
        <p:blipFill rotWithShape="1">
          <a:blip r:embed="rId5"/>
          <a:srcRect t="1882" b="1882"/>
          <a:stretch/>
        </p:blipFill>
        <p:spPr>
          <a:xfrm>
            <a:off x="1802586" y="5702660"/>
            <a:ext cx="3183133" cy="831478"/>
          </a:xfrm>
          <a:prstGeom prst="rect">
            <a:avLst/>
          </a:prstGeom>
          <a:ln>
            <a:solidFill>
              <a:schemeClr val="accent1"/>
            </a:solidFill>
          </a:ln>
        </p:spPr>
      </p:pic>
      <p:pic>
        <p:nvPicPr>
          <p:cNvPr id="11" name="图片 10">
            <a:extLst>
              <a:ext uri="{FF2B5EF4-FFF2-40B4-BE49-F238E27FC236}">
                <a16:creationId xmlns:a16="http://schemas.microsoft.com/office/drawing/2014/main" id="{1F1E7EB8-43F7-499A-98D2-F2C1A384CFC5}"/>
              </a:ext>
            </a:extLst>
          </p:cNvPr>
          <p:cNvPicPr>
            <a:picLocks noChangeAspect="1"/>
          </p:cNvPicPr>
          <p:nvPr/>
        </p:nvPicPr>
        <p:blipFill rotWithShape="1">
          <a:blip r:embed="rId6"/>
          <a:srcRect t="1976" b="1976"/>
          <a:stretch/>
        </p:blipFill>
        <p:spPr>
          <a:xfrm>
            <a:off x="8645212" y="3891465"/>
            <a:ext cx="2795258" cy="810459"/>
          </a:xfrm>
          <a:prstGeom prst="rect">
            <a:avLst/>
          </a:prstGeom>
          <a:ln>
            <a:solidFill>
              <a:schemeClr val="accent1"/>
            </a:solidFill>
          </a:ln>
        </p:spPr>
      </p:pic>
      <p:pic>
        <p:nvPicPr>
          <p:cNvPr id="5" name="图片 4">
            <a:extLst>
              <a:ext uri="{FF2B5EF4-FFF2-40B4-BE49-F238E27FC236}">
                <a16:creationId xmlns:a16="http://schemas.microsoft.com/office/drawing/2014/main" id="{96114651-8ED0-4324-9107-859FD8485985}"/>
              </a:ext>
            </a:extLst>
          </p:cNvPr>
          <p:cNvPicPr>
            <a:picLocks noChangeAspect="1"/>
          </p:cNvPicPr>
          <p:nvPr/>
        </p:nvPicPr>
        <p:blipFill rotWithShape="1">
          <a:blip r:embed="rId7"/>
          <a:srcRect l="411" t="1787" r="2731" b="1998"/>
          <a:stretch/>
        </p:blipFill>
        <p:spPr>
          <a:xfrm>
            <a:off x="8645212" y="4946660"/>
            <a:ext cx="2795258" cy="756000"/>
          </a:xfrm>
          <a:prstGeom prst="rect">
            <a:avLst/>
          </a:prstGeom>
          <a:ln>
            <a:solidFill>
              <a:schemeClr val="accent1"/>
            </a:solidFill>
          </a:ln>
        </p:spPr>
      </p:pic>
      <p:pic>
        <p:nvPicPr>
          <p:cNvPr id="13" name="图片 12">
            <a:extLst>
              <a:ext uri="{FF2B5EF4-FFF2-40B4-BE49-F238E27FC236}">
                <a16:creationId xmlns:a16="http://schemas.microsoft.com/office/drawing/2014/main" id="{04092189-73E7-4ADC-8C6A-BE72AB1F4DC7}"/>
              </a:ext>
            </a:extLst>
          </p:cNvPr>
          <p:cNvPicPr>
            <a:picLocks noChangeAspect="1"/>
          </p:cNvPicPr>
          <p:nvPr/>
        </p:nvPicPr>
        <p:blipFill>
          <a:blip r:embed="rId8"/>
          <a:stretch>
            <a:fillRect/>
          </a:stretch>
        </p:blipFill>
        <p:spPr>
          <a:xfrm>
            <a:off x="8737669" y="1925465"/>
            <a:ext cx="2702801" cy="612305"/>
          </a:xfrm>
          <a:prstGeom prst="rect">
            <a:avLst/>
          </a:prstGeom>
          <a:ln>
            <a:solidFill>
              <a:schemeClr val="accent1"/>
            </a:solidFill>
          </a:ln>
        </p:spPr>
      </p:pic>
    </p:spTree>
    <p:extLst>
      <p:ext uri="{BB962C8B-B14F-4D97-AF65-F5344CB8AC3E}">
        <p14:creationId xmlns:p14="http://schemas.microsoft.com/office/powerpoint/2010/main" val="2190690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B.</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265969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 b;</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scanf</a:t>
            </a:r>
            <a:r>
              <a:rPr kumimoji="1" lang="en-US" altLang="zh-CN" sz="1600" b="1" dirty="0">
                <a:solidFill>
                  <a:srgbClr val="000000"/>
                </a:solidFill>
                <a:latin typeface="+mn-ea"/>
              </a:rPr>
              <a:t>("%d %d", &amp;a, &amp;b);</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 b=%d\n", a, b);</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92114" y="3983673"/>
            <a:ext cx="5122140" cy="25504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10 15</a:t>
            </a:r>
            <a:r>
              <a:rPr kumimoji="1" lang="en-US" altLang="zh-CN" sz="1600" b="1" dirty="0">
                <a:latin typeface="+mn-ea"/>
              </a:rPr>
              <a:t>↙</a:t>
            </a:r>
            <a:endParaRPr kumimoji="1" lang="en-US" altLang="zh-CN" sz="1600" b="1" dirty="0">
              <a:solidFill>
                <a:srgbClr val="FF0000"/>
              </a:solidFill>
              <a:latin typeface="+mn-ea"/>
            </a:endParaRP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a:t>
            </a:r>
            <a:r>
              <a:rPr kumimoji="1" lang="en-US" altLang="zh-CN" sz="1600" b="1" dirty="0">
                <a:latin typeface="+mn-ea"/>
              </a:rPr>
              <a:t>↙</a:t>
            </a:r>
          </a:p>
          <a:p>
            <a:pPr fontAlgn="base">
              <a:spcBef>
                <a:spcPct val="0"/>
              </a:spcBef>
              <a:spcAft>
                <a:spcPct val="0"/>
              </a:spcAft>
            </a:pPr>
            <a:r>
              <a:rPr kumimoji="1" lang="en-US" altLang="zh-CN" sz="1600" b="1" dirty="0">
                <a:latin typeface="+mn-ea"/>
              </a:rPr>
              <a:t>                </a:t>
            </a:r>
            <a:r>
              <a:rPr kumimoji="1" lang="en-US" altLang="zh-CN" sz="1600" b="1" u="sng" dirty="0">
                <a:latin typeface="+mn-ea"/>
              </a:rPr>
              <a:t>15</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p>
          <a:p>
            <a:pPr fontAlgn="base">
              <a:spcBef>
                <a:spcPct val="0"/>
              </a:spcBef>
              <a:spcAft>
                <a:spcPct val="0"/>
              </a:spcAft>
            </a:pPr>
            <a:endParaRPr kumimoji="1" lang="zh-CN" altLang="en-US" sz="1600" b="1" dirty="0">
              <a:latin typeface="+mn-ea"/>
            </a:endParaRPr>
          </a:p>
        </p:txBody>
      </p:sp>
      <p:sp>
        <p:nvSpPr>
          <p:cNvPr id="7" name="矩形 6">
            <a:extLst>
              <a:ext uri="{FF2B5EF4-FFF2-40B4-BE49-F238E27FC236}">
                <a16:creationId xmlns:a16="http://schemas.microsoft.com/office/drawing/2014/main" id="{E106B113-D59A-4183-9543-77347AAC4566}"/>
              </a:ext>
            </a:extLst>
          </p:cNvPr>
          <p:cNvSpPr/>
          <p:nvPr/>
        </p:nvSpPr>
        <p:spPr bwMode="auto">
          <a:xfrm>
            <a:off x="5714254" y="1323964"/>
            <a:ext cx="5122140" cy="265969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 b;</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scanf</a:t>
            </a:r>
            <a:r>
              <a:rPr kumimoji="1" lang="en-US" altLang="zh-CN" sz="1600" b="1" dirty="0">
                <a:solidFill>
                  <a:srgbClr val="000000"/>
                </a:solidFill>
                <a:latin typeface="+mn-ea"/>
              </a:rPr>
              <a:t>("%</a:t>
            </a:r>
            <a:r>
              <a:rPr kumimoji="1" lang="en-US" altLang="zh-CN" sz="1600" b="1" dirty="0" err="1">
                <a:solidFill>
                  <a:srgbClr val="000000"/>
                </a:solidFill>
                <a:latin typeface="+mn-ea"/>
              </a:rPr>
              <a:t>d%d</a:t>
            </a:r>
            <a:r>
              <a:rPr kumimoji="1" lang="en-US" altLang="zh-CN" sz="1600" b="1" dirty="0">
                <a:solidFill>
                  <a:srgbClr val="000000"/>
                </a:solidFill>
                <a:latin typeface="+mn-ea"/>
              </a:rPr>
              <a:t>", &amp;a, &amp;b);  </a:t>
            </a:r>
            <a:r>
              <a:rPr kumimoji="1" lang="en-US" altLang="zh-CN" sz="1600" b="1" dirty="0">
                <a:solidFill>
                  <a:srgbClr val="FF0000"/>
                </a:solidFill>
                <a:latin typeface="+mn-ea"/>
              </a:rPr>
              <a:t>//%d</a:t>
            </a:r>
            <a:r>
              <a:rPr kumimoji="1" lang="zh-CN" altLang="en-US" sz="1600" b="1" dirty="0">
                <a:solidFill>
                  <a:srgbClr val="FF0000"/>
                </a:solidFill>
                <a:latin typeface="+mn-ea"/>
              </a:rPr>
              <a:t>间无空格</a:t>
            </a:r>
            <a:endParaRPr kumimoji="1" lang="en-US" altLang="zh-CN" sz="1600" b="1" dirty="0">
              <a:solidFill>
                <a:srgbClr val="FF0000"/>
              </a:solidFill>
              <a:latin typeface="+mn-ea"/>
            </a:endParaRP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 b=%d\n", a, b);</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8" name="矩形 7">
            <a:extLst>
              <a:ext uri="{FF2B5EF4-FFF2-40B4-BE49-F238E27FC236}">
                <a16:creationId xmlns:a16="http://schemas.microsoft.com/office/drawing/2014/main" id="{F885F224-2C6E-4BB6-8EC5-B84635D1F911}"/>
              </a:ext>
            </a:extLst>
          </p:cNvPr>
          <p:cNvSpPr/>
          <p:nvPr/>
        </p:nvSpPr>
        <p:spPr bwMode="auto">
          <a:xfrm>
            <a:off x="5714254" y="3983667"/>
            <a:ext cx="5122140" cy="25504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10 15</a:t>
            </a:r>
            <a:r>
              <a:rPr kumimoji="1" lang="en-US" altLang="zh-CN" sz="1600" b="1" dirty="0">
                <a:latin typeface="+mn-ea"/>
              </a:rPr>
              <a:t>↙</a:t>
            </a:r>
            <a:endParaRPr kumimoji="1" lang="en-US" altLang="zh-CN" sz="1600" b="1" dirty="0">
              <a:solidFill>
                <a:srgbClr val="FF0000"/>
              </a:solidFill>
              <a:latin typeface="+mn-ea"/>
            </a:endParaRP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a:t>
            </a:r>
            <a:r>
              <a:rPr kumimoji="1" lang="en-US" altLang="zh-CN" sz="1600" b="1" dirty="0">
                <a:latin typeface="+mn-ea"/>
              </a:rPr>
              <a:t>↙</a:t>
            </a:r>
          </a:p>
          <a:p>
            <a:pPr fontAlgn="base">
              <a:spcBef>
                <a:spcPct val="0"/>
              </a:spcBef>
              <a:spcAft>
                <a:spcPct val="0"/>
              </a:spcAft>
            </a:pPr>
            <a:r>
              <a:rPr kumimoji="1" lang="en-US" altLang="zh-CN" sz="1600" b="1" dirty="0">
                <a:latin typeface="+mn-ea"/>
              </a:rPr>
              <a:t>                </a:t>
            </a:r>
            <a:r>
              <a:rPr kumimoji="1" lang="en-US" altLang="zh-CN" sz="1600" b="1" u="sng" dirty="0">
                <a:latin typeface="+mn-ea"/>
              </a:rPr>
              <a:t>15</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结论：多个输入时，格式控制符间是否有空格</a:t>
            </a:r>
            <a:r>
              <a:rPr kumimoji="1" lang="en-US" altLang="zh-CN" sz="1600" b="1" dirty="0">
                <a:latin typeface="+mn-ea"/>
              </a:rPr>
              <a:t>_</a:t>
            </a:r>
            <a:r>
              <a:rPr kumimoji="1" lang="zh-CN" altLang="en-US" sz="1600" b="1" u="sng" dirty="0">
                <a:latin typeface="+mn-ea"/>
              </a:rPr>
              <a:t>不影响</a:t>
            </a:r>
            <a:r>
              <a:rPr kumimoji="1" lang="en-US" altLang="zh-CN" sz="1600" b="1" dirty="0">
                <a:latin typeface="+mn-ea"/>
              </a:rPr>
              <a:t>_</a:t>
            </a:r>
          </a:p>
          <a:p>
            <a:pPr fontAlgn="base">
              <a:spcBef>
                <a:spcPct val="0"/>
              </a:spcBef>
              <a:spcAft>
                <a:spcPct val="0"/>
              </a:spcAft>
            </a:pPr>
            <a:r>
              <a:rPr kumimoji="1" lang="en-US" altLang="zh-CN" sz="1600" b="1" dirty="0">
                <a:latin typeface="+mn-ea"/>
              </a:rPr>
              <a:t>     (</a:t>
            </a:r>
            <a:r>
              <a:rPr kumimoji="1" lang="zh-CN" altLang="en-US" sz="1600" b="1" dirty="0">
                <a:latin typeface="+mn-ea"/>
              </a:rPr>
              <a:t>影响</a:t>
            </a:r>
            <a:r>
              <a:rPr kumimoji="1" lang="en-US" altLang="zh-CN" sz="1600" b="1" dirty="0">
                <a:latin typeface="+mn-ea"/>
              </a:rPr>
              <a:t>/</a:t>
            </a:r>
            <a:r>
              <a:rPr kumimoji="1" lang="zh-CN" altLang="en-US" sz="1600" b="1" dirty="0">
                <a:latin typeface="+mn-ea"/>
              </a:rPr>
              <a:t>不影响</a:t>
            </a:r>
            <a:r>
              <a:rPr kumimoji="1" lang="en-US" altLang="zh-CN" sz="1600" b="1" dirty="0">
                <a:latin typeface="+mn-ea"/>
              </a:rPr>
              <a:t>)</a:t>
            </a:r>
            <a:r>
              <a:rPr kumimoji="1" lang="zh-CN" altLang="en-US" sz="1600" b="1" dirty="0">
                <a:latin typeface="+mn-ea"/>
              </a:rPr>
              <a:t>正确性</a:t>
            </a:r>
          </a:p>
        </p:txBody>
      </p:sp>
      <p:pic>
        <p:nvPicPr>
          <p:cNvPr id="4" name="图片 3">
            <a:extLst>
              <a:ext uri="{FF2B5EF4-FFF2-40B4-BE49-F238E27FC236}">
                <a16:creationId xmlns:a16="http://schemas.microsoft.com/office/drawing/2014/main" id="{3D4CD292-B943-4AAB-AE51-B0E890886DAE}"/>
              </a:ext>
            </a:extLst>
          </p:cNvPr>
          <p:cNvPicPr>
            <a:picLocks noChangeAspect="1"/>
          </p:cNvPicPr>
          <p:nvPr/>
        </p:nvPicPr>
        <p:blipFill>
          <a:blip r:embed="rId2"/>
          <a:stretch>
            <a:fillRect/>
          </a:stretch>
        </p:blipFill>
        <p:spPr>
          <a:xfrm>
            <a:off x="1647016" y="4278914"/>
            <a:ext cx="2436374" cy="712390"/>
          </a:xfrm>
          <a:prstGeom prst="rect">
            <a:avLst/>
          </a:prstGeom>
        </p:spPr>
      </p:pic>
      <p:pic>
        <p:nvPicPr>
          <p:cNvPr id="9" name="图片 8">
            <a:extLst>
              <a:ext uri="{FF2B5EF4-FFF2-40B4-BE49-F238E27FC236}">
                <a16:creationId xmlns:a16="http://schemas.microsoft.com/office/drawing/2014/main" id="{A2B79CB6-0152-4C27-A40C-84609F3D2403}"/>
              </a:ext>
            </a:extLst>
          </p:cNvPr>
          <p:cNvPicPr>
            <a:picLocks noChangeAspect="1"/>
          </p:cNvPicPr>
          <p:nvPr/>
        </p:nvPicPr>
        <p:blipFill>
          <a:blip r:embed="rId3"/>
          <a:stretch>
            <a:fillRect/>
          </a:stretch>
        </p:blipFill>
        <p:spPr>
          <a:xfrm>
            <a:off x="1647016" y="5514176"/>
            <a:ext cx="2436374" cy="885954"/>
          </a:xfrm>
          <a:prstGeom prst="rect">
            <a:avLst/>
          </a:prstGeom>
        </p:spPr>
      </p:pic>
      <p:pic>
        <p:nvPicPr>
          <p:cNvPr id="11" name="图片 10">
            <a:extLst>
              <a:ext uri="{FF2B5EF4-FFF2-40B4-BE49-F238E27FC236}">
                <a16:creationId xmlns:a16="http://schemas.microsoft.com/office/drawing/2014/main" id="{83EB4B7B-1A66-4077-88AD-4842747B8412}"/>
              </a:ext>
            </a:extLst>
          </p:cNvPr>
          <p:cNvPicPr>
            <a:picLocks noChangeAspect="1"/>
          </p:cNvPicPr>
          <p:nvPr/>
        </p:nvPicPr>
        <p:blipFill>
          <a:blip r:embed="rId4"/>
          <a:stretch>
            <a:fillRect/>
          </a:stretch>
        </p:blipFill>
        <p:spPr>
          <a:xfrm>
            <a:off x="8171833" y="4184224"/>
            <a:ext cx="2242556" cy="628445"/>
          </a:xfrm>
          <a:prstGeom prst="rect">
            <a:avLst/>
          </a:prstGeom>
        </p:spPr>
      </p:pic>
      <p:pic>
        <p:nvPicPr>
          <p:cNvPr id="13" name="图片 12">
            <a:extLst>
              <a:ext uri="{FF2B5EF4-FFF2-40B4-BE49-F238E27FC236}">
                <a16:creationId xmlns:a16="http://schemas.microsoft.com/office/drawing/2014/main" id="{1D6C95D6-59D5-4A5B-992B-F4B4160C7A05}"/>
              </a:ext>
            </a:extLst>
          </p:cNvPr>
          <p:cNvPicPr>
            <a:picLocks noChangeAspect="1"/>
          </p:cNvPicPr>
          <p:nvPr/>
        </p:nvPicPr>
        <p:blipFill>
          <a:blip r:embed="rId5"/>
          <a:stretch>
            <a:fillRect/>
          </a:stretch>
        </p:blipFill>
        <p:spPr>
          <a:xfrm>
            <a:off x="7993041" y="5145066"/>
            <a:ext cx="2202664" cy="795044"/>
          </a:xfrm>
          <a:prstGeom prst="rect">
            <a:avLst/>
          </a:prstGeom>
        </p:spPr>
      </p:pic>
    </p:spTree>
    <p:extLst>
      <p:ext uri="{BB962C8B-B14F-4D97-AF65-F5344CB8AC3E}">
        <p14:creationId xmlns:p14="http://schemas.microsoft.com/office/powerpoint/2010/main" val="1673189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C.</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265969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a=0, b=0;</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scanf</a:t>
            </a:r>
            <a:r>
              <a:rPr kumimoji="1" lang="en-US" altLang="zh-CN" sz="1600" b="1" dirty="0">
                <a:solidFill>
                  <a:srgbClr val="000000"/>
                </a:solidFill>
                <a:latin typeface="+mn-ea"/>
              </a:rPr>
              <a:t>("%d", &amp;a, &amp;b); </a:t>
            </a:r>
            <a:r>
              <a:rPr kumimoji="1" lang="en-US" altLang="zh-CN" sz="1600" b="1" dirty="0">
                <a:solidFill>
                  <a:srgbClr val="FF0000"/>
                </a:solidFill>
                <a:latin typeface="+mn-ea"/>
              </a:rPr>
              <a:t>//</a:t>
            </a:r>
            <a:r>
              <a:rPr kumimoji="1" lang="zh-CN" altLang="en-US" sz="1600" b="1" dirty="0">
                <a:solidFill>
                  <a:srgbClr val="FF0000"/>
                </a:solidFill>
                <a:latin typeface="+mn-ea"/>
              </a:rPr>
              <a:t>地址表列多</a:t>
            </a: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 b=%d\n", a, b);</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92114" y="3983665"/>
            <a:ext cx="5122140" cy="255048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10 15</a:t>
            </a:r>
            <a:r>
              <a:rPr kumimoji="1" lang="en-US" altLang="zh-CN" sz="1600" b="1" dirty="0">
                <a:latin typeface="+mn-ea"/>
              </a:rPr>
              <a:t>↙</a:t>
            </a:r>
            <a:endParaRPr kumimoji="1" lang="en-US" altLang="zh-CN" sz="1600" b="1" dirty="0">
              <a:solidFill>
                <a:srgbClr val="FF0000"/>
              </a:solidFill>
              <a:latin typeface="+mn-ea"/>
            </a:endParaRP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结论：当地址表列的个数多于格式控制符时，</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u="sng" dirty="0">
                <a:latin typeface="+mn-ea"/>
              </a:rPr>
              <a:t>只执行控制符数量个，其余输出为零</a:t>
            </a:r>
            <a:r>
              <a:rPr kumimoji="1" lang="en-US" altLang="zh-CN" sz="1600" b="1" dirty="0">
                <a:latin typeface="+mn-ea"/>
              </a:rPr>
              <a:t>_______</a:t>
            </a:r>
            <a:endParaRPr kumimoji="1" lang="zh-CN" altLang="en-US" sz="1600" b="1" dirty="0">
              <a:latin typeface="+mn-ea"/>
            </a:endParaRPr>
          </a:p>
          <a:p>
            <a:pPr fontAlgn="base">
              <a:spcBef>
                <a:spcPct val="0"/>
              </a:spcBef>
              <a:spcAft>
                <a:spcPct val="0"/>
              </a:spcAft>
            </a:pPr>
            <a:endParaRPr kumimoji="1" lang="zh-CN" altLang="en-US" sz="1600" b="1" dirty="0">
              <a:latin typeface="+mn-ea"/>
            </a:endParaRPr>
          </a:p>
        </p:txBody>
      </p:sp>
      <p:sp>
        <p:nvSpPr>
          <p:cNvPr id="7" name="矩形 6">
            <a:extLst>
              <a:ext uri="{FF2B5EF4-FFF2-40B4-BE49-F238E27FC236}">
                <a16:creationId xmlns:a16="http://schemas.microsoft.com/office/drawing/2014/main" id="{E106B113-D59A-4183-9543-77347AAC4566}"/>
              </a:ext>
            </a:extLst>
          </p:cNvPr>
          <p:cNvSpPr/>
          <p:nvPr/>
        </p:nvSpPr>
        <p:spPr bwMode="auto">
          <a:xfrm>
            <a:off x="5714254" y="1323971"/>
            <a:ext cx="5122140" cy="265969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scanf</a:t>
            </a:r>
            <a:r>
              <a:rPr kumimoji="1" lang="en-US" altLang="zh-CN" sz="1600" b="1" dirty="0">
                <a:solidFill>
                  <a:srgbClr val="000000"/>
                </a:solidFill>
                <a:latin typeface="+mn-ea"/>
              </a:rPr>
              <a:t>("%d %d", &amp;a);  </a:t>
            </a:r>
            <a:r>
              <a:rPr kumimoji="1" lang="en-US" altLang="zh-CN" sz="1600" b="1" dirty="0">
                <a:solidFill>
                  <a:srgbClr val="FF0000"/>
                </a:solidFill>
                <a:latin typeface="+mn-ea"/>
              </a:rPr>
              <a:t>//</a:t>
            </a:r>
            <a:r>
              <a:rPr kumimoji="1" lang="zh-CN" altLang="en-US" sz="1600" b="1" dirty="0">
                <a:solidFill>
                  <a:srgbClr val="FF0000"/>
                </a:solidFill>
                <a:latin typeface="+mn-ea"/>
              </a:rPr>
              <a:t>格式符多</a:t>
            </a:r>
            <a:endParaRPr kumimoji="1" lang="en-US" altLang="zh-CN" sz="1600" b="1" dirty="0">
              <a:solidFill>
                <a:srgbClr val="FF0000"/>
              </a:solidFill>
              <a:latin typeface="+mn-ea"/>
            </a:endParaRP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("a=%d\n", a);</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8" name="矩形 7">
            <a:extLst>
              <a:ext uri="{FF2B5EF4-FFF2-40B4-BE49-F238E27FC236}">
                <a16:creationId xmlns:a16="http://schemas.microsoft.com/office/drawing/2014/main" id="{F885F224-2C6E-4BB6-8EC5-B84635D1F911}"/>
              </a:ext>
            </a:extLst>
          </p:cNvPr>
          <p:cNvSpPr/>
          <p:nvPr/>
        </p:nvSpPr>
        <p:spPr bwMode="auto">
          <a:xfrm>
            <a:off x="5714254" y="3983671"/>
            <a:ext cx="2572496" cy="194945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200" b="1" dirty="0">
                <a:latin typeface="+mn-ea"/>
              </a:rPr>
              <a:t>VS</a:t>
            </a:r>
            <a:r>
              <a:rPr kumimoji="1" lang="zh-CN" altLang="en-US" sz="1200" b="1" dirty="0">
                <a:latin typeface="+mn-ea"/>
              </a:rPr>
              <a:t>：</a:t>
            </a: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10 15</a:t>
            </a:r>
            <a:r>
              <a:rPr kumimoji="1" lang="en-US" altLang="zh-CN" sz="1200" b="1" dirty="0">
                <a:latin typeface="+mn-ea"/>
              </a:rPr>
              <a:t>↙</a:t>
            </a:r>
            <a:endParaRPr kumimoji="1" lang="en-US" altLang="zh-CN" sz="1200" b="1" dirty="0">
              <a:solidFill>
                <a:srgbClr val="FF0000"/>
              </a:solidFill>
              <a:latin typeface="+mn-ea"/>
            </a:endParaRP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10</a:t>
            </a:r>
            <a:r>
              <a:rPr kumimoji="1" lang="en-US" altLang="zh-CN" sz="1200" b="1" dirty="0">
                <a:latin typeface="+mn-ea"/>
              </a:rPr>
              <a:t>↙</a:t>
            </a:r>
          </a:p>
          <a:p>
            <a:pPr fontAlgn="base">
              <a:spcBef>
                <a:spcPct val="0"/>
              </a:spcBef>
              <a:spcAft>
                <a:spcPct val="0"/>
              </a:spcAft>
            </a:pPr>
            <a:r>
              <a:rPr kumimoji="1" lang="en-US" altLang="zh-CN" sz="1200" b="1" dirty="0">
                <a:latin typeface="+mn-ea"/>
              </a:rPr>
              <a:t>                </a:t>
            </a:r>
            <a:r>
              <a:rPr kumimoji="1" lang="en-US" altLang="zh-CN" sz="1200" b="1" u="sng" dirty="0">
                <a:latin typeface="+mn-ea"/>
              </a:rPr>
              <a:t>15</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p:txBody>
      </p:sp>
      <p:sp>
        <p:nvSpPr>
          <p:cNvPr id="9" name="矩形 8">
            <a:extLst>
              <a:ext uri="{FF2B5EF4-FFF2-40B4-BE49-F238E27FC236}">
                <a16:creationId xmlns:a16="http://schemas.microsoft.com/office/drawing/2014/main" id="{C344C284-3614-4037-9019-1818F6AE907B}"/>
              </a:ext>
            </a:extLst>
          </p:cNvPr>
          <p:cNvSpPr/>
          <p:nvPr/>
        </p:nvSpPr>
        <p:spPr bwMode="auto">
          <a:xfrm>
            <a:off x="8286750" y="3983669"/>
            <a:ext cx="2549644" cy="194946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200" b="1" dirty="0">
                <a:latin typeface="+mn-ea"/>
              </a:rPr>
              <a:t>Dev</a:t>
            </a:r>
            <a:r>
              <a:rPr kumimoji="1" lang="zh-CN" altLang="en-US" sz="1200" b="1" dirty="0">
                <a:latin typeface="+mn-ea"/>
              </a:rPr>
              <a:t>：</a:t>
            </a: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10 15</a:t>
            </a:r>
            <a:r>
              <a:rPr kumimoji="1" lang="en-US" altLang="zh-CN" sz="1200" b="1" dirty="0">
                <a:latin typeface="+mn-ea"/>
              </a:rPr>
              <a:t>↙</a:t>
            </a:r>
            <a:endParaRPr kumimoji="1" lang="en-US" altLang="zh-CN" sz="1200" b="1" dirty="0">
              <a:solidFill>
                <a:srgbClr val="FF0000"/>
              </a:solidFill>
              <a:latin typeface="+mn-ea"/>
            </a:endParaRP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10</a:t>
            </a:r>
            <a:r>
              <a:rPr kumimoji="1" lang="en-US" altLang="zh-CN" sz="1200" b="1" dirty="0">
                <a:latin typeface="+mn-ea"/>
              </a:rPr>
              <a:t>↙</a:t>
            </a:r>
          </a:p>
          <a:p>
            <a:pPr fontAlgn="base">
              <a:spcBef>
                <a:spcPct val="0"/>
              </a:spcBef>
              <a:spcAft>
                <a:spcPct val="0"/>
              </a:spcAft>
            </a:pPr>
            <a:r>
              <a:rPr kumimoji="1" lang="en-US" altLang="zh-CN" sz="1200" b="1" dirty="0">
                <a:latin typeface="+mn-ea"/>
              </a:rPr>
              <a:t>                </a:t>
            </a:r>
            <a:r>
              <a:rPr kumimoji="1" lang="en-US" altLang="zh-CN" sz="1200" b="1" u="sng" dirty="0">
                <a:latin typeface="+mn-ea"/>
              </a:rPr>
              <a:t>15</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p:txBody>
      </p:sp>
      <p:sp>
        <p:nvSpPr>
          <p:cNvPr id="10" name="矩形 9">
            <a:extLst>
              <a:ext uri="{FF2B5EF4-FFF2-40B4-BE49-F238E27FC236}">
                <a16:creationId xmlns:a16="http://schemas.microsoft.com/office/drawing/2014/main" id="{AD55D18E-025F-4069-B6FC-7888B6149CF9}"/>
              </a:ext>
            </a:extLst>
          </p:cNvPr>
          <p:cNvSpPr/>
          <p:nvPr/>
        </p:nvSpPr>
        <p:spPr bwMode="auto">
          <a:xfrm>
            <a:off x="5714254" y="5933130"/>
            <a:ext cx="5122140" cy="60101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结论：当格式控制符的个数多个地址表列时</a:t>
            </a:r>
            <a:endParaRPr kumimoji="1" lang="en-US" altLang="zh-CN" sz="1200" b="1" dirty="0">
              <a:latin typeface="+mn-ea"/>
            </a:endParaRPr>
          </a:p>
          <a:p>
            <a:pPr fontAlgn="base">
              <a:spcBef>
                <a:spcPct val="0"/>
              </a:spcBef>
              <a:spcAft>
                <a:spcPct val="0"/>
              </a:spcAft>
            </a:pPr>
            <a:r>
              <a:rPr kumimoji="1" lang="en-US" altLang="zh-CN" sz="1200" b="1" dirty="0">
                <a:latin typeface="+mn-ea"/>
              </a:rPr>
              <a:t>__</a:t>
            </a:r>
            <a:r>
              <a:rPr kumimoji="1" lang="en-US" altLang="zh-CN" sz="1200" b="1" u="sng" dirty="0">
                <a:latin typeface="+mn-ea"/>
              </a:rPr>
              <a:t>VS</a:t>
            </a:r>
            <a:r>
              <a:rPr kumimoji="1" lang="zh-CN" altLang="en-US" sz="1200" b="1" u="sng" dirty="0">
                <a:latin typeface="+mn-ea"/>
              </a:rPr>
              <a:t>警告不输出结果，</a:t>
            </a:r>
            <a:r>
              <a:rPr kumimoji="1" lang="en-US" altLang="zh-CN" sz="1200" b="1" u="sng" dirty="0">
                <a:latin typeface="+mn-ea"/>
              </a:rPr>
              <a:t>Dev</a:t>
            </a:r>
            <a:r>
              <a:rPr kumimoji="1" lang="zh-CN" altLang="en-US" sz="1200" b="1" u="sng" dirty="0">
                <a:latin typeface="+mn-ea"/>
              </a:rPr>
              <a:t>输出前地址列表数量个结果</a:t>
            </a:r>
            <a:r>
              <a:rPr kumimoji="1" lang="en-US" altLang="zh-CN" sz="1200" b="1" dirty="0">
                <a:latin typeface="+mn-ea"/>
              </a:rPr>
              <a:t>____</a:t>
            </a:r>
          </a:p>
        </p:txBody>
      </p:sp>
      <p:pic>
        <p:nvPicPr>
          <p:cNvPr id="4" name="图片 3">
            <a:extLst>
              <a:ext uri="{FF2B5EF4-FFF2-40B4-BE49-F238E27FC236}">
                <a16:creationId xmlns:a16="http://schemas.microsoft.com/office/drawing/2014/main" id="{EFE2789A-F271-4AD8-83FE-FE91C15D49A4}"/>
              </a:ext>
            </a:extLst>
          </p:cNvPr>
          <p:cNvPicPr>
            <a:picLocks noChangeAspect="1"/>
          </p:cNvPicPr>
          <p:nvPr/>
        </p:nvPicPr>
        <p:blipFill>
          <a:blip r:embed="rId3"/>
          <a:stretch>
            <a:fillRect/>
          </a:stretch>
        </p:blipFill>
        <p:spPr>
          <a:xfrm>
            <a:off x="3078047" y="3983665"/>
            <a:ext cx="2275730" cy="660696"/>
          </a:xfrm>
          <a:prstGeom prst="rect">
            <a:avLst/>
          </a:prstGeom>
        </p:spPr>
      </p:pic>
      <p:pic>
        <p:nvPicPr>
          <p:cNvPr id="11" name="图片 10">
            <a:extLst>
              <a:ext uri="{FF2B5EF4-FFF2-40B4-BE49-F238E27FC236}">
                <a16:creationId xmlns:a16="http://schemas.microsoft.com/office/drawing/2014/main" id="{F288DF5D-53DD-4747-9EB9-1D64170C3DF4}"/>
              </a:ext>
            </a:extLst>
          </p:cNvPr>
          <p:cNvPicPr>
            <a:picLocks noChangeAspect="1"/>
          </p:cNvPicPr>
          <p:nvPr/>
        </p:nvPicPr>
        <p:blipFill>
          <a:blip r:embed="rId4"/>
          <a:stretch>
            <a:fillRect/>
          </a:stretch>
        </p:blipFill>
        <p:spPr>
          <a:xfrm>
            <a:off x="3068775" y="4814265"/>
            <a:ext cx="2275730" cy="640675"/>
          </a:xfrm>
          <a:prstGeom prst="rect">
            <a:avLst/>
          </a:prstGeom>
        </p:spPr>
      </p:pic>
      <p:pic>
        <p:nvPicPr>
          <p:cNvPr id="13" name="图片 12">
            <a:extLst>
              <a:ext uri="{FF2B5EF4-FFF2-40B4-BE49-F238E27FC236}">
                <a16:creationId xmlns:a16="http://schemas.microsoft.com/office/drawing/2014/main" id="{7C5CF3EB-9DF6-43C7-8A0A-9482D2336B60}"/>
              </a:ext>
            </a:extLst>
          </p:cNvPr>
          <p:cNvPicPr>
            <a:picLocks noChangeAspect="1"/>
          </p:cNvPicPr>
          <p:nvPr/>
        </p:nvPicPr>
        <p:blipFill>
          <a:blip r:embed="rId5"/>
          <a:stretch>
            <a:fillRect/>
          </a:stretch>
        </p:blipFill>
        <p:spPr>
          <a:xfrm>
            <a:off x="6569926" y="4414132"/>
            <a:ext cx="1251240" cy="362201"/>
          </a:xfrm>
          <a:prstGeom prst="rect">
            <a:avLst/>
          </a:prstGeom>
          <a:ln>
            <a:solidFill>
              <a:schemeClr val="accent1"/>
            </a:solidFill>
          </a:ln>
        </p:spPr>
      </p:pic>
      <p:pic>
        <p:nvPicPr>
          <p:cNvPr id="15" name="图片 14">
            <a:extLst>
              <a:ext uri="{FF2B5EF4-FFF2-40B4-BE49-F238E27FC236}">
                <a16:creationId xmlns:a16="http://schemas.microsoft.com/office/drawing/2014/main" id="{F62E4482-DBA1-454A-A0D5-D120E83A0DEA}"/>
              </a:ext>
            </a:extLst>
          </p:cNvPr>
          <p:cNvPicPr>
            <a:picLocks noChangeAspect="1"/>
          </p:cNvPicPr>
          <p:nvPr/>
        </p:nvPicPr>
        <p:blipFill>
          <a:blip r:embed="rId6"/>
          <a:stretch>
            <a:fillRect/>
          </a:stretch>
        </p:blipFill>
        <p:spPr>
          <a:xfrm>
            <a:off x="6569926" y="5110644"/>
            <a:ext cx="1244963" cy="437022"/>
          </a:xfrm>
          <a:prstGeom prst="rect">
            <a:avLst/>
          </a:prstGeom>
          <a:ln>
            <a:solidFill>
              <a:schemeClr val="accent1"/>
            </a:solidFill>
          </a:ln>
        </p:spPr>
      </p:pic>
      <p:pic>
        <p:nvPicPr>
          <p:cNvPr id="17" name="图片 16">
            <a:extLst>
              <a:ext uri="{FF2B5EF4-FFF2-40B4-BE49-F238E27FC236}">
                <a16:creationId xmlns:a16="http://schemas.microsoft.com/office/drawing/2014/main" id="{C4BCB06D-4080-402B-9639-D47C4D03114D}"/>
              </a:ext>
            </a:extLst>
          </p:cNvPr>
          <p:cNvPicPr>
            <a:picLocks noChangeAspect="1"/>
          </p:cNvPicPr>
          <p:nvPr/>
        </p:nvPicPr>
        <p:blipFill>
          <a:blip r:embed="rId7"/>
          <a:stretch>
            <a:fillRect/>
          </a:stretch>
        </p:blipFill>
        <p:spPr>
          <a:xfrm>
            <a:off x="9097321" y="4407763"/>
            <a:ext cx="1539734" cy="513245"/>
          </a:xfrm>
          <a:prstGeom prst="rect">
            <a:avLst/>
          </a:prstGeom>
        </p:spPr>
      </p:pic>
      <p:pic>
        <p:nvPicPr>
          <p:cNvPr id="19" name="图片 18">
            <a:extLst>
              <a:ext uri="{FF2B5EF4-FFF2-40B4-BE49-F238E27FC236}">
                <a16:creationId xmlns:a16="http://schemas.microsoft.com/office/drawing/2014/main" id="{54495CC3-1A59-4FEA-9CB3-B0F4F2DF5E03}"/>
              </a:ext>
            </a:extLst>
          </p:cNvPr>
          <p:cNvPicPr>
            <a:picLocks noChangeAspect="1"/>
          </p:cNvPicPr>
          <p:nvPr/>
        </p:nvPicPr>
        <p:blipFill>
          <a:blip r:embed="rId8"/>
          <a:stretch>
            <a:fillRect/>
          </a:stretch>
        </p:blipFill>
        <p:spPr>
          <a:xfrm>
            <a:off x="9097321" y="5313127"/>
            <a:ext cx="1539734" cy="620000"/>
          </a:xfrm>
          <a:prstGeom prst="rect">
            <a:avLst/>
          </a:prstGeom>
        </p:spPr>
      </p:pic>
      <p:pic>
        <p:nvPicPr>
          <p:cNvPr id="5" name="图片 4">
            <a:extLst>
              <a:ext uri="{FF2B5EF4-FFF2-40B4-BE49-F238E27FC236}">
                <a16:creationId xmlns:a16="http://schemas.microsoft.com/office/drawing/2014/main" id="{06BF7CD6-136C-4FF6-B97D-6EC4D8D57D83}"/>
              </a:ext>
            </a:extLst>
          </p:cNvPr>
          <p:cNvPicPr>
            <a:picLocks noChangeAspect="1"/>
          </p:cNvPicPr>
          <p:nvPr/>
        </p:nvPicPr>
        <p:blipFill>
          <a:blip r:embed="rId9"/>
          <a:stretch>
            <a:fillRect/>
          </a:stretch>
        </p:blipFill>
        <p:spPr>
          <a:xfrm>
            <a:off x="6396049" y="3769039"/>
            <a:ext cx="1580345" cy="437023"/>
          </a:xfrm>
          <a:prstGeom prst="rect">
            <a:avLst/>
          </a:prstGeom>
          <a:ln>
            <a:solidFill>
              <a:schemeClr val="accent1"/>
            </a:solidFill>
          </a:ln>
        </p:spPr>
      </p:pic>
      <p:pic>
        <p:nvPicPr>
          <p:cNvPr id="14" name="图片 13">
            <a:extLst>
              <a:ext uri="{FF2B5EF4-FFF2-40B4-BE49-F238E27FC236}">
                <a16:creationId xmlns:a16="http://schemas.microsoft.com/office/drawing/2014/main" id="{712DF23B-232E-420D-9976-7265EA74A731}"/>
              </a:ext>
            </a:extLst>
          </p:cNvPr>
          <p:cNvPicPr>
            <a:picLocks noChangeAspect="1"/>
          </p:cNvPicPr>
          <p:nvPr/>
        </p:nvPicPr>
        <p:blipFill>
          <a:blip r:embed="rId10"/>
          <a:stretch>
            <a:fillRect/>
          </a:stretch>
        </p:blipFill>
        <p:spPr>
          <a:xfrm>
            <a:off x="6321213" y="5517854"/>
            <a:ext cx="1766198" cy="460384"/>
          </a:xfrm>
          <a:prstGeom prst="rect">
            <a:avLst/>
          </a:prstGeom>
          <a:ln>
            <a:solidFill>
              <a:schemeClr val="accent1"/>
            </a:solidFill>
          </a:ln>
        </p:spPr>
      </p:pic>
    </p:spTree>
    <p:extLst>
      <p:ext uri="{BB962C8B-B14F-4D97-AF65-F5344CB8AC3E}">
        <p14:creationId xmlns:p14="http://schemas.microsoft.com/office/powerpoint/2010/main" val="1837280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D.</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265969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 ret;</a:t>
            </a:r>
          </a:p>
          <a:p>
            <a:pPr fontAlgn="base">
              <a:spcBef>
                <a:spcPct val="0"/>
              </a:spcBef>
              <a:spcAft>
                <a:spcPct val="0"/>
              </a:spcAft>
            </a:pPr>
            <a:r>
              <a:rPr kumimoji="1" lang="en-US" altLang="zh-CN" sz="1600" b="1" dirty="0">
                <a:solidFill>
                  <a:srgbClr val="000000"/>
                </a:solidFill>
                <a:latin typeface="+mn-ea"/>
              </a:rPr>
              <a:t>    ret = </a:t>
            </a:r>
            <a:r>
              <a:rPr kumimoji="1" lang="en-US" altLang="zh-CN" sz="1600" b="1" dirty="0" err="1">
                <a:solidFill>
                  <a:srgbClr val="000000"/>
                </a:solidFill>
                <a:latin typeface="+mn-ea"/>
              </a:rPr>
              <a:t>scanf</a:t>
            </a:r>
            <a:r>
              <a:rPr kumimoji="1" lang="en-US" altLang="zh-CN" sz="1600" b="1" dirty="0">
                <a:solidFill>
                  <a:srgbClr val="000000"/>
                </a:solidFill>
                <a:latin typeface="+mn-ea"/>
              </a:rPr>
              <a:t>("%d", &amp;a);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 ret=%d\n", a, ret);</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92114" y="3983673"/>
            <a:ext cx="5122140" cy="25504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a:t>
            </a:r>
            <a:r>
              <a:rPr kumimoji="1" lang="en-US" altLang="zh-CN" sz="1600" b="1" dirty="0">
                <a:latin typeface="+mn-ea"/>
              </a:rPr>
              <a:t>↙</a:t>
            </a:r>
            <a:endParaRPr kumimoji="1" lang="en-US" altLang="zh-CN" sz="1600" b="1" dirty="0">
              <a:solidFill>
                <a:srgbClr val="FF0000"/>
              </a:solidFill>
              <a:latin typeface="+mn-ea"/>
            </a:endParaRP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p:txBody>
      </p:sp>
      <p:sp>
        <p:nvSpPr>
          <p:cNvPr id="7" name="矩形 6">
            <a:extLst>
              <a:ext uri="{FF2B5EF4-FFF2-40B4-BE49-F238E27FC236}">
                <a16:creationId xmlns:a16="http://schemas.microsoft.com/office/drawing/2014/main" id="{E106B113-D59A-4183-9543-77347AAC4566}"/>
              </a:ext>
            </a:extLst>
          </p:cNvPr>
          <p:cNvSpPr/>
          <p:nvPr/>
        </p:nvSpPr>
        <p:spPr bwMode="auto">
          <a:xfrm>
            <a:off x="5714254" y="1323969"/>
            <a:ext cx="5122140" cy="265969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 b, ret;</a:t>
            </a:r>
          </a:p>
          <a:p>
            <a:pPr fontAlgn="base">
              <a:spcBef>
                <a:spcPct val="0"/>
              </a:spcBef>
              <a:spcAft>
                <a:spcPct val="0"/>
              </a:spcAft>
            </a:pPr>
            <a:r>
              <a:rPr kumimoji="1" lang="en-US" altLang="zh-CN" sz="1600" b="1" dirty="0">
                <a:solidFill>
                  <a:srgbClr val="000000"/>
                </a:solidFill>
                <a:latin typeface="+mn-ea"/>
              </a:rPr>
              <a:t>    ret = </a:t>
            </a:r>
            <a:r>
              <a:rPr kumimoji="1" lang="en-US" altLang="zh-CN" sz="1600" b="1" dirty="0" err="1">
                <a:solidFill>
                  <a:srgbClr val="000000"/>
                </a:solidFill>
                <a:latin typeface="+mn-ea"/>
              </a:rPr>
              <a:t>scanf</a:t>
            </a:r>
            <a:r>
              <a:rPr kumimoji="1" lang="en-US" altLang="zh-CN" sz="1600" b="1" dirty="0">
                <a:solidFill>
                  <a:srgbClr val="000000"/>
                </a:solidFill>
                <a:latin typeface="+mn-ea"/>
              </a:rPr>
              <a:t>("%d %d", &amp;a, &amp;b);</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 b=%d ret=%d\n", a, b, ret);</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8" name="矩形 7">
            <a:extLst>
              <a:ext uri="{FF2B5EF4-FFF2-40B4-BE49-F238E27FC236}">
                <a16:creationId xmlns:a16="http://schemas.microsoft.com/office/drawing/2014/main" id="{F885F224-2C6E-4BB6-8EC5-B84635D1F911}"/>
              </a:ext>
            </a:extLst>
          </p:cNvPr>
          <p:cNvSpPr/>
          <p:nvPr/>
        </p:nvSpPr>
        <p:spPr bwMode="auto">
          <a:xfrm>
            <a:off x="5714254" y="3983667"/>
            <a:ext cx="5122140" cy="25504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10 15</a:t>
            </a:r>
            <a:r>
              <a:rPr kumimoji="1" lang="en-US" altLang="zh-CN" sz="1600" b="1" dirty="0">
                <a:latin typeface="+mn-ea"/>
              </a:rPr>
              <a:t>↙</a:t>
            </a:r>
            <a:endParaRPr kumimoji="1" lang="en-US" altLang="zh-CN" sz="1600" b="1" dirty="0">
              <a:solidFill>
                <a:srgbClr val="FF0000"/>
              </a:solidFill>
              <a:latin typeface="+mn-ea"/>
            </a:endParaRP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结论：在输入正确时，</a:t>
            </a:r>
            <a:r>
              <a:rPr kumimoji="1" lang="en-US" altLang="zh-CN" sz="1600" b="1" dirty="0" err="1">
                <a:latin typeface="+mn-ea"/>
              </a:rPr>
              <a:t>scanf</a:t>
            </a:r>
            <a:r>
              <a:rPr kumimoji="1" lang="zh-CN" altLang="en-US" sz="1600" b="1" dirty="0">
                <a:latin typeface="+mn-ea"/>
              </a:rPr>
              <a:t>的返回值是</a:t>
            </a:r>
            <a:r>
              <a:rPr kumimoji="1" lang="en-US" altLang="zh-CN" sz="1600" b="1" dirty="0">
                <a:latin typeface="+mn-ea"/>
              </a:rPr>
              <a:t>_</a:t>
            </a:r>
            <a:r>
              <a:rPr kumimoji="1" lang="zh-CN" altLang="en-US" sz="1600" b="1" u="sng" dirty="0">
                <a:latin typeface="+mn-ea"/>
              </a:rPr>
              <a:t>数据个数</a:t>
            </a:r>
            <a:r>
              <a:rPr kumimoji="1" lang="en-US" altLang="zh-CN" sz="1600" b="1" dirty="0">
                <a:latin typeface="+mn-ea"/>
              </a:rPr>
              <a:t>___</a:t>
            </a:r>
          </a:p>
        </p:txBody>
      </p:sp>
      <p:pic>
        <p:nvPicPr>
          <p:cNvPr id="4" name="图片 3">
            <a:extLst>
              <a:ext uri="{FF2B5EF4-FFF2-40B4-BE49-F238E27FC236}">
                <a16:creationId xmlns:a16="http://schemas.microsoft.com/office/drawing/2014/main" id="{FABCCEF1-06ED-4754-8D8D-AA5FFDD130C0}"/>
              </a:ext>
            </a:extLst>
          </p:cNvPr>
          <p:cNvPicPr>
            <a:picLocks noChangeAspect="1"/>
          </p:cNvPicPr>
          <p:nvPr/>
        </p:nvPicPr>
        <p:blipFill>
          <a:blip r:embed="rId2"/>
          <a:stretch>
            <a:fillRect/>
          </a:stretch>
        </p:blipFill>
        <p:spPr>
          <a:xfrm>
            <a:off x="1665740" y="4313155"/>
            <a:ext cx="3248478" cy="1009791"/>
          </a:xfrm>
          <a:prstGeom prst="rect">
            <a:avLst/>
          </a:prstGeom>
        </p:spPr>
      </p:pic>
      <p:pic>
        <p:nvPicPr>
          <p:cNvPr id="9" name="图片 8">
            <a:extLst>
              <a:ext uri="{FF2B5EF4-FFF2-40B4-BE49-F238E27FC236}">
                <a16:creationId xmlns:a16="http://schemas.microsoft.com/office/drawing/2014/main" id="{D2CFA298-1939-45FC-A2E6-8169E994110C}"/>
              </a:ext>
            </a:extLst>
          </p:cNvPr>
          <p:cNvPicPr>
            <a:picLocks noChangeAspect="1"/>
          </p:cNvPicPr>
          <p:nvPr/>
        </p:nvPicPr>
        <p:blipFill>
          <a:blip r:embed="rId3"/>
          <a:stretch>
            <a:fillRect/>
          </a:stretch>
        </p:blipFill>
        <p:spPr>
          <a:xfrm>
            <a:off x="6806932" y="4296745"/>
            <a:ext cx="3229426" cy="962159"/>
          </a:xfrm>
          <a:prstGeom prst="rect">
            <a:avLst/>
          </a:prstGeom>
        </p:spPr>
      </p:pic>
    </p:spTree>
    <p:extLst>
      <p:ext uri="{BB962C8B-B14F-4D97-AF65-F5344CB8AC3E}">
        <p14:creationId xmlns:p14="http://schemas.microsoft.com/office/powerpoint/2010/main" val="3129901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E.</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265969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 b;</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scanf</a:t>
            </a:r>
            <a:r>
              <a:rPr kumimoji="1" lang="en-US" altLang="zh-CN" sz="1600" b="1" dirty="0">
                <a:solidFill>
                  <a:srgbClr val="000000"/>
                </a:solidFill>
                <a:latin typeface="+mn-ea"/>
              </a:rPr>
              <a:t>("%</a:t>
            </a:r>
            <a:r>
              <a:rPr kumimoji="1" lang="en-US" altLang="zh-CN" sz="1600" b="1" dirty="0" err="1">
                <a:solidFill>
                  <a:srgbClr val="000000"/>
                </a:solidFill>
                <a:latin typeface="+mn-ea"/>
              </a:rPr>
              <a:t>d,%d</a:t>
            </a:r>
            <a:r>
              <a:rPr kumimoji="1" lang="en-US" altLang="zh-CN" sz="1600" b="1" dirty="0">
                <a:solidFill>
                  <a:srgbClr val="000000"/>
                </a:solidFill>
                <a:latin typeface="+mn-ea"/>
              </a:rPr>
              <a:t>", &amp;a, &amp;b);</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 b=%d\n", a, b);</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92114" y="3983666"/>
            <a:ext cx="5122140" cy="25504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10 15</a:t>
            </a:r>
            <a:r>
              <a:rPr kumimoji="1" lang="en-US" altLang="zh-CN" sz="1600" b="1" dirty="0">
                <a:latin typeface="+mn-ea"/>
              </a:rPr>
              <a:t>↙</a:t>
            </a:r>
            <a:endParaRPr kumimoji="1" lang="en-US" altLang="zh-CN" sz="1600" b="1" dirty="0">
              <a:solidFill>
                <a:srgbClr val="FF0000"/>
              </a:solidFill>
              <a:latin typeface="+mn-ea"/>
            </a:endParaRP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10,15</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p>
          <a:p>
            <a:pPr fontAlgn="base">
              <a:spcBef>
                <a:spcPct val="0"/>
              </a:spcBef>
              <a:spcAft>
                <a:spcPct val="0"/>
              </a:spcAft>
            </a:pPr>
            <a:endParaRPr kumimoji="1" lang="zh-CN" altLang="en-US" sz="1600" b="1" dirty="0">
              <a:latin typeface="+mn-ea"/>
            </a:endParaRPr>
          </a:p>
        </p:txBody>
      </p:sp>
      <p:sp>
        <p:nvSpPr>
          <p:cNvPr id="7" name="矩形 6">
            <a:extLst>
              <a:ext uri="{FF2B5EF4-FFF2-40B4-BE49-F238E27FC236}">
                <a16:creationId xmlns:a16="http://schemas.microsoft.com/office/drawing/2014/main" id="{E106B113-D59A-4183-9543-77347AAC4566}"/>
              </a:ext>
            </a:extLst>
          </p:cNvPr>
          <p:cNvSpPr/>
          <p:nvPr/>
        </p:nvSpPr>
        <p:spPr bwMode="auto">
          <a:xfrm>
            <a:off x="5714254" y="1323969"/>
            <a:ext cx="5122140" cy="265969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 b;</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scanf</a:t>
            </a:r>
            <a:r>
              <a:rPr kumimoji="1" lang="en-US" altLang="zh-CN" sz="1600" b="1" dirty="0">
                <a:solidFill>
                  <a:srgbClr val="000000"/>
                </a:solidFill>
                <a:latin typeface="+mn-ea"/>
              </a:rPr>
              <a:t>("a=%</a:t>
            </a:r>
            <a:r>
              <a:rPr kumimoji="1" lang="en-US" altLang="zh-CN" sz="1600" b="1" dirty="0" err="1">
                <a:solidFill>
                  <a:srgbClr val="000000"/>
                </a:solidFill>
                <a:latin typeface="+mn-ea"/>
              </a:rPr>
              <a:t>d,b</a:t>
            </a:r>
            <a:r>
              <a:rPr kumimoji="1" lang="en-US" altLang="zh-CN" sz="1600" b="1" dirty="0">
                <a:solidFill>
                  <a:srgbClr val="000000"/>
                </a:solidFill>
                <a:latin typeface="+mn-ea"/>
              </a:rPr>
              <a:t>=%d", &amp;a, &amp;b);</a:t>
            </a:r>
            <a:endParaRPr kumimoji="1" lang="en-US" altLang="zh-CN" sz="1600" b="1" dirty="0">
              <a:solidFill>
                <a:srgbClr val="FF0000"/>
              </a:solidFill>
              <a:latin typeface="+mn-ea"/>
            </a:endParaRP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 b=%d\n", a, b);</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8" name="矩形 7">
            <a:extLst>
              <a:ext uri="{FF2B5EF4-FFF2-40B4-BE49-F238E27FC236}">
                <a16:creationId xmlns:a16="http://schemas.microsoft.com/office/drawing/2014/main" id="{F885F224-2C6E-4BB6-8EC5-B84635D1F911}"/>
              </a:ext>
            </a:extLst>
          </p:cNvPr>
          <p:cNvSpPr/>
          <p:nvPr/>
        </p:nvSpPr>
        <p:spPr bwMode="auto">
          <a:xfrm>
            <a:off x="5714254" y="3983667"/>
            <a:ext cx="5122140" cy="25504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10 15</a:t>
            </a:r>
            <a:r>
              <a:rPr kumimoji="1" lang="en-US" altLang="zh-CN" sz="1200" b="1" dirty="0">
                <a:latin typeface="+mn-ea"/>
              </a:rPr>
              <a:t>↙</a:t>
            </a:r>
            <a:endParaRPr kumimoji="1" lang="en-US" altLang="zh-CN" sz="1200" b="1" dirty="0">
              <a:solidFill>
                <a:srgbClr val="FF0000"/>
              </a:solidFill>
              <a:latin typeface="+mn-ea"/>
            </a:endParaRP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10,15</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a=10,b=15</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结论：当格式控制符中有其它字符（逗号，</a:t>
            </a:r>
            <a:r>
              <a:rPr kumimoji="1" lang="en-US" altLang="zh-CN" sz="1200" b="1" dirty="0">
                <a:latin typeface="+mn-ea"/>
              </a:rPr>
              <a:t>a=</a:t>
            </a:r>
            <a:r>
              <a:rPr kumimoji="1" lang="zh-CN" altLang="en-US" sz="1200" b="1" dirty="0">
                <a:latin typeface="+mn-ea"/>
              </a:rPr>
              <a:t>等）时，对这些字符的</a:t>
            </a:r>
            <a:endParaRPr kumimoji="1" lang="en-US" altLang="zh-CN" sz="1200" b="1" dirty="0">
              <a:latin typeface="+mn-ea"/>
            </a:endParaRPr>
          </a:p>
          <a:p>
            <a:pPr fontAlgn="base">
              <a:spcBef>
                <a:spcPct val="0"/>
              </a:spcBef>
              <a:spcAft>
                <a:spcPct val="0"/>
              </a:spcAft>
            </a:pPr>
            <a:r>
              <a:rPr kumimoji="1" lang="en-US" altLang="zh-CN" sz="1200" b="1" dirty="0">
                <a:latin typeface="+mn-ea"/>
              </a:rPr>
              <a:t>      </a:t>
            </a:r>
            <a:r>
              <a:rPr kumimoji="1" lang="zh-CN" altLang="en-US" sz="1200" b="1" dirty="0">
                <a:latin typeface="+mn-ea"/>
              </a:rPr>
              <a:t>输入方法是</a:t>
            </a:r>
            <a:r>
              <a:rPr kumimoji="1" lang="en-US" altLang="zh-CN" sz="1200" b="1" dirty="0">
                <a:latin typeface="+mn-ea"/>
              </a:rPr>
              <a:t>___</a:t>
            </a:r>
            <a:r>
              <a:rPr kumimoji="1" lang="zh-CN" altLang="en-US" sz="1200" b="1" u="sng" dirty="0">
                <a:latin typeface="+mn-ea"/>
              </a:rPr>
              <a:t>按照控制符其它字符相应的格式形式输入</a:t>
            </a:r>
            <a:r>
              <a:rPr kumimoji="1" lang="en-US" altLang="zh-CN" sz="1200" b="1" dirty="0">
                <a:latin typeface="+mn-ea"/>
              </a:rPr>
              <a:t>________</a:t>
            </a:r>
            <a:endParaRPr kumimoji="1" lang="zh-CN" altLang="en-US" sz="1200" b="1" dirty="0">
              <a:latin typeface="+mn-ea"/>
            </a:endParaRPr>
          </a:p>
        </p:txBody>
      </p:sp>
      <p:pic>
        <p:nvPicPr>
          <p:cNvPr id="4" name="图片 3">
            <a:extLst>
              <a:ext uri="{FF2B5EF4-FFF2-40B4-BE49-F238E27FC236}">
                <a16:creationId xmlns:a16="http://schemas.microsoft.com/office/drawing/2014/main" id="{C9DA2267-D373-492D-AEC6-EC4EFAC64FBD}"/>
              </a:ext>
            </a:extLst>
          </p:cNvPr>
          <p:cNvPicPr>
            <a:picLocks noChangeAspect="1"/>
          </p:cNvPicPr>
          <p:nvPr/>
        </p:nvPicPr>
        <p:blipFill>
          <a:blip r:embed="rId2"/>
          <a:stretch>
            <a:fillRect/>
          </a:stretch>
        </p:blipFill>
        <p:spPr>
          <a:xfrm>
            <a:off x="3024652" y="4063355"/>
            <a:ext cx="2484162" cy="716023"/>
          </a:xfrm>
          <a:prstGeom prst="rect">
            <a:avLst/>
          </a:prstGeom>
        </p:spPr>
      </p:pic>
      <p:pic>
        <p:nvPicPr>
          <p:cNvPr id="9" name="图片 8">
            <a:extLst>
              <a:ext uri="{FF2B5EF4-FFF2-40B4-BE49-F238E27FC236}">
                <a16:creationId xmlns:a16="http://schemas.microsoft.com/office/drawing/2014/main" id="{E941DE31-3842-49A7-B368-FAFD81BB7933}"/>
              </a:ext>
            </a:extLst>
          </p:cNvPr>
          <p:cNvPicPr>
            <a:picLocks noChangeAspect="1"/>
          </p:cNvPicPr>
          <p:nvPr/>
        </p:nvPicPr>
        <p:blipFill>
          <a:blip r:embed="rId3"/>
          <a:stretch>
            <a:fillRect/>
          </a:stretch>
        </p:blipFill>
        <p:spPr>
          <a:xfrm>
            <a:off x="3024652" y="5162351"/>
            <a:ext cx="2484162" cy="711880"/>
          </a:xfrm>
          <a:prstGeom prst="rect">
            <a:avLst/>
          </a:prstGeom>
        </p:spPr>
      </p:pic>
      <p:pic>
        <p:nvPicPr>
          <p:cNvPr id="11" name="图片 10">
            <a:extLst>
              <a:ext uri="{FF2B5EF4-FFF2-40B4-BE49-F238E27FC236}">
                <a16:creationId xmlns:a16="http://schemas.microsoft.com/office/drawing/2014/main" id="{D56607C2-01D7-4D32-AF59-CAEBD178798E}"/>
              </a:ext>
            </a:extLst>
          </p:cNvPr>
          <p:cNvPicPr>
            <a:picLocks noChangeAspect="1"/>
          </p:cNvPicPr>
          <p:nvPr/>
        </p:nvPicPr>
        <p:blipFill rotWithShape="1">
          <a:blip r:embed="rId4"/>
          <a:srcRect l="1462" t="2746" r="-92" b="2746"/>
          <a:stretch/>
        </p:blipFill>
        <p:spPr>
          <a:xfrm>
            <a:off x="7985299" y="3983667"/>
            <a:ext cx="1960952" cy="583042"/>
          </a:xfrm>
          <a:prstGeom prst="rect">
            <a:avLst/>
          </a:prstGeom>
        </p:spPr>
      </p:pic>
      <p:pic>
        <p:nvPicPr>
          <p:cNvPr id="13" name="图片 12">
            <a:extLst>
              <a:ext uri="{FF2B5EF4-FFF2-40B4-BE49-F238E27FC236}">
                <a16:creationId xmlns:a16="http://schemas.microsoft.com/office/drawing/2014/main" id="{EEF3BA6C-C440-440E-B251-C1834AE45AB3}"/>
              </a:ext>
            </a:extLst>
          </p:cNvPr>
          <p:cNvPicPr>
            <a:picLocks noChangeAspect="1"/>
          </p:cNvPicPr>
          <p:nvPr/>
        </p:nvPicPr>
        <p:blipFill>
          <a:blip r:embed="rId5"/>
          <a:stretch>
            <a:fillRect/>
          </a:stretch>
        </p:blipFill>
        <p:spPr>
          <a:xfrm>
            <a:off x="7982327" y="4621189"/>
            <a:ext cx="1956944" cy="583042"/>
          </a:xfrm>
          <a:prstGeom prst="rect">
            <a:avLst/>
          </a:prstGeom>
        </p:spPr>
      </p:pic>
      <p:pic>
        <p:nvPicPr>
          <p:cNvPr id="15" name="图片 14">
            <a:extLst>
              <a:ext uri="{FF2B5EF4-FFF2-40B4-BE49-F238E27FC236}">
                <a16:creationId xmlns:a16="http://schemas.microsoft.com/office/drawing/2014/main" id="{7645FC63-1F84-4633-BAF3-B2812D98EFD1}"/>
              </a:ext>
            </a:extLst>
          </p:cNvPr>
          <p:cNvPicPr>
            <a:picLocks noChangeAspect="1"/>
          </p:cNvPicPr>
          <p:nvPr/>
        </p:nvPicPr>
        <p:blipFill>
          <a:blip r:embed="rId6"/>
          <a:stretch>
            <a:fillRect/>
          </a:stretch>
        </p:blipFill>
        <p:spPr>
          <a:xfrm>
            <a:off x="7981292" y="5260991"/>
            <a:ext cx="1956944" cy="540434"/>
          </a:xfrm>
          <a:prstGeom prst="rect">
            <a:avLst/>
          </a:prstGeom>
        </p:spPr>
      </p:pic>
    </p:spTree>
    <p:extLst>
      <p:ext uri="{BB962C8B-B14F-4D97-AF65-F5344CB8AC3E}">
        <p14:creationId xmlns:p14="http://schemas.microsoft.com/office/powerpoint/2010/main" val="517741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F.</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5" y="1323972"/>
            <a:ext cx="3443434" cy="31146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宋体"/>
              </a:rPr>
              <a:t>#define _CRT_SECURE_NO_WARNINGS</a:t>
            </a:r>
          </a:p>
          <a:p>
            <a:pPr fontAlgn="base">
              <a:spcBef>
                <a:spcPct val="0"/>
              </a:spcBef>
              <a:spcAft>
                <a:spcPct val="0"/>
              </a:spcAft>
            </a:pPr>
            <a:r>
              <a:rPr kumimoji="1" lang="en-US" altLang="zh-CN" sz="1600" b="1" dirty="0">
                <a:solidFill>
                  <a:srgbClr val="000000"/>
                </a:solidFill>
                <a:latin typeface="宋体"/>
              </a:rPr>
              <a:t>#include &lt;</a:t>
            </a:r>
            <a:r>
              <a:rPr kumimoji="1" lang="en-US" altLang="zh-CN" sz="1600" b="1" dirty="0" err="1">
                <a:solidFill>
                  <a:srgbClr val="000000"/>
                </a:solidFill>
                <a:latin typeface="宋体"/>
              </a:rPr>
              <a:t>stdio.h</a:t>
            </a:r>
            <a:r>
              <a:rPr kumimoji="1" lang="en-US" altLang="zh-CN" sz="1600" b="1" dirty="0">
                <a:solidFill>
                  <a:srgbClr val="000000"/>
                </a:solidFill>
                <a:latin typeface="宋体"/>
              </a:rPr>
              <a:t>&gt;</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int main()</a:t>
            </a:r>
          </a:p>
          <a:p>
            <a:pPr fontAlgn="base">
              <a:spcBef>
                <a:spcPct val="0"/>
              </a:spcBef>
              <a:spcAft>
                <a:spcPct val="0"/>
              </a:spcAft>
            </a:pP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ea typeface="宋体" pitchFamily="2" charset="-122"/>
              </a:rPr>
              <a:t>    short c;</a:t>
            </a:r>
          </a:p>
          <a:p>
            <a:pPr fontAlgn="base">
              <a:spcBef>
                <a:spcPct val="0"/>
              </a:spcBef>
              <a:spcAft>
                <a:spcPct val="0"/>
              </a:spcAft>
            </a:pPr>
            <a:endParaRPr kumimoji="1" lang="en-US" altLang="zh-CN" sz="1600" b="1" dirty="0">
              <a:solidFill>
                <a:srgbClr val="000000"/>
              </a:solidFill>
              <a:latin typeface="宋体"/>
              <a:ea typeface="宋体" pitchFamily="2" charset="-122"/>
            </a:endParaRPr>
          </a:p>
          <a:p>
            <a:pPr fontAlgn="base">
              <a:spcBef>
                <a:spcPct val="0"/>
              </a:spcBef>
              <a:spcAft>
                <a:spcPct val="0"/>
              </a:spcAft>
            </a:pPr>
            <a:r>
              <a:rPr kumimoji="1" lang="en-US" altLang="zh-CN" sz="1600" b="1" dirty="0">
                <a:solidFill>
                  <a:srgbClr val="000000"/>
                </a:solidFill>
                <a:latin typeface="宋体"/>
                <a:ea typeface="宋体" pitchFamily="2" charset="-122"/>
              </a:rPr>
              <a:t>    </a:t>
            </a:r>
            <a:r>
              <a:rPr kumimoji="1" lang="en-US" altLang="zh-CN" sz="1600" b="1" dirty="0" err="1">
                <a:solidFill>
                  <a:srgbClr val="000000"/>
                </a:solidFill>
                <a:latin typeface="宋体"/>
                <a:ea typeface="宋体" pitchFamily="2" charset="-122"/>
              </a:rPr>
              <a:t>scanf</a:t>
            </a:r>
            <a:r>
              <a:rPr kumimoji="1" lang="en-US" altLang="zh-CN" sz="1600" b="1" dirty="0">
                <a:solidFill>
                  <a:srgbClr val="000000"/>
                </a:solidFill>
                <a:latin typeface="宋体"/>
                <a:ea typeface="宋体" pitchFamily="2" charset="-122"/>
              </a:rPr>
              <a:t>("%d", &amp;c);</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printf</a:t>
            </a:r>
            <a:r>
              <a:rPr kumimoji="1" lang="en-US" altLang="zh-CN" sz="1600" b="1" dirty="0">
                <a:solidFill>
                  <a:srgbClr val="000000"/>
                </a:solidFill>
                <a:latin typeface="宋体"/>
              </a:rPr>
              <a:t>("c=%</a:t>
            </a:r>
            <a:r>
              <a:rPr kumimoji="1" lang="en-US" altLang="zh-CN" sz="1600" b="1" dirty="0" err="1">
                <a:solidFill>
                  <a:srgbClr val="000000"/>
                </a:solidFill>
                <a:latin typeface="宋体"/>
              </a:rPr>
              <a:t>hd</a:t>
            </a:r>
            <a:r>
              <a:rPr kumimoji="1" lang="en-US" altLang="zh-CN" sz="1600" b="1" dirty="0">
                <a:solidFill>
                  <a:srgbClr val="000000"/>
                </a:solidFill>
                <a:latin typeface="宋体"/>
              </a:rPr>
              <a:t>\n", c);</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    return 0;</a:t>
            </a:r>
          </a:p>
          <a:p>
            <a:pPr fontAlgn="base">
              <a:spcBef>
                <a:spcPct val="0"/>
              </a:spcBef>
              <a:spcAft>
                <a:spcPct val="0"/>
              </a:spcAft>
            </a:pPr>
            <a:r>
              <a:rPr kumimoji="1" lang="en-US" altLang="zh-CN" sz="1600" b="1" dirty="0">
                <a:solidFill>
                  <a:srgbClr val="000000"/>
                </a:solidFill>
                <a:latin typeface="宋体"/>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90589" y="4438649"/>
            <a:ext cx="3446485" cy="12090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a:t>
            </a:r>
            <a:r>
              <a:rPr kumimoji="1" lang="en-US" altLang="zh-CN" sz="1600" b="1" dirty="0">
                <a:latin typeface="+mn-ea"/>
              </a:rPr>
              <a:t>↙</a:t>
            </a:r>
            <a:endParaRPr kumimoji="1" lang="en-US" altLang="zh-CN" sz="1600" b="1" dirty="0">
              <a:solidFill>
                <a:srgbClr val="FF0000"/>
              </a:solidFill>
              <a:latin typeface="+mn-ea"/>
            </a:endParaRP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p:txBody>
      </p:sp>
      <p:sp>
        <p:nvSpPr>
          <p:cNvPr id="7" name="矩形 6">
            <a:extLst>
              <a:ext uri="{FF2B5EF4-FFF2-40B4-BE49-F238E27FC236}">
                <a16:creationId xmlns:a16="http://schemas.microsoft.com/office/drawing/2014/main" id="{E106B113-D59A-4183-9543-77347AAC4566}"/>
              </a:ext>
            </a:extLst>
          </p:cNvPr>
          <p:cNvSpPr/>
          <p:nvPr/>
        </p:nvSpPr>
        <p:spPr bwMode="auto">
          <a:xfrm>
            <a:off x="7480508" y="1323965"/>
            <a:ext cx="3520867" cy="31146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宋体"/>
              </a:rPr>
              <a:t>#define _CRT_SECURE_NO_WARNINGS</a:t>
            </a:r>
          </a:p>
          <a:p>
            <a:pPr fontAlgn="base">
              <a:spcBef>
                <a:spcPct val="0"/>
              </a:spcBef>
              <a:spcAft>
                <a:spcPct val="0"/>
              </a:spcAft>
            </a:pPr>
            <a:r>
              <a:rPr kumimoji="1" lang="en-US" altLang="zh-CN" sz="1600" b="1" dirty="0">
                <a:solidFill>
                  <a:srgbClr val="000000"/>
                </a:solidFill>
                <a:latin typeface="宋体"/>
              </a:rPr>
              <a:t>#include &lt;</a:t>
            </a:r>
            <a:r>
              <a:rPr kumimoji="1" lang="en-US" altLang="zh-CN" sz="1600" b="1" dirty="0" err="1">
                <a:solidFill>
                  <a:srgbClr val="000000"/>
                </a:solidFill>
                <a:latin typeface="宋体"/>
              </a:rPr>
              <a:t>stdio.h</a:t>
            </a:r>
            <a:r>
              <a:rPr kumimoji="1" lang="en-US" altLang="zh-CN" sz="1600" b="1" dirty="0">
                <a:solidFill>
                  <a:srgbClr val="000000"/>
                </a:solidFill>
                <a:latin typeface="宋体"/>
              </a:rPr>
              <a:t>&gt;</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int main()</a:t>
            </a:r>
          </a:p>
          <a:p>
            <a:pPr fontAlgn="base">
              <a:spcBef>
                <a:spcPct val="0"/>
              </a:spcBef>
              <a:spcAft>
                <a:spcPct val="0"/>
              </a:spcAft>
            </a:pP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ea typeface="宋体" pitchFamily="2" charset="-122"/>
              </a:rPr>
              <a:t>    short c;</a:t>
            </a:r>
          </a:p>
          <a:p>
            <a:pPr fontAlgn="base">
              <a:spcBef>
                <a:spcPct val="0"/>
              </a:spcBef>
              <a:spcAft>
                <a:spcPct val="0"/>
              </a:spcAft>
            </a:pPr>
            <a:endParaRPr kumimoji="1" lang="en-US" altLang="zh-CN" sz="1600" b="1" dirty="0">
              <a:solidFill>
                <a:srgbClr val="000000"/>
              </a:solidFill>
              <a:latin typeface="宋体"/>
              <a:ea typeface="宋体" pitchFamily="2" charset="-122"/>
            </a:endParaRPr>
          </a:p>
          <a:p>
            <a:pPr fontAlgn="base">
              <a:spcBef>
                <a:spcPct val="0"/>
              </a:spcBef>
              <a:spcAft>
                <a:spcPct val="0"/>
              </a:spcAft>
            </a:pPr>
            <a:r>
              <a:rPr kumimoji="1" lang="en-US" altLang="zh-CN" sz="1600" b="1" dirty="0">
                <a:solidFill>
                  <a:srgbClr val="000000"/>
                </a:solidFill>
                <a:latin typeface="宋体"/>
                <a:ea typeface="宋体" pitchFamily="2" charset="-122"/>
              </a:rPr>
              <a:t>    </a:t>
            </a:r>
            <a:r>
              <a:rPr kumimoji="1" lang="en-US" altLang="zh-CN" sz="1600" b="1" dirty="0" err="1">
                <a:solidFill>
                  <a:srgbClr val="000000"/>
                </a:solidFill>
                <a:latin typeface="宋体"/>
                <a:ea typeface="宋体" pitchFamily="2" charset="-122"/>
              </a:rPr>
              <a:t>scanf</a:t>
            </a:r>
            <a:r>
              <a:rPr kumimoji="1" lang="en-US" altLang="zh-CN" sz="1600" b="1" dirty="0">
                <a:solidFill>
                  <a:srgbClr val="000000"/>
                </a:solidFill>
                <a:latin typeface="宋体"/>
                <a:ea typeface="宋体" pitchFamily="2" charset="-122"/>
              </a:rPr>
              <a:t>("%</a:t>
            </a:r>
            <a:r>
              <a:rPr kumimoji="1" lang="en-US" altLang="zh-CN" sz="1600" b="1" dirty="0" err="1">
                <a:solidFill>
                  <a:srgbClr val="000000"/>
                </a:solidFill>
                <a:latin typeface="宋体"/>
                <a:ea typeface="宋体" pitchFamily="2" charset="-122"/>
              </a:rPr>
              <a:t>hd</a:t>
            </a:r>
            <a:r>
              <a:rPr kumimoji="1" lang="en-US" altLang="zh-CN" sz="1600" b="1" dirty="0">
                <a:solidFill>
                  <a:srgbClr val="000000"/>
                </a:solidFill>
                <a:latin typeface="宋体"/>
                <a:ea typeface="宋体" pitchFamily="2" charset="-122"/>
              </a:rPr>
              <a:t>", &amp;c);</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printf</a:t>
            </a:r>
            <a:r>
              <a:rPr kumimoji="1" lang="en-US" altLang="zh-CN" sz="1600" b="1" dirty="0">
                <a:solidFill>
                  <a:srgbClr val="000000"/>
                </a:solidFill>
                <a:latin typeface="宋体"/>
              </a:rPr>
              <a:t>("c=%</a:t>
            </a:r>
            <a:r>
              <a:rPr kumimoji="1" lang="en-US" altLang="zh-CN" sz="1600" b="1" dirty="0" err="1">
                <a:solidFill>
                  <a:srgbClr val="000000"/>
                </a:solidFill>
                <a:latin typeface="宋体"/>
              </a:rPr>
              <a:t>hd</a:t>
            </a:r>
            <a:r>
              <a:rPr kumimoji="1" lang="en-US" altLang="zh-CN" sz="1600" b="1" dirty="0">
                <a:solidFill>
                  <a:srgbClr val="000000"/>
                </a:solidFill>
                <a:latin typeface="宋体"/>
              </a:rPr>
              <a:t>\n", c);</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    return 0;</a:t>
            </a:r>
          </a:p>
          <a:p>
            <a:pPr fontAlgn="base">
              <a:spcBef>
                <a:spcPct val="0"/>
              </a:spcBef>
              <a:spcAft>
                <a:spcPct val="0"/>
              </a:spcAft>
            </a:pPr>
            <a:r>
              <a:rPr kumimoji="1" lang="en-US" altLang="zh-CN" sz="1600" b="1" dirty="0">
                <a:solidFill>
                  <a:srgbClr val="000000"/>
                </a:solidFill>
                <a:latin typeface="宋体"/>
              </a:rPr>
              <a:t>}</a:t>
            </a:r>
          </a:p>
        </p:txBody>
      </p:sp>
      <p:sp>
        <p:nvSpPr>
          <p:cNvPr id="8" name="矩形 7">
            <a:extLst>
              <a:ext uri="{FF2B5EF4-FFF2-40B4-BE49-F238E27FC236}">
                <a16:creationId xmlns:a16="http://schemas.microsoft.com/office/drawing/2014/main" id="{F885F224-2C6E-4BB6-8EC5-B84635D1F911}"/>
              </a:ext>
            </a:extLst>
          </p:cNvPr>
          <p:cNvSpPr/>
          <p:nvPr/>
        </p:nvSpPr>
        <p:spPr bwMode="auto">
          <a:xfrm>
            <a:off x="7486249" y="4438641"/>
            <a:ext cx="3512075" cy="120903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10</a:t>
            </a:r>
            <a:r>
              <a:rPr kumimoji="1" lang="en-US" altLang="zh-CN" sz="1200" b="1" dirty="0">
                <a:latin typeface="+mn-ea"/>
              </a:rPr>
              <a:t>↙</a:t>
            </a:r>
            <a:endParaRPr kumimoji="1" lang="en-US" altLang="zh-CN" sz="1200" b="1" dirty="0">
              <a:solidFill>
                <a:srgbClr val="FF0000"/>
              </a:solidFill>
              <a:latin typeface="+mn-ea"/>
            </a:endParaRP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70000</a:t>
            </a:r>
            <a:r>
              <a:rPr kumimoji="1" lang="en-US" altLang="zh-CN" sz="1200" b="1" dirty="0">
                <a:latin typeface="+mn-ea"/>
              </a:rPr>
              <a:t>↙</a:t>
            </a:r>
            <a:endParaRPr kumimoji="1" lang="en-US" altLang="zh-CN" sz="1200" b="1" dirty="0">
              <a:solidFill>
                <a:srgbClr val="FF0000"/>
              </a:solidFill>
              <a:latin typeface="+mn-ea"/>
            </a:endParaRP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p:txBody>
      </p:sp>
      <p:sp>
        <p:nvSpPr>
          <p:cNvPr id="9" name="矩形 8">
            <a:extLst>
              <a:ext uri="{FF2B5EF4-FFF2-40B4-BE49-F238E27FC236}">
                <a16:creationId xmlns:a16="http://schemas.microsoft.com/office/drawing/2014/main" id="{B90F3F63-DACA-4A70-834E-261EE777A3A4}"/>
              </a:ext>
            </a:extLst>
          </p:cNvPr>
          <p:cNvSpPr/>
          <p:nvPr/>
        </p:nvSpPr>
        <p:spPr bwMode="auto">
          <a:xfrm>
            <a:off x="4038600" y="1323969"/>
            <a:ext cx="3441908" cy="31146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宋体"/>
              </a:rPr>
              <a:t>#define _CRT_SECURE_NO_WARNINGS</a:t>
            </a:r>
          </a:p>
          <a:p>
            <a:pPr fontAlgn="base">
              <a:spcBef>
                <a:spcPct val="0"/>
              </a:spcBef>
              <a:spcAft>
                <a:spcPct val="0"/>
              </a:spcAft>
            </a:pPr>
            <a:r>
              <a:rPr kumimoji="1" lang="en-US" altLang="zh-CN" sz="1600" b="1" dirty="0">
                <a:solidFill>
                  <a:srgbClr val="000000"/>
                </a:solidFill>
                <a:latin typeface="宋体"/>
              </a:rPr>
              <a:t>#include &lt;</a:t>
            </a:r>
            <a:r>
              <a:rPr kumimoji="1" lang="en-US" altLang="zh-CN" sz="1600" b="1" dirty="0" err="1">
                <a:solidFill>
                  <a:srgbClr val="000000"/>
                </a:solidFill>
                <a:latin typeface="宋体"/>
              </a:rPr>
              <a:t>stdio.h</a:t>
            </a:r>
            <a:r>
              <a:rPr kumimoji="1" lang="en-US" altLang="zh-CN" sz="1600" b="1" dirty="0">
                <a:solidFill>
                  <a:srgbClr val="000000"/>
                </a:solidFill>
                <a:latin typeface="宋体"/>
              </a:rPr>
              <a:t>&gt;</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int main()</a:t>
            </a:r>
          </a:p>
          <a:p>
            <a:pPr fontAlgn="base">
              <a:spcBef>
                <a:spcPct val="0"/>
              </a:spcBef>
              <a:spcAft>
                <a:spcPct val="0"/>
              </a:spcAft>
            </a:pP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ea typeface="宋体" pitchFamily="2" charset="-122"/>
              </a:rPr>
              <a:t>    int c;</a:t>
            </a:r>
          </a:p>
          <a:p>
            <a:pPr fontAlgn="base">
              <a:spcBef>
                <a:spcPct val="0"/>
              </a:spcBef>
              <a:spcAft>
                <a:spcPct val="0"/>
              </a:spcAft>
            </a:pPr>
            <a:endParaRPr kumimoji="1" lang="en-US" altLang="zh-CN" sz="1600" b="1" dirty="0">
              <a:solidFill>
                <a:srgbClr val="000000"/>
              </a:solidFill>
              <a:latin typeface="宋体"/>
              <a:ea typeface="宋体" pitchFamily="2" charset="-122"/>
            </a:endParaRPr>
          </a:p>
          <a:p>
            <a:pPr fontAlgn="base">
              <a:spcBef>
                <a:spcPct val="0"/>
              </a:spcBef>
              <a:spcAft>
                <a:spcPct val="0"/>
              </a:spcAft>
            </a:pPr>
            <a:r>
              <a:rPr kumimoji="1" lang="en-US" altLang="zh-CN" sz="1600" b="1" dirty="0">
                <a:solidFill>
                  <a:srgbClr val="000000"/>
                </a:solidFill>
                <a:latin typeface="宋体"/>
                <a:ea typeface="宋体" pitchFamily="2" charset="-122"/>
              </a:rPr>
              <a:t>    </a:t>
            </a:r>
            <a:r>
              <a:rPr kumimoji="1" lang="en-US" altLang="zh-CN" sz="1600" b="1" dirty="0" err="1">
                <a:solidFill>
                  <a:srgbClr val="000000"/>
                </a:solidFill>
                <a:latin typeface="宋体"/>
                <a:ea typeface="宋体" pitchFamily="2" charset="-122"/>
              </a:rPr>
              <a:t>scanf</a:t>
            </a:r>
            <a:r>
              <a:rPr kumimoji="1" lang="en-US" altLang="zh-CN" sz="1600" b="1" dirty="0">
                <a:solidFill>
                  <a:srgbClr val="000000"/>
                </a:solidFill>
                <a:latin typeface="宋体"/>
                <a:ea typeface="宋体" pitchFamily="2" charset="-122"/>
              </a:rPr>
              <a:t>("%</a:t>
            </a:r>
            <a:r>
              <a:rPr kumimoji="1" lang="en-US" altLang="zh-CN" sz="1600" b="1" dirty="0" err="1">
                <a:solidFill>
                  <a:srgbClr val="000000"/>
                </a:solidFill>
                <a:latin typeface="宋体"/>
                <a:ea typeface="宋体" pitchFamily="2" charset="-122"/>
              </a:rPr>
              <a:t>hd</a:t>
            </a:r>
            <a:r>
              <a:rPr kumimoji="1" lang="en-US" altLang="zh-CN" sz="1600" b="1" dirty="0">
                <a:solidFill>
                  <a:srgbClr val="000000"/>
                </a:solidFill>
                <a:latin typeface="宋体"/>
                <a:ea typeface="宋体" pitchFamily="2" charset="-122"/>
              </a:rPr>
              <a:t>", &amp;c);</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printf</a:t>
            </a:r>
            <a:r>
              <a:rPr kumimoji="1" lang="en-US" altLang="zh-CN" sz="1600" b="1" dirty="0">
                <a:solidFill>
                  <a:srgbClr val="000000"/>
                </a:solidFill>
                <a:latin typeface="宋体"/>
              </a:rPr>
              <a:t>("c=%d\n", c);</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    return 0;</a:t>
            </a:r>
          </a:p>
          <a:p>
            <a:pPr fontAlgn="base">
              <a:spcBef>
                <a:spcPct val="0"/>
              </a:spcBef>
              <a:spcAft>
                <a:spcPct val="0"/>
              </a:spcAft>
            </a:pPr>
            <a:r>
              <a:rPr kumimoji="1" lang="en-US" altLang="zh-CN" sz="1600" b="1" dirty="0">
                <a:solidFill>
                  <a:srgbClr val="000000"/>
                </a:solidFill>
                <a:latin typeface="宋体"/>
              </a:rPr>
              <a:t>}</a:t>
            </a:r>
          </a:p>
        </p:txBody>
      </p:sp>
      <p:sp>
        <p:nvSpPr>
          <p:cNvPr id="10" name="矩形 9">
            <a:extLst>
              <a:ext uri="{FF2B5EF4-FFF2-40B4-BE49-F238E27FC236}">
                <a16:creationId xmlns:a16="http://schemas.microsoft.com/office/drawing/2014/main" id="{E5300598-E1EC-48F0-8F31-63C5AEA2936F}"/>
              </a:ext>
            </a:extLst>
          </p:cNvPr>
          <p:cNvSpPr/>
          <p:nvPr/>
        </p:nvSpPr>
        <p:spPr bwMode="auto">
          <a:xfrm>
            <a:off x="4037074" y="4438645"/>
            <a:ext cx="3443434" cy="12090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a:t>
            </a:r>
            <a:r>
              <a:rPr kumimoji="1" lang="en-US" altLang="zh-CN" sz="1600" b="1" dirty="0">
                <a:latin typeface="+mn-ea"/>
              </a:rPr>
              <a:t>↙</a:t>
            </a:r>
            <a:endParaRPr kumimoji="1" lang="en-US" altLang="zh-CN" sz="1600" b="1" dirty="0">
              <a:solidFill>
                <a:srgbClr val="FF0000"/>
              </a:solidFill>
              <a:latin typeface="+mn-ea"/>
            </a:endParaRP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p:txBody>
      </p:sp>
      <p:sp>
        <p:nvSpPr>
          <p:cNvPr id="11" name="矩形 10">
            <a:extLst>
              <a:ext uri="{FF2B5EF4-FFF2-40B4-BE49-F238E27FC236}">
                <a16:creationId xmlns:a16="http://schemas.microsoft.com/office/drawing/2014/main" id="{34BC8F18-2F36-419F-9503-80B433A8719D}"/>
              </a:ext>
            </a:extLst>
          </p:cNvPr>
          <p:cNvSpPr/>
          <p:nvPr/>
        </p:nvSpPr>
        <p:spPr bwMode="auto">
          <a:xfrm>
            <a:off x="590589" y="5647691"/>
            <a:ext cx="10407735" cy="88644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结论：</a:t>
            </a:r>
            <a:endParaRPr kumimoji="1" lang="en-US" altLang="zh-CN" sz="1200" b="1" dirty="0">
              <a:latin typeface="+mn-ea"/>
            </a:endParaRPr>
          </a:p>
          <a:p>
            <a:pPr fontAlgn="base">
              <a:spcBef>
                <a:spcPct val="0"/>
              </a:spcBef>
              <a:spcAft>
                <a:spcPct val="0"/>
              </a:spcAft>
            </a:pPr>
            <a:r>
              <a:rPr kumimoji="1" lang="en-US" altLang="zh-CN" sz="1200" b="1" dirty="0">
                <a:latin typeface="+mn-ea"/>
              </a:rPr>
              <a:t>1</a:t>
            </a:r>
            <a:r>
              <a:rPr kumimoji="1" lang="zh-CN" altLang="en-US" sz="1200" b="1" dirty="0">
                <a:latin typeface="+mn-ea"/>
              </a:rPr>
              <a:t>、附件格式控制符</a:t>
            </a:r>
            <a:r>
              <a:rPr kumimoji="1" lang="en-US" altLang="zh-CN" sz="1200" b="1" dirty="0">
                <a:latin typeface="+mn-ea"/>
              </a:rPr>
              <a:t>h</a:t>
            </a:r>
            <a:r>
              <a:rPr kumimoji="1" lang="zh-CN" altLang="en-US" sz="1200" b="1" dirty="0">
                <a:latin typeface="+mn-ea"/>
              </a:rPr>
              <a:t>的作用是</a:t>
            </a:r>
            <a:r>
              <a:rPr kumimoji="1" lang="en-US" altLang="zh-CN" sz="1200" b="1" dirty="0">
                <a:latin typeface="+mn-ea"/>
              </a:rPr>
              <a:t>__</a:t>
            </a:r>
            <a:r>
              <a:rPr kumimoji="1" lang="zh-CN" altLang="en-US" sz="1200" b="1" u="sng" dirty="0">
                <a:latin typeface="+mn-ea"/>
              </a:rPr>
              <a:t>控制为短整型数</a:t>
            </a:r>
            <a:r>
              <a:rPr kumimoji="1" lang="en-US" altLang="zh-CN" sz="1200" b="1" dirty="0">
                <a:latin typeface="+mn-ea"/>
              </a:rPr>
              <a:t>________</a:t>
            </a:r>
          </a:p>
          <a:p>
            <a:pPr fontAlgn="base">
              <a:spcBef>
                <a:spcPct val="0"/>
              </a:spcBef>
              <a:spcAft>
                <a:spcPct val="0"/>
              </a:spcAft>
            </a:pPr>
            <a:r>
              <a:rPr kumimoji="1" lang="en-US" altLang="zh-CN" sz="1200" b="1" dirty="0">
                <a:latin typeface="+mn-ea"/>
              </a:rPr>
              <a:t>2</a:t>
            </a:r>
            <a:r>
              <a:rPr kumimoji="1" lang="zh-CN" altLang="en-US" sz="1200" b="1" dirty="0">
                <a:latin typeface="+mn-ea"/>
              </a:rPr>
              <a:t>、如果格式控制符的数据类型和要读取的变量类型的字节大小不一致（例：</a:t>
            </a:r>
            <a:r>
              <a:rPr kumimoji="1" lang="en-US" altLang="zh-CN" sz="1200" b="1" dirty="0">
                <a:latin typeface="+mn-ea"/>
              </a:rPr>
              <a:t>4/2</a:t>
            </a:r>
            <a:r>
              <a:rPr kumimoji="1" lang="zh-CN" altLang="en-US" sz="1200" b="1" dirty="0">
                <a:latin typeface="+mn-ea"/>
              </a:rPr>
              <a:t>字节），则</a:t>
            </a:r>
            <a:r>
              <a:rPr kumimoji="1" lang="en-US" altLang="zh-CN" sz="1200" b="1" dirty="0">
                <a:latin typeface="+mn-ea"/>
              </a:rPr>
              <a:t>___</a:t>
            </a:r>
            <a:r>
              <a:rPr kumimoji="1" lang="zh-CN" altLang="en-US" sz="1200" b="1" u="sng" dirty="0">
                <a:latin typeface="+mn-ea"/>
              </a:rPr>
              <a:t>输出随机值</a:t>
            </a:r>
            <a:r>
              <a:rPr kumimoji="1" lang="en-US" altLang="zh-CN" sz="1200" b="1" dirty="0">
                <a:latin typeface="+mn-ea"/>
              </a:rPr>
              <a:t>________</a:t>
            </a:r>
          </a:p>
        </p:txBody>
      </p:sp>
      <p:pic>
        <p:nvPicPr>
          <p:cNvPr id="4" name="图片 3">
            <a:extLst>
              <a:ext uri="{FF2B5EF4-FFF2-40B4-BE49-F238E27FC236}">
                <a16:creationId xmlns:a16="http://schemas.microsoft.com/office/drawing/2014/main" id="{15872D7B-4AC9-44B9-9197-E0B481A4D9FC}"/>
              </a:ext>
            </a:extLst>
          </p:cNvPr>
          <p:cNvPicPr>
            <a:picLocks noChangeAspect="1"/>
          </p:cNvPicPr>
          <p:nvPr/>
        </p:nvPicPr>
        <p:blipFill rotWithShape="1">
          <a:blip r:embed="rId2"/>
          <a:srcRect t="3881" b="3881"/>
          <a:stretch/>
        </p:blipFill>
        <p:spPr>
          <a:xfrm>
            <a:off x="1673597" y="5035938"/>
            <a:ext cx="2354685" cy="849916"/>
          </a:xfrm>
          <a:prstGeom prst="rect">
            <a:avLst/>
          </a:prstGeom>
          <a:ln>
            <a:solidFill>
              <a:schemeClr val="accent1"/>
            </a:solidFill>
          </a:ln>
        </p:spPr>
      </p:pic>
      <p:pic>
        <p:nvPicPr>
          <p:cNvPr id="12" name="图片 11">
            <a:extLst>
              <a:ext uri="{FF2B5EF4-FFF2-40B4-BE49-F238E27FC236}">
                <a16:creationId xmlns:a16="http://schemas.microsoft.com/office/drawing/2014/main" id="{F422FE64-3530-484E-915E-5D2032B64193}"/>
              </a:ext>
            </a:extLst>
          </p:cNvPr>
          <p:cNvPicPr>
            <a:picLocks noChangeAspect="1"/>
          </p:cNvPicPr>
          <p:nvPr/>
        </p:nvPicPr>
        <p:blipFill>
          <a:blip r:embed="rId3"/>
          <a:stretch>
            <a:fillRect/>
          </a:stretch>
        </p:blipFill>
        <p:spPr>
          <a:xfrm>
            <a:off x="4993939" y="5314613"/>
            <a:ext cx="2432817" cy="695090"/>
          </a:xfrm>
          <a:prstGeom prst="rect">
            <a:avLst/>
          </a:prstGeom>
          <a:ln>
            <a:solidFill>
              <a:schemeClr val="accent1"/>
            </a:solidFill>
          </a:ln>
        </p:spPr>
      </p:pic>
      <p:pic>
        <p:nvPicPr>
          <p:cNvPr id="14" name="图片 13">
            <a:extLst>
              <a:ext uri="{FF2B5EF4-FFF2-40B4-BE49-F238E27FC236}">
                <a16:creationId xmlns:a16="http://schemas.microsoft.com/office/drawing/2014/main" id="{4D751C1D-D78B-459B-B816-2ED47FF5E60D}"/>
              </a:ext>
            </a:extLst>
          </p:cNvPr>
          <p:cNvPicPr>
            <a:picLocks noChangeAspect="1"/>
          </p:cNvPicPr>
          <p:nvPr/>
        </p:nvPicPr>
        <p:blipFill>
          <a:blip r:embed="rId4"/>
          <a:stretch>
            <a:fillRect/>
          </a:stretch>
        </p:blipFill>
        <p:spPr>
          <a:xfrm>
            <a:off x="9208252" y="4438630"/>
            <a:ext cx="1798864" cy="513961"/>
          </a:xfrm>
          <a:prstGeom prst="rect">
            <a:avLst/>
          </a:prstGeom>
        </p:spPr>
      </p:pic>
      <p:pic>
        <p:nvPicPr>
          <p:cNvPr id="16" name="图片 15">
            <a:extLst>
              <a:ext uri="{FF2B5EF4-FFF2-40B4-BE49-F238E27FC236}">
                <a16:creationId xmlns:a16="http://schemas.microsoft.com/office/drawing/2014/main" id="{C523BDF4-88FC-44E6-8DA6-033699B42A45}"/>
              </a:ext>
            </a:extLst>
          </p:cNvPr>
          <p:cNvPicPr>
            <a:picLocks noChangeAspect="1"/>
          </p:cNvPicPr>
          <p:nvPr/>
        </p:nvPicPr>
        <p:blipFill>
          <a:blip r:embed="rId5"/>
          <a:stretch>
            <a:fillRect/>
          </a:stretch>
        </p:blipFill>
        <p:spPr>
          <a:xfrm>
            <a:off x="9208252" y="5138007"/>
            <a:ext cx="1786488" cy="509674"/>
          </a:xfrm>
          <a:prstGeom prst="rect">
            <a:avLst/>
          </a:prstGeom>
        </p:spPr>
      </p:pic>
      <p:pic>
        <p:nvPicPr>
          <p:cNvPr id="5" name="图片 4">
            <a:extLst>
              <a:ext uri="{FF2B5EF4-FFF2-40B4-BE49-F238E27FC236}">
                <a16:creationId xmlns:a16="http://schemas.microsoft.com/office/drawing/2014/main" id="{53A5404A-805E-4BAC-9241-9DA60761E10A}"/>
              </a:ext>
            </a:extLst>
          </p:cNvPr>
          <p:cNvPicPr>
            <a:picLocks noChangeAspect="1"/>
          </p:cNvPicPr>
          <p:nvPr/>
        </p:nvPicPr>
        <p:blipFill>
          <a:blip r:embed="rId6"/>
          <a:stretch>
            <a:fillRect/>
          </a:stretch>
        </p:blipFill>
        <p:spPr>
          <a:xfrm>
            <a:off x="4935613" y="4900419"/>
            <a:ext cx="2549471" cy="430507"/>
          </a:xfrm>
          <a:prstGeom prst="rect">
            <a:avLst/>
          </a:prstGeom>
          <a:ln>
            <a:solidFill>
              <a:schemeClr val="accent1"/>
            </a:solidFill>
          </a:ln>
        </p:spPr>
      </p:pic>
      <p:pic>
        <p:nvPicPr>
          <p:cNvPr id="15" name="图片 14">
            <a:extLst>
              <a:ext uri="{FF2B5EF4-FFF2-40B4-BE49-F238E27FC236}">
                <a16:creationId xmlns:a16="http://schemas.microsoft.com/office/drawing/2014/main" id="{1D4C3F5C-D042-4AAA-95F9-D5BCAEBA78FA}"/>
              </a:ext>
            </a:extLst>
          </p:cNvPr>
          <p:cNvPicPr>
            <a:picLocks noChangeAspect="1"/>
          </p:cNvPicPr>
          <p:nvPr/>
        </p:nvPicPr>
        <p:blipFill>
          <a:blip r:embed="rId7"/>
          <a:stretch>
            <a:fillRect/>
          </a:stretch>
        </p:blipFill>
        <p:spPr>
          <a:xfrm>
            <a:off x="2535309" y="3804353"/>
            <a:ext cx="1732956" cy="1209039"/>
          </a:xfrm>
          <a:prstGeom prst="rect">
            <a:avLst/>
          </a:prstGeom>
          <a:ln>
            <a:solidFill>
              <a:schemeClr val="accent1"/>
            </a:solidFill>
          </a:ln>
        </p:spPr>
      </p:pic>
      <p:pic>
        <p:nvPicPr>
          <p:cNvPr id="18" name="图片 17">
            <a:extLst>
              <a:ext uri="{FF2B5EF4-FFF2-40B4-BE49-F238E27FC236}">
                <a16:creationId xmlns:a16="http://schemas.microsoft.com/office/drawing/2014/main" id="{0012A80F-E101-4A2B-BF36-2EE5E9DD9007}"/>
              </a:ext>
            </a:extLst>
          </p:cNvPr>
          <p:cNvPicPr>
            <a:picLocks noChangeAspect="1"/>
          </p:cNvPicPr>
          <p:nvPr/>
        </p:nvPicPr>
        <p:blipFill>
          <a:blip r:embed="rId8"/>
          <a:stretch>
            <a:fillRect/>
          </a:stretch>
        </p:blipFill>
        <p:spPr>
          <a:xfrm>
            <a:off x="1900389" y="2139203"/>
            <a:ext cx="2385560" cy="849916"/>
          </a:xfrm>
          <a:prstGeom prst="rect">
            <a:avLst/>
          </a:prstGeom>
          <a:ln>
            <a:solidFill>
              <a:schemeClr val="accent1"/>
            </a:solidFill>
          </a:ln>
        </p:spPr>
      </p:pic>
    </p:spTree>
    <p:extLst>
      <p:ext uri="{BB962C8B-B14F-4D97-AF65-F5344CB8AC3E}">
        <p14:creationId xmlns:p14="http://schemas.microsoft.com/office/powerpoint/2010/main" val="3729743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G.</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5210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宋体"/>
              </a:rPr>
              <a:t>#define _CRT_SECURE_NO_WARNINGS</a:t>
            </a:r>
          </a:p>
          <a:p>
            <a:pPr fontAlgn="base">
              <a:spcBef>
                <a:spcPct val="0"/>
              </a:spcBef>
              <a:spcAft>
                <a:spcPct val="0"/>
              </a:spcAft>
            </a:pPr>
            <a:r>
              <a:rPr kumimoji="1" lang="en-US" altLang="zh-CN" sz="1600" b="1" dirty="0">
                <a:solidFill>
                  <a:srgbClr val="000000"/>
                </a:solidFill>
                <a:latin typeface="宋体"/>
              </a:rPr>
              <a:t>#include &lt;</a:t>
            </a:r>
            <a:r>
              <a:rPr kumimoji="1" lang="en-US" altLang="zh-CN" sz="1600" b="1" dirty="0" err="1">
                <a:solidFill>
                  <a:srgbClr val="000000"/>
                </a:solidFill>
                <a:latin typeface="宋体"/>
              </a:rPr>
              <a:t>stdio.h</a:t>
            </a:r>
            <a:r>
              <a:rPr kumimoji="1" lang="en-US" altLang="zh-CN" sz="1600" b="1" dirty="0">
                <a:solidFill>
                  <a:srgbClr val="000000"/>
                </a:solidFill>
                <a:latin typeface="宋体"/>
              </a:rPr>
              <a:t>&gt;</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int main()</a:t>
            </a:r>
          </a:p>
          <a:p>
            <a:pPr fontAlgn="base">
              <a:spcBef>
                <a:spcPct val="0"/>
              </a:spcBef>
              <a:spcAft>
                <a:spcPct val="0"/>
              </a:spcAft>
            </a:pP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ea typeface="宋体" pitchFamily="2" charset="-122"/>
              </a:rPr>
              <a:t>    int a, b, c;</a:t>
            </a:r>
          </a:p>
          <a:p>
            <a:pPr fontAlgn="base">
              <a:spcBef>
                <a:spcPct val="0"/>
              </a:spcBef>
              <a:spcAft>
                <a:spcPct val="0"/>
              </a:spcAft>
            </a:pPr>
            <a:endParaRPr kumimoji="1" lang="en-US" altLang="zh-CN" sz="1600" b="1" dirty="0">
              <a:solidFill>
                <a:srgbClr val="000000"/>
              </a:solidFill>
              <a:latin typeface="宋体"/>
              <a:ea typeface="宋体" pitchFamily="2" charset="-122"/>
            </a:endParaRPr>
          </a:p>
          <a:p>
            <a:pPr fontAlgn="base">
              <a:spcBef>
                <a:spcPct val="0"/>
              </a:spcBef>
              <a:spcAft>
                <a:spcPct val="0"/>
              </a:spcAft>
            </a:pPr>
            <a:r>
              <a:rPr kumimoji="1" lang="en-US" altLang="zh-CN" sz="1600" b="1" dirty="0">
                <a:solidFill>
                  <a:srgbClr val="000000"/>
                </a:solidFill>
                <a:latin typeface="宋体"/>
                <a:ea typeface="宋体" pitchFamily="2" charset="-122"/>
              </a:rPr>
              <a:t>    </a:t>
            </a:r>
            <a:r>
              <a:rPr kumimoji="1" lang="en-US" altLang="zh-CN" sz="1600" b="1" dirty="0" err="1">
                <a:solidFill>
                  <a:srgbClr val="000000"/>
                </a:solidFill>
                <a:latin typeface="宋体"/>
                <a:ea typeface="宋体" pitchFamily="2" charset="-122"/>
              </a:rPr>
              <a:t>scanf</a:t>
            </a:r>
            <a:r>
              <a:rPr kumimoji="1" lang="en-US" altLang="zh-CN" sz="1600" b="1" dirty="0">
                <a:solidFill>
                  <a:srgbClr val="000000"/>
                </a:solidFill>
                <a:latin typeface="宋体"/>
                <a:ea typeface="宋体" pitchFamily="2" charset="-122"/>
              </a:rPr>
              <a:t>("%d %x %o", &amp;a, &amp;b, &amp;c);</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printf</a:t>
            </a:r>
            <a:r>
              <a:rPr kumimoji="1" lang="en-US" altLang="zh-CN" sz="1600" b="1" dirty="0">
                <a:solidFill>
                  <a:srgbClr val="000000"/>
                </a:solidFill>
                <a:latin typeface="宋体"/>
              </a:rPr>
              <a:t>("a=%d, b=%d, c=%d\n", a, b, c);</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    return 0;</a:t>
            </a:r>
          </a:p>
          <a:p>
            <a:pPr fontAlgn="base">
              <a:spcBef>
                <a:spcPct val="0"/>
              </a:spcBef>
              <a:spcAft>
                <a:spcPct val="0"/>
              </a:spcAft>
            </a:pPr>
            <a:r>
              <a:rPr kumimoji="1" lang="en-US" altLang="zh-CN" sz="1600" b="1" dirty="0">
                <a:solidFill>
                  <a:srgbClr val="000000"/>
                </a:solidFill>
                <a:latin typeface="宋体"/>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4" y="1323972"/>
            <a:ext cx="5122140" cy="521016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10 11 12</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12 ab 76</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10 -11 +12</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12 -ab +76</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p>
        </p:txBody>
      </p:sp>
      <p:pic>
        <p:nvPicPr>
          <p:cNvPr id="4" name="图片 3">
            <a:extLst>
              <a:ext uri="{FF2B5EF4-FFF2-40B4-BE49-F238E27FC236}">
                <a16:creationId xmlns:a16="http://schemas.microsoft.com/office/drawing/2014/main" id="{8B0FEFB6-DC2A-434D-8988-C28ED2556B53}"/>
              </a:ext>
            </a:extLst>
          </p:cNvPr>
          <p:cNvPicPr>
            <a:picLocks noChangeAspect="1"/>
          </p:cNvPicPr>
          <p:nvPr/>
        </p:nvPicPr>
        <p:blipFill>
          <a:blip r:embed="rId2"/>
          <a:stretch>
            <a:fillRect/>
          </a:stretch>
        </p:blipFill>
        <p:spPr>
          <a:xfrm>
            <a:off x="8295178" y="1608522"/>
            <a:ext cx="2541216" cy="780779"/>
          </a:xfrm>
          <a:prstGeom prst="rect">
            <a:avLst/>
          </a:prstGeom>
        </p:spPr>
      </p:pic>
      <p:pic>
        <p:nvPicPr>
          <p:cNvPr id="7" name="图片 6">
            <a:extLst>
              <a:ext uri="{FF2B5EF4-FFF2-40B4-BE49-F238E27FC236}">
                <a16:creationId xmlns:a16="http://schemas.microsoft.com/office/drawing/2014/main" id="{ADF24954-097D-4ECE-971B-BCCF3F693B46}"/>
              </a:ext>
            </a:extLst>
          </p:cNvPr>
          <p:cNvPicPr>
            <a:picLocks noChangeAspect="1"/>
          </p:cNvPicPr>
          <p:nvPr/>
        </p:nvPicPr>
        <p:blipFill>
          <a:blip r:embed="rId3"/>
          <a:stretch>
            <a:fillRect/>
          </a:stretch>
        </p:blipFill>
        <p:spPr>
          <a:xfrm>
            <a:off x="8295178" y="2562756"/>
            <a:ext cx="2541216" cy="731339"/>
          </a:xfrm>
          <a:prstGeom prst="rect">
            <a:avLst/>
          </a:prstGeom>
        </p:spPr>
      </p:pic>
      <p:pic>
        <p:nvPicPr>
          <p:cNvPr id="9" name="图片 8">
            <a:extLst>
              <a:ext uri="{FF2B5EF4-FFF2-40B4-BE49-F238E27FC236}">
                <a16:creationId xmlns:a16="http://schemas.microsoft.com/office/drawing/2014/main" id="{25589D51-CF88-4D77-9937-62A9490AAFF1}"/>
              </a:ext>
            </a:extLst>
          </p:cNvPr>
          <p:cNvPicPr>
            <a:picLocks noChangeAspect="1"/>
          </p:cNvPicPr>
          <p:nvPr/>
        </p:nvPicPr>
        <p:blipFill>
          <a:blip r:embed="rId4"/>
          <a:stretch>
            <a:fillRect/>
          </a:stretch>
        </p:blipFill>
        <p:spPr>
          <a:xfrm>
            <a:off x="8275324" y="3550713"/>
            <a:ext cx="2561070" cy="755478"/>
          </a:xfrm>
          <a:prstGeom prst="rect">
            <a:avLst/>
          </a:prstGeom>
        </p:spPr>
      </p:pic>
      <p:pic>
        <p:nvPicPr>
          <p:cNvPr id="11" name="图片 10">
            <a:extLst>
              <a:ext uri="{FF2B5EF4-FFF2-40B4-BE49-F238E27FC236}">
                <a16:creationId xmlns:a16="http://schemas.microsoft.com/office/drawing/2014/main" id="{541888B5-8ACE-4152-8409-901AEC920F90}"/>
              </a:ext>
            </a:extLst>
          </p:cNvPr>
          <p:cNvPicPr>
            <a:picLocks noChangeAspect="1"/>
          </p:cNvPicPr>
          <p:nvPr/>
        </p:nvPicPr>
        <p:blipFill>
          <a:blip r:embed="rId5"/>
          <a:stretch>
            <a:fillRect/>
          </a:stretch>
        </p:blipFill>
        <p:spPr>
          <a:xfrm>
            <a:off x="8275324" y="4616042"/>
            <a:ext cx="2561070" cy="724112"/>
          </a:xfrm>
          <a:prstGeom prst="rect">
            <a:avLst/>
          </a:prstGeom>
        </p:spPr>
      </p:pic>
    </p:spTree>
    <p:extLst>
      <p:ext uri="{BB962C8B-B14F-4D97-AF65-F5344CB8AC3E}">
        <p14:creationId xmlns:p14="http://schemas.microsoft.com/office/powerpoint/2010/main" val="791030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H.</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5210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宋体"/>
              </a:rPr>
              <a:t>#define _CRT_SECURE_NO_WARNINGS</a:t>
            </a:r>
          </a:p>
          <a:p>
            <a:pPr fontAlgn="base">
              <a:spcBef>
                <a:spcPct val="0"/>
              </a:spcBef>
              <a:spcAft>
                <a:spcPct val="0"/>
              </a:spcAft>
            </a:pPr>
            <a:r>
              <a:rPr kumimoji="1" lang="en-US" altLang="zh-CN" sz="1600" b="1" dirty="0">
                <a:solidFill>
                  <a:srgbClr val="000000"/>
                </a:solidFill>
                <a:latin typeface="宋体"/>
              </a:rPr>
              <a:t>#include &lt;</a:t>
            </a:r>
            <a:r>
              <a:rPr kumimoji="1" lang="en-US" altLang="zh-CN" sz="1600" b="1" dirty="0" err="1">
                <a:solidFill>
                  <a:srgbClr val="000000"/>
                </a:solidFill>
                <a:latin typeface="宋体"/>
              </a:rPr>
              <a:t>stdio.h</a:t>
            </a:r>
            <a:r>
              <a:rPr kumimoji="1" lang="en-US" altLang="zh-CN" sz="1600" b="1" dirty="0">
                <a:solidFill>
                  <a:srgbClr val="000000"/>
                </a:solidFill>
                <a:latin typeface="宋体"/>
              </a:rPr>
              <a:t>&gt;</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int main()</a:t>
            </a:r>
          </a:p>
          <a:p>
            <a:pPr fontAlgn="base">
              <a:spcBef>
                <a:spcPct val="0"/>
              </a:spcBef>
              <a:spcAft>
                <a:spcPct val="0"/>
              </a:spcAft>
            </a:pP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ea typeface="宋体" pitchFamily="2" charset="-122"/>
              </a:rPr>
              <a:t>    short a, b, c;</a:t>
            </a:r>
          </a:p>
          <a:p>
            <a:pPr fontAlgn="base">
              <a:spcBef>
                <a:spcPct val="0"/>
              </a:spcBef>
              <a:spcAft>
                <a:spcPct val="0"/>
              </a:spcAft>
            </a:pPr>
            <a:endParaRPr kumimoji="1" lang="en-US" altLang="zh-CN" sz="1600" b="1" dirty="0">
              <a:solidFill>
                <a:srgbClr val="000000"/>
              </a:solidFill>
              <a:latin typeface="宋体"/>
              <a:ea typeface="宋体" pitchFamily="2" charset="-122"/>
            </a:endParaRPr>
          </a:p>
          <a:p>
            <a:pPr fontAlgn="base">
              <a:spcBef>
                <a:spcPct val="0"/>
              </a:spcBef>
              <a:spcAft>
                <a:spcPct val="0"/>
              </a:spcAft>
            </a:pPr>
            <a:r>
              <a:rPr kumimoji="1" lang="en-US" altLang="zh-CN" sz="1600" b="1" dirty="0">
                <a:solidFill>
                  <a:srgbClr val="000000"/>
                </a:solidFill>
                <a:latin typeface="宋体"/>
                <a:ea typeface="宋体" pitchFamily="2" charset="-122"/>
              </a:rPr>
              <a:t>    </a:t>
            </a:r>
            <a:r>
              <a:rPr kumimoji="1" lang="en-US" altLang="zh-CN" sz="1600" b="1" dirty="0" err="1">
                <a:solidFill>
                  <a:srgbClr val="000000"/>
                </a:solidFill>
                <a:latin typeface="宋体"/>
                <a:ea typeface="宋体" pitchFamily="2" charset="-122"/>
              </a:rPr>
              <a:t>scanf</a:t>
            </a:r>
            <a:r>
              <a:rPr kumimoji="1" lang="en-US" altLang="zh-CN" sz="1600" b="1" dirty="0">
                <a:solidFill>
                  <a:srgbClr val="000000"/>
                </a:solidFill>
                <a:latin typeface="宋体"/>
                <a:ea typeface="宋体" pitchFamily="2" charset="-122"/>
              </a:rPr>
              <a:t>("%</a:t>
            </a:r>
            <a:r>
              <a:rPr kumimoji="1" lang="en-US" altLang="zh-CN" sz="1600" b="1" dirty="0" err="1">
                <a:solidFill>
                  <a:srgbClr val="000000"/>
                </a:solidFill>
                <a:latin typeface="宋体"/>
                <a:ea typeface="宋体" pitchFamily="2" charset="-122"/>
              </a:rPr>
              <a:t>hd</a:t>
            </a:r>
            <a:r>
              <a:rPr kumimoji="1" lang="en-US" altLang="zh-CN" sz="1600" b="1" dirty="0">
                <a:solidFill>
                  <a:srgbClr val="000000"/>
                </a:solidFill>
                <a:latin typeface="宋体"/>
                <a:ea typeface="宋体" pitchFamily="2" charset="-122"/>
              </a:rPr>
              <a:t> %hx %ho", &amp;a, &amp;b, &amp;c);</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printf</a:t>
            </a:r>
            <a:r>
              <a:rPr kumimoji="1" lang="en-US" altLang="zh-CN" sz="1600" b="1" dirty="0">
                <a:solidFill>
                  <a:srgbClr val="000000"/>
                </a:solidFill>
                <a:latin typeface="宋体"/>
              </a:rPr>
              <a:t>("a=%</a:t>
            </a:r>
            <a:r>
              <a:rPr kumimoji="1" lang="en-US" altLang="zh-CN" sz="1600" b="1" dirty="0" err="1">
                <a:solidFill>
                  <a:srgbClr val="000000"/>
                </a:solidFill>
                <a:latin typeface="宋体"/>
              </a:rPr>
              <a:t>hd</a:t>
            </a:r>
            <a:r>
              <a:rPr kumimoji="1" lang="en-US" altLang="zh-CN" sz="1600" b="1" dirty="0">
                <a:solidFill>
                  <a:srgbClr val="000000"/>
                </a:solidFill>
                <a:latin typeface="宋体"/>
              </a:rPr>
              <a:t>, b=%</a:t>
            </a:r>
            <a:r>
              <a:rPr kumimoji="1" lang="en-US" altLang="zh-CN" sz="1600" b="1" dirty="0" err="1">
                <a:solidFill>
                  <a:srgbClr val="000000"/>
                </a:solidFill>
                <a:latin typeface="宋体"/>
              </a:rPr>
              <a:t>hd</a:t>
            </a:r>
            <a:r>
              <a:rPr kumimoji="1" lang="en-US" altLang="zh-CN" sz="1600" b="1" dirty="0">
                <a:solidFill>
                  <a:srgbClr val="000000"/>
                </a:solidFill>
                <a:latin typeface="宋体"/>
              </a:rPr>
              <a:t>, c=%</a:t>
            </a:r>
            <a:r>
              <a:rPr kumimoji="1" lang="en-US" altLang="zh-CN" sz="1600" b="1" dirty="0" err="1">
                <a:solidFill>
                  <a:srgbClr val="000000"/>
                </a:solidFill>
                <a:latin typeface="宋体"/>
              </a:rPr>
              <a:t>hd</a:t>
            </a:r>
            <a:r>
              <a:rPr kumimoji="1" lang="en-US" altLang="zh-CN" sz="1600" b="1" dirty="0">
                <a:solidFill>
                  <a:srgbClr val="000000"/>
                </a:solidFill>
                <a:latin typeface="宋体"/>
              </a:rPr>
              <a:t>\n", a, b, c);</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    return 0;</a:t>
            </a:r>
          </a:p>
          <a:p>
            <a:pPr fontAlgn="base">
              <a:spcBef>
                <a:spcPct val="0"/>
              </a:spcBef>
              <a:spcAft>
                <a:spcPct val="0"/>
              </a:spcAft>
            </a:pPr>
            <a:r>
              <a:rPr kumimoji="1" lang="en-US" altLang="zh-CN" sz="1600" b="1" dirty="0">
                <a:solidFill>
                  <a:srgbClr val="000000"/>
                </a:solidFill>
                <a:latin typeface="宋体"/>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4" y="1323972"/>
            <a:ext cx="5122140" cy="521016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10 11 12</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12 ab 76</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10 -11 +12</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12 -ab +76</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p>
        </p:txBody>
      </p:sp>
      <p:pic>
        <p:nvPicPr>
          <p:cNvPr id="7" name="图片 6">
            <a:extLst>
              <a:ext uri="{FF2B5EF4-FFF2-40B4-BE49-F238E27FC236}">
                <a16:creationId xmlns:a16="http://schemas.microsoft.com/office/drawing/2014/main" id="{1C3FC237-197A-4906-A7B4-6E47000ED661}"/>
              </a:ext>
            </a:extLst>
          </p:cNvPr>
          <p:cNvPicPr>
            <a:picLocks noChangeAspect="1"/>
          </p:cNvPicPr>
          <p:nvPr/>
        </p:nvPicPr>
        <p:blipFill>
          <a:blip r:embed="rId2"/>
          <a:stretch>
            <a:fillRect/>
          </a:stretch>
        </p:blipFill>
        <p:spPr>
          <a:xfrm>
            <a:off x="8394970" y="1608176"/>
            <a:ext cx="2441424" cy="739608"/>
          </a:xfrm>
          <a:prstGeom prst="rect">
            <a:avLst/>
          </a:prstGeom>
        </p:spPr>
      </p:pic>
      <p:pic>
        <p:nvPicPr>
          <p:cNvPr id="9" name="图片 8">
            <a:extLst>
              <a:ext uri="{FF2B5EF4-FFF2-40B4-BE49-F238E27FC236}">
                <a16:creationId xmlns:a16="http://schemas.microsoft.com/office/drawing/2014/main" id="{2F8AB28F-583D-4891-AA73-D25ADDDD49E8}"/>
              </a:ext>
            </a:extLst>
          </p:cNvPr>
          <p:cNvPicPr>
            <a:picLocks noChangeAspect="1"/>
          </p:cNvPicPr>
          <p:nvPr/>
        </p:nvPicPr>
        <p:blipFill>
          <a:blip r:embed="rId3"/>
          <a:stretch>
            <a:fillRect/>
          </a:stretch>
        </p:blipFill>
        <p:spPr>
          <a:xfrm>
            <a:off x="8394969" y="2631988"/>
            <a:ext cx="2441425" cy="686199"/>
          </a:xfrm>
          <a:prstGeom prst="rect">
            <a:avLst/>
          </a:prstGeom>
        </p:spPr>
      </p:pic>
      <p:pic>
        <p:nvPicPr>
          <p:cNvPr id="11" name="图片 10">
            <a:extLst>
              <a:ext uri="{FF2B5EF4-FFF2-40B4-BE49-F238E27FC236}">
                <a16:creationId xmlns:a16="http://schemas.microsoft.com/office/drawing/2014/main" id="{54EDD198-DFCB-46A4-8FA6-3E2413C6A84D}"/>
              </a:ext>
            </a:extLst>
          </p:cNvPr>
          <p:cNvPicPr>
            <a:picLocks noChangeAspect="1"/>
          </p:cNvPicPr>
          <p:nvPr/>
        </p:nvPicPr>
        <p:blipFill>
          <a:blip r:embed="rId4"/>
          <a:stretch>
            <a:fillRect/>
          </a:stretch>
        </p:blipFill>
        <p:spPr>
          <a:xfrm>
            <a:off x="8394968" y="3602391"/>
            <a:ext cx="2441426" cy="707869"/>
          </a:xfrm>
          <a:prstGeom prst="rect">
            <a:avLst/>
          </a:prstGeom>
        </p:spPr>
      </p:pic>
      <p:pic>
        <p:nvPicPr>
          <p:cNvPr id="13" name="图片 12">
            <a:extLst>
              <a:ext uri="{FF2B5EF4-FFF2-40B4-BE49-F238E27FC236}">
                <a16:creationId xmlns:a16="http://schemas.microsoft.com/office/drawing/2014/main" id="{E191D68F-C567-4535-BD88-BC6F0585DBC7}"/>
              </a:ext>
            </a:extLst>
          </p:cNvPr>
          <p:cNvPicPr>
            <a:picLocks noChangeAspect="1"/>
          </p:cNvPicPr>
          <p:nvPr/>
        </p:nvPicPr>
        <p:blipFill>
          <a:blip r:embed="rId5"/>
          <a:stretch>
            <a:fillRect/>
          </a:stretch>
        </p:blipFill>
        <p:spPr>
          <a:xfrm>
            <a:off x="8406106" y="4594464"/>
            <a:ext cx="2430287" cy="686199"/>
          </a:xfrm>
          <a:prstGeom prst="rect">
            <a:avLst/>
          </a:prstGeom>
        </p:spPr>
      </p:pic>
    </p:spTree>
    <p:extLst>
      <p:ext uri="{BB962C8B-B14F-4D97-AF65-F5344CB8AC3E}">
        <p14:creationId xmlns:p14="http://schemas.microsoft.com/office/powerpoint/2010/main" val="3388593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I.</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714254" y="1323970"/>
            <a:ext cx="5122140" cy="315277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600" b="1" dirty="0">
                <a:solidFill>
                  <a:srgbClr val="000000"/>
                </a:solidFill>
                <a:latin typeface="宋体"/>
              </a:rPr>
              <a:t>#include &lt;</a:t>
            </a:r>
            <a:r>
              <a:rPr kumimoji="1" lang="en-US" altLang="zh-CN" sz="1600" b="1" dirty="0" err="1">
                <a:solidFill>
                  <a:srgbClr val="000000"/>
                </a:solidFill>
                <a:latin typeface="宋体"/>
              </a:rPr>
              <a:t>stdio.h</a:t>
            </a:r>
            <a:r>
              <a:rPr kumimoji="1" lang="en-US" altLang="zh-CN" sz="1600" b="1" dirty="0">
                <a:solidFill>
                  <a:srgbClr val="000000"/>
                </a:solidFill>
                <a:latin typeface="宋体"/>
              </a:rPr>
              <a:t>&gt;</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int main()</a:t>
            </a:r>
          </a:p>
          <a:p>
            <a:pPr fontAlgn="base">
              <a:spcBef>
                <a:spcPct val="0"/>
              </a:spcBef>
              <a:spcAft>
                <a:spcPct val="0"/>
              </a:spcAft>
            </a:pP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ea typeface="宋体" pitchFamily="2" charset="-122"/>
              </a:rPr>
              <a:t>    int a, b;</a:t>
            </a:r>
          </a:p>
          <a:p>
            <a:pPr fontAlgn="base">
              <a:spcBef>
                <a:spcPct val="0"/>
              </a:spcBef>
              <a:spcAft>
                <a:spcPct val="0"/>
              </a:spcAft>
            </a:pPr>
            <a:endParaRPr kumimoji="1" lang="en-US" altLang="zh-CN" sz="1600" b="1" dirty="0">
              <a:solidFill>
                <a:srgbClr val="000000"/>
              </a:solidFill>
              <a:latin typeface="宋体"/>
              <a:ea typeface="宋体" pitchFamily="2" charset="-122"/>
            </a:endParaRPr>
          </a:p>
          <a:p>
            <a:pPr fontAlgn="base">
              <a:spcBef>
                <a:spcPct val="0"/>
              </a:spcBef>
              <a:spcAft>
                <a:spcPct val="0"/>
              </a:spcAft>
            </a:pPr>
            <a:r>
              <a:rPr kumimoji="1" lang="en-US" altLang="zh-CN" sz="1600" b="1" dirty="0">
                <a:solidFill>
                  <a:srgbClr val="000000"/>
                </a:solidFill>
                <a:latin typeface="宋体"/>
                <a:ea typeface="宋体" pitchFamily="2" charset="-122"/>
              </a:rPr>
              <a:t>    </a:t>
            </a:r>
            <a:r>
              <a:rPr kumimoji="1" lang="en-US" altLang="zh-CN" sz="1600" b="1" dirty="0" err="1">
                <a:solidFill>
                  <a:srgbClr val="000000"/>
                </a:solidFill>
                <a:latin typeface="宋体"/>
                <a:ea typeface="宋体" pitchFamily="2" charset="-122"/>
              </a:rPr>
              <a:t>scanf</a:t>
            </a:r>
            <a:r>
              <a:rPr kumimoji="1" lang="en-US" altLang="zh-CN" sz="1600" b="1" dirty="0">
                <a:solidFill>
                  <a:srgbClr val="000000"/>
                </a:solidFill>
                <a:latin typeface="宋体"/>
                <a:ea typeface="宋体" pitchFamily="2" charset="-122"/>
              </a:rPr>
              <a:t>("%3d %*2d %3d", &amp;a, &amp;b);</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printf</a:t>
            </a:r>
            <a:r>
              <a:rPr kumimoji="1" lang="en-US" altLang="zh-CN" sz="1600" b="1" dirty="0">
                <a:solidFill>
                  <a:srgbClr val="000000"/>
                </a:solidFill>
                <a:latin typeface="宋体"/>
              </a:rPr>
              <a:t>("a=%d b=%d\n", a, b);</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    return 0;</a:t>
            </a:r>
          </a:p>
          <a:p>
            <a:pPr fontAlgn="base">
              <a:spcBef>
                <a:spcPct val="0"/>
              </a:spcBef>
              <a:spcAft>
                <a:spcPct val="0"/>
              </a:spcAft>
            </a:pPr>
            <a:r>
              <a:rPr kumimoji="1" lang="en-US" altLang="zh-CN" sz="1600" b="1" dirty="0">
                <a:solidFill>
                  <a:srgbClr val="000000"/>
                </a:solidFill>
                <a:latin typeface="宋体"/>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4" y="4476749"/>
            <a:ext cx="5122140" cy="20573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12345678</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结论：</a:t>
            </a:r>
            <a:r>
              <a:rPr kumimoji="1" lang="en-US" altLang="zh-CN" sz="1600" b="1" dirty="0">
                <a:latin typeface="+mn-ea"/>
              </a:rPr>
              <a:t>*md</a:t>
            </a:r>
            <a:r>
              <a:rPr kumimoji="1" lang="zh-CN" altLang="en-US" sz="1600" b="1" dirty="0">
                <a:latin typeface="+mn-ea"/>
              </a:rPr>
              <a:t>的</a:t>
            </a:r>
            <a:r>
              <a:rPr kumimoji="1" lang="en-US" altLang="zh-CN" sz="1600" b="1" dirty="0">
                <a:latin typeface="+mn-ea"/>
              </a:rPr>
              <a:t>*m</a:t>
            </a:r>
            <a:r>
              <a:rPr kumimoji="1" lang="zh-CN" altLang="en-US" sz="1600" b="1" dirty="0">
                <a:latin typeface="+mn-ea"/>
              </a:rPr>
              <a:t>表示：</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本数据长度为</a:t>
            </a:r>
            <a:r>
              <a:rPr kumimoji="1" lang="en-US" altLang="zh-CN" sz="1600" b="1" dirty="0">
                <a:latin typeface="+mn-ea"/>
              </a:rPr>
              <a:t>m</a:t>
            </a:r>
            <a:r>
              <a:rPr kumimoji="1" lang="zh-CN" altLang="en-US" sz="1600" b="1" dirty="0">
                <a:latin typeface="+mn-ea"/>
              </a:rPr>
              <a:t>，但不赋值给相应变量</a:t>
            </a:r>
            <a:endParaRPr kumimoji="1" lang="en-US" altLang="zh-CN" sz="1600" b="1" dirty="0">
              <a:latin typeface="+mn-ea"/>
            </a:endParaRPr>
          </a:p>
        </p:txBody>
      </p:sp>
      <p:sp>
        <p:nvSpPr>
          <p:cNvPr id="5" name="矩形 4">
            <a:extLst>
              <a:ext uri="{FF2B5EF4-FFF2-40B4-BE49-F238E27FC236}">
                <a16:creationId xmlns:a16="http://schemas.microsoft.com/office/drawing/2014/main" id="{F9BFAE3D-481C-44E2-8B1B-6DF84209748D}"/>
              </a:ext>
            </a:extLst>
          </p:cNvPr>
          <p:cNvSpPr/>
          <p:nvPr/>
        </p:nvSpPr>
        <p:spPr bwMode="auto">
          <a:xfrm>
            <a:off x="592114" y="1323971"/>
            <a:ext cx="5122140" cy="315277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600" b="1" dirty="0">
                <a:solidFill>
                  <a:srgbClr val="000000"/>
                </a:solidFill>
                <a:latin typeface="宋体"/>
              </a:rPr>
              <a:t>#include &lt;</a:t>
            </a:r>
            <a:r>
              <a:rPr kumimoji="1" lang="en-US" altLang="zh-CN" sz="1600" b="1" dirty="0" err="1">
                <a:solidFill>
                  <a:srgbClr val="000000"/>
                </a:solidFill>
                <a:latin typeface="宋体"/>
              </a:rPr>
              <a:t>stdio.h</a:t>
            </a:r>
            <a:r>
              <a:rPr kumimoji="1" lang="en-US" altLang="zh-CN" sz="1600" b="1" dirty="0">
                <a:solidFill>
                  <a:srgbClr val="000000"/>
                </a:solidFill>
                <a:latin typeface="宋体"/>
              </a:rPr>
              <a:t>&gt;</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int main()</a:t>
            </a:r>
          </a:p>
          <a:p>
            <a:pPr fontAlgn="base">
              <a:spcBef>
                <a:spcPct val="0"/>
              </a:spcBef>
              <a:spcAft>
                <a:spcPct val="0"/>
              </a:spcAft>
            </a:pP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ea typeface="宋体" pitchFamily="2" charset="-122"/>
              </a:rPr>
              <a:t>    int a;</a:t>
            </a:r>
          </a:p>
          <a:p>
            <a:pPr fontAlgn="base">
              <a:spcBef>
                <a:spcPct val="0"/>
              </a:spcBef>
              <a:spcAft>
                <a:spcPct val="0"/>
              </a:spcAft>
            </a:pPr>
            <a:endParaRPr kumimoji="1" lang="en-US" altLang="zh-CN" sz="1600" b="1" dirty="0">
              <a:solidFill>
                <a:srgbClr val="000000"/>
              </a:solidFill>
              <a:latin typeface="宋体"/>
              <a:ea typeface="宋体" pitchFamily="2" charset="-122"/>
            </a:endParaRPr>
          </a:p>
          <a:p>
            <a:pPr fontAlgn="base">
              <a:spcBef>
                <a:spcPct val="0"/>
              </a:spcBef>
              <a:spcAft>
                <a:spcPct val="0"/>
              </a:spcAft>
            </a:pPr>
            <a:r>
              <a:rPr kumimoji="1" lang="en-US" altLang="zh-CN" sz="1600" b="1" dirty="0">
                <a:solidFill>
                  <a:srgbClr val="000000"/>
                </a:solidFill>
                <a:latin typeface="宋体"/>
                <a:ea typeface="宋体" pitchFamily="2" charset="-122"/>
              </a:rPr>
              <a:t>    </a:t>
            </a:r>
            <a:r>
              <a:rPr kumimoji="1" lang="en-US" altLang="zh-CN" sz="1600" b="1" dirty="0" err="1">
                <a:solidFill>
                  <a:srgbClr val="000000"/>
                </a:solidFill>
                <a:latin typeface="宋体"/>
                <a:ea typeface="宋体" pitchFamily="2" charset="-122"/>
              </a:rPr>
              <a:t>scanf</a:t>
            </a:r>
            <a:r>
              <a:rPr kumimoji="1" lang="en-US" altLang="zh-CN" sz="1600" b="1" dirty="0">
                <a:solidFill>
                  <a:srgbClr val="000000"/>
                </a:solidFill>
                <a:latin typeface="宋体"/>
                <a:ea typeface="宋体" pitchFamily="2" charset="-122"/>
              </a:rPr>
              <a:t>("%3d", &amp;a);</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printf</a:t>
            </a:r>
            <a:r>
              <a:rPr kumimoji="1" lang="en-US" altLang="zh-CN" sz="1600" b="1" dirty="0">
                <a:solidFill>
                  <a:srgbClr val="000000"/>
                </a:solidFill>
                <a:latin typeface="宋体"/>
              </a:rPr>
              <a:t>("a=%d\n", a);</a:t>
            </a:r>
          </a:p>
          <a:p>
            <a:pPr fontAlgn="base">
              <a:spcBef>
                <a:spcPct val="0"/>
              </a:spcBef>
              <a:spcAft>
                <a:spcPct val="0"/>
              </a:spcAft>
            </a:pP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    return 0;</a:t>
            </a:r>
          </a:p>
          <a:p>
            <a:pPr fontAlgn="base">
              <a:spcBef>
                <a:spcPct val="0"/>
              </a:spcBef>
              <a:spcAft>
                <a:spcPct val="0"/>
              </a:spcAft>
            </a:pPr>
            <a:r>
              <a:rPr kumimoji="1" lang="en-US" altLang="zh-CN" sz="1600" b="1" dirty="0">
                <a:solidFill>
                  <a:srgbClr val="000000"/>
                </a:solidFill>
                <a:latin typeface="宋体"/>
              </a:rPr>
              <a:t>}</a:t>
            </a:r>
          </a:p>
        </p:txBody>
      </p:sp>
      <p:sp>
        <p:nvSpPr>
          <p:cNvPr id="7" name="矩形 6">
            <a:extLst>
              <a:ext uri="{FF2B5EF4-FFF2-40B4-BE49-F238E27FC236}">
                <a16:creationId xmlns:a16="http://schemas.microsoft.com/office/drawing/2014/main" id="{884F7020-1E85-4E42-85B3-DF1599847D9A}"/>
              </a:ext>
            </a:extLst>
          </p:cNvPr>
          <p:cNvSpPr/>
          <p:nvPr/>
        </p:nvSpPr>
        <p:spPr bwMode="auto">
          <a:xfrm>
            <a:off x="592114" y="4476750"/>
            <a:ext cx="5122140" cy="20478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12345678</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结论：</a:t>
            </a:r>
            <a:r>
              <a:rPr kumimoji="1" lang="en-US" altLang="zh-CN" sz="1600" b="1" dirty="0">
                <a:latin typeface="+mn-ea"/>
              </a:rPr>
              <a:t>%md</a:t>
            </a:r>
            <a:r>
              <a:rPr kumimoji="1" lang="zh-CN" altLang="en-US" sz="1600" b="1" dirty="0">
                <a:latin typeface="+mn-ea"/>
              </a:rPr>
              <a:t>中的</a:t>
            </a:r>
            <a:r>
              <a:rPr kumimoji="1" lang="en-US" altLang="zh-CN" sz="1600" b="1" dirty="0">
                <a:latin typeface="+mn-ea"/>
              </a:rPr>
              <a:t>m</a:t>
            </a:r>
            <a:r>
              <a:rPr kumimoji="1" lang="zh-CN" altLang="en-US" sz="1600" b="1" dirty="0">
                <a:latin typeface="+mn-ea"/>
              </a:rPr>
              <a:t>表示：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数据长度为</a:t>
            </a:r>
            <a:r>
              <a:rPr kumimoji="1" lang="en-US" altLang="zh-CN" sz="1600" b="1" dirty="0">
                <a:latin typeface="+mn-ea"/>
              </a:rPr>
              <a:t>m</a:t>
            </a:r>
          </a:p>
        </p:txBody>
      </p:sp>
      <p:pic>
        <p:nvPicPr>
          <p:cNvPr id="4" name="图片 3">
            <a:extLst>
              <a:ext uri="{FF2B5EF4-FFF2-40B4-BE49-F238E27FC236}">
                <a16:creationId xmlns:a16="http://schemas.microsoft.com/office/drawing/2014/main" id="{A33F8D97-4E70-4110-BACF-5793783EB726}"/>
              </a:ext>
            </a:extLst>
          </p:cNvPr>
          <p:cNvPicPr>
            <a:picLocks noChangeAspect="1"/>
          </p:cNvPicPr>
          <p:nvPr/>
        </p:nvPicPr>
        <p:blipFill>
          <a:blip r:embed="rId2"/>
          <a:stretch>
            <a:fillRect/>
          </a:stretch>
        </p:blipFill>
        <p:spPr>
          <a:xfrm>
            <a:off x="2065023" y="4804598"/>
            <a:ext cx="2527221" cy="729431"/>
          </a:xfrm>
          <a:prstGeom prst="rect">
            <a:avLst/>
          </a:prstGeom>
        </p:spPr>
      </p:pic>
      <p:pic>
        <p:nvPicPr>
          <p:cNvPr id="9" name="图片 8">
            <a:extLst>
              <a:ext uri="{FF2B5EF4-FFF2-40B4-BE49-F238E27FC236}">
                <a16:creationId xmlns:a16="http://schemas.microsoft.com/office/drawing/2014/main" id="{5B6A570C-3037-43AD-9090-A9F94A057DD5}"/>
              </a:ext>
            </a:extLst>
          </p:cNvPr>
          <p:cNvPicPr>
            <a:picLocks noChangeAspect="1"/>
          </p:cNvPicPr>
          <p:nvPr/>
        </p:nvPicPr>
        <p:blipFill rotWithShape="1">
          <a:blip r:embed="rId3"/>
          <a:srcRect t="4133" b="4133"/>
          <a:stretch/>
        </p:blipFill>
        <p:spPr>
          <a:xfrm>
            <a:off x="7432011" y="4784073"/>
            <a:ext cx="2282373" cy="696090"/>
          </a:xfrm>
          <a:prstGeom prst="rect">
            <a:avLst/>
          </a:prstGeom>
        </p:spPr>
      </p:pic>
    </p:spTree>
    <p:extLst>
      <p:ext uri="{BB962C8B-B14F-4D97-AF65-F5344CB8AC3E}">
        <p14:creationId xmlns:p14="http://schemas.microsoft.com/office/powerpoint/2010/main" val="196199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J.</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7514394" y="1323970"/>
            <a:ext cx="3537537" cy="236879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600" b="1" dirty="0">
                <a:solidFill>
                  <a:srgbClr val="000000"/>
                </a:solidFill>
                <a:latin typeface="宋体"/>
              </a:rPr>
              <a:t>#include &lt;</a:t>
            </a:r>
            <a:r>
              <a:rPr kumimoji="1" lang="en-US" altLang="zh-CN" sz="1600" b="1" dirty="0" err="1">
                <a:solidFill>
                  <a:srgbClr val="000000"/>
                </a:solidFill>
                <a:latin typeface="宋体"/>
              </a:rPr>
              <a:t>stdio.h</a:t>
            </a:r>
            <a:r>
              <a:rPr kumimoji="1" lang="en-US" altLang="zh-CN" sz="1600" b="1" dirty="0">
                <a:solidFill>
                  <a:srgbClr val="000000"/>
                </a:solidFill>
                <a:latin typeface="宋体"/>
              </a:rPr>
              <a:t>&gt;</a:t>
            </a:r>
          </a:p>
          <a:p>
            <a:pPr fontAlgn="base">
              <a:spcBef>
                <a:spcPct val="0"/>
              </a:spcBef>
              <a:spcAft>
                <a:spcPct val="0"/>
              </a:spcAft>
            </a:pPr>
            <a:r>
              <a:rPr kumimoji="1" lang="en-US" altLang="zh-CN" sz="1600" b="1" dirty="0">
                <a:solidFill>
                  <a:srgbClr val="000000"/>
                </a:solidFill>
                <a:latin typeface="宋体"/>
              </a:rPr>
              <a:t>int main()</a:t>
            </a:r>
          </a:p>
          <a:p>
            <a:pPr fontAlgn="base">
              <a:spcBef>
                <a:spcPct val="0"/>
              </a:spcBef>
              <a:spcAft>
                <a:spcPct val="0"/>
              </a:spcAft>
            </a:pP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rPr>
              <a:t>    int a;</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scanf</a:t>
            </a:r>
            <a:r>
              <a:rPr kumimoji="1" lang="en-US" altLang="zh-CN" sz="1600" b="1" dirty="0">
                <a:solidFill>
                  <a:srgbClr val="000000"/>
                </a:solidFill>
                <a:latin typeface="宋体"/>
              </a:rPr>
              <a:t>("</a:t>
            </a:r>
            <a:r>
              <a:rPr kumimoji="1" lang="en-US" altLang="zh-CN" sz="1600" b="1" dirty="0">
                <a:solidFill>
                  <a:srgbClr val="FF0000"/>
                </a:solidFill>
                <a:latin typeface="宋体"/>
              </a:rPr>
              <a:t>%3d</a:t>
            </a:r>
            <a:r>
              <a:rPr kumimoji="1" lang="en-US" altLang="zh-CN" sz="1600" b="1" dirty="0">
                <a:solidFill>
                  <a:srgbClr val="000000"/>
                </a:solidFill>
                <a:latin typeface="宋体"/>
              </a:rPr>
              <a:t>", &amp;a);</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printf</a:t>
            </a:r>
            <a:r>
              <a:rPr kumimoji="1" lang="en-US" altLang="zh-CN" sz="1600" b="1" dirty="0">
                <a:solidFill>
                  <a:srgbClr val="000000"/>
                </a:solidFill>
                <a:latin typeface="宋体"/>
              </a:rPr>
              <a:t>("%d\n", a);</a:t>
            </a:r>
          </a:p>
          <a:p>
            <a:pPr fontAlgn="base">
              <a:spcBef>
                <a:spcPct val="0"/>
              </a:spcBef>
              <a:spcAft>
                <a:spcPct val="0"/>
              </a:spcAft>
            </a:pPr>
            <a:r>
              <a:rPr kumimoji="1" lang="en-US" altLang="zh-CN" sz="1600" b="1" dirty="0">
                <a:solidFill>
                  <a:srgbClr val="000000"/>
                </a:solidFill>
                <a:latin typeface="宋体"/>
              </a:rPr>
              <a:t>    return 0;</a:t>
            </a:r>
          </a:p>
          <a:p>
            <a:pPr fontAlgn="base">
              <a:spcBef>
                <a:spcPct val="0"/>
              </a:spcBef>
              <a:spcAft>
                <a:spcPct val="0"/>
              </a:spcAft>
            </a:pPr>
            <a:r>
              <a:rPr kumimoji="1" lang="en-US" altLang="zh-CN" sz="1600" b="1" dirty="0">
                <a:solidFill>
                  <a:srgbClr val="000000"/>
                </a:solidFill>
                <a:latin typeface="宋体"/>
              </a:rPr>
              <a:t>}</a:t>
            </a:r>
            <a:endParaRPr kumimoji="1" lang="zh-CN" altLang="en-US" sz="1600" b="1" dirty="0">
              <a:solidFill>
                <a:srgbClr val="000000"/>
              </a:solidFill>
              <a:latin typeface="宋体"/>
            </a:endParaRPr>
          </a:p>
        </p:txBody>
      </p:sp>
      <p:sp>
        <p:nvSpPr>
          <p:cNvPr id="6" name="矩形 5">
            <a:extLst>
              <a:ext uri="{FF2B5EF4-FFF2-40B4-BE49-F238E27FC236}">
                <a16:creationId xmlns:a16="http://schemas.microsoft.com/office/drawing/2014/main" id="{990DCD52-F801-448D-A342-A399B03E22A8}"/>
              </a:ext>
            </a:extLst>
          </p:cNvPr>
          <p:cNvSpPr/>
          <p:nvPr/>
        </p:nvSpPr>
        <p:spPr bwMode="auto">
          <a:xfrm>
            <a:off x="4053254" y="3692769"/>
            <a:ext cx="3461140" cy="203102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123</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123 456</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123a**</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p:txBody>
      </p:sp>
      <p:sp>
        <p:nvSpPr>
          <p:cNvPr id="5" name="矩形 4">
            <a:extLst>
              <a:ext uri="{FF2B5EF4-FFF2-40B4-BE49-F238E27FC236}">
                <a16:creationId xmlns:a16="http://schemas.microsoft.com/office/drawing/2014/main" id="{F9BFAE3D-481C-44E2-8B1B-6DF84209748D}"/>
              </a:ext>
            </a:extLst>
          </p:cNvPr>
          <p:cNvSpPr/>
          <p:nvPr/>
        </p:nvSpPr>
        <p:spPr bwMode="auto">
          <a:xfrm>
            <a:off x="592114" y="1323971"/>
            <a:ext cx="3461140" cy="236879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600" b="1" dirty="0">
                <a:solidFill>
                  <a:srgbClr val="000000"/>
                </a:solidFill>
                <a:latin typeface="宋体"/>
              </a:rPr>
              <a:t>#include &lt;</a:t>
            </a:r>
            <a:r>
              <a:rPr kumimoji="1" lang="en-US" altLang="zh-CN" sz="1600" b="1" dirty="0" err="1">
                <a:solidFill>
                  <a:srgbClr val="000000"/>
                </a:solidFill>
                <a:latin typeface="宋体"/>
              </a:rPr>
              <a:t>stdio.h</a:t>
            </a:r>
            <a:r>
              <a:rPr kumimoji="1" lang="en-US" altLang="zh-CN" sz="1600" b="1" dirty="0">
                <a:solidFill>
                  <a:srgbClr val="000000"/>
                </a:solidFill>
                <a:latin typeface="宋体"/>
              </a:rPr>
              <a:t>&gt;</a:t>
            </a:r>
          </a:p>
          <a:p>
            <a:pPr fontAlgn="base">
              <a:spcBef>
                <a:spcPct val="0"/>
              </a:spcBef>
              <a:spcAft>
                <a:spcPct val="0"/>
              </a:spcAft>
            </a:pPr>
            <a:r>
              <a:rPr kumimoji="1" lang="en-US" altLang="zh-CN" sz="1600" b="1" dirty="0">
                <a:solidFill>
                  <a:srgbClr val="000000"/>
                </a:solidFill>
                <a:latin typeface="宋体"/>
              </a:rPr>
              <a:t>int main()</a:t>
            </a:r>
          </a:p>
          <a:p>
            <a:pPr fontAlgn="base">
              <a:spcBef>
                <a:spcPct val="0"/>
              </a:spcBef>
              <a:spcAft>
                <a:spcPct val="0"/>
              </a:spcAft>
            </a:pP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rPr>
              <a:t>    int a;</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scanf</a:t>
            </a:r>
            <a:r>
              <a:rPr kumimoji="1" lang="en-US" altLang="zh-CN" sz="1600" b="1" dirty="0">
                <a:solidFill>
                  <a:srgbClr val="000000"/>
                </a:solidFill>
                <a:latin typeface="宋体"/>
              </a:rPr>
              <a:t>("</a:t>
            </a:r>
            <a:r>
              <a:rPr kumimoji="1" lang="en-US" altLang="zh-CN" sz="1600" b="1" dirty="0">
                <a:solidFill>
                  <a:srgbClr val="FF0000"/>
                </a:solidFill>
                <a:latin typeface="宋体"/>
              </a:rPr>
              <a:t>%d</a:t>
            </a:r>
            <a:r>
              <a:rPr kumimoji="1" lang="en-US" altLang="zh-CN" sz="1600" b="1" dirty="0">
                <a:solidFill>
                  <a:srgbClr val="000000"/>
                </a:solidFill>
                <a:latin typeface="宋体"/>
              </a:rPr>
              <a:t>", &amp;a);</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printf</a:t>
            </a:r>
            <a:r>
              <a:rPr kumimoji="1" lang="en-US" altLang="zh-CN" sz="1600" b="1" dirty="0">
                <a:solidFill>
                  <a:srgbClr val="000000"/>
                </a:solidFill>
                <a:latin typeface="宋体"/>
              </a:rPr>
              <a:t>("%d\n", a);</a:t>
            </a:r>
          </a:p>
          <a:p>
            <a:pPr fontAlgn="base">
              <a:spcBef>
                <a:spcPct val="0"/>
              </a:spcBef>
              <a:spcAft>
                <a:spcPct val="0"/>
              </a:spcAft>
            </a:pPr>
            <a:r>
              <a:rPr kumimoji="1" lang="en-US" altLang="zh-CN" sz="1600" b="1" dirty="0">
                <a:solidFill>
                  <a:srgbClr val="000000"/>
                </a:solidFill>
                <a:latin typeface="宋体"/>
              </a:rPr>
              <a:t>    return 0;</a:t>
            </a:r>
          </a:p>
          <a:p>
            <a:pPr fontAlgn="base">
              <a:spcBef>
                <a:spcPct val="0"/>
              </a:spcBef>
              <a:spcAft>
                <a:spcPct val="0"/>
              </a:spcAft>
            </a:pPr>
            <a:r>
              <a:rPr kumimoji="1" lang="en-US" altLang="zh-CN" sz="1600" b="1" dirty="0">
                <a:solidFill>
                  <a:srgbClr val="000000"/>
                </a:solidFill>
                <a:latin typeface="宋体"/>
              </a:rPr>
              <a:t>}</a:t>
            </a:r>
            <a:endParaRPr kumimoji="1" lang="zh-CN" altLang="en-US" sz="1600" b="1" dirty="0">
              <a:solidFill>
                <a:srgbClr val="000000"/>
              </a:solidFill>
              <a:latin typeface="宋体"/>
            </a:endParaRPr>
          </a:p>
        </p:txBody>
      </p:sp>
      <p:sp>
        <p:nvSpPr>
          <p:cNvPr id="7" name="矩形 6">
            <a:extLst>
              <a:ext uri="{FF2B5EF4-FFF2-40B4-BE49-F238E27FC236}">
                <a16:creationId xmlns:a16="http://schemas.microsoft.com/office/drawing/2014/main" id="{884F7020-1E85-4E42-85B3-DF1599847D9A}"/>
              </a:ext>
            </a:extLst>
          </p:cNvPr>
          <p:cNvSpPr/>
          <p:nvPr/>
        </p:nvSpPr>
        <p:spPr bwMode="auto">
          <a:xfrm>
            <a:off x="592114" y="3692769"/>
            <a:ext cx="3461140" cy="203102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123</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123 456</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123a**</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p:txBody>
      </p:sp>
      <p:sp>
        <p:nvSpPr>
          <p:cNvPr id="8" name="矩形 7">
            <a:extLst>
              <a:ext uri="{FF2B5EF4-FFF2-40B4-BE49-F238E27FC236}">
                <a16:creationId xmlns:a16="http://schemas.microsoft.com/office/drawing/2014/main" id="{5DAEFAD7-4E6A-40BB-8C6F-D16012EA5A30}"/>
              </a:ext>
            </a:extLst>
          </p:cNvPr>
          <p:cNvSpPr/>
          <p:nvPr/>
        </p:nvSpPr>
        <p:spPr bwMode="auto">
          <a:xfrm>
            <a:off x="4053254" y="1323969"/>
            <a:ext cx="3461140" cy="236879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600" b="1" dirty="0">
                <a:solidFill>
                  <a:srgbClr val="000000"/>
                </a:solidFill>
                <a:latin typeface="宋体"/>
              </a:rPr>
              <a:t>#include &lt;</a:t>
            </a:r>
            <a:r>
              <a:rPr kumimoji="1" lang="en-US" altLang="zh-CN" sz="1600" b="1" dirty="0" err="1">
                <a:solidFill>
                  <a:srgbClr val="000000"/>
                </a:solidFill>
                <a:latin typeface="宋体"/>
              </a:rPr>
              <a:t>stdio.h</a:t>
            </a:r>
            <a:r>
              <a:rPr kumimoji="1" lang="en-US" altLang="zh-CN" sz="1600" b="1" dirty="0">
                <a:solidFill>
                  <a:srgbClr val="000000"/>
                </a:solidFill>
                <a:latin typeface="宋体"/>
              </a:rPr>
              <a:t>&gt;</a:t>
            </a:r>
          </a:p>
          <a:p>
            <a:pPr fontAlgn="base">
              <a:spcBef>
                <a:spcPct val="0"/>
              </a:spcBef>
              <a:spcAft>
                <a:spcPct val="0"/>
              </a:spcAft>
            </a:pPr>
            <a:r>
              <a:rPr kumimoji="1" lang="en-US" altLang="zh-CN" sz="1600" b="1" dirty="0">
                <a:solidFill>
                  <a:srgbClr val="000000"/>
                </a:solidFill>
                <a:latin typeface="宋体"/>
              </a:rPr>
              <a:t>int main()</a:t>
            </a:r>
          </a:p>
          <a:p>
            <a:pPr fontAlgn="base">
              <a:spcBef>
                <a:spcPct val="0"/>
              </a:spcBef>
              <a:spcAft>
                <a:spcPct val="0"/>
              </a:spcAft>
            </a:pP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rPr>
              <a:t>    int a;</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scanf</a:t>
            </a:r>
            <a:r>
              <a:rPr kumimoji="1" lang="en-US" altLang="zh-CN" sz="1600" b="1" dirty="0">
                <a:solidFill>
                  <a:srgbClr val="000000"/>
                </a:solidFill>
                <a:latin typeface="宋体"/>
              </a:rPr>
              <a:t>("</a:t>
            </a:r>
            <a:r>
              <a:rPr kumimoji="1" lang="en-US" altLang="zh-CN" sz="1600" b="1" dirty="0">
                <a:solidFill>
                  <a:srgbClr val="FF0000"/>
                </a:solidFill>
                <a:latin typeface="宋体"/>
              </a:rPr>
              <a:t>%x</a:t>
            </a:r>
            <a:r>
              <a:rPr kumimoji="1" lang="en-US" altLang="zh-CN" sz="1600" b="1" dirty="0">
                <a:solidFill>
                  <a:srgbClr val="000000"/>
                </a:solidFill>
                <a:latin typeface="宋体"/>
              </a:rPr>
              <a:t>", &amp;a);</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printf</a:t>
            </a:r>
            <a:r>
              <a:rPr kumimoji="1" lang="en-US" altLang="zh-CN" sz="1600" b="1" dirty="0">
                <a:solidFill>
                  <a:srgbClr val="000000"/>
                </a:solidFill>
                <a:latin typeface="宋体"/>
              </a:rPr>
              <a:t>("%d\n", a);</a:t>
            </a:r>
          </a:p>
          <a:p>
            <a:pPr fontAlgn="base">
              <a:spcBef>
                <a:spcPct val="0"/>
              </a:spcBef>
              <a:spcAft>
                <a:spcPct val="0"/>
              </a:spcAft>
            </a:pPr>
            <a:r>
              <a:rPr kumimoji="1" lang="en-US" altLang="zh-CN" sz="1600" b="1" dirty="0">
                <a:solidFill>
                  <a:srgbClr val="000000"/>
                </a:solidFill>
                <a:latin typeface="宋体"/>
              </a:rPr>
              <a:t>    return 0;</a:t>
            </a:r>
          </a:p>
          <a:p>
            <a:pPr fontAlgn="base">
              <a:spcBef>
                <a:spcPct val="0"/>
              </a:spcBef>
              <a:spcAft>
                <a:spcPct val="0"/>
              </a:spcAft>
            </a:pPr>
            <a:r>
              <a:rPr kumimoji="1" lang="en-US" altLang="zh-CN" sz="1600" b="1" dirty="0">
                <a:solidFill>
                  <a:srgbClr val="000000"/>
                </a:solidFill>
                <a:latin typeface="宋体"/>
              </a:rPr>
              <a:t>}</a:t>
            </a:r>
            <a:endParaRPr kumimoji="1" lang="zh-CN" altLang="en-US" sz="1600" b="1" dirty="0">
              <a:solidFill>
                <a:srgbClr val="000000"/>
              </a:solidFill>
              <a:latin typeface="宋体"/>
            </a:endParaRPr>
          </a:p>
        </p:txBody>
      </p:sp>
      <p:sp>
        <p:nvSpPr>
          <p:cNvPr id="9" name="矩形 8">
            <a:extLst>
              <a:ext uri="{FF2B5EF4-FFF2-40B4-BE49-F238E27FC236}">
                <a16:creationId xmlns:a16="http://schemas.microsoft.com/office/drawing/2014/main" id="{BAC01EBE-E02B-4308-936A-5E7671612492}"/>
              </a:ext>
            </a:extLst>
          </p:cNvPr>
          <p:cNvSpPr/>
          <p:nvPr/>
        </p:nvSpPr>
        <p:spPr bwMode="auto">
          <a:xfrm>
            <a:off x="7520157" y="3692769"/>
            <a:ext cx="3531774" cy="203102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123</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123a**</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12a**</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p:txBody>
      </p:sp>
      <p:sp>
        <p:nvSpPr>
          <p:cNvPr id="10" name="矩形 9">
            <a:extLst>
              <a:ext uri="{FF2B5EF4-FFF2-40B4-BE49-F238E27FC236}">
                <a16:creationId xmlns:a16="http://schemas.microsoft.com/office/drawing/2014/main" id="{743530A6-81DD-44C3-A9A3-E1D20B3C3295}"/>
              </a:ext>
            </a:extLst>
          </p:cNvPr>
          <p:cNvSpPr/>
          <p:nvPr/>
        </p:nvSpPr>
        <p:spPr bwMode="auto">
          <a:xfrm>
            <a:off x="590589" y="5723792"/>
            <a:ext cx="10461342" cy="8103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结论：</a:t>
            </a:r>
            <a:endParaRPr kumimoji="1" lang="en-US" altLang="zh-CN" sz="1600" b="1" dirty="0">
              <a:latin typeface="+mn-ea"/>
            </a:endParaRPr>
          </a:p>
          <a:p>
            <a:pPr fontAlgn="base">
              <a:spcBef>
                <a:spcPct val="0"/>
              </a:spcBef>
              <a:spcAft>
                <a:spcPct val="0"/>
              </a:spcAft>
            </a:pPr>
            <a:r>
              <a:rPr kumimoji="1" lang="en-US" altLang="zh-CN" sz="1600" b="1" dirty="0" err="1">
                <a:latin typeface="+mn-ea"/>
              </a:rPr>
              <a:t>scanf</a:t>
            </a:r>
            <a:r>
              <a:rPr kumimoji="1" lang="zh-CN" altLang="en-US" sz="1600" b="1" dirty="0">
                <a:latin typeface="+mn-ea"/>
              </a:rPr>
              <a:t>输入的终止条件是</a:t>
            </a:r>
            <a:r>
              <a:rPr kumimoji="1" lang="en-US" altLang="zh-CN" sz="1600" b="1" dirty="0">
                <a:latin typeface="+mn-ea"/>
              </a:rPr>
              <a:t>__</a:t>
            </a:r>
            <a:r>
              <a:rPr kumimoji="1" lang="zh-CN" altLang="en-US" sz="1600" b="1" u="sng" dirty="0">
                <a:latin typeface="+mn-ea"/>
              </a:rPr>
              <a:t>遇到空格</a:t>
            </a:r>
            <a:r>
              <a:rPr kumimoji="1" lang="en-US" altLang="zh-CN" sz="1600" b="1" dirty="0">
                <a:latin typeface="+mn-ea"/>
              </a:rPr>
              <a:t>__</a:t>
            </a:r>
            <a:r>
              <a:rPr kumimoji="1" lang="zh-CN" altLang="en-US" sz="1600" b="1" dirty="0">
                <a:latin typeface="+mn-ea"/>
              </a:rPr>
              <a:t>、</a:t>
            </a:r>
            <a:r>
              <a:rPr kumimoji="1" lang="en-US" altLang="zh-CN" sz="1600" b="1" dirty="0">
                <a:latin typeface="+mn-ea"/>
              </a:rPr>
              <a:t> ___</a:t>
            </a:r>
            <a:r>
              <a:rPr kumimoji="1" lang="zh-CN" altLang="en-US" sz="1600" b="1" u="sng" dirty="0">
                <a:latin typeface="+mn-ea"/>
              </a:rPr>
              <a:t>遇到非法字符</a:t>
            </a:r>
            <a:r>
              <a:rPr kumimoji="1" lang="en-US" altLang="zh-CN" sz="1600" b="1" dirty="0">
                <a:latin typeface="+mn-ea"/>
              </a:rPr>
              <a:t>__</a:t>
            </a:r>
            <a:r>
              <a:rPr kumimoji="1" lang="zh-CN" altLang="en-US" sz="1600" b="1" dirty="0">
                <a:latin typeface="+mn-ea"/>
              </a:rPr>
              <a:t>、</a:t>
            </a:r>
            <a:r>
              <a:rPr kumimoji="1" lang="en-US" altLang="zh-CN" sz="1600" b="1" dirty="0">
                <a:latin typeface="+mn-ea"/>
              </a:rPr>
              <a:t> ___</a:t>
            </a:r>
            <a:r>
              <a:rPr kumimoji="1" lang="zh-CN" altLang="en-US" sz="1600" b="1" u="sng" dirty="0">
                <a:latin typeface="+mn-ea"/>
              </a:rPr>
              <a:t>完整正确输入</a:t>
            </a:r>
            <a:r>
              <a:rPr kumimoji="1" lang="en-US" altLang="zh-CN" sz="1600" b="1" dirty="0">
                <a:latin typeface="+mn-ea"/>
              </a:rPr>
              <a:t>___</a:t>
            </a:r>
            <a:r>
              <a:rPr kumimoji="1" lang="zh-CN" altLang="en-US" sz="1600" b="1" dirty="0">
                <a:latin typeface="+mn-ea"/>
              </a:rPr>
              <a:t>和</a:t>
            </a:r>
            <a:r>
              <a:rPr kumimoji="1" lang="en-US" altLang="zh-CN" sz="1600" b="1" dirty="0">
                <a:latin typeface="+mn-ea"/>
              </a:rPr>
              <a:t>__</a:t>
            </a:r>
            <a:r>
              <a:rPr kumimoji="1" lang="zh-CN" altLang="en-US" sz="1600" b="1" u="sng" dirty="0">
                <a:latin typeface="+mn-ea"/>
              </a:rPr>
              <a:t>达到设定宽度</a:t>
            </a:r>
            <a:r>
              <a:rPr kumimoji="1" lang="en-US" altLang="zh-CN" sz="1600" b="1" dirty="0">
                <a:latin typeface="+mn-ea"/>
              </a:rPr>
              <a:t>__(</a:t>
            </a:r>
            <a:r>
              <a:rPr kumimoji="1" lang="zh-CN" altLang="en-US" sz="1600" b="1" dirty="0">
                <a:latin typeface="+mn-ea"/>
              </a:rPr>
              <a:t>共四项</a:t>
            </a:r>
            <a:r>
              <a:rPr kumimoji="1" lang="en-US" altLang="zh-CN" sz="1600" b="1" dirty="0">
                <a:latin typeface="+mn-ea"/>
              </a:rPr>
              <a:t>)</a:t>
            </a:r>
          </a:p>
        </p:txBody>
      </p:sp>
      <p:pic>
        <p:nvPicPr>
          <p:cNvPr id="4" name="图片 3">
            <a:extLst>
              <a:ext uri="{FF2B5EF4-FFF2-40B4-BE49-F238E27FC236}">
                <a16:creationId xmlns:a16="http://schemas.microsoft.com/office/drawing/2014/main" id="{407EEEE1-FF9A-4434-BF3A-7476BD8C75A4}"/>
              </a:ext>
            </a:extLst>
          </p:cNvPr>
          <p:cNvPicPr>
            <a:picLocks noChangeAspect="1"/>
          </p:cNvPicPr>
          <p:nvPr/>
        </p:nvPicPr>
        <p:blipFill>
          <a:blip r:embed="rId2"/>
          <a:stretch>
            <a:fillRect/>
          </a:stretch>
        </p:blipFill>
        <p:spPr>
          <a:xfrm>
            <a:off x="2483708" y="3810904"/>
            <a:ext cx="1579736" cy="457292"/>
          </a:xfrm>
          <a:prstGeom prst="rect">
            <a:avLst/>
          </a:prstGeom>
        </p:spPr>
      </p:pic>
      <p:pic>
        <p:nvPicPr>
          <p:cNvPr id="12" name="图片 11">
            <a:extLst>
              <a:ext uri="{FF2B5EF4-FFF2-40B4-BE49-F238E27FC236}">
                <a16:creationId xmlns:a16="http://schemas.microsoft.com/office/drawing/2014/main" id="{DCCCC7B0-7FCE-4111-B13F-49FC84D90048}"/>
              </a:ext>
            </a:extLst>
          </p:cNvPr>
          <p:cNvPicPr>
            <a:picLocks noChangeAspect="1"/>
          </p:cNvPicPr>
          <p:nvPr/>
        </p:nvPicPr>
        <p:blipFill>
          <a:blip r:embed="rId3"/>
          <a:stretch>
            <a:fillRect/>
          </a:stretch>
        </p:blipFill>
        <p:spPr>
          <a:xfrm>
            <a:off x="2483708" y="4475476"/>
            <a:ext cx="1579736" cy="450690"/>
          </a:xfrm>
          <a:prstGeom prst="rect">
            <a:avLst/>
          </a:prstGeom>
        </p:spPr>
      </p:pic>
      <p:pic>
        <p:nvPicPr>
          <p:cNvPr id="14" name="图片 13">
            <a:extLst>
              <a:ext uri="{FF2B5EF4-FFF2-40B4-BE49-F238E27FC236}">
                <a16:creationId xmlns:a16="http://schemas.microsoft.com/office/drawing/2014/main" id="{602D09A7-6378-4DA3-8059-9200F62E6D22}"/>
              </a:ext>
            </a:extLst>
          </p:cNvPr>
          <p:cNvPicPr>
            <a:picLocks noChangeAspect="1"/>
          </p:cNvPicPr>
          <p:nvPr/>
        </p:nvPicPr>
        <p:blipFill>
          <a:blip r:embed="rId4"/>
          <a:stretch>
            <a:fillRect/>
          </a:stretch>
        </p:blipFill>
        <p:spPr>
          <a:xfrm>
            <a:off x="2483708" y="5130967"/>
            <a:ext cx="1596197" cy="450691"/>
          </a:xfrm>
          <a:prstGeom prst="rect">
            <a:avLst/>
          </a:prstGeom>
        </p:spPr>
      </p:pic>
      <p:pic>
        <p:nvPicPr>
          <p:cNvPr id="16" name="图片 15">
            <a:extLst>
              <a:ext uri="{FF2B5EF4-FFF2-40B4-BE49-F238E27FC236}">
                <a16:creationId xmlns:a16="http://schemas.microsoft.com/office/drawing/2014/main" id="{86B668CF-6A22-454B-B9A6-5206A5D20EF7}"/>
              </a:ext>
            </a:extLst>
          </p:cNvPr>
          <p:cNvPicPr>
            <a:picLocks noChangeAspect="1"/>
          </p:cNvPicPr>
          <p:nvPr/>
        </p:nvPicPr>
        <p:blipFill>
          <a:blip r:embed="rId5"/>
          <a:stretch>
            <a:fillRect/>
          </a:stretch>
        </p:blipFill>
        <p:spPr>
          <a:xfrm>
            <a:off x="5955038" y="3798547"/>
            <a:ext cx="1579736" cy="444009"/>
          </a:xfrm>
          <a:prstGeom prst="rect">
            <a:avLst/>
          </a:prstGeom>
        </p:spPr>
      </p:pic>
      <p:pic>
        <p:nvPicPr>
          <p:cNvPr id="18" name="图片 17">
            <a:extLst>
              <a:ext uri="{FF2B5EF4-FFF2-40B4-BE49-F238E27FC236}">
                <a16:creationId xmlns:a16="http://schemas.microsoft.com/office/drawing/2014/main" id="{1C93FC3C-422B-4AEC-8FC8-A1C843D13CE3}"/>
              </a:ext>
            </a:extLst>
          </p:cNvPr>
          <p:cNvPicPr>
            <a:picLocks noChangeAspect="1"/>
          </p:cNvPicPr>
          <p:nvPr/>
        </p:nvPicPr>
        <p:blipFill>
          <a:blip r:embed="rId6"/>
          <a:stretch>
            <a:fillRect/>
          </a:stretch>
        </p:blipFill>
        <p:spPr>
          <a:xfrm>
            <a:off x="5937237" y="4457567"/>
            <a:ext cx="1577157" cy="444009"/>
          </a:xfrm>
          <a:prstGeom prst="rect">
            <a:avLst/>
          </a:prstGeom>
        </p:spPr>
      </p:pic>
      <p:pic>
        <p:nvPicPr>
          <p:cNvPr id="20" name="图片 19">
            <a:extLst>
              <a:ext uri="{FF2B5EF4-FFF2-40B4-BE49-F238E27FC236}">
                <a16:creationId xmlns:a16="http://schemas.microsoft.com/office/drawing/2014/main" id="{4B73526A-A150-46D8-BB58-9CCA1F25DA21}"/>
              </a:ext>
            </a:extLst>
          </p:cNvPr>
          <p:cNvPicPr>
            <a:picLocks noChangeAspect="1"/>
          </p:cNvPicPr>
          <p:nvPr/>
        </p:nvPicPr>
        <p:blipFill>
          <a:blip r:embed="rId7"/>
          <a:stretch>
            <a:fillRect/>
          </a:stretch>
        </p:blipFill>
        <p:spPr>
          <a:xfrm>
            <a:off x="5904930" y="5090324"/>
            <a:ext cx="1629844" cy="448449"/>
          </a:xfrm>
          <a:prstGeom prst="rect">
            <a:avLst/>
          </a:prstGeom>
        </p:spPr>
      </p:pic>
      <p:pic>
        <p:nvPicPr>
          <p:cNvPr id="22" name="图片 21">
            <a:extLst>
              <a:ext uri="{FF2B5EF4-FFF2-40B4-BE49-F238E27FC236}">
                <a16:creationId xmlns:a16="http://schemas.microsoft.com/office/drawing/2014/main" id="{AFC13852-BF56-4DEA-B1EF-3C0B66764758}"/>
              </a:ext>
            </a:extLst>
          </p:cNvPr>
          <p:cNvPicPr>
            <a:picLocks noChangeAspect="1"/>
          </p:cNvPicPr>
          <p:nvPr/>
        </p:nvPicPr>
        <p:blipFill>
          <a:blip r:embed="rId8"/>
          <a:stretch>
            <a:fillRect/>
          </a:stretch>
        </p:blipFill>
        <p:spPr>
          <a:xfrm>
            <a:off x="9291099" y="3777689"/>
            <a:ext cx="1760832" cy="516651"/>
          </a:xfrm>
          <a:prstGeom prst="rect">
            <a:avLst/>
          </a:prstGeom>
        </p:spPr>
      </p:pic>
      <p:pic>
        <p:nvPicPr>
          <p:cNvPr id="24" name="图片 23">
            <a:extLst>
              <a:ext uri="{FF2B5EF4-FFF2-40B4-BE49-F238E27FC236}">
                <a16:creationId xmlns:a16="http://schemas.microsoft.com/office/drawing/2014/main" id="{F4761C60-5698-4A21-AE0B-751056912A34}"/>
              </a:ext>
            </a:extLst>
          </p:cNvPr>
          <p:cNvPicPr>
            <a:picLocks noChangeAspect="1"/>
          </p:cNvPicPr>
          <p:nvPr/>
        </p:nvPicPr>
        <p:blipFill>
          <a:blip r:embed="rId9"/>
          <a:stretch>
            <a:fillRect/>
          </a:stretch>
        </p:blipFill>
        <p:spPr>
          <a:xfrm>
            <a:off x="9291099" y="4457567"/>
            <a:ext cx="1760832" cy="505327"/>
          </a:xfrm>
          <a:prstGeom prst="rect">
            <a:avLst/>
          </a:prstGeom>
        </p:spPr>
      </p:pic>
      <p:pic>
        <p:nvPicPr>
          <p:cNvPr id="26" name="图片 25">
            <a:extLst>
              <a:ext uri="{FF2B5EF4-FFF2-40B4-BE49-F238E27FC236}">
                <a16:creationId xmlns:a16="http://schemas.microsoft.com/office/drawing/2014/main" id="{E122398C-62DC-4269-A815-9E816E91EABA}"/>
              </a:ext>
            </a:extLst>
          </p:cNvPr>
          <p:cNvPicPr>
            <a:picLocks noChangeAspect="1"/>
          </p:cNvPicPr>
          <p:nvPr/>
        </p:nvPicPr>
        <p:blipFill>
          <a:blip r:embed="rId10"/>
          <a:stretch>
            <a:fillRect/>
          </a:stretch>
        </p:blipFill>
        <p:spPr>
          <a:xfrm>
            <a:off x="9283162" y="5101241"/>
            <a:ext cx="1766043" cy="505328"/>
          </a:xfrm>
          <a:prstGeom prst="rect">
            <a:avLst/>
          </a:prstGeom>
        </p:spPr>
      </p:pic>
      <p:sp>
        <p:nvSpPr>
          <p:cNvPr id="2" name="文本框 1">
            <a:extLst>
              <a:ext uri="{FF2B5EF4-FFF2-40B4-BE49-F238E27FC236}">
                <a16:creationId xmlns:a16="http://schemas.microsoft.com/office/drawing/2014/main" id="{FA08D926-E61E-410C-833E-C3AB38B19915}"/>
              </a:ext>
            </a:extLst>
          </p:cNvPr>
          <p:cNvSpPr txBox="1"/>
          <p:nvPr/>
        </p:nvSpPr>
        <p:spPr>
          <a:xfrm>
            <a:off x="1697064" y="6268846"/>
            <a:ext cx="9082007" cy="338554"/>
          </a:xfrm>
          <a:prstGeom prst="rect">
            <a:avLst/>
          </a:prstGeom>
          <a:noFill/>
        </p:spPr>
        <p:txBody>
          <a:bodyPr wrap="square" rtlCol="0">
            <a:spAutoFit/>
          </a:bodyPr>
          <a:lstStyle/>
          <a:p>
            <a:r>
              <a:rPr lang="zh-CN" altLang="en-US" sz="1600" b="1" dirty="0">
                <a:solidFill>
                  <a:srgbClr val="FF0000"/>
                </a:solidFill>
              </a:rPr>
              <a:t>补充：空格起分隔数据作用，当空格所分隔出的数据足够赋给规定数量及宽度的变量时则终止输入</a:t>
            </a:r>
          </a:p>
        </p:txBody>
      </p:sp>
    </p:spTree>
    <p:extLst>
      <p:ext uri="{BB962C8B-B14F-4D97-AF65-F5344CB8AC3E}">
        <p14:creationId xmlns:p14="http://schemas.microsoft.com/office/powerpoint/2010/main" val="51553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endParaRPr lang="en-US" altLang="zh-CN" sz="1600" b="1" dirty="0">
              <a:latin typeface="+mn-ea"/>
            </a:endParaRPr>
          </a:p>
          <a:p>
            <a:pPr algn="l"/>
            <a:r>
              <a:rPr lang="zh-CN" altLang="en-US" sz="1600" b="1" dirty="0">
                <a:latin typeface="+mn-ea"/>
              </a:rPr>
              <a:t>附：用</a:t>
            </a:r>
            <a:r>
              <a:rPr lang="en-US" altLang="zh-CN" sz="1600" b="1" dirty="0">
                <a:latin typeface="+mn-ea"/>
              </a:rPr>
              <a:t>WPS</a:t>
            </a:r>
            <a:r>
              <a:rPr lang="zh-CN" altLang="en-US" sz="1600" b="1" dirty="0">
                <a:latin typeface="+mn-ea"/>
              </a:rPr>
              <a:t>等其他第三方软件打开</a:t>
            </a:r>
            <a:r>
              <a:rPr lang="en-US" altLang="zh-CN" sz="1600" b="1" dirty="0">
                <a:latin typeface="+mn-ea"/>
              </a:rPr>
              <a:t>PPT</a:t>
            </a:r>
            <a:r>
              <a:rPr lang="zh-CN" altLang="en-US" sz="1600" b="1" dirty="0">
                <a:latin typeface="+mn-ea"/>
              </a:rPr>
              <a:t>，将代码复制到</a:t>
            </a:r>
            <a:r>
              <a:rPr lang="en-US" altLang="zh-CN" sz="1600" b="1" dirty="0">
                <a:latin typeface="+mn-ea"/>
              </a:rPr>
              <a:t>VS2019</a:t>
            </a:r>
            <a:r>
              <a:rPr lang="zh-CN" altLang="en-US" sz="1600" b="1" dirty="0">
                <a:latin typeface="+mn-ea"/>
              </a:rPr>
              <a:t>中后，如果出现类似下面的</a:t>
            </a:r>
            <a:r>
              <a:rPr lang="zh-CN" altLang="en-US" sz="1600" b="1" dirty="0">
                <a:solidFill>
                  <a:srgbClr val="FF0000"/>
                </a:solidFill>
                <a:latin typeface="+mn-ea"/>
              </a:rPr>
              <a:t>编译报错</a:t>
            </a:r>
            <a:r>
              <a:rPr lang="zh-CN" altLang="en-US" sz="1600" b="1" dirty="0">
                <a:latin typeface="+mn-ea"/>
              </a:rPr>
              <a:t>，则观察源程序编辑窗</a:t>
            </a:r>
            <a:endParaRPr lang="en-US" altLang="zh-CN" sz="1600" b="1" dirty="0">
              <a:latin typeface="+mn-ea"/>
            </a:endParaRPr>
          </a:p>
          <a:p>
            <a:pPr algn="l"/>
            <a:r>
              <a:rPr lang="en-US" altLang="zh-CN" sz="1600" b="1" dirty="0">
                <a:latin typeface="+mn-ea"/>
              </a:rPr>
              <a:t>                                                                              </a:t>
            </a:r>
            <a:r>
              <a:rPr lang="zh-CN" altLang="en-US" sz="1600" b="1" dirty="0">
                <a:latin typeface="+mn-ea"/>
              </a:rPr>
              <a:t>的右下角是否为</a:t>
            </a:r>
            <a:r>
              <a:rPr lang="en-US" altLang="zh-CN" sz="1600" b="1" dirty="0">
                <a:latin typeface="+mn-ea"/>
              </a:rPr>
              <a:t>CR</a:t>
            </a:r>
            <a:r>
              <a:rPr lang="zh-CN" altLang="en-US" sz="1600" b="1" dirty="0">
                <a:latin typeface="+mn-ea"/>
              </a:rPr>
              <a:t>，如果是，</a:t>
            </a:r>
            <a:endParaRPr lang="en-US" altLang="zh-CN" sz="1600" b="1" dirty="0">
              <a:latin typeface="+mn-ea"/>
            </a:endParaRPr>
          </a:p>
          <a:p>
            <a:pPr algn="l"/>
            <a:r>
              <a:rPr lang="en-US" altLang="zh-CN" sz="1600" b="1" dirty="0">
                <a:latin typeface="+mn-ea"/>
              </a:rPr>
              <a:t>                                                                              </a:t>
            </a:r>
            <a:r>
              <a:rPr lang="zh-CN" altLang="en-US" sz="1600" b="1" dirty="0">
                <a:latin typeface="+mn-ea"/>
              </a:rPr>
              <a:t>单击</a:t>
            </a:r>
            <a:r>
              <a:rPr lang="en-US" altLang="zh-CN" sz="1600" b="1" dirty="0">
                <a:latin typeface="+mn-ea"/>
              </a:rPr>
              <a:t>CR</a:t>
            </a:r>
            <a:r>
              <a:rPr lang="zh-CN" altLang="en-US" sz="1600" b="1" dirty="0">
                <a:latin typeface="+mn-ea"/>
              </a:rPr>
              <a:t>，在弹出中选择</a:t>
            </a:r>
            <a:r>
              <a:rPr lang="en-US" altLang="zh-CN" sz="1600" b="1" dirty="0">
                <a:latin typeface="+mn-ea"/>
              </a:rPr>
              <a:t>CRLF</a:t>
            </a:r>
            <a:r>
              <a:rPr lang="zh-CN" altLang="en-US" sz="1600" b="1" dirty="0">
                <a:latin typeface="+mn-ea"/>
              </a:rPr>
              <a:t>，</a:t>
            </a:r>
            <a:endParaRPr lang="en-US" altLang="zh-CN" sz="1600" b="1" dirty="0">
              <a:latin typeface="+mn-ea"/>
            </a:endParaRPr>
          </a:p>
          <a:p>
            <a:pPr algn="l"/>
            <a:r>
              <a:rPr lang="en-US" altLang="zh-CN" sz="1600" b="1" dirty="0">
                <a:latin typeface="+mn-ea"/>
              </a:rPr>
              <a:t>                                                                              </a:t>
            </a:r>
            <a:r>
              <a:rPr lang="zh-CN" altLang="en-US" sz="1600" b="1" dirty="0">
                <a:latin typeface="+mn-ea"/>
              </a:rPr>
              <a:t>再次</a:t>
            </a:r>
            <a:r>
              <a:rPr lang="en-US" altLang="zh-CN" sz="1600" b="1" dirty="0">
                <a:latin typeface="+mn-ea"/>
              </a:rPr>
              <a:t>CTRL+F5</a:t>
            </a:r>
            <a:r>
              <a:rPr lang="zh-CN" altLang="en-US" sz="1600" b="1" dirty="0">
                <a:latin typeface="+mn-ea"/>
              </a:rPr>
              <a:t>运行即可</a:t>
            </a:r>
            <a:endParaRPr lang="en-US" altLang="zh-CN" sz="2800" b="1" dirty="0">
              <a:solidFill>
                <a:srgbClr val="FF0000"/>
              </a:solidFill>
              <a:latin typeface="+mn-ea"/>
            </a:endParaRPr>
          </a:p>
        </p:txBody>
      </p:sp>
      <p:pic>
        <p:nvPicPr>
          <p:cNvPr id="3" name="图片 2">
            <a:extLst>
              <a:ext uri="{FF2B5EF4-FFF2-40B4-BE49-F238E27FC236}">
                <a16:creationId xmlns:a16="http://schemas.microsoft.com/office/drawing/2014/main" id="{744F729A-2D3C-4354-85A0-5C9158A13BF7}"/>
              </a:ext>
            </a:extLst>
          </p:cNvPr>
          <p:cNvPicPr>
            <a:picLocks noChangeAspect="1"/>
          </p:cNvPicPr>
          <p:nvPr/>
        </p:nvPicPr>
        <p:blipFill>
          <a:blip r:embed="rId3"/>
          <a:stretch>
            <a:fillRect/>
          </a:stretch>
        </p:blipFill>
        <p:spPr>
          <a:xfrm>
            <a:off x="8661635" y="3090983"/>
            <a:ext cx="2123810" cy="1933333"/>
          </a:xfrm>
          <a:prstGeom prst="rect">
            <a:avLst/>
          </a:prstGeom>
        </p:spPr>
      </p:pic>
      <p:pic>
        <p:nvPicPr>
          <p:cNvPr id="4" name="图片 3">
            <a:extLst>
              <a:ext uri="{FF2B5EF4-FFF2-40B4-BE49-F238E27FC236}">
                <a16:creationId xmlns:a16="http://schemas.microsoft.com/office/drawing/2014/main" id="{ADD2CE91-BE2A-4B86-AC07-767012B39772}"/>
              </a:ext>
            </a:extLst>
          </p:cNvPr>
          <p:cNvPicPr>
            <a:picLocks noChangeAspect="1"/>
          </p:cNvPicPr>
          <p:nvPr/>
        </p:nvPicPr>
        <p:blipFill>
          <a:blip r:embed="rId4"/>
          <a:stretch>
            <a:fillRect/>
          </a:stretch>
        </p:blipFill>
        <p:spPr>
          <a:xfrm>
            <a:off x="271958" y="1329084"/>
            <a:ext cx="7914286" cy="5314286"/>
          </a:xfrm>
          <a:prstGeom prst="rect">
            <a:avLst/>
          </a:prstGeom>
        </p:spPr>
      </p:pic>
      <p:sp>
        <p:nvSpPr>
          <p:cNvPr id="5" name="箭头: 右 4">
            <a:extLst>
              <a:ext uri="{FF2B5EF4-FFF2-40B4-BE49-F238E27FC236}">
                <a16:creationId xmlns:a16="http://schemas.microsoft.com/office/drawing/2014/main" id="{83A95833-2AE8-4AB2-8186-65B0BE7B5B20}"/>
              </a:ext>
            </a:extLst>
          </p:cNvPr>
          <p:cNvSpPr/>
          <p:nvPr/>
        </p:nvSpPr>
        <p:spPr bwMode="auto">
          <a:xfrm>
            <a:off x="8023460" y="4571893"/>
            <a:ext cx="638175" cy="452423"/>
          </a:xfrm>
          <a:prstGeom prst="rightArrow">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028297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K.</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714254" y="1323970"/>
            <a:ext cx="5885632" cy="236000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600" b="1" dirty="0">
                <a:solidFill>
                  <a:srgbClr val="000000"/>
                </a:solidFill>
                <a:latin typeface="宋体"/>
              </a:rPr>
              <a:t>#include &lt;</a:t>
            </a:r>
            <a:r>
              <a:rPr kumimoji="1" lang="en-US" altLang="zh-CN" sz="1600" b="1" dirty="0" err="1">
                <a:solidFill>
                  <a:srgbClr val="000000"/>
                </a:solidFill>
                <a:latin typeface="宋体"/>
              </a:rPr>
              <a:t>stdio.h</a:t>
            </a:r>
            <a:r>
              <a:rPr kumimoji="1" lang="en-US" altLang="zh-CN" sz="1600" b="1" dirty="0">
                <a:solidFill>
                  <a:srgbClr val="000000"/>
                </a:solidFill>
                <a:latin typeface="宋体"/>
              </a:rPr>
              <a:t>&gt;</a:t>
            </a:r>
          </a:p>
          <a:p>
            <a:pPr fontAlgn="base">
              <a:spcBef>
                <a:spcPct val="0"/>
              </a:spcBef>
              <a:spcAft>
                <a:spcPct val="0"/>
              </a:spcAft>
            </a:pPr>
            <a:r>
              <a:rPr kumimoji="1" lang="en-US" altLang="zh-CN" sz="1600" b="1" dirty="0">
                <a:solidFill>
                  <a:srgbClr val="000000"/>
                </a:solidFill>
                <a:latin typeface="宋体"/>
              </a:rPr>
              <a:t>int main()</a:t>
            </a:r>
          </a:p>
          <a:p>
            <a:pPr fontAlgn="base">
              <a:spcBef>
                <a:spcPct val="0"/>
              </a:spcBef>
              <a:spcAft>
                <a:spcPct val="0"/>
              </a:spcAft>
            </a:pP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ea typeface="宋体" pitchFamily="2" charset="-122"/>
              </a:rPr>
              <a:t>    int a, b;</a:t>
            </a:r>
          </a:p>
          <a:p>
            <a:pPr fontAlgn="base">
              <a:spcBef>
                <a:spcPct val="0"/>
              </a:spcBef>
              <a:spcAft>
                <a:spcPct val="0"/>
              </a:spcAft>
            </a:pPr>
            <a:r>
              <a:rPr kumimoji="1" lang="en-US" altLang="zh-CN" sz="1600" b="1" dirty="0">
                <a:solidFill>
                  <a:srgbClr val="000000"/>
                </a:solidFill>
                <a:latin typeface="宋体"/>
                <a:ea typeface="宋体" pitchFamily="2" charset="-122"/>
              </a:rPr>
              <a:t>    </a:t>
            </a:r>
            <a:r>
              <a:rPr kumimoji="1" lang="en-US" altLang="zh-CN" sz="1600" b="1" dirty="0" err="1">
                <a:solidFill>
                  <a:srgbClr val="000000"/>
                </a:solidFill>
                <a:latin typeface="宋体"/>
                <a:ea typeface="宋体" pitchFamily="2" charset="-122"/>
              </a:rPr>
              <a:t>scanf</a:t>
            </a:r>
            <a:r>
              <a:rPr kumimoji="1" lang="en-US" altLang="zh-CN" sz="1600" b="1" dirty="0">
                <a:solidFill>
                  <a:srgbClr val="000000"/>
                </a:solidFill>
                <a:latin typeface="宋体"/>
                <a:ea typeface="宋体" pitchFamily="2" charset="-122"/>
              </a:rPr>
              <a:t>("%3d%*2d%3d", &amp;a, &amp;b);</a:t>
            </a:r>
            <a:endParaRPr kumimoji="1" lang="en-US" altLang="zh-CN" sz="1600" b="1" dirty="0">
              <a:solidFill>
                <a:srgbClr val="000000"/>
              </a:solidFill>
              <a:latin typeface="宋体"/>
            </a:endParaRP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printf</a:t>
            </a:r>
            <a:r>
              <a:rPr kumimoji="1" lang="en-US" altLang="zh-CN" sz="1600" b="1" dirty="0">
                <a:solidFill>
                  <a:srgbClr val="000000"/>
                </a:solidFill>
                <a:latin typeface="宋体"/>
              </a:rPr>
              <a:t>("%d</a:t>
            </a:r>
            <a:r>
              <a:rPr kumimoji="1" lang="en-US" altLang="zh-CN" sz="1600" b="1" dirty="0">
                <a:solidFill>
                  <a:srgbClr val="FFFF00"/>
                </a:solidFill>
                <a:highlight>
                  <a:srgbClr val="008000"/>
                </a:highlight>
                <a:latin typeface="宋体"/>
              </a:rPr>
              <a:t> %d</a:t>
            </a:r>
            <a:r>
              <a:rPr kumimoji="1" lang="en-US" altLang="zh-CN" sz="1600" b="1" dirty="0">
                <a:solidFill>
                  <a:srgbClr val="000000"/>
                </a:solidFill>
                <a:latin typeface="宋体"/>
              </a:rPr>
              <a:t>\n", a</a:t>
            </a:r>
            <a:r>
              <a:rPr kumimoji="1" lang="en-US" altLang="zh-CN" sz="1600" b="1" dirty="0">
                <a:solidFill>
                  <a:srgbClr val="FFFF00"/>
                </a:solidFill>
                <a:highlight>
                  <a:srgbClr val="008000"/>
                </a:highlight>
                <a:latin typeface="宋体"/>
              </a:rPr>
              <a:t>, b</a:t>
            </a: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rPr>
              <a:t>    return 0;</a:t>
            </a:r>
          </a:p>
          <a:p>
            <a:pPr fontAlgn="base">
              <a:spcBef>
                <a:spcPct val="0"/>
              </a:spcBef>
              <a:spcAft>
                <a:spcPct val="0"/>
              </a:spcAft>
            </a:pPr>
            <a:r>
              <a:rPr kumimoji="1" lang="en-US" altLang="zh-CN" sz="1600" b="1" dirty="0">
                <a:solidFill>
                  <a:srgbClr val="000000"/>
                </a:solidFill>
                <a:latin typeface="宋体"/>
              </a:rPr>
              <a:t>}</a:t>
            </a:r>
            <a:endParaRPr kumimoji="1" lang="zh-CN" altLang="en-US" sz="1600" b="1" dirty="0">
              <a:solidFill>
                <a:srgbClr val="000000"/>
              </a:solidFill>
              <a:latin typeface="宋体"/>
            </a:endParaRP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4" y="3683977"/>
            <a:ext cx="5885632" cy="245671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solidFill>
                  <a:srgbClr val="000000"/>
                </a:solidFill>
                <a:latin typeface="宋体"/>
                <a:ea typeface="宋体" pitchFamily="2" charset="-122"/>
                <a:cs typeface="Times New Roman" charset="0"/>
              </a:rPr>
              <a:t>输入：</a:t>
            </a:r>
            <a:r>
              <a:rPr kumimoji="1" lang="en-US" altLang="zh-CN" sz="1600" b="1" u="sng" dirty="0">
                <a:solidFill>
                  <a:srgbClr val="000000"/>
                </a:solidFill>
                <a:latin typeface="宋体"/>
                <a:ea typeface="宋体" pitchFamily="2" charset="-122"/>
                <a:cs typeface="Times New Roman" charset="0"/>
              </a:rPr>
              <a:t>123456↙</a:t>
            </a:r>
            <a:r>
              <a:rPr kumimoji="1" lang="en-US" altLang="zh-CN" sz="1600" b="1" dirty="0">
                <a:solidFill>
                  <a:srgbClr val="000000"/>
                </a:solidFill>
                <a:latin typeface="宋体"/>
                <a:ea typeface="宋体" pitchFamily="2" charset="-122"/>
                <a:cs typeface="Times New Roman" charset="0"/>
              </a:rPr>
              <a:t>      </a:t>
            </a:r>
            <a:r>
              <a:rPr kumimoji="1" lang="zh-CN" altLang="en-US" sz="1600" b="1" dirty="0">
                <a:latin typeface="宋体"/>
                <a:ea typeface="宋体" pitchFamily="2" charset="-122"/>
                <a:cs typeface="Times New Roman" charset="0"/>
              </a:rPr>
              <a:t>，输出：</a:t>
            </a:r>
            <a:endParaRPr kumimoji="1" lang="en-US" altLang="zh-CN" sz="1600" b="1" dirty="0">
              <a:latin typeface="宋体"/>
              <a:ea typeface="宋体" pitchFamily="2" charset="-122"/>
              <a:cs typeface="Times New Roman" charset="0"/>
            </a:endParaRPr>
          </a:p>
          <a:p>
            <a:pPr fontAlgn="base">
              <a:spcBef>
                <a:spcPct val="0"/>
              </a:spcBef>
              <a:spcAft>
                <a:spcPct val="0"/>
              </a:spcAft>
            </a:pPr>
            <a:endParaRPr kumimoji="1" lang="en-US" altLang="zh-CN" sz="1600" b="1" dirty="0">
              <a:solidFill>
                <a:srgbClr val="000000"/>
              </a:solidFill>
              <a:latin typeface="宋体"/>
              <a:ea typeface="宋体" pitchFamily="2" charset="-122"/>
              <a:cs typeface="Times New Roman" charset="0"/>
            </a:endParaRPr>
          </a:p>
          <a:p>
            <a:pPr fontAlgn="base">
              <a:spcBef>
                <a:spcPct val="0"/>
              </a:spcBef>
              <a:spcAft>
                <a:spcPct val="0"/>
              </a:spcAft>
            </a:pPr>
            <a:r>
              <a:rPr kumimoji="1" lang="zh-CN" altLang="en-US" sz="1600" b="1" dirty="0">
                <a:solidFill>
                  <a:srgbClr val="000000"/>
                </a:solidFill>
                <a:latin typeface="宋体"/>
                <a:ea typeface="宋体" pitchFamily="2" charset="-122"/>
                <a:cs typeface="Times New Roman" charset="0"/>
              </a:rPr>
              <a:t>输入：</a:t>
            </a:r>
            <a:r>
              <a:rPr kumimoji="1" lang="en-US" altLang="zh-CN" sz="1600" b="1" dirty="0">
                <a:solidFill>
                  <a:srgbClr val="000000"/>
                </a:solidFill>
                <a:latin typeface="宋体"/>
                <a:ea typeface="宋体" pitchFamily="2" charset="-122"/>
                <a:cs typeface="Times New Roman" charset="0"/>
              </a:rPr>
              <a:t>12345678↙    </a:t>
            </a:r>
            <a:r>
              <a:rPr kumimoji="1" lang="zh-CN" altLang="en-US" sz="1600" b="1" dirty="0">
                <a:latin typeface="宋体"/>
                <a:ea typeface="宋体" pitchFamily="2" charset="-122"/>
                <a:cs typeface="Times New Roman" charset="0"/>
              </a:rPr>
              <a:t>，输出：</a:t>
            </a:r>
            <a:endParaRPr kumimoji="1" lang="en-US" altLang="zh-CN" sz="1600" b="1" dirty="0">
              <a:solidFill>
                <a:srgbClr val="FF0000"/>
              </a:solidFill>
              <a:latin typeface="宋体"/>
              <a:ea typeface="宋体" pitchFamily="2" charset="-122"/>
              <a:cs typeface="Times New Roman" charset="0"/>
            </a:endParaRPr>
          </a:p>
          <a:p>
            <a:pPr fontAlgn="base">
              <a:spcBef>
                <a:spcPct val="0"/>
              </a:spcBef>
              <a:spcAft>
                <a:spcPct val="0"/>
              </a:spcAft>
            </a:pPr>
            <a:endParaRPr kumimoji="1" lang="en-US" altLang="zh-CN" sz="1600" b="1" dirty="0">
              <a:solidFill>
                <a:srgbClr val="000000"/>
              </a:solidFill>
              <a:latin typeface="宋体"/>
              <a:ea typeface="宋体" pitchFamily="2" charset="-122"/>
              <a:cs typeface="Times New Roman" charset="0"/>
            </a:endParaRPr>
          </a:p>
          <a:p>
            <a:pPr fontAlgn="base">
              <a:spcBef>
                <a:spcPct val="0"/>
              </a:spcBef>
              <a:spcAft>
                <a:spcPct val="0"/>
              </a:spcAft>
            </a:pPr>
            <a:r>
              <a:rPr kumimoji="1" lang="zh-CN" altLang="en-US" sz="1600" b="1" dirty="0">
                <a:solidFill>
                  <a:srgbClr val="000000"/>
                </a:solidFill>
                <a:latin typeface="宋体"/>
                <a:ea typeface="宋体" pitchFamily="2" charset="-122"/>
                <a:cs typeface="Times New Roman" charset="0"/>
              </a:rPr>
              <a:t>输入：</a:t>
            </a:r>
            <a:r>
              <a:rPr kumimoji="1" lang="en-US" altLang="zh-CN" sz="1600" b="1" u="sng" dirty="0">
                <a:solidFill>
                  <a:srgbClr val="000000"/>
                </a:solidFill>
                <a:latin typeface="宋体"/>
                <a:ea typeface="宋体" pitchFamily="2" charset="-122"/>
                <a:cs typeface="Times New Roman" charset="0"/>
              </a:rPr>
              <a:t>123456789↙</a:t>
            </a:r>
            <a:r>
              <a:rPr kumimoji="1" lang="en-US" altLang="zh-CN" sz="1600" b="1" dirty="0">
                <a:solidFill>
                  <a:srgbClr val="000000"/>
                </a:solidFill>
                <a:latin typeface="宋体"/>
                <a:ea typeface="宋体" pitchFamily="2" charset="-122"/>
                <a:cs typeface="Times New Roman" charset="0"/>
              </a:rPr>
              <a:t>   </a:t>
            </a:r>
            <a:r>
              <a:rPr kumimoji="1" lang="zh-CN" altLang="en-US" sz="1600" b="1" dirty="0">
                <a:latin typeface="宋体"/>
                <a:ea typeface="宋体" pitchFamily="2" charset="-122"/>
                <a:cs typeface="Times New Roman" charset="0"/>
              </a:rPr>
              <a:t>，输出：</a:t>
            </a:r>
            <a:endParaRPr kumimoji="1" lang="en-US" altLang="zh-CN" sz="1600" b="1" dirty="0">
              <a:latin typeface="宋体"/>
              <a:ea typeface="宋体" pitchFamily="2" charset="-122"/>
              <a:cs typeface="Times New Roman" charset="0"/>
            </a:endParaRPr>
          </a:p>
          <a:p>
            <a:pPr fontAlgn="base">
              <a:spcBef>
                <a:spcPct val="0"/>
              </a:spcBef>
              <a:spcAft>
                <a:spcPct val="0"/>
              </a:spcAft>
            </a:pPr>
            <a:endParaRPr kumimoji="1" lang="en-US" altLang="zh-CN" sz="1600" b="1" dirty="0">
              <a:solidFill>
                <a:srgbClr val="000000"/>
              </a:solidFill>
              <a:latin typeface="宋体"/>
              <a:ea typeface="宋体" pitchFamily="2" charset="-122"/>
              <a:cs typeface="Times New Roman" charset="0"/>
            </a:endParaRPr>
          </a:p>
          <a:p>
            <a:pPr fontAlgn="base">
              <a:spcBef>
                <a:spcPct val="0"/>
              </a:spcBef>
              <a:spcAft>
                <a:spcPct val="0"/>
              </a:spcAft>
            </a:pPr>
            <a:r>
              <a:rPr kumimoji="1" lang="zh-CN" altLang="en-US" sz="1600" b="1" dirty="0">
                <a:solidFill>
                  <a:srgbClr val="000000"/>
                </a:solidFill>
                <a:latin typeface="宋体"/>
                <a:ea typeface="宋体" pitchFamily="2" charset="-122"/>
                <a:cs typeface="Times New Roman" charset="0"/>
              </a:rPr>
              <a:t>输入：</a:t>
            </a:r>
            <a:r>
              <a:rPr kumimoji="1" lang="en-US" altLang="zh-CN" sz="1600" b="1" u="sng" dirty="0">
                <a:solidFill>
                  <a:srgbClr val="000000"/>
                </a:solidFill>
                <a:latin typeface="宋体"/>
                <a:ea typeface="宋体" pitchFamily="2" charset="-122"/>
                <a:cs typeface="Times New Roman" charset="0"/>
              </a:rPr>
              <a:t>123 45 678↙</a:t>
            </a:r>
            <a:r>
              <a:rPr kumimoji="1" lang="zh-CN" altLang="en-US" sz="1600" b="1" dirty="0">
                <a:latin typeface="宋体"/>
                <a:ea typeface="宋体" pitchFamily="2" charset="-122"/>
                <a:cs typeface="Times New Roman" charset="0"/>
              </a:rPr>
              <a:t>  ，输出：</a:t>
            </a:r>
            <a:endParaRPr kumimoji="1" lang="en-US" altLang="zh-CN" sz="1600" b="1" dirty="0">
              <a:latin typeface="宋体"/>
              <a:ea typeface="宋体" pitchFamily="2" charset="-122"/>
              <a:cs typeface="Times New Roman" charset="0"/>
            </a:endParaRPr>
          </a:p>
        </p:txBody>
      </p:sp>
      <p:sp>
        <p:nvSpPr>
          <p:cNvPr id="5" name="矩形 4">
            <a:extLst>
              <a:ext uri="{FF2B5EF4-FFF2-40B4-BE49-F238E27FC236}">
                <a16:creationId xmlns:a16="http://schemas.microsoft.com/office/drawing/2014/main" id="{F9BFAE3D-481C-44E2-8B1B-6DF84209748D}"/>
              </a:ext>
            </a:extLst>
          </p:cNvPr>
          <p:cNvSpPr/>
          <p:nvPr/>
        </p:nvSpPr>
        <p:spPr bwMode="auto">
          <a:xfrm>
            <a:off x="592114" y="1323972"/>
            <a:ext cx="5122140" cy="236000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en-US" altLang="zh-CN" sz="1600" b="1" dirty="0">
                <a:solidFill>
                  <a:srgbClr val="000000"/>
                </a:solidFill>
                <a:latin typeface="+mn-ea"/>
              </a:rPr>
              <a:t>    int a, b;</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scanf</a:t>
            </a:r>
            <a:r>
              <a:rPr kumimoji="1" lang="en-US" altLang="zh-CN" sz="1600" b="1" dirty="0">
                <a:solidFill>
                  <a:srgbClr val="000000"/>
                </a:solidFill>
                <a:latin typeface="+mn-ea"/>
              </a:rPr>
              <a:t>("%3d%3d", &amp;a, &amp;b);</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("%d</a:t>
            </a:r>
            <a:r>
              <a:rPr kumimoji="1" lang="en-US" altLang="zh-CN" sz="1600" b="1" dirty="0">
                <a:solidFill>
                  <a:srgbClr val="FFFF00"/>
                </a:solidFill>
                <a:highlight>
                  <a:srgbClr val="008000"/>
                </a:highlight>
                <a:latin typeface="+mn-ea"/>
              </a:rPr>
              <a:t> %d</a:t>
            </a:r>
            <a:r>
              <a:rPr kumimoji="1" lang="en-US" altLang="zh-CN" sz="1600" b="1" dirty="0">
                <a:solidFill>
                  <a:srgbClr val="000000"/>
                </a:solidFill>
                <a:latin typeface="+mn-ea"/>
              </a:rPr>
              <a:t>\n", a</a:t>
            </a:r>
            <a:r>
              <a:rPr kumimoji="1" lang="en-US" altLang="zh-CN" sz="1600" b="1" dirty="0">
                <a:solidFill>
                  <a:srgbClr val="FFFF00"/>
                </a:solidFill>
                <a:highlight>
                  <a:srgbClr val="008000"/>
                </a:highlight>
                <a:latin typeface="+mn-ea"/>
              </a:rPr>
              <a:t>,</a:t>
            </a:r>
            <a:r>
              <a:rPr kumimoji="1" lang="zh-CN" altLang="en-US" sz="1600" b="1" dirty="0">
                <a:solidFill>
                  <a:srgbClr val="FFFF00"/>
                </a:solidFill>
                <a:highlight>
                  <a:srgbClr val="008000"/>
                </a:highlight>
                <a:latin typeface="+mn-ea"/>
              </a:rPr>
              <a:t> </a:t>
            </a:r>
            <a:r>
              <a:rPr kumimoji="1" lang="en-US" altLang="zh-CN" sz="1600" b="1" dirty="0">
                <a:solidFill>
                  <a:srgbClr val="FFFF00"/>
                </a:solidFill>
                <a:highlight>
                  <a:srgbClr val="008000"/>
                </a:highlight>
                <a:latin typeface="+mn-ea"/>
              </a:rPr>
              <a:t>b</a:t>
            </a:r>
            <a:r>
              <a:rPr kumimoji="1" lang="en-US" altLang="zh-CN" sz="1600" b="1" dirty="0">
                <a:solidFill>
                  <a:srgbClr val="000000"/>
                </a:solidFill>
                <a:latin typeface="+mn-ea"/>
              </a:rPr>
              <a:t>);</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endParaRPr kumimoji="1" lang="zh-CN" altLang="en-US" sz="1600" b="1" dirty="0">
              <a:solidFill>
                <a:srgbClr val="000000"/>
              </a:solidFill>
              <a:latin typeface="+mn-ea"/>
            </a:endParaRPr>
          </a:p>
        </p:txBody>
      </p:sp>
      <p:sp>
        <p:nvSpPr>
          <p:cNvPr id="7" name="矩形 6">
            <a:extLst>
              <a:ext uri="{FF2B5EF4-FFF2-40B4-BE49-F238E27FC236}">
                <a16:creationId xmlns:a16="http://schemas.microsoft.com/office/drawing/2014/main" id="{884F7020-1E85-4E42-85B3-DF1599847D9A}"/>
              </a:ext>
            </a:extLst>
          </p:cNvPr>
          <p:cNvSpPr/>
          <p:nvPr/>
        </p:nvSpPr>
        <p:spPr bwMode="auto">
          <a:xfrm>
            <a:off x="592114" y="3687644"/>
            <a:ext cx="5122140" cy="244938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宋体"/>
                <a:ea typeface="宋体" pitchFamily="2" charset="-122"/>
              </a:rPr>
              <a:t>输入：</a:t>
            </a:r>
            <a:r>
              <a:rPr kumimoji="1" lang="en-US" altLang="zh-CN" sz="1200" b="1" u="sng" dirty="0">
                <a:latin typeface="宋体"/>
                <a:ea typeface="宋体" pitchFamily="2" charset="-122"/>
              </a:rPr>
              <a:t>12</a:t>
            </a:r>
            <a:r>
              <a:rPr kumimoji="1" lang="en-US" altLang="zh-CN" sz="1200" b="1" u="sng" dirty="0">
                <a:latin typeface="宋体"/>
                <a:ea typeface="宋体" pitchFamily="2" charset="-122"/>
                <a:cs typeface="Times New Roman" charset="0"/>
              </a:rPr>
              <a:t>↙ 345↙</a:t>
            </a:r>
            <a:r>
              <a:rPr kumimoji="1" lang="en-US" altLang="zh-CN" sz="1200" b="1" dirty="0">
                <a:latin typeface="宋体"/>
                <a:ea typeface="宋体" pitchFamily="2" charset="-122"/>
                <a:cs typeface="Times New Roman" charset="0"/>
              </a:rPr>
              <a:t>   </a:t>
            </a:r>
            <a:r>
              <a:rPr kumimoji="1" lang="zh-CN" altLang="en-US" sz="1200" b="1" dirty="0">
                <a:latin typeface="宋体"/>
                <a:ea typeface="宋体" pitchFamily="2" charset="-122"/>
                <a:cs typeface="Times New Roman" charset="0"/>
              </a:rPr>
              <a:t>，输出：</a:t>
            </a:r>
            <a:endParaRPr kumimoji="1" lang="en-US" altLang="zh-CN" sz="1200" b="1" dirty="0">
              <a:latin typeface="宋体"/>
              <a:ea typeface="宋体" pitchFamily="2" charset="-122"/>
              <a:cs typeface="Times New Roman" charset="0"/>
            </a:endParaRPr>
          </a:p>
          <a:p>
            <a:pPr fontAlgn="base">
              <a:spcBef>
                <a:spcPct val="0"/>
              </a:spcBef>
              <a:spcAft>
                <a:spcPct val="0"/>
              </a:spcAft>
            </a:pPr>
            <a:endParaRPr kumimoji="1" lang="en-US" altLang="zh-CN" sz="1200" b="1" dirty="0">
              <a:latin typeface="宋体"/>
              <a:ea typeface="宋体" pitchFamily="2" charset="-122"/>
            </a:endParaRPr>
          </a:p>
          <a:p>
            <a:pPr fontAlgn="base">
              <a:spcBef>
                <a:spcPct val="0"/>
              </a:spcBef>
              <a:spcAft>
                <a:spcPct val="0"/>
              </a:spcAft>
            </a:pPr>
            <a:r>
              <a:rPr kumimoji="1" lang="zh-CN" altLang="en-US" sz="1200" b="1" dirty="0">
                <a:latin typeface="宋体"/>
                <a:ea typeface="宋体" pitchFamily="2" charset="-122"/>
              </a:rPr>
              <a:t>输入：</a:t>
            </a:r>
            <a:r>
              <a:rPr kumimoji="1" lang="en-US" altLang="zh-CN" sz="1200" b="1" u="sng" dirty="0">
                <a:latin typeface="宋体"/>
                <a:ea typeface="宋体" pitchFamily="2" charset="-122"/>
                <a:cs typeface="Times New Roman" charset="0"/>
              </a:rPr>
              <a:t>12↙ 3456↙</a:t>
            </a:r>
            <a:r>
              <a:rPr kumimoji="1" lang="zh-CN" altLang="en-US" sz="1200" b="1" dirty="0">
                <a:latin typeface="宋体"/>
                <a:ea typeface="宋体" pitchFamily="2" charset="-122"/>
                <a:cs typeface="Times New Roman" charset="0"/>
              </a:rPr>
              <a:t>  ，输出：</a:t>
            </a:r>
            <a:endParaRPr kumimoji="1" lang="en-US" altLang="zh-CN" sz="1200" b="1" dirty="0">
              <a:latin typeface="宋体"/>
              <a:ea typeface="宋体" pitchFamily="2" charset="-122"/>
              <a:cs typeface="Times New Roman" charset="0"/>
            </a:endParaRPr>
          </a:p>
          <a:p>
            <a:pPr fontAlgn="base">
              <a:spcBef>
                <a:spcPct val="0"/>
              </a:spcBef>
              <a:spcAft>
                <a:spcPct val="0"/>
              </a:spcAft>
            </a:pPr>
            <a:endParaRPr kumimoji="1" lang="en-US" altLang="zh-CN" sz="1200" b="1" dirty="0">
              <a:latin typeface="宋体"/>
              <a:ea typeface="宋体" pitchFamily="2" charset="-122"/>
            </a:endParaRPr>
          </a:p>
          <a:p>
            <a:pPr fontAlgn="base">
              <a:spcBef>
                <a:spcPct val="0"/>
              </a:spcBef>
              <a:spcAft>
                <a:spcPct val="0"/>
              </a:spcAft>
            </a:pPr>
            <a:r>
              <a:rPr kumimoji="1" lang="zh-CN" altLang="en-US" sz="1200" b="1" dirty="0">
                <a:latin typeface="宋体"/>
                <a:ea typeface="宋体" pitchFamily="2" charset="-122"/>
              </a:rPr>
              <a:t>输入：</a:t>
            </a:r>
            <a:r>
              <a:rPr kumimoji="1" lang="en-US" altLang="zh-CN" sz="1200" b="1" u="sng" dirty="0">
                <a:latin typeface="宋体"/>
                <a:ea typeface="宋体" pitchFamily="2" charset="-122"/>
                <a:cs typeface="Times New Roman" charset="0"/>
              </a:rPr>
              <a:t>123↙456↙</a:t>
            </a:r>
            <a:r>
              <a:rPr kumimoji="1" lang="en-US" altLang="zh-CN" sz="1200" b="1" dirty="0">
                <a:latin typeface="宋体"/>
                <a:ea typeface="宋体" pitchFamily="2" charset="-122"/>
                <a:cs typeface="Times New Roman" charset="0"/>
              </a:rPr>
              <a:t>   </a:t>
            </a:r>
            <a:r>
              <a:rPr kumimoji="1" lang="zh-CN" altLang="en-US" sz="1200" b="1" dirty="0">
                <a:latin typeface="宋体"/>
                <a:ea typeface="宋体" pitchFamily="2" charset="-122"/>
                <a:cs typeface="Times New Roman" charset="0"/>
              </a:rPr>
              <a:t>，输出：</a:t>
            </a:r>
            <a:endParaRPr kumimoji="1" lang="en-US" altLang="zh-CN" sz="1200" b="1" dirty="0">
              <a:latin typeface="宋体"/>
              <a:ea typeface="宋体" pitchFamily="2" charset="-122"/>
              <a:cs typeface="Times New Roman" charset="0"/>
            </a:endParaRPr>
          </a:p>
          <a:p>
            <a:pPr fontAlgn="base">
              <a:spcBef>
                <a:spcPct val="0"/>
              </a:spcBef>
              <a:spcAft>
                <a:spcPct val="0"/>
              </a:spcAft>
            </a:pPr>
            <a:endParaRPr kumimoji="1" lang="en-US" altLang="zh-CN" sz="1200" b="1" dirty="0">
              <a:latin typeface="宋体"/>
              <a:ea typeface="宋体" pitchFamily="2" charset="-122"/>
            </a:endParaRPr>
          </a:p>
          <a:p>
            <a:pPr fontAlgn="base">
              <a:spcBef>
                <a:spcPct val="0"/>
              </a:spcBef>
              <a:spcAft>
                <a:spcPct val="0"/>
              </a:spcAft>
            </a:pPr>
            <a:r>
              <a:rPr kumimoji="1" lang="zh-CN" altLang="en-US" sz="1200" b="1" dirty="0">
                <a:latin typeface="宋体"/>
                <a:ea typeface="宋体" pitchFamily="2" charset="-122"/>
              </a:rPr>
              <a:t>输入：</a:t>
            </a:r>
            <a:r>
              <a:rPr kumimoji="1" lang="en-US" altLang="zh-CN" sz="1200" b="1" u="sng" dirty="0">
                <a:latin typeface="宋体"/>
                <a:ea typeface="宋体" pitchFamily="2" charset="-122"/>
                <a:cs typeface="Times New Roman" charset="0"/>
              </a:rPr>
              <a:t>1234︺5678↙</a:t>
            </a:r>
            <a:r>
              <a:rPr kumimoji="1" lang="zh-CN" altLang="en-US" sz="1200" b="1" dirty="0">
                <a:latin typeface="宋体"/>
                <a:ea typeface="宋体" pitchFamily="2" charset="-122"/>
                <a:cs typeface="Times New Roman" charset="0"/>
              </a:rPr>
              <a:t> ，输出：</a:t>
            </a:r>
            <a:endParaRPr kumimoji="1" lang="en-US" altLang="zh-CN" sz="1200" b="1" dirty="0">
              <a:latin typeface="宋体"/>
              <a:ea typeface="宋体" pitchFamily="2" charset="-122"/>
            </a:endParaRPr>
          </a:p>
          <a:p>
            <a:pPr fontAlgn="base">
              <a:spcBef>
                <a:spcPct val="0"/>
              </a:spcBef>
              <a:spcAft>
                <a:spcPct val="0"/>
              </a:spcAft>
            </a:pPr>
            <a:endParaRPr kumimoji="1" lang="en-US" altLang="zh-CN" sz="1200" b="1" u="sng" dirty="0">
              <a:latin typeface="宋体"/>
              <a:ea typeface="宋体" pitchFamily="2" charset="-122"/>
            </a:endParaRPr>
          </a:p>
          <a:p>
            <a:pPr fontAlgn="base">
              <a:spcBef>
                <a:spcPct val="0"/>
              </a:spcBef>
              <a:spcAft>
                <a:spcPct val="0"/>
              </a:spcAft>
            </a:pPr>
            <a:r>
              <a:rPr kumimoji="1" lang="zh-CN" altLang="en-US" sz="1200" b="1" dirty="0">
                <a:latin typeface="宋体"/>
                <a:ea typeface="宋体" pitchFamily="2" charset="-122"/>
              </a:rPr>
              <a:t>输入：</a:t>
            </a:r>
            <a:r>
              <a:rPr kumimoji="1" lang="en-US" altLang="zh-CN" sz="1200" b="1" u="sng" dirty="0">
                <a:latin typeface="宋体"/>
                <a:ea typeface="宋体" pitchFamily="2" charset="-122"/>
                <a:cs typeface="Times New Roman" charset="0"/>
              </a:rPr>
              <a:t>123456↙</a:t>
            </a:r>
            <a:r>
              <a:rPr kumimoji="1" lang="en-US" altLang="zh-CN" sz="1200" b="1" dirty="0">
                <a:latin typeface="宋体"/>
                <a:ea typeface="宋体" pitchFamily="2" charset="-122"/>
                <a:cs typeface="Times New Roman" charset="0"/>
              </a:rPr>
              <a:t>     </a:t>
            </a:r>
            <a:r>
              <a:rPr kumimoji="1" lang="zh-CN" altLang="en-US" sz="1200" b="1" dirty="0">
                <a:latin typeface="宋体"/>
                <a:ea typeface="宋体" pitchFamily="2" charset="-122"/>
                <a:cs typeface="Times New Roman" charset="0"/>
              </a:rPr>
              <a:t>，输出：</a:t>
            </a:r>
            <a:endParaRPr kumimoji="1" lang="en-US" altLang="zh-CN" sz="1200" b="1" dirty="0">
              <a:latin typeface="宋体"/>
              <a:ea typeface="宋体" pitchFamily="2" charset="-122"/>
              <a:cs typeface="Times New Roman" charset="0"/>
            </a:endParaRPr>
          </a:p>
          <a:p>
            <a:pPr fontAlgn="base">
              <a:spcBef>
                <a:spcPct val="0"/>
              </a:spcBef>
              <a:spcAft>
                <a:spcPct val="0"/>
              </a:spcAft>
            </a:pPr>
            <a:endParaRPr kumimoji="1" lang="en-US" altLang="zh-CN" sz="1200" b="1" u="sng" dirty="0">
              <a:latin typeface="宋体"/>
              <a:ea typeface="宋体" pitchFamily="2" charset="-122"/>
            </a:endParaRPr>
          </a:p>
          <a:p>
            <a:pPr fontAlgn="base">
              <a:spcBef>
                <a:spcPct val="0"/>
              </a:spcBef>
              <a:spcAft>
                <a:spcPct val="0"/>
              </a:spcAft>
            </a:pPr>
            <a:r>
              <a:rPr kumimoji="1" lang="zh-CN" altLang="en-US" sz="1200" b="1" dirty="0">
                <a:latin typeface="宋体"/>
                <a:ea typeface="宋体" pitchFamily="2" charset="-122"/>
              </a:rPr>
              <a:t>输入：</a:t>
            </a:r>
            <a:r>
              <a:rPr kumimoji="1" lang="en-US" altLang="zh-CN" sz="1200" b="1" u="sng" dirty="0">
                <a:latin typeface="宋体"/>
                <a:ea typeface="宋体" pitchFamily="2" charset="-122"/>
              </a:rPr>
              <a:t>1</a:t>
            </a:r>
            <a:r>
              <a:rPr kumimoji="1" lang="en-US" altLang="zh-CN" sz="1200" b="1" u="sng" dirty="0">
                <a:latin typeface="宋体"/>
                <a:ea typeface="宋体" pitchFamily="2" charset="-122"/>
                <a:cs typeface="Times New Roman" charset="0"/>
              </a:rPr>
              <a:t>2345678↙</a:t>
            </a:r>
            <a:r>
              <a:rPr kumimoji="1" lang="en-US" altLang="zh-CN" sz="1200" b="1" dirty="0">
                <a:latin typeface="宋体"/>
                <a:ea typeface="宋体" pitchFamily="2" charset="-122"/>
                <a:cs typeface="Times New Roman" charset="0"/>
              </a:rPr>
              <a:t>   </a:t>
            </a:r>
            <a:r>
              <a:rPr kumimoji="1" lang="zh-CN" altLang="en-US" sz="1200" b="1" dirty="0">
                <a:latin typeface="宋体"/>
                <a:ea typeface="宋体" pitchFamily="2" charset="-122"/>
                <a:cs typeface="Times New Roman" charset="0"/>
              </a:rPr>
              <a:t>，输出：</a:t>
            </a:r>
            <a:endParaRPr kumimoji="1" lang="en-US" altLang="zh-CN" sz="1200" b="1" dirty="0">
              <a:latin typeface="宋体"/>
              <a:ea typeface="宋体" pitchFamily="2" charset="-122"/>
              <a:cs typeface="Times New Roman" charset="0"/>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solidFill>
                  <a:srgbClr val="FF0000"/>
                </a:solidFill>
                <a:latin typeface="+mn-ea"/>
              </a:rPr>
              <a:t>注：特别关注第</a:t>
            </a:r>
            <a:r>
              <a:rPr kumimoji="1" lang="en-US" altLang="zh-CN" sz="1200" b="1" dirty="0">
                <a:solidFill>
                  <a:srgbClr val="FF0000"/>
                </a:solidFill>
                <a:latin typeface="+mn-ea"/>
              </a:rPr>
              <a:t>4</a:t>
            </a:r>
            <a:r>
              <a:rPr kumimoji="1" lang="zh-CN" altLang="en-US" sz="1200" b="1" dirty="0">
                <a:solidFill>
                  <a:srgbClr val="FF0000"/>
                </a:solidFill>
                <a:latin typeface="+mn-ea"/>
              </a:rPr>
              <a:t>项的结果，想想为什么？</a:t>
            </a:r>
            <a:endParaRPr kumimoji="1" lang="en-US" altLang="zh-CN" sz="1200" b="1" dirty="0">
              <a:solidFill>
                <a:srgbClr val="FF0000"/>
              </a:solidFill>
              <a:latin typeface="+mn-ea"/>
            </a:endParaRPr>
          </a:p>
        </p:txBody>
      </p:sp>
      <p:sp>
        <p:nvSpPr>
          <p:cNvPr id="8" name="矩形 7">
            <a:extLst>
              <a:ext uri="{FF2B5EF4-FFF2-40B4-BE49-F238E27FC236}">
                <a16:creationId xmlns:a16="http://schemas.microsoft.com/office/drawing/2014/main" id="{B3CF29FC-145E-4F6B-97EC-4C0FF5963AAF}"/>
              </a:ext>
            </a:extLst>
          </p:cNvPr>
          <p:cNvSpPr/>
          <p:nvPr/>
        </p:nvSpPr>
        <p:spPr bwMode="auto">
          <a:xfrm>
            <a:off x="590588" y="6137029"/>
            <a:ext cx="11009297" cy="61633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solidFill>
                  <a:srgbClr val="FF0000"/>
                </a:solidFill>
                <a:latin typeface="+mn-ea"/>
              </a:rPr>
              <a:t>考查上题得出的</a:t>
            </a:r>
            <a:r>
              <a:rPr kumimoji="1" lang="en-US" altLang="zh-CN" sz="1600" b="1" dirty="0" err="1">
                <a:solidFill>
                  <a:srgbClr val="FF0000"/>
                </a:solidFill>
                <a:latin typeface="+mn-ea"/>
              </a:rPr>
              <a:t>scanf</a:t>
            </a:r>
            <a:r>
              <a:rPr kumimoji="1" lang="zh-CN" altLang="en-US" sz="1600" b="1" dirty="0">
                <a:solidFill>
                  <a:srgbClr val="FF0000"/>
                </a:solidFill>
                <a:latin typeface="+mn-ea"/>
              </a:rPr>
              <a:t>终止条件的结论是否完整，如果不完整，补充修改上题的结论</a:t>
            </a:r>
            <a:endParaRPr kumimoji="1" lang="en-US" altLang="zh-CN" sz="1600" b="1" dirty="0">
              <a:solidFill>
                <a:srgbClr val="FF0000"/>
              </a:solidFill>
              <a:latin typeface="+mn-ea"/>
            </a:endParaRPr>
          </a:p>
        </p:txBody>
      </p:sp>
      <p:pic>
        <p:nvPicPr>
          <p:cNvPr id="12" name="图片 11">
            <a:extLst>
              <a:ext uri="{FF2B5EF4-FFF2-40B4-BE49-F238E27FC236}">
                <a16:creationId xmlns:a16="http://schemas.microsoft.com/office/drawing/2014/main" id="{ACE7941E-A01F-40E9-8FB0-AEB8ED1276B6}"/>
              </a:ext>
            </a:extLst>
          </p:cNvPr>
          <p:cNvPicPr>
            <a:picLocks noChangeAspect="1"/>
          </p:cNvPicPr>
          <p:nvPr/>
        </p:nvPicPr>
        <p:blipFill>
          <a:blip r:embed="rId2"/>
          <a:stretch>
            <a:fillRect/>
          </a:stretch>
        </p:blipFill>
        <p:spPr>
          <a:xfrm>
            <a:off x="2676539" y="3710354"/>
            <a:ext cx="1425903" cy="497801"/>
          </a:xfrm>
          <a:prstGeom prst="rect">
            <a:avLst/>
          </a:prstGeom>
        </p:spPr>
      </p:pic>
      <p:pic>
        <p:nvPicPr>
          <p:cNvPr id="14" name="图片 13">
            <a:extLst>
              <a:ext uri="{FF2B5EF4-FFF2-40B4-BE49-F238E27FC236}">
                <a16:creationId xmlns:a16="http://schemas.microsoft.com/office/drawing/2014/main" id="{778BB1A4-C2C9-48A9-8DE6-AE18D706F117}"/>
              </a:ext>
            </a:extLst>
          </p:cNvPr>
          <p:cNvPicPr>
            <a:picLocks noChangeAspect="1"/>
          </p:cNvPicPr>
          <p:nvPr/>
        </p:nvPicPr>
        <p:blipFill>
          <a:blip r:embed="rId3"/>
          <a:stretch>
            <a:fillRect/>
          </a:stretch>
        </p:blipFill>
        <p:spPr>
          <a:xfrm>
            <a:off x="4205425" y="3710354"/>
            <a:ext cx="1430656" cy="497801"/>
          </a:xfrm>
          <a:prstGeom prst="rect">
            <a:avLst/>
          </a:prstGeom>
        </p:spPr>
      </p:pic>
      <p:pic>
        <p:nvPicPr>
          <p:cNvPr id="16" name="图片 15">
            <a:extLst>
              <a:ext uri="{FF2B5EF4-FFF2-40B4-BE49-F238E27FC236}">
                <a16:creationId xmlns:a16="http://schemas.microsoft.com/office/drawing/2014/main" id="{D5C2706C-5976-481E-8132-39D61F7471F0}"/>
              </a:ext>
            </a:extLst>
          </p:cNvPr>
          <p:cNvPicPr>
            <a:picLocks noChangeAspect="1"/>
          </p:cNvPicPr>
          <p:nvPr/>
        </p:nvPicPr>
        <p:blipFill>
          <a:blip r:embed="rId4"/>
          <a:stretch>
            <a:fillRect/>
          </a:stretch>
        </p:blipFill>
        <p:spPr>
          <a:xfrm>
            <a:off x="2676539" y="4447870"/>
            <a:ext cx="1425903" cy="493582"/>
          </a:xfrm>
          <a:prstGeom prst="rect">
            <a:avLst/>
          </a:prstGeom>
        </p:spPr>
      </p:pic>
      <p:pic>
        <p:nvPicPr>
          <p:cNvPr id="18" name="图片 17">
            <a:extLst>
              <a:ext uri="{FF2B5EF4-FFF2-40B4-BE49-F238E27FC236}">
                <a16:creationId xmlns:a16="http://schemas.microsoft.com/office/drawing/2014/main" id="{B64BE6B7-B427-4D00-BA4E-D01BFF078C55}"/>
              </a:ext>
            </a:extLst>
          </p:cNvPr>
          <p:cNvPicPr>
            <a:picLocks noChangeAspect="1"/>
          </p:cNvPicPr>
          <p:nvPr/>
        </p:nvPicPr>
        <p:blipFill>
          <a:blip r:embed="rId5"/>
          <a:stretch>
            <a:fillRect/>
          </a:stretch>
        </p:blipFill>
        <p:spPr>
          <a:xfrm>
            <a:off x="4235571" y="4514024"/>
            <a:ext cx="1400510" cy="389491"/>
          </a:xfrm>
          <a:prstGeom prst="rect">
            <a:avLst/>
          </a:prstGeom>
        </p:spPr>
      </p:pic>
      <p:pic>
        <p:nvPicPr>
          <p:cNvPr id="20" name="图片 19">
            <a:extLst>
              <a:ext uri="{FF2B5EF4-FFF2-40B4-BE49-F238E27FC236}">
                <a16:creationId xmlns:a16="http://schemas.microsoft.com/office/drawing/2014/main" id="{AB2F49C9-FBB2-4808-8269-785574ADD279}"/>
              </a:ext>
            </a:extLst>
          </p:cNvPr>
          <p:cNvPicPr>
            <a:picLocks noChangeAspect="1"/>
          </p:cNvPicPr>
          <p:nvPr/>
        </p:nvPicPr>
        <p:blipFill>
          <a:blip r:embed="rId6"/>
          <a:stretch>
            <a:fillRect/>
          </a:stretch>
        </p:blipFill>
        <p:spPr>
          <a:xfrm>
            <a:off x="2676538" y="5273775"/>
            <a:ext cx="1425903" cy="413972"/>
          </a:xfrm>
          <a:prstGeom prst="rect">
            <a:avLst/>
          </a:prstGeom>
        </p:spPr>
      </p:pic>
      <p:pic>
        <p:nvPicPr>
          <p:cNvPr id="22" name="图片 21">
            <a:extLst>
              <a:ext uri="{FF2B5EF4-FFF2-40B4-BE49-F238E27FC236}">
                <a16:creationId xmlns:a16="http://schemas.microsoft.com/office/drawing/2014/main" id="{8808C1CF-0689-4049-9AFB-2F1DD35F3CC1}"/>
              </a:ext>
            </a:extLst>
          </p:cNvPr>
          <p:cNvPicPr>
            <a:picLocks noChangeAspect="1"/>
          </p:cNvPicPr>
          <p:nvPr/>
        </p:nvPicPr>
        <p:blipFill>
          <a:blip r:embed="rId7"/>
          <a:stretch>
            <a:fillRect/>
          </a:stretch>
        </p:blipFill>
        <p:spPr>
          <a:xfrm>
            <a:off x="4198548" y="5279171"/>
            <a:ext cx="1400510" cy="407796"/>
          </a:xfrm>
          <a:prstGeom prst="rect">
            <a:avLst/>
          </a:prstGeom>
        </p:spPr>
      </p:pic>
      <p:pic>
        <p:nvPicPr>
          <p:cNvPr id="24" name="图片 23">
            <a:extLst>
              <a:ext uri="{FF2B5EF4-FFF2-40B4-BE49-F238E27FC236}">
                <a16:creationId xmlns:a16="http://schemas.microsoft.com/office/drawing/2014/main" id="{3B603D1C-9889-4ED6-90B7-83B0F2197F7C}"/>
              </a:ext>
            </a:extLst>
          </p:cNvPr>
          <p:cNvPicPr>
            <a:picLocks noChangeAspect="1"/>
          </p:cNvPicPr>
          <p:nvPr/>
        </p:nvPicPr>
        <p:blipFill>
          <a:blip r:embed="rId8"/>
          <a:stretch>
            <a:fillRect/>
          </a:stretch>
        </p:blipFill>
        <p:spPr>
          <a:xfrm>
            <a:off x="8608799" y="3706825"/>
            <a:ext cx="1813319" cy="501330"/>
          </a:xfrm>
          <a:prstGeom prst="rect">
            <a:avLst/>
          </a:prstGeom>
        </p:spPr>
      </p:pic>
      <p:pic>
        <p:nvPicPr>
          <p:cNvPr id="26" name="图片 25">
            <a:extLst>
              <a:ext uri="{FF2B5EF4-FFF2-40B4-BE49-F238E27FC236}">
                <a16:creationId xmlns:a16="http://schemas.microsoft.com/office/drawing/2014/main" id="{BF455DF9-E114-4E02-A1C6-8312B4AB2DA2}"/>
              </a:ext>
            </a:extLst>
          </p:cNvPr>
          <p:cNvPicPr>
            <a:picLocks noChangeAspect="1"/>
          </p:cNvPicPr>
          <p:nvPr/>
        </p:nvPicPr>
        <p:blipFill>
          <a:blip r:embed="rId9"/>
          <a:stretch>
            <a:fillRect/>
          </a:stretch>
        </p:blipFill>
        <p:spPr>
          <a:xfrm>
            <a:off x="9786566" y="4116889"/>
            <a:ext cx="1813319" cy="492573"/>
          </a:xfrm>
          <a:prstGeom prst="rect">
            <a:avLst/>
          </a:prstGeom>
        </p:spPr>
      </p:pic>
      <p:pic>
        <p:nvPicPr>
          <p:cNvPr id="28" name="图片 27">
            <a:extLst>
              <a:ext uri="{FF2B5EF4-FFF2-40B4-BE49-F238E27FC236}">
                <a16:creationId xmlns:a16="http://schemas.microsoft.com/office/drawing/2014/main" id="{389F2A44-B5FC-47DB-87C9-AF37442519E1}"/>
              </a:ext>
            </a:extLst>
          </p:cNvPr>
          <p:cNvPicPr>
            <a:picLocks noChangeAspect="1"/>
          </p:cNvPicPr>
          <p:nvPr/>
        </p:nvPicPr>
        <p:blipFill>
          <a:blip r:embed="rId10"/>
          <a:stretch>
            <a:fillRect/>
          </a:stretch>
        </p:blipFill>
        <p:spPr>
          <a:xfrm>
            <a:off x="8608799" y="4614058"/>
            <a:ext cx="1813319" cy="531120"/>
          </a:xfrm>
          <a:prstGeom prst="rect">
            <a:avLst/>
          </a:prstGeom>
        </p:spPr>
      </p:pic>
      <p:pic>
        <p:nvPicPr>
          <p:cNvPr id="30" name="图片 29">
            <a:extLst>
              <a:ext uri="{FF2B5EF4-FFF2-40B4-BE49-F238E27FC236}">
                <a16:creationId xmlns:a16="http://schemas.microsoft.com/office/drawing/2014/main" id="{6FF67455-24DF-415F-AC95-EA3672D59376}"/>
              </a:ext>
            </a:extLst>
          </p:cNvPr>
          <p:cNvPicPr>
            <a:picLocks noChangeAspect="1"/>
          </p:cNvPicPr>
          <p:nvPr/>
        </p:nvPicPr>
        <p:blipFill>
          <a:blip r:embed="rId11"/>
          <a:stretch>
            <a:fillRect/>
          </a:stretch>
        </p:blipFill>
        <p:spPr>
          <a:xfrm>
            <a:off x="9745984" y="5149774"/>
            <a:ext cx="1853901" cy="502661"/>
          </a:xfrm>
          <a:prstGeom prst="rect">
            <a:avLst/>
          </a:prstGeom>
        </p:spPr>
      </p:pic>
      <p:sp>
        <p:nvSpPr>
          <p:cNvPr id="19" name="文本框 18">
            <a:extLst>
              <a:ext uri="{FF2B5EF4-FFF2-40B4-BE49-F238E27FC236}">
                <a16:creationId xmlns:a16="http://schemas.microsoft.com/office/drawing/2014/main" id="{6AFD5D11-9907-4175-9241-3510AF5E1367}"/>
              </a:ext>
            </a:extLst>
          </p:cNvPr>
          <p:cNvSpPr txBox="1"/>
          <p:nvPr/>
        </p:nvSpPr>
        <p:spPr>
          <a:xfrm>
            <a:off x="1728061" y="6384897"/>
            <a:ext cx="9082007" cy="338554"/>
          </a:xfrm>
          <a:prstGeom prst="rect">
            <a:avLst/>
          </a:prstGeom>
          <a:noFill/>
        </p:spPr>
        <p:txBody>
          <a:bodyPr wrap="square" rtlCol="0">
            <a:spAutoFit/>
          </a:bodyPr>
          <a:lstStyle/>
          <a:p>
            <a:r>
              <a:rPr lang="zh-CN" altLang="en-US" sz="1600" b="1" dirty="0">
                <a:solidFill>
                  <a:srgbClr val="FF0000"/>
                </a:solidFill>
              </a:rPr>
              <a:t>补充：空格起分隔数据作用，当空格所分隔出的数据足够赋给规定数量及宽度的变量时则终止输入</a:t>
            </a:r>
          </a:p>
        </p:txBody>
      </p:sp>
    </p:spTree>
    <p:extLst>
      <p:ext uri="{BB962C8B-B14F-4D97-AF65-F5344CB8AC3E}">
        <p14:creationId xmlns:p14="http://schemas.microsoft.com/office/powerpoint/2010/main" val="4120515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L.</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3924300"/>
            <a:ext cx="2625871" cy="123678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123.45</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p:txBody>
      </p:sp>
      <p:sp>
        <p:nvSpPr>
          <p:cNvPr id="5" name="矩形 4">
            <a:extLst>
              <a:ext uri="{FF2B5EF4-FFF2-40B4-BE49-F238E27FC236}">
                <a16:creationId xmlns:a16="http://schemas.microsoft.com/office/drawing/2014/main" id="{F9BFAE3D-481C-44E2-8B1B-6DF84209748D}"/>
              </a:ext>
            </a:extLst>
          </p:cNvPr>
          <p:cNvSpPr/>
          <p:nvPr/>
        </p:nvSpPr>
        <p:spPr bwMode="auto">
          <a:xfrm>
            <a:off x="592114" y="1323971"/>
            <a:ext cx="2625871" cy="26003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2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200" b="1" dirty="0">
                <a:solidFill>
                  <a:srgbClr val="000000"/>
                </a:solidFill>
                <a:latin typeface="宋体"/>
              </a:rPr>
              <a:t>#include &lt;</a:t>
            </a:r>
            <a:r>
              <a:rPr kumimoji="1" lang="en-US" altLang="zh-CN" sz="1200" b="1" dirty="0" err="1">
                <a:solidFill>
                  <a:srgbClr val="000000"/>
                </a:solidFill>
                <a:latin typeface="宋体"/>
              </a:rPr>
              <a:t>stdio.h</a:t>
            </a:r>
            <a:r>
              <a:rPr kumimoji="1" lang="en-US" altLang="zh-CN" sz="1200" b="1" dirty="0">
                <a:solidFill>
                  <a:srgbClr val="000000"/>
                </a:solidFill>
                <a:latin typeface="宋体"/>
              </a:rPr>
              <a:t>&gt;</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int main()</a:t>
            </a:r>
          </a:p>
          <a:p>
            <a:pPr fontAlgn="base">
              <a:spcBef>
                <a:spcPct val="0"/>
              </a:spcBef>
              <a:spcAft>
                <a:spcPct val="0"/>
              </a:spcAft>
            </a:pPr>
            <a:r>
              <a:rPr kumimoji="1" lang="en-US" altLang="zh-CN" sz="1200" b="1" dirty="0">
                <a:solidFill>
                  <a:srgbClr val="000000"/>
                </a:solidFill>
                <a:latin typeface="宋体"/>
              </a:rPr>
              <a:t>{</a:t>
            </a:r>
          </a:p>
          <a:p>
            <a:pPr fontAlgn="base">
              <a:spcBef>
                <a:spcPct val="0"/>
              </a:spcBef>
              <a:spcAft>
                <a:spcPct val="0"/>
              </a:spcAft>
            </a:pPr>
            <a:r>
              <a:rPr kumimoji="1" lang="en-US" altLang="zh-CN" sz="1200" b="1" dirty="0">
                <a:solidFill>
                  <a:srgbClr val="000000"/>
                </a:solidFill>
                <a:latin typeface="宋体"/>
                <a:ea typeface="宋体" pitchFamily="2" charset="-122"/>
              </a:rPr>
              <a:t>    float f;</a:t>
            </a:r>
          </a:p>
          <a:p>
            <a:pPr fontAlgn="base">
              <a:spcBef>
                <a:spcPct val="0"/>
              </a:spcBef>
              <a:spcAft>
                <a:spcPct val="0"/>
              </a:spcAft>
            </a:pPr>
            <a:endParaRPr kumimoji="1" lang="en-US" altLang="zh-CN" sz="1200" b="1" dirty="0">
              <a:solidFill>
                <a:srgbClr val="000000"/>
              </a:solidFill>
              <a:latin typeface="宋体"/>
              <a:ea typeface="宋体" pitchFamily="2" charset="-122"/>
            </a:endParaRPr>
          </a:p>
          <a:p>
            <a:pPr fontAlgn="base">
              <a:spcBef>
                <a:spcPct val="0"/>
              </a:spcBef>
              <a:spcAft>
                <a:spcPct val="0"/>
              </a:spcAft>
            </a:pPr>
            <a:r>
              <a:rPr kumimoji="1" lang="en-US" altLang="zh-CN" sz="1200" b="1" dirty="0">
                <a:solidFill>
                  <a:srgbClr val="000000"/>
                </a:solidFill>
                <a:latin typeface="宋体"/>
                <a:ea typeface="宋体" pitchFamily="2" charset="-122"/>
              </a:rPr>
              <a:t>    </a:t>
            </a:r>
            <a:r>
              <a:rPr kumimoji="1" lang="en-US" altLang="zh-CN" sz="1200" b="1" dirty="0" err="1">
                <a:solidFill>
                  <a:srgbClr val="000000"/>
                </a:solidFill>
                <a:latin typeface="宋体"/>
                <a:ea typeface="宋体" pitchFamily="2" charset="-122"/>
              </a:rPr>
              <a:t>scanf</a:t>
            </a:r>
            <a:r>
              <a:rPr kumimoji="1" lang="en-US" altLang="zh-CN" sz="1200" b="1" dirty="0">
                <a:solidFill>
                  <a:srgbClr val="000000"/>
                </a:solidFill>
                <a:latin typeface="宋体"/>
                <a:ea typeface="宋体" pitchFamily="2" charset="-122"/>
              </a:rPr>
              <a:t>("%f", &amp;f);</a:t>
            </a:r>
          </a:p>
          <a:p>
            <a:pPr fontAlgn="base">
              <a:spcBef>
                <a:spcPct val="0"/>
              </a:spcBef>
              <a:spcAft>
                <a:spcPct val="0"/>
              </a:spcAft>
            </a:pPr>
            <a:r>
              <a:rPr kumimoji="1" lang="en-US" altLang="zh-CN" sz="1200" b="1" dirty="0">
                <a:solidFill>
                  <a:srgbClr val="000000"/>
                </a:solidFill>
                <a:latin typeface="宋体"/>
              </a:rPr>
              <a:t>    </a:t>
            </a:r>
            <a:r>
              <a:rPr kumimoji="1" lang="en-US" altLang="zh-CN" sz="1200" b="1" dirty="0" err="1">
                <a:solidFill>
                  <a:srgbClr val="000000"/>
                </a:solidFill>
                <a:latin typeface="宋体"/>
              </a:rPr>
              <a:t>printf</a:t>
            </a:r>
            <a:r>
              <a:rPr kumimoji="1" lang="en-US" altLang="zh-CN" sz="1200" b="1" dirty="0">
                <a:solidFill>
                  <a:srgbClr val="000000"/>
                </a:solidFill>
                <a:latin typeface="宋体"/>
              </a:rPr>
              <a:t>("f=%f\n", f);</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    return 0;</a:t>
            </a:r>
          </a:p>
          <a:p>
            <a:pPr fontAlgn="base">
              <a:spcBef>
                <a:spcPct val="0"/>
              </a:spcBef>
              <a:spcAft>
                <a:spcPct val="0"/>
              </a:spcAft>
            </a:pPr>
            <a:r>
              <a:rPr kumimoji="1" lang="en-US" altLang="zh-CN" sz="1200" b="1" dirty="0">
                <a:solidFill>
                  <a:srgbClr val="000000"/>
                </a:solidFill>
                <a:latin typeface="宋体"/>
              </a:rPr>
              <a:t>}</a:t>
            </a:r>
          </a:p>
        </p:txBody>
      </p:sp>
      <p:sp>
        <p:nvSpPr>
          <p:cNvPr id="8" name="矩形 7">
            <a:extLst>
              <a:ext uri="{FF2B5EF4-FFF2-40B4-BE49-F238E27FC236}">
                <a16:creationId xmlns:a16="http://schemas.microsoft.com/office/drawing/2014/main" id="{94F4F30C-D298-4A21-A8F4-1F55688BD0E4}"/>
              </a:ext>
            </a:extLst>
          </p:cNvPr>
          <p:cNvSpPr/>
          <p:nvPr/>
        </p:nvSpPr>
        <p:spPr bwMode="auto">
          <a:xfrm>
            <a:off x="3217985" y="1323970"/>
            <a:ext cx="2625871" cy="26003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2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200" b="1" dirty="0">
                <a:solidFill>
                  <a:srgbClr val="000000"/>
                </a:solidFill>
                <a:latin typeface="宋体"/>
              </a:rPr>
              <a:t>#include &lt;</a:t>
            </a:r>
            <a:r>
              <a:rPr kumimoji="1" lang="en-US" altLang="zh-CN" sz="1200" b="1" dirty="0" err="1">
                <a:solidFill>
                  <a:srgbClr val="000000"/>
                </a:solidFill>
                <a:latin typeface="宋体"/>
              </a:rPr>
              <a:t>stdio.h</a:t>
            </a:r>
            <a:r>
              <a:rPr kumimoji="1" lang="en-US" altLang="zh-CN" sz="1200" b="1" dirty="0">
                <a:solidFill>
                  <a:srgbClr val="000000"/>
                </a:solidFill>
                <a:latin typeface="宋体"/>
              </a:rPr>
              <a:t>&gt;</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int main()</a:t>
            </a:r>
          </a:p>
          <a:p>
            <a:pPr fontAlgn="base">
              <a:spcBef>
                <a:spcPct val="0"/>
              </a:spcBef>
              <a:spcAft>
                <a:spcPct val="0"/>
              </a:spcAft>
            </a:pPr>
            <a:r>
              <a:rPr kumimoji="1" lang="en-US" altLang="zh-CN" sz="1200" b="1" dirty="0">
                <a:solidFill>
                  <a:srgbClr val="000000"/>
                </a:solidFill>
                <a:latin typeface="宋体"/>
              </a:rPr>
              <a:t>{</a:t>
            </a:r>
          </a:p>
          <a:p>
            <a:pPr fontAlgn="base">
              <a:spcBef>
                <a:spcPct val="0"/>
              </a:spcBef>
              <a:spcAft>
                <a:spcPct val="0"/>
              </a:spcAft>
            </a:pPr>
            <a:r>
              <a:rPr kumimoji="1" lang="en-US" altLang="zh-CN" sz="1200" b="1" dirty="0">
                <a:solidFill>
                  <a:srgbClr val="000000"/>
                </a:solidFill>
                <a:latin typeface="宋体"/>
                <a:ea typeface="宋体" pitchFamily="2" charset="-122"/>
              </a:rPr>
              <a:t>    float f;</a:t>
            </a:r>
          </a:p>
          <a:p>
            <a:pPr fontAlgn="base">
              <a:spcBef>
                <a:spcPct val="0"/>
              </a:spcBef>
              <a:spcAft>
                <a:spcPct val="0"/>
              </a:spcAft>
            </a:pPr>
            <a:endParaRPr kumimoji="1" lang="en-US" altLang="zh-CN" sz="1200" b="1" dirty="0">
              <a:solidFill>
                <a:srgbClr val="000000"/>
              </a:solidFill>
              <a:latin typeface="宋体"/>
              <a:ea typeface="宋体" pitchFamily="2" charset="-122"/>
            </a:endParaRPr>
          </a:p>
          <a:p>
            <a:pPr fontAlgn="base">
              <a:spcBef>
                <a:spcPct val="0"/>
              </a:spcBef>
              <a:spcAft>
                <a:spcPct val="0"/>
              </a:spcAft>
            </a:pPr>
            <a:r>
              <a:rPr kumimoji="1" lang="en-US" altLang="zh-CN" sz="1200" b="1" dirty="0">
                <a:solidFill>
                  <a:srgbClr val="000000"/>
                </a:solidFill>
                <a:latin typeface="宋体"/>
                <a:ea typeface="宋体" pitchFamily="2" charset="-122"/>
              </a:rPr>
              <a:t>    </a:t>
            </a:r>
            <a:r>
              <a:rPr kumimoji="1" lang="en-US" altLang="zh-CN" sz="1200" b="1" dirty="0" err="1">
                <a:solidFill>
                  <a:srgbClr val="000000"/>
                </a:solidFill>
                <a:latin typeface="宋体"/>
                <a:ea typeface="宋体" pitchFamily="2" charset="-122"/>
              </a:rPr>
              <a:t>scanf</a:t>
            </a:r>
            <a:r>
              <a:rPr kumimoji="1" lang="en-US" altLang="zh-CN" sz="1200" b="1" dirty="0">
                <a:solidFill>
                  <a:srgbClr val="000000"/>
                </a:solidFill>
                <a:latin typeface="宋体"/>
                <a:ea typeface="宋体" pitchFamily="2" charset="-122"/>
              </a:rPr>
              <a:t>("%</a:t>
            </a:r>
            <a:r>
              <a:rPr kumimoji="1" lang="en-US" altLang="zh-CN" sz="1200" b="1" dirty="0" err="1">
                <a:solidFill>
                  <a:srgbClr val="000000"/>
                </a:solidFill>
                <a:latin typeface="宋体"/>
                <a:ea typeface="宋体" pitchFamily="2" charset="-122"/>
              </a:rPr>
              <a:t>lf</a:t>
            </a:r>
            <a:r>
              <a:rPr kumimoji="1" lang="en-US" altLang="zh-CN" sz="1200" b="1" dirty="0">
                <a:solidFill>
                  <a:srgbClr val="000000"/>
                </a:solidFill>
                <a:latin typeface="宋体"/>
                <a:ea typeface="宋体" pitchFamily="2" charset="-122"/>
              </a:rPr>
              <a:t>", &amp;f);</a:t>
            </a:r>
          </a:p>
          <a:p>
            <a:pPr fontAlgn="base">
              <a:spcBef>
                <a:spcPct val="0"/>
              </a:spcBef>
              <a:spcAft>
                <a:spcPct val="0"/>
              </a:spcAft>
            </a:pPr>
            <a:r>
              <a:rPr kumimoji="1" lang="en-US" altLang="zh-CN" sz="1200" b="1" dirty="0">
                <a:solidFill>
                  <a:srgbClr val="000000"/>
                </a:solidFill>
                <a:latin typeface="宋体"/>
              </a:rPr>
              <a:t>    </a:t>
            </a:r>
            <a:r>
              <a:rPr kumimoji="1" lang="en-US" altLang="zh-CN" sz="1200" b="1" dirty="0" err="1">
                <a:solidFill>
                  <a:srgbClr val="000000"/>
                </a:solidFill>
                <a:latin typeface="宋体"/>
              </a:rPr>
              <a:t>printf</a:t>
            </a:r>
            <a:r>
              <a:rPr kumimoji="1" lang="en-US" altLang="zh-CN" sz="1200" b="1" dirty="0">
                <a:solidFill>
                  <a:srgbClr val="000000"/>
                </a:solidFill>
                <a:latin typeface="宋体"/>
              </a:rPr>
              <a:t>("f=%f\n", f);</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    return 0;</a:t>
            </a:r>
          </a:p>
          <a:p>
            <a:pPr fontAlgn="base">
              <a:spcBef>
                <a:spcPct val="0"/>
              </a:spcBef>
              <a:spcAft>
                <a:spcPct val="0"/>
              </a:spcAft>
            </a:pPr>
            <a:r>
              <a:rPr kumimoji="1" lang="en-US" altLang="zh-CN" sz="1200" b="1" dirty="0">
                <a:solidFill>
                  <a:srgbClr val="000000"/>
                </a:solidFill>
                <a:latin typeface="宋体"/>
              </a:rPr>
              <a:t>}</a:t>
            </a:r>
          </a:p>
        </p:txBody>
      </p:sp>
      <p:sp>
        <p:nvSpPr>
          <p:cNvPr id="9" name="矩形 8">
            <a:extLst>
              <a:ext uri="{FF2B5EF4-FFF2-40B4-BE49-F238E27FC236}">
                <a16:creationId xmlns:a16="http://schemas.microsoft.com/office/drawing/2014/main" id="{115C60FD-4E38-446D-8B20-64D47E7A1088}"/>
              </a:ext>
            </a:extLst>
          </p:cNvPr>
          <p:cNvSpPr/>
          <p:nvPr/>
        </p:nvSpPr>
        <p:spPr bwMode="auto">
          <a:xfrm>
            <a:off x="5843856" y="1323969"/>
            <a:ext cx="2625871" cy="26003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2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200" b="1" dirty="0">
                <a:solidFill>
                  <a:srgbClr val="000000"/>
                </a:solidFill>
                <a:latin typeface="宋体"/>
              </a:rPr>
              <a:t>#include &lt;</a:t>
            </a:r>
            <a:r>
              <a:rPr kumimoji="1" lang="en-US" altLang="zh-CN" sz="1200" b="1" dirty="0" err="1">
                <a:solidFill>
                  <a:srgbClr val="000000"/>
                </a:solidFill>
                <a:latin typeface="宋体"/>
              </a:rPr>
              <a:t>stdio.h</a:t>
            </a:r>
            <a:r>
              <a:rPr kumimoji="1" lang="en-US" altLang="zh-CN" sz="1200" b="1" dirty="0">
                <a:solidFill>
                  <a:srgbClr val="000000"/>
                </a:solidFill>
                <a:latin typeface="宋体"/>
              </a:rPr>
              <a:t>&gt;</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int main()</a:t>
            </a:r>
          </a:p>
          <a:p>
            <a:pPr fontAlgn="base">
              <a:spcBef>
                <a:spcPct val="0"/>
              </a:spcBef>
              <a:spcAft>
                <a:spcPct val="0"/>
              </a:spcAft>
            </a:pPr>
            <a:r>
              <a:rPr kumimoji="1" lang="en-US" altLang="zh-CN" sz="1200" b="1" dirty="0">
                <a:solidFill>
                  <a:srgbClr val="000000"/>
                </a:solidFill>
                <a:latin typeface="宋体"/>
              </a:rPr>
              <a:t>{</a:t>
            </a:r>
          </a:p>
          <a:p>
            <a:pPr fontAlgn="base">
              <a:spcBef>
                <a:spcPct val="0"/>
              </a:spcBef>
              <a:spcAft>
                <a:spcPct val="0"/>
              </a:spcAft>
            </a:pPr>
            <a:r>
              <a:rPr kumimoji="1" lang="en-US" altLang="zh-CN" sz="1200" b="1" dirty="0">
                <a:solidFill>
                  <a:srgbClr val="000000"/>
                </a:solidFill>
                <a:latin typeface="宋体"/>
                <a:ea typeface="宋体" pitchFamily="2" charset="-122"/>
              </a:rPr>
              <a:t>    double f;</a:t>
            </a:r>
          </a:p>
          <a:p>
            <a:pPr fontAlgn="base">
              <a:spcBef>
                <a:spcPct val="0"/>
              </a:spcBef>
              <a:spcAft>
                <a:spcPct val="0"/>
              </a:spcAft>
            </a:pPr>
            <a:endParaRPr kumimoji="1" lang="en-US" altLang="zh-CN" sz="1200" b="1" dirty="0">
              <a:solidFill>
                <a:srgbClr val="000000"/>
              </a:solidFill>
              <a:latin typeface="宋体"/>
              <a:ea typeface="宋体" pitchFamily="2" charset="-122"/>
            </a:endParaRPr>
          </a:p>
          <a:p>
            <a:pPr fontAlgn="base">
              <a:spcBef>
                <a:spcPct val="0"/>
              </a:spcBef>
              <a:spcAft>
                <a:spcPct val="0"/>
              </a:spcAft>
            </a:pPr>
            <a:r>
              <a:rPr kumimoji="1" lang="en-US" altLang="zh-CN" sz="1200" b="1" dirty="0">
                <a:solidFill>
                  <a:srgbClr val="000000"/>
                </a:solidFill>
                <a:latin typeface="宋体"/>
                <a:ea typeface="宋体" pitchFamily="2" charset="-122"/>
              </a:rPr>
              <a:t>    </a:t>
            </a:r>
            <a:r>
              <a:rPr kumimoji="1" lang="en-US" altLang="zh-CN" sz="1200" b="1" dirty="0" err="1">
                <a:solidFill>
                  <a:srgbClr val="000000"/>
                </a:solidFill>
                <a:latin typeface="宋体"/>
                <a:ea typeface="宋体" pitchFamily="2" charset="-122"/>
              </a:rPr>
              <a:t>scanf</a:t>
            </a:r>
            <a:r>
              <a:rPr kumimoji="1" lang="en-US" altLang="zh-CN" sz="1200" b="1" dirty="0">
                <a:solidFill>
                  <a:srgbClr val="000000"/>
                </a:solidFill>
                <a:latin typeface="宋体"/>
                <a:ea typeface="宋体" pitchFamily="2" charset="-122"/>
              </a:rPr>
              <a:t>("%</a:t>
            </a:r>
            <a:r>
              <a:rPr kumimoji="1" lang="en-US" altLang="zh-CN" sz="1200" b="1" dirty="0" err="1">
                <a:solidFill>
                  <a:srgbClr val="000000"/>
                </a:solidFill>
                <a:latin typeface="宋体"/>
                <a:ea typeface="宋体" pitchFamily="2" charset="-122"/>
              </a:rPr>
              <a:t>lf</a:t>
            </a:r>
            <a:r>
              <a:rPr kumimoji="1" lang="en-US" altLang="zh-CN" sz="1200" b="1" dirty="0">
                <a:solidFill>
                  <a:srgbClr val="000000"/>
                </a:solidFill>
                <a:latin typeface="宋体"/>
                <a:ea typeface="宋体" pitchFamily="2" charset="-122"/>
              </a:rPr>
              <a:t>", &amp;f);</a:t>
            </a:r>
          </a:p>
          <a:p>
            <a:pPr fontAlgn="base">
              <a:spcBef>
                <a:spcPct val="0"/>
              </a:spcBef>
              <a:spcAft>
                <a:spcPct val="0"/>
              </a:spcAft>
            </a:pPr>
            <a:r>
              <a:rPr kumimoji="1" lang="en-US" altLang="zh-CN" sz="1200" b="1" dirty="0">
                <a:solidFill>
                  <a:srgbClr val="000000"/>
                </a:solidFill>
                <a:latin typeface="宋体"/>
              </a:rPr>
              <a:t>    </a:t>
            </a:r>
            <a:r>
              <a:rPr kumimoji="1" lang="en-US" altLang="zh-CN" sz="1200" b="1" dirty="0" err="1">
                <a:solidFill>
                  <a:srgbClr val="000000"/>
                </a:solidFill>
                <a:latin typeface="宋体"/>
              </a:rPr>
              <a:t>printf</a:t>
            </a:r>
            <a:r>
              <a:rPr kumimoji="1" lang="en-US" altLang="zh-CN" sz="1200" b="1" dirty="0">
                <a:solidFill>
                  <a:srgbClr val="000000"/>
                </a:solidFill>
                <a:latin typeface="宋体"/>
              </a:rPr>
              <a:t>("f=%f\n", f);</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    return 0;</a:t>
            </a:r>
          </a:p>
          <a:p>
            <a:pPr fontAlgn="base">
              <a:spcBef>
                <a:spcPct val="0"/>
              </a:spcBef>
              <a:spcAft>
                <a:spcPct val="0"/>
              </a:spcAft>
            </a:pPr>
            <a:r>
              <a:rPr kumimoji="1" lang="en-US" altLang="zh-CN" sz="1200" b="1" dirty="0">
                <a:solidFill>
                  <a:srgbClr val="000000"/>
                </a:solidFill>
                <a:latin typeface="宋体"/>
              </a:rPr>
              <a:t>}</a:t>
            </a:r>
          </a:p>
        </p:txBody>
      </p:sp>
      <p:sp>
        <p:nvSpPr>
          <p:cNvPr id="10" name="矩形 9">
            <a:extLst>
              <a:ext uri="{FF2B5EF4-FFF2-40B4-BE49-F238E27FC236}">
                <a16:creationId xmlns:a16="http://schemas.microsoft.com/office/drawing/2014/main" id="{AF20665F-34AD-4023-A7B6-BCD20FF3D7DC}"/>
              </a:ext>
            </a:extLst>
          </p:cNvPr>
          <p:cNvSpPr/>
          <p:nvPr/>
        </p:nvSpPr>
        <p:spPr bwMode="auto">
          <a:xfrm>
            <a:off x="8469727" y="1323968"/>
            <a:ext cx="2625871" cy="26003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2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200" b="1" dirty="0">
                <a:solidFill>
                  <a:srgbClr val="000000"/>
                </a:solidFill>
                <a:latin typeface="宋体"/>
              </a:rPr>
              <a:t>#include &lt;</a:t>
            </a:r>
            <a:r>
              <a:rPr kumimoji="1" lang="en-US" altLang="zh-CN" sz="1200" b="1" dirty="0" err="1">
                <a:solidFill>
                  <a:srgbClr val="000000"/>
                </a:solidFill>
                <a:latin typeface="宋体"/>
              </a:rPr>
              <a:t>stdio.h</a:t>
            </a:r>
            <a:r>
              <a:rPr kumimoji="1" lang="en-US" altLang="zh-CN" sz="1200" b="1" dirty="0">
                <a:solidFill>
                  <a:srgbClr val="000000"/>
                </a:solidFill>
                <a:latin typeface="宋体"/>
              </a:rPr>
              <a:t>&gt;</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int main()</a:t>
            </a:r>
          </a:p>
          <a:p>
            <a:pPr fontAlgn="base">
              <a:spcBef>
                <a:spcPct val="0"/>
              </a:spcBef>
              <a:spcAft>
                <a:spcPct val="0"/>
              </a:spcAft>
            </a:pPr>
            <a:r>
              <a:rPr kumimoji="1" lang="en-US" altLang="zh-CN" sz="1200" b="1" dirty="0">
                <a:solidFill>
                  <a:srgbClr val="000000"/>
                </a:solidFill>
                <a:latin typeface="宋体"/>
              </a:rPr>
              <a:t>{</a:t>
            </a:r>
          </a:p>
          <a:p>
            <a:pPr fontAlgn="base">
              <a:spcBef>
                <a:spcPct val="0"/>
              </a:spcBef>
              <a:spcAft>
                <a:spcPct val="0"/>
              </a:spcAft>
            </a:pPr>
            <a:r>
              <a:rPr kumimoji="1" lang="en-US" altLang="zh-CN" sz="1200" b="1" dirty="0">
                <a:solidFill>
                  <a:srgbClr val="000000"/>
                </a:solidFill>
                <a:latin typeface="宋体"/>
                <a:ea typeface="宋体" pitchFamily="2" charset="-122"/>
              </a:rPr>
              <a:t>    double f;</a:t>
            </a:r>
          </a:p>
          <a:p>
            <a:pPr fontAlgn="base">
              <a:spcBef>
                <a:spcPct val="0"/>
              </a:spcBef>
              <a:spcAft>
                <a:spcPct val="0"/>
              </a:spcAft>
            </a:pPr>
            <a:endParaRPr kumimoji="1" lang="en-US" altLang="zh-CN" sz="1200" b="1" dirty="0">
              <a:solidFill>
                <a:srgbClr val="000000"/>
              </a:solidFill>
              <a:latin typeface="宋体"/>
              <a:ea typeface="宋体" pitchFamily="2" charset="-122"/>
            </a:endParaRPr>
          </a:p>
          <a:p>
            <a:pPr fontAlgn="base">
              <a:spcBef>
                <a:spcPct val="0"/>
              </a:spcBef>
              <a:spcAft>
                <a:spcPct val="0"/>
              </a:spcAft>
            </a:pPr>
            <a:r>
              <a:rPr kumimoji="1" lang="en-US" altLang="zh-CN" sz="1200" b="1" dirty="0">
                <a:solidFill>
                  <a:srgbClr val="000000"/>
                </a:solidFill>
                <a:latin typeface="宋体"/>
                <a:ea typeface="宋体" pitchFamily="2" charset="-122"/>
              </a:rPr>
              <a:t>    </a:t>
            </a:r>
            <a:r>
              <a:rPr kumimoji="1" lang="en-US" altLang="zh-CN" sz="1200" b="1" dirty="0" err="1">
                <a:solidFill>
                  <a:srgbClr val="000000"/>
                </a:solidFill>
                <a:latin typeface="宋体"/>
                <a:ea typeface="宋体" pitchFamily="2" charset="-122"/>
              </a:rPr>
              <a:t>scanf</a:t>
            </a:r>
            <a:r>
              <a:rPr kumimoji="1" lang="en-US" altLang="zh-CN" sz="1200" b="1" dirty="0">
                <a:solidFill>
                  <a:srgbClr val="000000"/>
                </a:solidFill>
                <a:latin typeface="宋体"/>
                <a:ea typeface="宋体" pitchFamily="2" charset="-122"/>
              </a:rPr>
              <a:t>("%f", &amp;f);</a:t>
            </a:r>
          </a:p>
          <a:p>
            <a:pPr fontAlgn="base">
              <a:spcBef>
                <a:spcPct val="0"/>
              </a:spcBef>
              <a:spcAft>
                <a:spcPct val="0"/>
              </a:spcAft>
            </a:pPr>
            <a:r>
              <a:rPr kumimoji="1" lang="en-US" altLang="zh-CN" sz="1200" b="1" dirty="0">
                <a:solidFill>
                  <a:srgbClr val="000000"/>
                </a:solidFill>
                <a:latin typeface="宋体"/>
              </a:rPr>
              <a:t>    </a:t>
            </a:r>
            <a:r>
              <a:rPr kumimoji="1" lang="en-US" altLang="zh-CN" sz="1200" b="1" dirty="0" err="1">
                <a:solidFill>
                  <a:srgbClr val="000000"/>
                </a:solidFill>
                <a:latin typeface="宋体"/>
              </a:rPr>
              <a:t>printf</a:t>
            </a:r>
            <a:r>
              <a:rPr kumimoji="1" lang="en-US" altLang="zh-CN" sz="1200" b="1" dirty="0">
                <a:solidFill>
                  <a:srgbClr val="000000"/>
                </a:solidFill>
                <a:latin typeface="宋体"/>
              </a:rPr>
              <a:t>("f=%f\n", f);</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    return 0;</a:t>
            </a:r>
          </a:p>
          <a:p>
            <a:pPr fontAlgn="base">
              <a:spcBef>
                <a:spcPct val="0"/>
              </a:spcBef>
              <a:spcAft>
                <a:spcPct val="0"/>
              </a:spcAft>
            </a:pPr>
            <a:r>
              <a:rPr kumimoji="1" lang="en-US" altLang="zh-CN" sz="1200" b="1" dirty="0">
                <a:solidFill>
                  <a:srgbClr val="000000"/>
                </a:solidFill>
                <a:latin typeface="宋体"/>
              </a:rPr>
              <a:t>}</a:t>
            </a:r>
          </a:p>
        </p:txBody>
      </p:sp>
      <p:sp>
        <p:nvSpPr>
          <p:cNvPr id="11" name="矩形 10">
            <a:extLst>
              <a:ext uri="{FF2B5EF4-FFF2-40B4-BE49-F238E27FC236}">
                <a16:creationId xmlns:a16="http://schemas.microsoft.com/office/drawing/2014/main" id="{A98DD6E2-C64B-46E5-8260-360139BA35CB}"/>
              </a:ext>
            </a:extLst>
          </p:cNvPr>
          <p:cNvSpPr/>
          <p:nvPr/>
        </p:nvSpPr>
        <p:spPr bwMode="auto">
          <a:xfrm>
            <a:off x="590589" y="5161083"/>
            <a:ext cx="10505009" cy="1373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结论：</a:t>
            </a:r>
            <a:r>
              <a:rPr kumimoji="1" lang="en-US" altLang="zh-CN" sz="1600" b="1" dirty="0">
                <a:latin typeface="+mn-ea"/>
              </a:rPr>
              <a:t>1</a:t>
            </a:r>
            <a:r>
              <a:rPr kumimoji="1" lang="zh-CN" altLang="en-US" sz="1600" b="1" dirty="0">
                <a:latin typeface="+mn-ea"/>
              </a:rPr>
              <a:t>、附件格式控制符</a:t>
            </a:r>
            <a:r>
              <a:rPr kumimoji="1" lang="en-US" altLang="zh-CN" sz="1600" b="1" dirty="0">
                <a:latin typeface="+mn-ea"/>
              </a:rPr>
              <a:t>l</a:t>
            </a:r>
            <a:r>
              <a:rPr kumimoji="1" lang="zh-CN" altLang="en-US" sz="1600" b="1" dirty="0">
                <a:latin typeface="+mn-ea"/>
              </a:rPr>
              <a:t>的作用是</a:t>
            </a:r>
            <a:r>
              <a:rPr kumimoji="1" lang="en-US" altLang="zh-CN" sz="1600" b="1" dirty="0">
                <a:latin typeface="+mn-ea"/>
              </a:rPr>
              <a:t>_</a:t>
            </a:r>
            <a:r>
              <a:rPr kumimoji="1" lang="en-US" altLang="zh-CN" sz="1600" b="1" u="sng" dirty="0">
                <a:latin typeface="+mn-ea"/>
              </a:rPr>
              <a:t>  </a:t>
            </a:r>
            <a:r>
              <a:rPr kumimoji="1" lang="zh-CN" altLang="en-US" sz="1600" b="1" u="sng" dirty="0">
                <a:latin typeface="+mn-ea"/>
              </a:rPr>
              <a:t>用于</a:t>
            </a:r>
            <a:r>
              <a:rPr kumimoji="1" lang="en-US" altLang="zh-CN" sz="1600" b="1" u="sng" dirty="0">
                <a:latin typeface="+mn-ea"/>
              </a:rPr>
              <a:t>f</a:t>
            </a:r>
            <a:r>
              <a:rPr kumimoji="1" lang="zh-CN" altLang="en-US" sz="1600" b="1" u="sng" dirty="0">
                <a:latin typeface="+mn-ea"/>
              </a:rPr>
              <a:t>前，</a:t>
            </a:r>
            <a:r>
              <a:rPr kumimoji="1" lang="zh-CN" altLang="en-US" sz="1600" b="1" i="0" u="sng" strike="noStrike" cap="none" normalizeH="0" baseline="0" dirty="0">
                <a:ln>
                  <a:noFill/>
                </a:ln>
                <a:solidFill>
                  <a:schemeClr val="tx1"/>
                </a:solidFill>
                <a:effectLst/>
                <a:latin typeface="宋体" pitchFamily="2" charset="-122"/>
                <a:ea typeface="宋体" pitchFamily="2" charset="-122"/>
              </a:rPr>
              <a:t>输入</a:t>
            </a:r>
            <a:r>
              <a:rPr kumimoji="1" lang="en-US" altLang="zh-CN" sz="1600" b="1" i="0" u="sng" strike="noStrike" cap="none" normalizeH="0" baseline="0" dirty="0">
                <a:ln>
                  <a:noFill/>
                </a:ln>
                <a:solidFill>
                  <a:schemeClr val="tx1"/>
                </a:solidFill>
                <a:effectLst/>
                <a:latin typeface="宋体" pitchFamily="2" charset="-122"/>
                <a:ea typeface="宋体" pitchFamily="2" charset="-122"/>
              </a:rPr>
              <a:t>double</a:t>
            </a:r>
            <a:r>
              <a:rPr kumimoji="1" lang="zh-CN" altLang="en-US" sz="1600" b="1" i="0" u="sng" strike="noStrike" cap="none" normalizeH="0" baseline="0" dirty="0">
                <a:ln>
                  <a:noFill/>
                </a:ln>
                <a:solidFill>
                  <a:schemeClr val="tx1"/>
                </a:solidFill>
                <a:effectLst/>
                <a:latin typeface="宋体" pitchFamily="2" charset="-122"/>
                <a:ea typeface="宋体" pitchFamily="2" charset="-122"/>
              </a:rPr>
              <a:t>型数</a:t>
            </a:r>
            <a:r>
              <a:rPr kumimoji="1" lang="en-US" altLang="zh-CN" sz="1600" b="1" dirty="0">
                <a:latin typeface="+mn-ea"/>
              </a:rPr>
              <a:t>______</a:t>
            </a:r>
          </a:p>
          <a:p>
            <a:pPr fontAlgn="base">
              <a:spcBef>
                <a:spcPct val="0"/>
              </a:spcBef>
              <a:spcAft>
                <a:spcPct val="0"/>
              </a:spcAft>
            </a:pPr>
            <a:r>
              <a:rPr kumimoji="1" lang="en-US" altLang="zh-CN" sz="1600" b="1" dirty="0">
                <a:latin typeface="+mn-ea"/>
              </a:rPr>
              <a:t>      2</a:t>
            </a:r>
            <a:r>
              <a:rPr kumimoji="1" lang="zh-CN" altLang="en-US" sz="1600" b="1" dirty="0">
                <a:latin typeface="+mn-ea"/>
              </a:rPr>
              <a:t>、如果格式控制符的数据类型和要读取的变量类型的字节大小</a:t>
            </a:r>
            <a:endParaRPr kumimoji="1" lang="en-US" altLang="zh-CN" sz="1600" b="1" dirty="0">
              <a:latin typeface="+mn-ea"/>
            </a:endParaRPr>
          </a:p>
          <a:p>
            <a:pPr fontAlgn="base">
              <a:spcBef>
                <a:spcPct val="0"/>
              </a:spcBef>
              <a:spcAft>
                <a:spcPct val="0"/>
              </a:spcAft>
            </a:pPr>
            <a:r>
              <a:rPr kumimoji="1" lang="zh-CN" altLang="en-US" sz="1600" b="1" dirty="0">
                <a:latin typeface="+mn-ea"/>
              </a:rPr>
              <a:t>         不一致（例：</a:t>
            </a:r>
            <a:r>
              <a:rPr kumimoji="1" lang="en-US" altLang="zh-CN" sz="1600" b="1" dirty="0">
                <a:latin typeface="+mn-ea"/>
              </a:rPr>
              <a:t>4/8</a:t>
            </a:r>
            <a:r>
              <a:rPr kumimoji="1" lang="zh-CN" altLang="en-US" sz="1600" b="1" dirty="0">
                <a:latin typeface="+mn-ea"/>
              </a:rPr>
              <a:t>字节），则</a:t>
            </a:r>
            <a:r>
              <a:rPr kumimoji="1" lang="en-US" altLang="zh-CN" sz="1600" b="1" dirty="0">
                <a:latin typeface="+mn-ea"/>
              </a:rPr>
              <a:t>__</a:t>
            </a:r>
            <a:r>
              <a:rPr kumimoji="1" lang="zh-CN" altLang="en-US" sz="1600" b="1" u="sng" dirty="0">
                <a:latin typeface="+mn-ea"/>
              </a:rPr>
              <a:t>报警告，并得到不可信的随机值</a:t>
            </a:r>
            <a:r>
              <a:rPr kumimoji="1" lang="en-US" altLang="zh-CN" sz="1600" b="1" dirty="0">
                <a:latin typeface="+mn-ea"/>
              </a:rPr>
              <a:t>____</a:t>
            </a:r>
          </a:p>
          <a:p>
            <a:pPr fontAlgn="base">
              <a:spcBef>
                <a:spcPct val="0"/>
              </a:spcBef>
              <a:spcAft>
                <a:spcPct val="0"/>
              </a:spcAft>
            </a:pPr>
            <a:r>
              <a:rPr kumimoji="1" lang="en-US" altLang="zh-CN" sz="1600" b="1" dirty="0">
                <a:latin typeface="+mn-ea"/>
              </a:rPr>
              <a:t>      3</a:t>
            </a:r>
            <a:r>
              <a:rPr kumimoji="1" lang="zh-CN" altLang="en-US" sz="1600" b="1" dirty="0">
                <a:latin typeface="+mn-ea"/>
              </a:rPr>
              <a:t>、</a:t>
            </a:r>
            <a:r>
              <a:rPr kumimoji="1" lang="en-US" altLang="zh-CN" sz="1600" b="1" dirty="0" err="1">
                <a:latin typeface="+mn-ea"/>
              </a:rPr>
              <a:t>printf</a:t>
            </a:r>
            <a:r>
              <a:rPr kumimoji="1" lang="zh-CN" altLang="en-US" sz="1600" b="1" dirty="0">
                <a:latin typeface="+mn-ea"/>
              </a:rPr>
              <a:t>中，输出</a:t>
            </a:r>
            <a:r>
              <a:rPr kumimoji="1" lang="en-US" altLang="zh-CN" sz="1600" b="1" dirty="0">
                <a:latin typeface="+mn-ea"/>
              </a:rPr>
              <a:t>double</a:t>
            </a:r>
            <a:r>
              <a:rPr kumimoji="1" lang="zh-CN" altLang="en-US" sz="1600" b="1" dirty="0">
                <a:latin typeface="+mn-ea"/>
              </a:rPr>
              <a:t>型数据时，</a:t>
            </a:r>
            <a:r>
              <a:rPr kumimoji="1" lang="en-US" altLang="zh-CN" sz="1600" b="1" dirty="0">
                <a:latin typeface="+mn-ea"/>
              </a:rPr>
              <a:t>%f </a:t>
            </a:r>
            <a:r>
              <a:rPr kumimoji="1" lang="zh-CN" altLang="en-US" sz="1600" b="1" dirty="0">
                <a:latin typeface="+mn-ea"/>
              </a:rPr>
              <a:t>和 </a:t>
            </a:r>
            <a:r>
              <a:rPr kumimoji="1" lang="en-US" altLang="zh-CN" sz="1600" b="1" dirty="0">
                <a:latin typeface="+mn-ea"/>
              </a:rPr>
              <a:t>%</a:t>
            </a:r>
            <a:r>
              <a:rPr kumimoji="1" lang="en-US" altLang="zh-CN" sz="1600" b="1" dirty="0" err="1">
                <a:latin typeface="+mn-ea"/>
              </a:rPr>
              <a:t>lf</a:t>
            </a:r>
            <a:r>
              <a:rPr kumimoji="1" lang="en-US" altLang="zh-CN" sz="1600" b="1" dirty="0">
                <a:latin typeface="+mn-ea"/>
              </a:rPr>
              <a:t> ____</a:t>
            </a:r>
            <a:r>
              <a:rPr kumimoji="1" lang="zh-CN" altLang="en-US" sz="1600" b="1" u="sng" dirty="0">
                <a:latin typeface="+mn-ea"/>
              </a:rPr>
              <a:t>无</a:t>
            </a:r>
            <a:r>
              <a:rPr kumimoji="1" lang="en-US" altLang="zh-CN" sz="1600" b="1" dirty="0">
                <a:latin typeface="+mn-ea"/>
              </a:rPr>
              <a:t>____(</a:t>
            </a:r>
            <a:r>
              <a:rPr kumimoji="1" lang="zh-CN" altLang="en-US" sz="1600" b="1" dirty="0">
                <a:latin typeface="+mn-ea"/>
              </a:rPr>
              <a:t>有</a:t>
            </a:r>
            <a:r>
              <a:rPr kumimoji="1" lang="en-US" altLang="zh-CN" sz="1600" b="1" dirty="0">
                <a:latin typeface="+mn-ea"/>
              </a:rPr>
              <a:t>/</a:t>
            </a:r>
            <a:r>
              <a:rPr kumimoji="1" lang="zh-CN" altLang="en-US" sz="1600" b="1" dirty="0">
                <a:latin typeface="+mn-ea"/>
              </a:rPr>
              <a:t>无</a:t>
            </a:r>
            <a:r>
              <a:rPr kumimoji="1" lang="en-US" altLang="zh-CN" sz="1600" b="1" dirty="0">
                <a:latin typeface="+mn-ea"/>
              </a:rPr>
              <a:t>)</a:t>
            </a:r>
            <a:r>
              <a:rPr kumimoji="1" lang="zh-CN" altLang="en-US" sz="1600" b="1" dirty="0">
                <a:latin typeface="+mn-ea"/>
              </a:rPr>
              <a:t>差别；</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en-US" altLang="zh-CN" sz="1600" b="1" dirty="0" err="1">
                <a:latin typeface="+mn-ea"/>
              </a:rPr>
              <a:t>scanf</a:t>
            </a:r>
            <a:r>
              <a:rPr kumimoji="1" lang="zh-CN" altLang="en-US" sz="1600" b="1" dirty="0">
                <a:latin typeface="+mn-ea"/>
              </a:rPr>
              <a:t>中， 输入</a:t>
            </a:r>
            <a:r>
              <a:rPr kumimoji="1" lang="en-US" altLang="zh-CN" sz="1600" b="1" dirty="0">
                <a:latin typeface="+mn-ea"/>
              </a:rPr>
              <a:t>double</a:t>
            </a:r>
            <a:r>
              <a:rPr kumimoji="1" lang="zh-CN" altLang="en-US" sz="1600" b="1" dirty="0">
                <a:latin typeface="+mn-ea"/>
              </a:rPr>
              <a:t>型数据时，</a:t>
            </a:r>
            <a:r>
              <a:rPr kumimoji="1" lang="en-US" altLang="zh-CN" sz="1600" b="1" dirty="0">
                <a:latin typeface="+mn-ea"/>
              </a:rPr>
              <a:t>%f </a:t>
            </a:r>
            <a:r>
              <a:rPr kumimoji="1" lang="zh-CN" altLang="en-US" sz="1600" b="1" dirty="0">
                <a:latin typeface="+mn-ea"/>
              </a:rPr>
              <a:t>和 </a:t>
            </a:r>
            <a:r>
              <a:rPr kumimoji="1" lang="en-US" altLang="zh-CN" sz="1600" b="1" dirty="0">
                <a:latin typeface="+mn-ea"/>
              </a:rPr>
              <a:t>%</a:t>
            </a:r>
            <a:r>
              <a:rPr kumimoji="1" lang="en-US" altLang="zh-CN" sz="1600" b="1" dirty="0" err="1">
                <a:latin typeface="+mn-ea"/>
              </a:rPr>
              <a:t>lf</a:t>
            </a:r>
            <a:r>
              <a:rPr kumimoji="1" lang="en-US" altLang="zh-CN" sz="1600" b="1" dirty="0">
                <a:latin typeface="+mn-ea"/>
              </a:rPr>
              <a:t> ____</a:t>
            </a:r>
            <a:r>
              <a:rPr kumimoji="1" lang="zh-CN" altLang="en-US" sz="1600" b="1" u="sng" dirty="0">
                <a:latin typeface="+mn-ea"/>
              </a:rPr>
              <a:t>有</a:t>
            </a:r>
            <a:r>
              <a:rPr kumimoji="1" lang="en-US" altLang="zh-CN" sz="1600" b="1" dirty="0">
                <a:latin typeface="+mn-ea"/>
              </a:rPr>
              <a:t>____(</a:t>
            </a:r>
            <a:r>
              <a:rPr kumimoji="1" lang="zh-CN" altLang="en-US" sz="1600" b="1" dirty="0">
                <a:latin typeface="+mn-ea"/>
              </a:rPr>
              <a:t>有</a:t>
            </a:r>
            <a:r>
              <a:rPr kumimoji="1" lang="en-US" altLang="zh-CN" sz="1600" b="1" dirty="0">
                <a:latin typeface="+mn-ea"/>
              </a:rPr>
              <a:t>/</a:t>
            </a:r>
            <a:r>
              <a:rPr kumimoji="1" lang="zh-CN" altLang="en-US" sz="1600" b="1" dirty="0">
                <a:latin typeface="+mn-ea"/>
              </a:rPr>
              <a:t>无</a:t>
            </a:r>
            <a:r>
              <a:rPr kumimoji="1" lang="en-US" altLang="zh-CN" sz="1600" b="1" dirty="0">
                <a:latin typeface="+mn-ea"/>
              </a:rPr>
              <a:t>)</a:t>
            </a:r>
            <a:r>
              <a:rPr kumimoji="1" lang="zh-CN" altLang="en-US" sz="1600" b="1" dirty="0">
                <a:latin typeface="+mn-ea"/>
              </a:rPr>
              <a:t>差别</a:t>
            </a:r>
            <a:endParaRPr kumimoji="1" lang="en-US" altLang="zh-CN" sz="1600" b="1" dirty="0">
              <a:latin typeface="+mn-ea"/>
            </a:endParaRPr>
          </a:p>
        </p:txBody>
      </p:sp>
      <p:sp>
        <p:nvSpPr>
          <p:cNvPr id="12" name="矩形 11">
            <a:extLst>
              <a:ext uri="{FF2B5EF4-FFF2-40B4-BE49-F238E27FC236}">
                <a16:creationId xmlns:a16="http://schemas.microsoft.com/office/drawing/2014/main" id="{4338D766-ADD5-475B-B9E5-51B40EFC171D}"/>
              </a:ext>
            </a:extLst>
          </p:cNvPr>
          <p:cNvSpPr/>
          <p:nvPr/>
        </p:nvSpPr>
        <p:spPr bwMode="auto">
          <a:xfrm>
            <a:off x="3217984" y="3924300"/>
            <a:ext cx="2625871" cy="123678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123.45</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p:txBody>
      </p:sp>
      <p:sp>
        <p:nvSpPr>
          <p:cNvPr id="13" name="矩形 12">
            <a:extLst>
              <a:ext uri="{FF2B5EF4-FFF2-40B4-BE49-F238E27FC236}">
                <a16:creationId xmlns:a16="http://schemas.microsoft.com/office/drawing/2014/main" id="{5B2B3BF6-88B9-4E83-BE3B-74341E329AF3}"/>
              </a:ext>
            </a:extLst>
          </p:cNvPr>
          <p:cNvSpPr/>
          <p:nvPr/>
        </p:nvSpPr>
        <p:spPr bwMode="auto">
          <a:xfrm>
            <a:off x="5843857" y="3924297"/>
            <a:ext cx="2625871" cy="123678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123.45</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p:txBody>
      </p:sp>
      <p:sp>
        <p:nvSpPr>
          <p:cNvPr id="14" name="矩形 13">
            <a:extLst>
              <a:ext uri="{FF2B5EF4-FFF2-40B4-BE49-F238E27FC236}">
                <a16:creationId xmlns:a16="http://schemas.microsoft.com/office/drawing/2014/main" id="{78EA7C76-F1BE-45D8-B43D-A071C46EAC67}"/>
              </a:ext>
            </a:extLst>
          </p:cNvPr>
          <p:cNvSpPr/>
          <p:nvPr/>
        </p:nvSpPr>
        <p:spPr bwMode="auto">
          <a:xfrm>
            <a:off x="8469727" y="3924297"/>
            <a:ext cx="2625871" cy="123678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123.45</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p:txBody>
      </p:sp>
      <p:pic>
        <p:nvPicPr>
          <p:cNvPr id="4" name="图片 3">
            <a:extLst>
              <a:ext uri="{FF2B5EF4-FFF2-40B4-BE49-F238E27FC236}">
                <a16:creationId xmlns:a16="http://schemas.microsoft.com/office/drawing/2014/main" id="{FD35BE49-92B5-4C38-954C-FD7A24D1D0DE}"/>
              </a:ext>
            </a:extLst>
          </p:cNvPr>
          <p:cNvPicPr>
            <a:picLocks noChangeAspect="1"/>
          </p:cNvPicPr>
          <p:nvPr/>
        </p:nvPicPr>
        <p:blipFill>
          <a:blip r:embed="rId3"/>
          <a:stretch>
            <a:fillRect/>
          </a:stretch>
        </p:blipFill>
        <p:spPr>
          <a:xfrm>
            <a:off x="1096402" y="4447133"/>
            <a:ext cx="1821950" cy="525150"/>
          </a:xfrm>
          <a:prstGeom prst="rect">
            <a:avLst/>
          </a:prstGeom>
        </p:spPr>
      </p:pic>
      <p:pic>
        <p:nvPicPr>
          <p:cNvPr id="7" name="图片 6">
            <a:extLst>
              <a:ext uri="{FF2B5EF4-FFF2-40B4-BE49-F238E27FC236}">
                <a16:creationId xmlns:a16="http://schemas.microsoft.com/office/drawing/2014/main" id="{8A95DA36-D1E9-4DDB-8921-377215120349}"/>
              </a:ext>
            </a:extLst>
          </p:cNvPr>
          <p:cNvPicPr>
            <a:picLocks noChangeAspect="1"/>
          </p:cNvPicPr>
          <p:nvPr/>
        </p:nvPicPr>
        <p:blipFill rotWithShape="1">
          <a:blip r:embed="rId4"/>
          <a:srcRect t="988" b="988"/>
          <a:stretch/>
        </p:blipFill>
        <p:spPr>
          <a:xfrm>
            <a:off x="4757262" y="3341686"/>
            <a:ext cx="1086594" cy="637228"/>
          </a:xfrm>
          <a:prstGeom prst="rect">
            <a:avLst/>
          </a:prstGeom>
          <a:ln>
            <a:solidFill>
              <a:schemeClr val="accent1"/>
            </a:solidFill>
          </a:ln>
        </p:spPr>
      </p:pic>
      <p:pic>
        <p:nvPicPr>
          <p:cNvPr id="16" name="图片 15">
            <a:extLst>
              <a:ext uri="{FF2B5EF4-FFF2-40B4-BE49-F238E27FC236}">
                <a16:creationId xmlns:a16="http://schemas.microsoft.com/office/drawing/2014/main" id="{1734AB36-76A4-42BC-8E7B-A46EC96F868B}"/>
              </a:ext>
            </a:extLst>
          </p:cNvPr>
          <p:cNvPicPr>
            <a:picLocks noChangeAspect="1"/>
          </p:cNvPicPr>
          <p:nvPr/>
        </p:nvPicPr>
        <p:blipFill>
          <a:blip r:embed="rId5"/>
          <a:stretch>
            <a:fillRect/>
          </a:stretch>
        </p:blipFill>
        <p:spPr>
          <a:xfrm>
            <a:off x="3645804" y="4438002"/>
            <a:ext cx="1821954" cy="529826"/>
          </a:xfrm>
          <a:prstGeom prst="rect">
            <a:avLst/>
          </a:prstGeom>
        </p:spPr>
      </p:pic>
      <p:pic>
        <p:nvPicPr>
          <p:cNvPr id="18" name="图片 17">
            <a:extLst>
              <a:ext uri="{FF2B5EF4-FFF2-40B4-BE49-F238E27FC236}">
                <a16:creationId xmlns:a16="http://schemas.microsoft.com/office/drawing/2014/main" id="{E487CBAE-F740-4C66-83C4-AD3ED266296D}"/>
              </a:ext>
            </a:extLst>
          </p:cNvPr>
          <p:cNvPicPr>
            <a:picLocks noChangeAspect="1"/>
          </p:cNvPicPr>
          <p:nvPr/>
        </p:nvPicPr>
        <p:blipFill>
          <a:blip r:embed="rId6"/>
          <a:stretch>
            <a:fillRect/>
          </a:stretch>
        </p:blipFill>
        <p:spPr>
          <a:xfrm>
            <a:off x="6222576" y="4447133"/>
            <a:ext cx="1868429" cy="525150"/>
          </a:xfrm>
          <a:prstGeom prst="rect">
            <a:avLst/>
          </a:prstGeom>
        </p:spPr>
      </p:pic>
      <p:pic>
        <p:nvPicPr>
          <p:cNvPr id="20" name="图片 19">
            <a:extLst>
              <a:ext uri="{FF2B5EF4-FFF2-40B4-BE49-F238E27FC236}">
                <a16:creationId xmlns:a16="http://schemas.microsoft.com/office/drawing/2014/main" id="{3EFB0F34-CE54-48E0-A7A5-41FB98D295EF}"/>
              </a:ext>
            </a:extLst>
          </p:cNvPr>
          <p:cNvPicPr>
            <a:picLocks noChangeAspect="1"/>
          </p:cNvPicPr>
          <p:nvPr/>
        </p:nvPicPr>
        <p:blipFill>
          <a:blip r:embed="rId7"/>
          <a:stretch>
            <a:fillRect/>
          </a:stretch>
        </p:blipFill>
        <p:spPr>
          <a:xfrm>
            <a:off x="7798904" y="5188881"/>
            <a:ext cx="4262032" cy="477894"/>
          </a:xfrm>
          <a:prstGeom prst="rect">
            <a:avLst/>
          </a:prstGeom>
        </p:spPr>
      </p:pic>
      <p:pic>
        <p:nvPicPr>
          <p:cNvPr id="22" name="图片 21">
            <a:extLst>
              <a:ext uri="{FF2B5EF4-FFF2-40B4-BE49-F238E27FC236}">
                <a16:creationId xmlns:a16="http://schemas.microsoft.com/office/drawing/2014/main" id="{4A967C78-2277-4732-9531-2A8302A3D4B2}"/>
              </a:ext>
            </a:extLst>
          </p:cNvPr>
          <p:cNvPicPr>
            <a:picLocks noChangeAspect="1"/>
          </p:cNvPicPr>
          <p:nvPr/>
        </p:nvPicPr>
        <p:blipFill>
          <a:blip r:embed="rId8"/>
          <a:stretch>
            <a:fillRect/>
          </a:stretch>
        </p:blipFill>
        <p:spPr>
          <a:xfrm>
            <a:off x="8881440" y="4638245"/>
            <a:ext cx="3163826" cy="532525"/>
          </a:xfrm>
          <a:prstGeom prst="rect">
            <a:avLst/>
          </a:prstGeom>
          <a:ln>
            <a:solidFill>
              <a:schemeClr val="accent1"/>
            </a:solidFill>
          </a:ln>
        </p:spPr>
      </p:pic>
    </p:spTree>
    <p:extLst>
      <p:ext uri="{BB962C8B-B14F-4D97-AF65-F5344CB8AC3E}">
        <p14:creationId xmlns:p14="http://schemas.microsoft.com/office/powerpoint/2010/main" val="3612972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M.</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740759" y="1191448"/>
            <a:ext cx="5122140" cy="245672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en-US" altLang="zh-CN" sz="1600" b="1" dirty="0">
                <a:solidFill>
                  <a:srgbClr val="000000"/>
                </a:solidFill>
                <a:latin typeface="+mn-ea"/>
              </a:rPr>
              <a:t>    float f;</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scanf</a:t>
            </a:r>
            <a:r>
              <a:rPr kumimoji="1" lang="en-US" altLang="zh-CN" sz="1600" b="1" dirty="0">
                <a:solidFill>
                  <a:srgbClr val="000000"/>
                </a:solidFill>
                <a:latin typeface="+mn-ea"/>
              </a:rPr>
              <a:t>("%7f", &amp;f);</a:t>
            </a:r>
            <a:endParaRPr kumimoji="1" lang="zh-CN" altLang="en-US" sz="1600" b="1" dirty="0">
              <a:solidFill>
                <a:srgbClr val="FF0000"/>
              </a:solidFill>
              <a:latin typeface="+mn-ea"/>
            </a:endParaRPr>
          </a:p>
          <a:p>
            <a:pPr fontAlgn="base">
              <a:spcBef>
                <a:spcPct val="0"/>
              </a:spcBef>
              <a:spcAft>
                <a:spcPct val="0"/>
              </a:spcAft>
            </a:pPr>
            <a:r>
              <a:rPr kumimoji="1" lang="zh-CN" altLang="en-US"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("%f\n", f);</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740759" y="3648170"/>
            <a:ext cx="5122140" cy="203981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1234.5678</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12.345678</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12345678</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p:txBody>
      </p:sp>
      <p:sp>
        <p:nvSpPr>
          <p:cNvPr id="5" name="矩形 4">
            <a:extLst>
              <a:ext uri="{FF2B5EF4-FFF2-40B4-BE49-F238E27FC236}">
                <a16:creationId xmlns:a16="http://schemas.microsoft.com/office/drawing/2014/main" id="{F9BFAE3D-481C-44E2-8B1B-6DF84209748D}"/>
              </a:ext>
            </a:extLst>
          </p:cNvPr>
          <p:cNvSpPr/>
          <p:nvPr/>
        </p:nvSpPr>
        <p:spPr bwMode="auto">
          <a:xfrm>
            <a:off x="618619" y="1191449"/>
            <a:ext cx="5122140" cy="245672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en-US" altLang="zh-CN" sz="1600" b="1" dirty="0">
                <a:solidFill>
                  <a:srgbClr val="000000"/>
                </a:solidFill>
                <a:latin typeface="+mn-ea"/>
              </a:rPr>
              <a:t>    float f;</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scanf</a:t>
            </a:r>
            <a:r>
              <a:rPr kumimoji="1" lang="en-US" altLang="zh-CN" sz="1600" b="1" dirty="0">
                <a:solidFill>
                  <a:srgbClr val="000000"/>
                </a:solidFill>
                <a:latin typeface="+mn-ea"/>
              </a:rPr>
              <a:t>("%7.2f", &amp;f);</a:t>
            </a:r>
            <a:endParaRPr kumimoji="1" lang="zh-CN" altLang="en-US" sz="1600" b="1" dirty="0">
              <a:solidFill>
                <a:srgbClr val="000000"/>
              </a:solidFill>
              <a:latin typeface="+mn-ea"/>
            </a:endParaRPr>
          </a:p>
          <a:p>
            <a:pPr fontAlgn="base">
              <a:spcBef>
                <a:spcPct val="0"/>
              </a:spcBef>
              <a:spcAft>
                <a:spcPct val="0"/>
              </a:spcAft>
            </a:pPr>
            <a:r>
              <a:rPr kumimoji="1" lang="zh-CN" altLang="en-US"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("%f\n", f);</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7" name="矩形 6">
            <a:extLst>
              <a:ext uri="{FF2B5EF4-FFF2-40B4-BE49-F238E27FC236}">
                <a16:creationId xmlns:a16="http://schemas.microsoft.com/office/drawing/2014/main" id="{884F7020-1E85-4E42-85B3-DF1599847D9A}"/>
              </a:ext>
            </a:extLst>
          </p:cNvPr>
          <p:cNvSpPr/>
          <p:nvPr/>
        </p:nvSpPr>
        <p:spPr bwMode="auto">
          <a:xfrm>
            <a:off x="618619" y="3648171"/>
            <a:ext cx="5122140" cy="203981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1234.56</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12.3456</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123</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p:txBody>
      </p:sp>
      <p:sp>
        <p:nvSpPr>
          <p:cNvPr id="14" name="矩形 13">
            <a:extLst>
              <a:ext uri="{FF2B5EF4-FFF2-40B4-BE49-F238E27FC236}">
                <a16:creationId xmlns:a16="http://schemas.microsoft.com/office/drawing/2014/main" id="{7B582C0F-6A84-4677-9843-F794C5DAB88B}"/>
              </a:ext>
            </a:extLst>
          </p:cNvPr>
          <p:cNvSpPr/>
          <p:nvPr/>
        </p:nvSpPr>
        <p:spPr bwMode="auto">
          <a:xfrm>
            <a:off x="617094" y="5687985"/>
            <a:ext cx="10245805" cy="84102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结论：</a:t>
            </a:r>
            <a:endParaRPr kumimoji="1" lang="en-US" altLang="zh-CN" sz="1200" b="1" dirty="0">
              <a:latin typeface="+mn-ea"/>
            </a:endParaRPr>
          </a:p>
          <a:p>
            <a:pPr fontAlgn="base">
              <a:spcBef>
                <a:spcPct val="0"/>
              </a:spcBef>
              <a:spcAft>
                <a:spcPct val="0"/>
              </a:spcAft>
            </a:pPr>
            <a:r>
              <a:rPr kumimoji="1" lang="en-US" altLang="zh-CN" sz="1200" b="1" dirty="0">
                <a:latin typeface="+mn-ea"/>
              </a:rPr>
              <a:t>1</a:t>
            </a:r>
            <a:r>
              <a:rPr kumimoji="1" lang="zh-CN" altLang="en-US" sz="1200" b="1" dirty="0">
                <a:latin typeface="+mn-ea"/>
              </a:rPr>
              <a:t>、</a:t>
            </a:r>
            <a:r>
              <a:rPr kumimoji="1" lang="en-US" altLang="zh-CN" sz="1200" b="1" dirty="0">
                <a:latin typeface="+mn-ea"/>
              </a:rPr>
              <a:t>%mf/%</a:t>
            </a:r>
            <a:r>
              <a:rPr kumimoji="1" lang="en-US" altLang="zh-CN" sz="1200" b="1" dirty="0" err="1">
                <a:latin typeface="+mn-ea"/>
              </a:rPr>
              <a:t>mlf</a:t>
            </a:r>
            <a:r>
              <a:rPr kumimoji="1" lang="zh-CN" altLang="en-US" sz="1200" b="1" dirty="0">
                <a:latin typeface="+mn-ea"/>
              </a:rPr>
              <a:t>如果指定了宽度</a:t>
            </a:r>
            <a:r>
              <a:rPr kumimoji="1" lang="en-US" altLang="zh-CN" sz="1200" b="1" dirty="0">
                <a:latin typeface="+mn-ea"/>
              </a:rPr>
              <a:t>m</a:t>
            </a:r>
            <a:r>
              <a:rPr kumimoji="1" lang="zh-CN" altLang="en-US" sz="1200" b="1" dirty="0">
                <a:latin typeface="+mn-ea"/>
              </a:rPr>
              <a:t>，则</a:t>
            </a:r>
            <a:r>
              <a:rPr kumimoji="1" lang="en-US" altLang="zh-CN" sz="1200" b="1" dirty="0">
                <a:latin typeface="+mn-ea"/>
              </a:rPr>
              <a:t>___</a:t>
            </a:r>
            <a:r>
              <a:rPr kumimoji="1" lang="zh-CN" altLang="en-US" sz="1200" b="1" u="sng" dirty="0">
                <a:latin typeface="+mn-ea"/>
              </a:rPr>
              <a:t>只保留前</a:t>
            </a:r>
            <a:r>
              <a:rPr kumimoji="1" lang="en-US" altLang="zh-CN" sz="1200" b="1" u="sng" dirty="0">
                <a:latin typeface="+mn-ea"/>
              </a:rPr>
              <a:t>m</a:t>
            </a:r>
            <a:r>
              <a:rPr kumimoji="1" lang="zh-CN" altLang="en-US" sz="1200" b="1" u="sng" dirty="0">
                <a:latin typeface="+mn-ea"/>
              </a:rPr>
              <a:t>位（包括小数点）的准确数字，其余数字不保证准确</a:t>
            </a:r>
            <a:r>
              <a:rPr kumimoji="1" lang="en-US" altLang="zh-CN" sz="1200" b="1" dirty="0">
                <a:latin typeface="+mn-ea"/>
              </a:rPr>
              <a:t>______</a:t>
            </a:r>
          </a:p>
          <a:p>
            <a:pPr fontAlgn="base">
              <a:spcBef>
                <a:spcPct val="0"/>
              </a:spcBef>
              <a:spcAft>
                <a:spcPct val="0"/>
              </a:spcAft>
            </a:pPr>
            <a:r>
              <a:rPr kumimoji="1" lang="en-US" altLang="zh-CN" sz="1200" b="1" dirty="0">
                <a:latin typeface="+mn-ea"/>
              </a:rPr>
              <a:t>2</a:t>
            </a:r>
            <a:r>
              <a:rPr kumimoji="1" lang="zh-CN" altLang="en-US" sz="1200" b="1" dirty="0">
                <a:latin typeface="+mn-ea"/>
              </a:rPr>
              <a:t>、</a:t>
            </a:r>
            <a:r>
              <a:rPr kumimoji="1" lang="en-US" altLang="zh-CN" sz="1200" b="1" dirty="0">
                <a:latin typeface="+mn-ea"/>
              </a:rPr>
              <a:t>%m.nf/%</a:t>
            </a:r>
            <a:r>
              <a:rPr kumimoji="1" lang="en-US" altLang="zh-CN" sz="1200" b="1" dirty="0" err="1">
                <a:latin typeface="+mn-ea"/>
              </a:rPr>
              <a:t>m.nlf</a:t>
            </a:r>
            <a:r>
              <a:rPr kumimoji="1" lang="zh-CN" altLang="en-US" sz="1200" b="1" dirty="0">
                <a:latin typeface="+mn-ea"/>
              </a:rPr>
              <a:t>如果指定了精度（小数点后的位数），则</a:t>
            </a:r>
            <a:r>
              <a:rPr kumimoji="1" lang="en-US" altLang="zh-CN" sz="1200" b="1" dirty="0">
                <a:latin typeface="+mn-ea"/>
              </a:rPr>
              <a:t>___</a:t>
            </a:r>
            <a:r>
              <a:rPr kumimoji="1" lang="zh-CN" altLang="en-US" sz="1200" b="1" u="sng" dirty="0">
                <a:latin typeface="+mn-ea"/>
              </a:rPr>
              <a:t>报警告，给出错误值，</a:t>
            </a:r>
            <a:r>
              <a:rPr kumimoji="1" lang="en-US" altLang="zh-CN" sz="1200" b="1" u="sng" dirty="0" err="1">
                <a:latin typeface="+mn-ea"/>
              </a:rPr>
              <a:t>scanf</a:t>
            </a:r>
            <a:r>
              <a:rPr kumimoji="1" lang="zh-CN" altLang="en-US" sz="1200" b="1" u="sng" dirty="0">
                <a:latin typeface="+mn-ea"/>
              </a:rPr>
              <a:t>不支持</a:t>
            </a:r>
            <a:r>
              <a:rPr kumimoji="1" lang="en-US" altLang="zh-CN" sz="1200" b="1" u="sng" dirty="0">
                <a:latin typeface="+mn-ea"/>
              </a:rPr>
              <a:t>.n</a:t>
            </a:r>
            <a:r>
              <a:rPr kumimoji="1" lang="zh-CN" altLang="en-US" sz="1200" b="1" u="sng" dirty="0">
                <a:latin typeface="+mn-ea"/>
              </a:rPr>
              <a:t>形式的附加格式控制符</a:t>
            </a:r>
            <a:r>
              <a:rPr kumimoji="1" lang="en-US" altLang="zh-CN" sz="1200" b="1" dirty="0">
                <a:latin typeface="+mn-ea"/>
              </a:rPr>
              <a:t>__ </a:t>
            </a:r>
          </a:p>
          <a:p>
            <a:pPr fontAlgn="base">
              <a:spcBef>
                <a:spcPct val="0"/>
              </a:spcBef>
              <a:spcAft>
                <a:spcPct val="0"/>
              </a:spcAft>
            </a:pPr>
            <a:r>
              <a:rPr kumimoji="1" lang="en-US" altLang="zh-CN" sz="1200" b="1" dirty="0">
                <a:solidFill>
                  <a:srgbClr val="FF0000"/>
                </a:solidFill>
                <a:latin typeface="+mn-ea"/>
              </a:rPr>
              <a:t>  </a:t>
            </a:r>
            <a:r>
              <a:rPr kumimoji="1" lang="zh-CN" altLang="en-US" sz="1200" b="1" dirty="0">
                <a:solidFill>
                  <a:srgbClr val="FF0000"/>
                </a:solidFill>
                <a:latin typeface="+mn-ea"/>
              </a:rPr>
              <a:t>（注：确认</a:t>
            </a:r>
            <a:r>
              <a:rPr kumimoji="1" lang="en-US" altLang="zh-CN" sz="1200" b="1" dirty="0" err="1">
                <a:solidFill>
                  <a:srgbClr val="FF0000"/>
                </a:solidFill>
                <a:latin typeface="+mn-ea"/>
              </a:rPr>
              <a:t>scanf</a:t>
            </a:r>
            <a:r>
              <a:rPr kumimoji="1" lang="zh-CN" altLang="en-US" sz="1200" b="1" dirty="0">
                <a:solidFill>
                  <a:srgbClr val="FF0000"/>
                </a:solidFill>
                <a:latin typeface="+mn-ea"/>
              </a:rPr>
              <a:t>的</a:t>
            </a:r>
            <a:r>
              <a:rPr kumimoji="1" lang="en-US" altLang="zh-CN" sz="1200" b="1" dirty="0">
                <a:solidFill>
                  <a:srgbClr val="FF0000"/>
                </a:solidFill>
                <a:latin typeface="+mn-ea"/>
              </a:rPr>
              <a:t>%f/%</a:t>
            </a:r>
            <a:r>
              <a:rPr kumimoji="1" lang="en-US" altLang="zh-CN" sz="1200" b="1" dirty="0" err="1">
                <a:solidFill>
                  <a:srgbClr val="FF0000"/>
                </a:solidFill>
                <a:latin typeface="+mn-ea"/>
              </a:rPr>
              <a:t>lf</a:t>
            </a:r>
            <a:r>
              <a:rPr kumimoji="1" lang="zh-CN" altLang="en-US" sz="1200" b="1" dirty="0">
                <a:solidFill>
                  <a:srgbClr val="FF0000"/>
                </a:solidFill>
                <a:latin typeface="+mn-ea"/>
              </a:rPr>
              <a:t>是否支持</a:t>
            </a:r>
            <a:r>
              <a:rPr kumimoji="1" lang="en-US" altLang="zh-CN" sz="1200" b="1" dirty="0">
                <a:solidFill>
                  <a:srgbClr val="FF0000"/>
                </a:solidFill>
                <a:latin typeface="+mn-ea"/>
              </a:rPr>
              <a:t>.n</a:t>
            </a:r>
            <a:r>
              <a:rPr kumimoji="1" lang="zh-CN" altLang="en-US" sz="1200" b="1" dirty="0">
                <a:solidFill>
                  <a:srgbClr val="FF0000"/>
                </a:solidFill>
                <a:latin typeface="+mn-ea"/>
              </a:rPr>
              <a:t>形式的附加格式控制符</a:t>
            </a:r>
            <a:r>
              <a:rPr kumimoji="1" lang="en-US" altLang="zh-CN" sz="1200" b="1" dirty="0">
                <a:solidFill>
                  <a:srgbClr val="FF0000"/>
                </a:solidFill>
                <a:latin typeface="+mn-ea"/>
              </a:rPr>
              <a:t>!!!</a:t>
            </a:r>
            <a:r>
              <a:rPr kumimoji="1" lang="zh-CN" altLang="en-US" sz="1200" b="1" dirty="0">
                <a:solidFill>
                  <a:srgbClr val="FF0000"/>
                </a:solidFill>
                <a:latin typeface="+mn-ea"/>
              </a:rPr>
              <a:t>）</a:t>
            </a:r>
            <a:endParaRPr kumimoji="1" lang="en-US" altLang="zh-CN" sz="1200" b="1" dirty="0">
              <a:solidFill>
                <a:srgbClr val="FF0000"/>
              </a:solidFill>
              <a:latin typeface="+mn-ea"/>
            </a:endParaRPr>
          </a:p>
        </p:txBody>
      </p:sp>
      <p:pic>
        <p:nvPicPr>
          <p:cNvPr id="4" name="图片 3">
            <a:extLst>
              <a:ext uri="{FF2B5EF4-FFF2-40B4-BE49-F238E27FC236}">
                <a16:creationId xmlns:a16="http://schemas.microsoft.com/office/drawing/2014/main" id="{F1F4B522-BBE7-4D45-804C-140282B7C0C4}"/>
              </a:ext>
            </a:extLst>
          </p:cNvPr>
          <p:cNvPicPr>
            <a:picLocks noChangeAspect="1"/>
          </p:cNvPicPr>
          <p:nvPr/>
        </p:nvPicPr>
        <p:blipFill>
          <a:blip r:embed="rId2"/>
          <a:stretch>
            <a:fillRect/>
          </a:stretch>
        </p:blipFill>
        <p:spPr>
          <a:xfrm>
            <a:off x="3718867" y="3916377"/>
            <a:ext cx="1874219" cy="558396"/>
          </a:xfrm>
          <a:prstGeom prst="rect">
            <a:avLst/>
          </a:prstGeom>
        </p:spPr>
      </p:pic>
      <p:pic>
        <p:nvPicPr>
          <p:cNvPr id="9" name="图片 8">
            <a:extLst>
              <a:ext uri="{FF2B5EF4-FFF2-40B4-BE49-F238E27FC236}">
                <a16:creationId xmlns:a16="http://schemas.microsoft.com/office/drawing/2014/main" id="{D0BFB741-FC3A-4B15-9969-C7AFAA1767FB}"/>
              </a:ext>
            </a:extLst>
          </p:cNvPr>
          <p:cNvPicPr>
            <a:picLocks noChangeAspect="1"/>
          </p:cNvPicPr>
          <p:nvPr/>
        </p:nvPicPr>
        <p:blipFill>
          <a:blip r:embed="rId3"/>
          <a:stretch>
            <a:fillRect/>
          </a:stretch>
        </p:blipFill>
        <p:spPr>
          <a:xfrm>
            <a:off x="1667614" y="3916690"/>
            <a:ext cx="2051253" cy="558397"/>
          </a:xfrm>
          <a:prstGeom prst="rect">
            <a:avLst/>
          </a:prstGeom>
          <a:ln>
            <a:solidFill>
              <a:schemeClr val="accent1"/>
            </a:solidFill>
          </a:ln>
        </p:spPr>
      </p:pic>
      <p:pic>
        <p:nvPicPr>
          <p:cNvPr id="11" name="图片 10">
            <a:extLst>
              <a:ext uri="{FF2B5EF4-FFF2-40B4-BE49-F238E27FC236}">
                <a16:creationId xmlns:a16="http://schemas.microsoft.com/office/drawing/2014/main" id="{6616238E-86C8-4642-BBD2-0008E32F2B81}"/>
              </a:ext>
            </a:extLst>
          </p:cNvPr>
          <p:cNvPicPr>
            <a:picLocks noChangeAspect="1"/>
          </p:cNvPicPr>
          <p:nvPr/>
        </p:nvPicPr>
        <p:blipFill>
          <a:blip r:embed="rId4"/>
          <a:stretch>
            <a:fillRect/>
          </a:stretch>
        </p:blipFill>
        <p:spPr>
          <a:xfrm>
            <a:off x="3714640" y="4626164"/>
            <a:ext cx="1874220" cy="527640"/>
          </a:xfrm>
          <a:prstGeom prst="rect">
            <a:avLst/>
          </a:prstGeom>
        </p:spPr>
      </p:pic>
      <p:pic>
        <p:nvPicPr>
          <p:cNvPr id="13" name="图片 12">
            <a:extLst>
              <a:ext uri="{FF2B5EF4-FFF2-40B4-BE49-F238E27FC236}">
                <a16:creationId xmlns:a16="http://schemas.microsoft.com/office/drawing/2014/main" id="{F734F5E8-B9B0-491A-B671-F66FF881F73E}"/>
              </a:ext>
            </a:extLst>
          </p:cNvPr>
          <p:cNvPicPr>
            <a:picLocks noChangeAspect="1"/>
          </p:cNvPicPr>
          <p:nvPr/>
        </p:nvPicPr>
        <p:blipFill>
          <a:blip r:embed="rId5"/>
          <a:stretch>
            <a:fillRect/>
          </a:stretch>
        </p:blipFill>
        <p:spPr>
          <a:xfrm>
            <a:off x="3714640" y="5305510"/>
            <a:ext cx="1874220" cy="548958"/>
          </a:xfrm>
          <a:prstGeom prst="rect">
            <a:avLst/>
          </a:prstGeom>
        </p:spPr>
      </p:pic>
      <p:pic>
        <p:nvPicPr>
          <p:cNvPr id="16" name="图片 15">
            <a:extLst>
              <a:ext uri="{FF2B5EF4-FFF2-40B4-BE49-F238E27FC236}">
                <a16:creationId xmlns:a16="http://schemas.microsoft.com/office/drawing/2014/main" id="{C9AAFC03-CF26-496F-84A8-F3201C4942D4}"/>
              </a:ext>
            </a:extLst>
          </p:cNvPr>
          <p:cNvPicPr>
            <a:picLocks noChangeAspect="1"/>
          </p:cNvPicPr>
          <p:nvPr/>
        </p:nvPicPr>
        <p:blipFill>
          <a:blip r:embed="rId6"/>
          <a:stretch>
            <a:fillRect/>
          </a:stretch>
        </p:blipFill>
        <p:spPr>
          <a:xfrm>
            <a:off x="8713790" y="3700859"/>
            <a:ext cx="1995066" cy="588802"/>
          </a:xfrm>
          <a:prstGeom prst="rect">
            <a:avLst/>
          </a:prstGeom>
        </p:spPr>
      </p:pic>
      <p:pic>
        <p:nvPicPr>
          <p:cNvPr id="18" name="图片 17">
            <a:extLst>
              <a:ext uri="{FF2B5EF4-FFF2-40B4-BE49-F238E27FC236}">
                <a16:creationId xmlns:a16="http://schemas.microsoft.com/office/drawing/2014/main" id="{E1BC6A73-7970-43A9-B11A-E52FB2CE729C}"/>
              </a:ext>
            </a:extLst>
          </p:cNvPr>
          <p:cNvPicPr>
            <a:picLocks noChangeAspect="1"/>
          </p:cNvPicPr>
          <p:nvPr/>
        </p:nvPicPr>
        <p:blipFill>
          <a:blip r:embed="rId7"/>
          <a:stretch>
            <a:fillRect/>
          </a:stretch>
        </p:blipFill>
        <p:spPr>
          <a:xfrm>
            <a:off x="8717695" y="4489193"/>
            <a:ext cx="1993305" cy="596238"/>
          </a:xfrm>
          <a:prstGeom prst="rect">
            <a:avLst/>
          </a:prstGeom>
        </p:spPr>
      </p:pic>
      <p:pic>
        <p:nvPicPr>
          <p:cNvPr id="20" name="图片 19">
            <a:extLst>
              <a:ext uri="{FF2B5EF4-FFF2-40B4-BE49-F238E27FC236}">
                <a16:creationId xmlns:a16="http://schemas.microsoft.com/office/drawing/2014/main" id="{BAF464F0-C946-46FF-9570-275135FA9394}"/>
              </a:ext>
            </a:extLst>
          </p:cNvPr>
          <p:cNvPicPr>
            <a:picLocks noChangeAspect="1"/>
          </p:cNvPicPr>
          <p:nvPr/>
        </p:nvPicPr>
        <p:blipFill>
          <a:blip r:embed="rId8"/>
          <a:stretch>
            <a:fillRect/>
          </a:stretch>
        </p:blipFill>
        <p:spPr>
          <a:xfrm>
            <a:off x="8717695" y="5288457"/>
            <a:ext cx="1986935" cy="566011"/>
          </a:xfrm>
          <a:prstGeom prst="rect">
            <a:avLst/>
          </a:prstGeom>
        </p:spPr>
      </p:pic>
    </p:spTree>
    <p:extLst>
      <p:ext uri="{BB962C8B-B14F-4D97-AF65-F5344CB8AC3E}">
        <p14:creationId xmlns:p14="http://schemas.microsoft.com/office/powerpoint/2010/main" val="172024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N.</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221560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600" b="1" dirty="0">
                <a:solidFill>
                  <a:srgbClr val="000000"/>
                </a:solidFill>
                <a:latin typeface="宋体"/>
              </a:rPr>
              <a:t>#include &lt;</a:t>
            </a:r>
            <a:r>
              <a:rPr kumimoji="1" lang="en-US" altLang="zh-CN" sz="1600" b="1" dirty="0" err="1">
                <a:solidFill>
                  <a:srgbClr val="000000"/>
                </a:solidFill>
                <a:latin typeface="宋体"/>
              </a:rPr>
              <a:t>stdio.h</a:t>
            </a:r>
            <a:r>
              <a:rPr kumimoji="1" lang="en-US" altLang="zh-CN" sz="1600" b="1" dirty="0">
                <a:solidFill>
                  <a:srgbClr val="000000"/>
                </a:solidFill>
                <a:latin typeface="宋体"/>
              </a:rPr>
              <a:t>&gt;</a:t>
            </a:r>
          </a:p>
          <a:p>
            <a:pPr fontAlgn="base">
              <a:spcBef>
                <a:spcPct val="0"/>
              </a:spcBef>
              <a:spcAft>
                <a:spcPct val="0"/>
              </a:spcAft>
            </a:pPr>
            <a:r>
              <a:rPr kumimoji="1" lang="en-US" altLang="zh-CN" sz="1600" b="1" dirty="0">
                <a:solidFill>
                  <a:srgbClr val="000000"/>
                </a:solidFill>
                <a:latin typeface="宋体"/>
              </a:rPr>
              <a:t>int main()</a:t>
            </a:r>
          </a:p>
          <a:p>
            <a:pPr fontAlgn="base">
              <a:spcBef>
                <a:spcPct val="0"/>
              </a:spcBef>
              <a:spcAft>
                <a:spcPct val="0"/>
              </a:spcAft>
            </a:pP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ea typeface="宋体" pitchFamily="2" charset="-122"/>
              </a:rPr>
              <a:t>    char c1, c2;</a:t>
            </a:r>
          </a:p>
          <a:p>
            <a:pPr fontAlgn="base">
              <a:spcBef>
                <a:spcPct val="0"/>
              </a:spcBef>
              <a:spcAft>
                <a:spcPct val="0"/>
              </a:spcAft>
            </a:pPr>
            <a:r>
              <a:rPr kumimoji="1" lang="en-US" altLang="zh-CN" sz="1600" b="1" dirty="0">
                <a:solidFill>
                  <a:srgbClr val="000000"/>
                </a:solidFill>
                <a:latin typeface="宋体"/>
                <a:ea typeface="宋体" pitchFamily="2" charset="-122"/>
              </a:rPr>
              <a:t>    </a:t>
            </a:r>
            <a:r>
              <a:rPr kumimoji="1" lang="en-US" altLang="zh-CN" sz="1600" b="1" dirty="0" err="1">
                <a:solidFill>
                  <a:srgbClr val="000000"/>
                </a:solidFill>
                <a:latin typeface="宋体"/>
                <a:ea typeface="宋体" pitchFamily="2" charset="-122"/>
              </a:rPr>
              <a:t>scanf</a:t>
            </a:r>
            <a:r>
              <a:rPr kumimoji="1" lang="en-US" altLang="zh-CN" sz="1600" b="1" dirty="0">
                <a:solidFill>
                  <a:srgbClr val="000000"/>
                </a:solidFill>
                <a:latin typeface="宋体"/>
                <a:ea typeface="宋体" pitchFamily="2" charset="-122"/>
              </a:rPr>
              <a:t>("%c %c", &amp;c1, &amp;c2);</a:t>
            </a: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printf</a:t>
            </a:r>
            <a:r>
              <a:rPr kumimoji="1" lang="en-US" altLang="zh-CN" sz="1600" b="1" dirty="0">
                <a:solidFill>
                  <a:srgbClr val="000000"/>
                </a:solidFill>
                <a:latin typeface="宋体"/>
              </a:rPr>
              <a:t>("c1=%c c2=%c\n", c1, c2);</a:t>
            </a:r>
          </a:p>
          <a:p>
            <a:pPr fontAlgn="base">
              <a:spcBef>
                <a:spcPct val="0"/>
              </a:spcBef>
              <a:spcAft>
                <a:spcPct val="0"/>
              </a:spcAft>
            </a:pPr>
            <a:r>
              <a:rPr kumimoji="1" lang="en-US" altLang="zh-CN" sz="1600" b="1" dirty="0">
                <a:solidFill>
                  <a:srgbClr val="000000"/>
                </a:solidFill>
                <a:latin typeface="宋体"/>
              </a:rPr>
              <a:t>    return 0;</a:t>
            </a:r>
          </a:p>
          <a:p>
            <a:pPr fontAlgn="base">
              <a:spcBef>
                <a:spcPct val="0"/>
              </a:spcBef>
              <a:spcAft>
                <a:spcPct val="0"/>
              </a:spcAft>
            </a:pPr>
            <a:r>
              <a:rPr kumimoji="1" lang="en-US" altLang="zh-CN" sz="1600" b="1" dirty="0">
                <a:solidFill>
                  <a:srgbClr val="000000"/>
                </a:solidFill>
                <a:latin typeface="宋体"/>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92114" y="3539578"/>
            <a:ext cx="5122140" cy="20837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ABCD</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A BCD</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'A' BCD</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\n</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p:txBody>
      </p:sp>
      <p:sp>
        <p:nvSpPr>
          <p:cNvPr id="7" name="矩形 6">
            <a:extLst>
              <a:ext uri="{FF2B5EF4-FFF2-40B4-BE49-F238E27FC236}">
                <a16:creationId xmlns:a16="http://schemas.microsoft.com/office/drawing/2014/main" id="{517959D9-7563-4E50-A1D2-30A83C78F62D}"/>
              </a:ext>
            </a:extLst>
          </p:cNvPr>
          <p:cNvSpPr/>
          <p:nvPr/>
        </p:nvSpPr>
        <p:spPr bwMode="auto">
          <a:xfrm>
            <a:off x="5714254" y="1323973"/>
            <a:ext cx="5122140" cy="221560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600" b="1" dirty="0">
                <a:solidFill>
                  <a:srgbClr val="000000"/>
                </a:solidFill>
                <a:latin typeface="宋体"/>
              </a:rPr>
              <a:t>#include &lt;</a:t>
            </a:r>
            <a:r>
              <a:rPr kumimoji="1" lang="en-US" altLang="zh-CN" sz="1600" b="1" dirty="0" err="1">
                <a:solidFill>
                  <a:srgbClr val="000000"/>
                </a:solidFill>
                <a:latin typeface="宋体"/>
              </a:rPr>
              <a:t>stdio.h</a:t>
            </a:r>
            <a:r>
              <a:rPr kumimoji="1" lang="en-US" altLang="zh-CN" sz="1600" b="1" dirty="0">
                <a:solidFill>
                  <a:srgbClr val="000000"/>
                </a:solidFill>
                <a:latin typeface="宋体"/>
              </a:rPr>
              <a:t>&gt;</a:t>
            </a:r>
          </a:p>
          <a:p>
            <a:pPr fontAlgn="base">
              <a:spcBef>
                <a:spcPct val="0"/>
              </a:spcBef>
              <a:spcAft>
                <a:spcPct val="0"/>
              </a:spcAft>
            </a:pPr>
            <a:r>
              <a:rPr kumimoji="1" lang="en-US" altLang="zh-CN" sz="1600" b="1" dirty="0">
                <a:solidFill>
                  <a:srgbClr val="000000"/>
                </a:solidFill>
                <a:latin typeface="宋体"/>
              </a:rPr>
              <a:t>int main()</a:t>
            </a:r>
          </a:p>
          <a:p>
            <a:pPr fontAlgn="base">
              <a:spcBef>
                <a:spcPct val="0"/>
              </a:spcBef>
              <a:spcAft>
                <a:spcPct val="0"/>
              </a:spcAft>
            </a:pPr>
            <a:r>
              <a:rPr kumimoji="1" lang="en-US" altLang="zh-CN" sz="1600" b="1" dirty="0">
                <a:solidFill>
                  <a:srgbClr val="000000"/>
                </a:solidFill>
                <a:latin typeface="宋体"/>
              </a:rPr>
              <a:t>{</a:t>
            </a:r>
          </a:p>
          <a:p>
            <a:pPr fontAlgn="base">
              <a:spcBef>
                <a:spcPct val="0"/>
              </a:spcBef>
              <a:spcAft>
                <a:spcPct val="0"/>
              </a:spcAft>
            </a:pPr>
            <a:r>
              <a:rPr kumimoji="1" lang="en-US" altLang="zh-CN" sz="1600" b="1" dirty="0">
                <a:solidFill>
                  <a:srgbClr val="000000"/>
                </a:solidFill>
                <a:latin typeface="宋体"/>
                <a:ea typeface="宋体" pitchFamily="2" charset="-122"/>
              </a:rPr>
              <a:t>    char c1, c2;</a:t>
            </a:r>
          </a:p>
          <a:p>
            <a:pPr fontAlgn="base">
              <a:spcBef>
                <a:spcPct val="0"/>
              </a:spcBef>
              <a:spcAft>
                <a:spcPct val="0"/>
              </a:spcAft>
            </a:pPr>
            <a:r>
              <a:rPr kumimoji="1" lang="en-US" altLang="zh-CN" sz="1600" b="1" dirty="0">
                <a:solidFill>
                  <a:srgbClr val="000000"/>
                </a:solidFill>
                <a:latin typeface="宋体"/>
                <a:ea typeface="宋体" pitchFamily="2" charset="-122"/>
              </a:rPr>
              <a:t>    </a:t>
            </a:r>
            <a:r>
              <a:rPr kumimoji="1" lang="en-US" altLang="zh-CN" sz="1600" b="1" dirty="0" err="1">
                <a:solidFill>
                  <a:srgbClr val="000000"/>
                </a:solidFill>
                <a:latin typeface="宋体"/>
                <a:ea typeface="宋体" pitchFamily="2" charset="-122"/>
              </a:rPr>
              <a:t>scanf</a:t>
            </a:r>
            <a:r>
              <a:rPr kumimoji="1" lang="en-US" altLang="zh-CN" sz="1600" b="1" dirty="0">
                <a:solidFill>
                  <a:srgbClr val="000000"/>
                </a:solidFill>
                <a:latin typeface="宋体"/>
                <a:ea typeface="宋体" pitchFamily="2" charset="-122"/>
              </a:rPr>
              <a:t>("%</a:t>
            </a:r>
            <a:r>
              <a:rPr kumimoji="1" lang="en-US" altLang="zh-CN" sz="1600" b="1" dirty="0" err="1">
                <a:solidFill>
                  <a:srgbClr val="000000"/>
                </a:solidFill>
                <a:latin typeface="宋体"/>
                <a:ea typeface="宋体" pitchFamily="2" charset="-122"/>
              </a:rPr>
              <a:t>c%c</a:t>
            </a:r>
            <a:r>
              <a:rPr kumimoji="1" lang="en-US" altLang="zh-CN" sz="1600" b="1" dirty="0">
                <a:solidFill>
                  <a:srgbClr val="000000"/>
                </a:solidFill>
                <a:latin typeface="宋体"/>
                <a:ea typeface="宋体" pitchFamily="2" charset="-122"/>
              </a:rPr>
              <a:t>", &amp;c1, &amp;c2); </a:t>
            </a:r>
            <a:r>
              <a:rPr kumimoji="1" lang="en-US" altLang="zh-CN" sz="1600" b="1" dirty="0">
                <a:solidFill>
                  <a:srgbClr val="FF0000"/>
                </a:solidFill>
                <a:latin typeface="宋体"/>
                <a:ea typeface="宋体" pitchFamily="2" charset="-122"/>
              </a:rPr>
              <a:t>//</a:t>
            </a:r>
            <a:r>
              <a:rPr kumimoji="1" lang="zh-CN" altLang="en-US" sz="1600" b="1" dirty="0">
                <a:solidFill>
                  <a:srgbClr val="FF0000"/>
                </a:solidFill>
                <a:latin typeface="宋体"/>
                <a:ea typeface="宋体" pitchFamily="2" charset="-122"/>
              </a:rPr>
              <a:t>两个</a:t>
            </a:r>
            <a:r>
              <a:rPr kumimoji="1" lang="en-US" altLang="zh-CN" sz="1600" b="1" dirty="0">
                <a:solidFill>
                  <a:srgbClr val="FF0000"/>
                </a:solidFill>
                <a:latin typeface="宋体"/>
                <a:ea typeface="宋体" pitchFamily="2" charset="-122"/>
              </a:rPr>
              <a:t>%c</a:t>
            </a:r>
            <a:r>
              <a:rPr kumimoji="1" lang="zh-CN" altLang="en-US" sz="1600" b="1" dirty="0">
                <a:solidFill>
                  <a:srgbClr val="FF0000"/>
                </a:solidFill>
                <a:latin typeface="宋体"/>
                <a:ea typeface="宋体" pitchFamily="2" charset="-122"/>
              </a:rPr>
              <a:t>间无空格</a:t>
            </a:r>
            <a:endParaRPr kumimoji="1" lang="en-US" altLang="zh-CN" sz="1600" b="1" dirty="0">
              <a:solidFill>
                <a:srgbClr val="FF0000"/>
              </a:solidFill>
              <a:latin typeface="宋体"/>
              <a:ea typeface="宋体" pitchFamily="2" charset="-122"/>
            </a:endParaRPr>
          </a:p>
          <a:p>
            <a:pPr fontAlgn="base">
              <a:spcBef>
                <a:spcPct val="0"/>
              </a:spcBef>
              <a:spcAft>
                <a:spcPct val="0"/>
              </a:spcAft>
            </a:pPr>
            <a:r>
              <a:rPr kumimoji="1" lang="en-US" altLang="zh-CN" sz="1600" b="1" dirty="0">
                <a:solidFill>
                  <a:srgbClr val="000000"/>
                </a:solidFill>
                <a:latin typeface="宋体"/>
              </a:rPr>
              <a:t>    </a:t>
            </a:r>
            <a:r>
              <a:rPr kumimoji="1" lang="en-US" altLang="zh-CN" sz="1600" b="1" dirty="0" err="1">
                <a:solidFill>
                  <a:srgbClr val="000000"/>
                </a:solidFill>
                <a:latin typeface="宋体"/>
              </a:rPr>
              <a:t>printf</a:t>
            </a:r>
            <a:r>
              <a:rPr kumimoji="1" lang="en-US" altLang="zh-CN" sz="1600" b="1" dirty="0">
                <a:solidFill>
                  <a:srgbClr val="000000"/>
                </a:solidFill>
                <a:latin typeface="宋体"/>
              </a:rPr>
              <a:t>("c1=%d c2=%d\n", c1, c2);</a:t>
            </a:r>
          </a:p>
          <a:p>
            <a:pPr fontAlgn="base">
              <a:spcBef>
                <a:spcPct val="0"/>
              </a:spcBef>
              <a:spcAft>
                <a:spcPct val="0"/>
              </a:spcAft>
            </a:pPr>
            <a:r>
              <a:rPr kumimoji="1" lang="en-US" altLang="zh-CN" sz="1600" b="1" dirty="0">
                <a:solidFill>
                  <a:srgbClr val="000000"/>
                </a:solidFill>
                <a:latin typeface="宋体"/>
              </a:rPr>
              <a:t>    return 0;</a:t>
            </a:r>
          </a:p>
          <a:p>
            <a:pPr fontAlgn="base">
              <a:spcBef>
                <a:spcPct val="0"/>
              </a:spcBef>
              <a:spcAft>
                <a:spcPct val="0"/>
              </a:spcAft>
            </a:pPr>
            <a:r>
              <a:rPr kumimoji="1" lang="en-US" altLang="zh-CN" sz="1600" b="1" dirty="0">
                <a:solidFill>
                  <a:srgbClr val="000000"/>
                </a:solidFill>
                <a:latin typeface="宋体"/>
              </a:rPr>
              <a:t>}</a:t>
            </a:r>
          </a:p>
        </p:txBody>
      </p:sp>
      <p:sp>
        <p:nvSpPr>
          <p:cNvPr id="8" name="矩形 7">
            <a:extLst>
              <a:ext uri="{FF2B5EF4-FFF2-40B4-BE49-F238E27FC236}">
                <a16:creationId xmlns:a16="http://schemas.microsoft.com/office/drawing/2014/main" id="{1CB3C8D2-A378-4628-9BEE-ED76837AB120}"/>
              </a:ext>
            </a:extLst>
          </p:cNvPr>
          <p:cNvSpPr/>
          <p:nvPr/>
        </p:nvSpPr>
        <p:spPr bwMode="auto">
          <a:xfrm>
            <a:off x="5714254" y="3539577"/>
            <a:ext cx="5122140" cy="20837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ABCD</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A BCD</a:t>
            </a:r>
            <a:r>
              <a:rPr kumimoji="1" lang="en-US" altLang="zh-CN" sz="1200" b="1" dirty="0">
                <a:latin typeface="+mn-ea"/>
              </a:rPr>
              <a:t>↙ </a:t>
            </a:r>
            <a:r>
              <a:rPr kumimoji="1" lang="zh-CN" altLang="en-US" sz="1200" b="1" dirty="0">
                <a:solidFill>
                  <a:srgbClr val="FF0000"/>
                </a:solidFill>
                <a:latin typeface="+mn-ea"/>
              </a:rPr>
              <a:t>（特别关注此项的差异）</a:t>
            </a:r>
            <a:endParaRPr kumimoji="1" lang="en-US" altLang="zh-CN" sz="1200" b="1" dirty="0">
              <a:solidFill>
                <a:srgbClr val="FF0000"/>
              </a:solidFill>
              <a:latin typeface="+mn-ea"/>
            </a:endParaRP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'A' BCD</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\n</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p:txBody>
      </p:sp>
      <p:sp>
        <p:nvSpPr>
          <p:cNvPr id="9" name="矩形 8">
            <a:extLst>
              <a:ext uri="{FF2B5EF4-FFF2-40B4-BE49-F238E27FC236}">
                <a16:creationId xmlns:a16="http://schemas.microsoft.com/office/drawing/2014/main" id="{E687CCDA-74EF-40B1-9633-868C0546D9E2}"/>
              </a:ext>
            </a:extLst>
          </p:cNvPr>
          <p:cNvSpPr/>
          <p:nvPr/>
        </p:nvSpPr>
        <p:spPr bwMode="auto">
          <a:xfrm>
            <a:off x="590589" y="5623353"/>
            <a:ext cx="10245805" cy="91078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结论：</a:t>
            </a:r>
            <a:endParaRPr kumimoji="1" lang="en-US" altLang="zh-CN" sz="1200" b="1" dirty="0">
              <a:latin typeface="+mn-ea"/>
            </a:endParaRPr>
          </a:p>
          <a:p>
            <a:pPr fontAlgn="base">
              <a:spcBef>
                <a:spcPct val="0"/>
              </a:spcBef>
              <a:spcAft>
                <a:spcPct val="0"/>
              </a:spcAft>
            </a:pPr>
            <a:r>
              <a:rPr kumimoji="1" lang="en-US" altLang="zh-CN" sz="1200" b="1" dirty="0">
                <a:latin typeface="+mn-ea"/>
              </a:rPr>
              <a:t>1</a:t>
            </a:r>
            <a:r>
              <a:rPr kumimoji="1" lang="zh-CN" altLang="en-US" sz="1200" b="1" dirty="0">
                <a:latin typeface="+mn-ea"/>
              </a:rPr>
              <a:t>、</a:t>
            </a:r>
            <a:r>
              <a:rPr kumimoji="1" lang="en-US" altLang="zh-CN" sz="1200" b="1" dirty="0">
                <a:latin typeface="+mn-ea"/>
              </a:rPr>
              <a:t>%c</a:t>
            </a:r>
            <a:r>
              <a:rPr kumimoji="1" lang="zh-CN" altLang="en-US" sz="1200" b="1" dirty="0">
                <a:latin typeface="+mn-ea"/>
              </a:rPr>
              <a:t>只读</a:t>
            </a:r>
            <a:r>
              <a:rPr kumimoji="1" lang="en-US" altLang="zh-CN" sz="1200" b="1" dirty="0">
                <a:latin typeface="+mn-ea"/>
              </a:rPr>
              <a:t>___</a:t>
            </a:r>
            <a:r>
              <a:rPr kumimoji="1" lang="en-US" altLang="zh-CN" sz="1200" b="1" u="sng" dirty="0">
                <a:latin typeface="+mn-ea"/>
              </a:rPr>
              <a:t>1</a:t>
            </a:r>
            <a:r>
              <a:rPr kumimoji="1" lang="en-US" altLang="zh-CN" sz="1200" b="1" dirty="0">
                <a:latin typeface="+mn-ea"/>
              </a:rPr>
              <a:t>__</a:t>
            </a:r>
            <a:r>
              <a:rPr kumimoji="1" lang="zh-CN" altLang="en-US" sz="1200" b="1" dirty="0">
                <a:latin typeface="+mn-ea"/>
              </a:rPr>
              <a:t>个字符</a:t>
            </a:r>
            <a:endParaRPr kumimoji="1" lang="en-US" altLang="zh-CN" sz="1200" b="1" dirty="0">
              <a:latin typeface="+mn-ea"/>
            </a:endParaRPr>
          </a:p>
          <a:p>
            <a:pPr fontAlgn="base">
              <a:spcBef>
                <a:spcPct val="0"/>
              </a:spcBef>
              <a:spcAft>
                <a:spcPct val="0"/>
              </a:spcAft>
            </a:pPr>
            <a:r>
              <a:rPr kumimoji="1" lang="en-US" altLang="zh-CN" sz="1200" b="1" dirty="0">
                <a:latin typeface="+mn-ea"/>
              </a:rPr>
              <a:t>2</a:t>
            </a:r>
            <a:r>
              <a:rPr kumimoji="1" lang="zh-CN" altLang="en-US" sz="1200" b="1" dirty="0">
                <a:latin typeface="+mn-ea"/>
              </a:rPr>
              <a:t>、</a:t>
            </a:r>
            <a:r>
              <a:rPr kumimoji="1" lang="en-US" altLang="zh-CN" sz="1200" b="1" dirty="0">
                <a:latin typeface="+mn-ea"/>
              </a:rPr>
              <a:t>%c</a:t>
            </a:r>
            <a:r>
              <a:rPr kumimoji="1" lang="zh-CN" altLang="en-US" sz="1200" b="1" dirty="0">
                <a:latin typeface="+mn-ea"/>
              </a:rPr>
              <a:t>在输入转义符</a:t>
            </a:r>
            <a:r>
              <a:rPr kumimoji="1" lang="en-US" altLang="zh-CN" sz="1200" b="1" dirty="0">
                <a:latin typeface="+mn-ea"/>
              </a:rPr>
              <a:t>/</a:t>
            </a:r>
            <a:r>
              <a:rPr kumimoji="1" lang="zh-CN" altLang="en-US" sz="1200" b="1" dirty="0">
                <a:latin typeface="+mn-ea"/>
              </a:rPr>
              <a:t>单引号等特殊字符时，得到的是</a:t>
            </a:r>
            <a:r>
              <a:rPr kumimoji="1" lang="en-US" altLang="zh-CN" sz="1200" b="1" dirty="0">
                <a:latin typeface="+mn-ea"/>
              </a:rPr>
              <a:t>______</a:t>
            </a:r>
            <a:r>
              <a:rPr kumimoji="1" lang="zh-CN" altLang="en-US" sz="1200" b="1" u="sng" dirty="0">
                <a:latin typeface="+mn-ea"/>
              </a:rPr>
              <a:t>特殊字符的转义含义</a:t>
            </a:r>
            <a:r>
              <a:rPr kumimoji="1" lang="en-US" altLang="zh-CN" sz="1200" b="1" dirty="0">
                <a:latin typeface="+mn-ea"/>
              </a:rPr>
              <a:t>______(</a:t>
            </a:r>
            <a:r>
              <a:rPr kumimoji="1" lang="zh-CN" altLang="en-US" sz="1200" b="1" dirty="0">
                <a:latin typeface="+mn-ea"/>
              </a:rPr>
              <a:t>特殊字符自身的</a:t>
            </a:r>
            <a:r>
              <a:rPr kumimoji="1" lang="en-US" altLang="zh-CN" sz="1200" b="1" dirty="0">
                <a:latin typeface="+mn-ea"/>
              </a:rPr>
              <a:t>ASCII</a:t>
            </a:r>
            <a:r>
              <a:rPr kumimoji="1" lang="zh-CN" altLang="en-US" sz="1200" b="1" dirty="0">
                <a:latin typeface="+mn-ea"/>
              </a:rPr>
              <a:t>码</a:t>
            </a:r>
            <a:r>
              <a:rPr kumimoji="1" lang="en-US" altLang="zh-CN" sz="1200" b="1" dirty="0">
                <a:latin typeface="+mn-ea"/>
              </a:rPr>
              <a:t>/</a:t>
            </a:r>
            <a:r>
              <a:rPr kumimoji="1" lang="zh-CN" altLang="en-US" sz="1200" b="1" dirty="0">
                <a:latin typeface="+mn-ea"/>
              </a:rPr>
              <a:t>特殊字符的转义含义</a:t>
            </a:r>
            <a:r>
              <a:rPr kumimoji="1" lang="en-US" altLang="zh-CN" sz="1200" b="1" dirty="0">
                <a:latin typeface="+mn-ea"/>
              </a:rPr>
              <a:t>)</a:t>
            </a:r>
          </a:p>
          <a:p>
            <a:pPr fontAlgn="base">
              <a:spcBef>
                <a:spcPct val="0"/>
              </a:spcBef>
              <a:spcAft>
                <a:spcPct val="0"/>
              </a:spcAft>
            </a:pPr>
            <a:r>
              <a:rPr kumimoji="1" lang="en-US" altLang="zh-CN" sz="1200" b="1" dirty="0">
                <a:latin typeface="+mn-ea"/>
              </a:rPr>
              <a:t>3</a:t>
            </a:r>
            <a:r>
              <a:rPr kumimoji="1" lang="zh-CN" altLang="en-US" sz="1200" b="1" dirty="0">
                <a:latin typeface="+mn-ea"/>
              </a:rPr>
              <a:t>、空格</a:t>
            </a:r>
            <a:r>
              <a:rPr kumimoji="1" lang="en-US" altLang="zh-CN" sz="1200" b="1" dirty="0">
                <a:latin typeface="+mn-ea"/>
              </a:rPr>
              <a:t>___</a:t>
            </a:r>
            <a:r>
              <a:rPr kumimoji="1" lang="zh-CN" altLang="en-US" sz="1200" b="1" u="sng" dirty="0">
                <a:latin typeface="+mn-ea"/>
              </a:rPr>
              <a:t>是</a:t>
            </a:r>
            <a:r>
              <a:rPr kumimoji="1" lang="en-US" altLang="zh-CN" sz="1200" b="1" dirty="0">
                <a:latin typeface="+mn-ea"/>
              </a:rPr>
              <a:t>__(</a:t>
            </a:r>
            <a:r>
              <a:rPr kumimoji="1" lang="zh-CN" altLang="en-US" sz="1200" b="1" dirty="0">
                <a:latin typeface="+mn-ea"/>
              </a:rPr>
              <a:t>是</a:t>
            </a:r>
            <a:r>
              <a:rPr kumimoji="1" lang="en-US" altLang="zh-CN" sz="1200" b="1" dirty="0">
                <a:latin typeface="+mn-ea"/>
              </a:rPr>
              <a:t>/</a:t>
            </a:r>
            <a:r>
              <a:rPr kumimoji="1" lang="zh-CN" altLang="en-US" sz="1200" b="1" dirty="0">
                <a:latin typeface="+mn-ea"/>
              </a:rPr>
              <a:t>不是</a:t>
            </a:r>
            <a:r>
              <a:rPr kumimoji="1" lang="en-US" altLang="zh-CN" sz="1200" b="1" dirty="0">
                <a:latin typeface="+mn-ea"/>
              </a:rPr>
              <a:t>)</a:t>
            </a:r>
            <a:r>
              <a:rPr kumimoji="1" lang="en-US" altLang="zh-CN" sz="1200" b="1" dirty="0" err="1">
                <a:latin typeface="+mn-ea"/>
              </a:rPr>
              <a:t>scanf</a:t>
            </a:r>
            <a:r>
              <a:rPr kumimoji="1" lang="zh-CN" altLang="en-US" sz="1200" b="1" dirty="0">
                <a:latin typeface="+mn-ea"/>
              </a:rPr>
              <a:t>中</a:t>
            </a:r>
            <a:r>
              <a:rPr kumimoji="1" lang="en-US" altLang="zh-CN" sz="1200" b="1" dirty="0">
                <a:latin typeface="+mn-ea"/>
              </a:rPr>
              <a:t>%c</a:t>
            </a:r>
            <a:r>
              <a:rPr kumimoji="1" lang="zh-CN" altLang="en-US" sz="1200" b="1" dirty="0">
                <a:latin typeface="+mn-ea"/>
              </a:rPr>
              <a:t>方式的有效输入，但必须注意</a:t>
            </a:r>
            <a:r>
              <a:rPr kumimoji="1" lang="zh-CN" altLang="en-US" sz="1200" b="1" u="sng" dirty="0">
                <a:latin typeface="+mn-ea"/>
              </a:rPr>
              <a:t> 前方</a:t>
            </a:r>
            <a:r>
              <a:rPr kumimoji="1" lang="en-US" altLang="zh-CN" sz="1200" b="1" u="sng" dirty="0">
                <a:latin typeface="+mn-ea"/>
              </a:rPr>
              <a:t>%c</a:t>
            </a:r>
            <a:r>
              <a:rPr kumimoji="1" lang="zh-CN" altLang="en-US" sz="1200" b="1" u="sng" dirty="0">
                <a:latin typeface="+mn-ea"/>
              </a:rPr>
              <a:t>之间的连接格式是否是已有空格，如果是，则需另在格式外额外输入空格</a:t>
            </a:r>
            <a:r>
              <a:rPr kumimoji="1" lang="en-US" altLang="zh-CN" sz="1200" b="1" dirty="0">
                <a:latin typeface="+mn-ea"/>
              </a:rPr>
              <a:t>_</a:t>
            </a:r>
          </a:p>
        </p:txBody>
      </p:sp>
      <p:pic>
        <p:nvPicPr>
          <p:cNvPr id="4" name="图片 3">
            <a:extLst>
              <a:ext uri="{FF2B5EF4-FFF2-40B4-BE49-F238E27FC236}">
                <a16:creationId xmlns:a16="http://schemas.microsoft.com/office/drawing/2014/main" id="{600FC734-E2B6-4A25-9E6E-4C052A77E674}"/>
              </a:ext>
            </a:extLst>
          </p:cNvPr>
          <p:cNvPicPr>
            <a:picLocks noChangeAspect="1"/>
          </p:cNvPicPr>
          <p:nvPr/>
        </p:nvPicPr>
        <p:blipFill>
          <a:blip r:embed="rId2"/>
          <a:stretch>
            <a:fillRect/>
          </a:stretch>
        </p:blipFill>
        <p:spPr>
          <a:xfrm>
            <a:off x="2507031" y="3539577"/>
            <a:ext cx="1292306" cy="376289"/>
          </a:xfrm>
          <a:prstGeom prst="rect">
            <a:avLst/>
          </a:prstGeom>
        </p:spPr>
      </p:pic>
      <p:pic>
        <p:nvPicPr>
          <p:cNvPr id="10" name="图片 9">
            <a:extLst>
              <a:ext uri="{FF2B5EF4-FFF2-40B4-BE49-F238E27FC236}">
                <a16:creationId xmlns:a16="http://schemas.microsoft.com/office/drawing/2014/main" id="{4B5077D9-00C0-40D2-A89C-CCDF1C7311A4}"/>
              </a:ext>
            </a:extLst>
          </p:cNvPr>
          <p:cNvPicPr>
            <a:picLocks noChangeAspect="1"/>
          </p:cNvPicPr>
          <p:nvPr/>
        </p:nvPicPr>
        <p:blipFill>
          <a:blip r:embed="rId3"/>
          <a:stretch>
            <a:fillRect/>
          </a:stretch>
        </p:blipFill>
        <p:spPr>
          <a:xfrm>
            <a:off x="2573160" y="4113647"/>
            <a:ext cx="1292306" cy="382765"/>
          </a:xfrm>
          <a:prstGeom prst="rect">
            <a:avLst/>
          </a:prstGeom>
        </p:spPr>
      </p:pic>
      <p:pic>
        <p:nvPicPr>
          <p:cNvPr id="12" name="图片 11">
            <a:extLst>
              <a:ext uri="{FF2B5EF4-FFF2-40B4-BE49-F238E27FC236}">
                <a16:creationId xmlns:a16="http://schemas.microsoft.com/office/drawing/2014/main" id="{4CD8E160-06A5-4038-8D90-657C542EBFDE}"/>
              </a:ext>
            </a:extLst>
          </p:cNvPr>
          <p:cNvPicPr>
            <a:picLocks noChangeAspect="1"/>
          </p:cNvPicPr>
          <p:nvPr/>
        </p:nvPicPr>
        <p:blipFill rotWithShape="1">
          <a:blip r:embed="rId4"/>
          <a:srcRect t="4596" b="4596"/>
          <a:stretch/>
        </p:blipFill>
        <p:spPr>
          <a:xfrm>
            <a:off x="2665789" y="4681895"/>
            <a:ext cx="1292306" cy="359598"/>
          </a:xfrm>
          <a:prstGeom prst="rect">
            <a:avLst/>
          </a:prstGeom>
        </p:spPr>
      </p:pic>
      <p:pic>
        <p:nvPicPr>
          <p:cNvPr id="14" name="图片 13">
            <a:extLst>
              <a:ext uri="{FF2B5EF4-FFF2-40B4-BE49-F238E27FC236}">
                <a16:creationId xmlns:a16="http://schemas.microsoft.com/office/drawing/2014/main" id="{2C9715E4-411A-4946-8A2D-003553706740}"/>
              </a:ext>
            </a:extLst>
          </p:cNvPr>
          <p:cNvPicPr>
            <a:picLocks noChangeAspect="1"/>
          </p:cNvPicPr>
          <p:nvPr/>
        </p:nvPicPr>
        <p:blipFill>
          <a:blip r:embed="rId5"/>
          <a:stretch>
            <a:fillRect/>
          </a:stretch>
        </p:blipFill>
        <p:spPr>
          <a:xfrm>
            <a:off x="2395349" y="5185164"/>
            <a:ext cx="1292307" cy="369230"/>
          </a:xfrm>
          <a:prstGeom prst="rect">
            <a:avLst/>
          </a:prstGeom>
        </p:spPr>
      </p:pic>
      <p:pic>
        <p:nvPicPr>
          <p:cNvPr id="16" name="图片 15">
            <a:extLst>
              <a:ext uri="{FF2B5EF4-FFF2-40B4-BE49-F238E27FC236}">
                <a16:creationId xmlns:a16="http://schemas.microsoft.com/office/drawing/2014/main" id="{6ACBCA5E-AC02-459A-A5C0-EA8C7FE18271}"/>
              </a:ext>
            </a:extLst>
          </p:cNvPr>
          <p:cNvPicPr>
            <a:picLocks noChangeAspect="1"/>
          </p:cNvPicPr>
          <p:nvPr/>
        </p:nvPicPr>
        <p:blipFill>
          <a:blip r:embed="rId6"/>
          <a:stretch>
            <a:fillRect/>
          </a:stretch>
        </p:blipFill>
        <p:spPr>
          <a:xfrm>
            <a:off x="7545912" y="3519010"/>
            <a:ext cx="1458823" cy="417421"/>
          </a:xfrm>
          <a:prstGeom prst="rect">
            <a:avLst/>
          </a:prstGeom>
        </p:spPr>
      </p:pic>
      <p:pic>
        <p:nvPicPr>
          <p:cNvPr id="18" name="图片 17">
            <a:extLst>
              <a:ext uri="{FF2B5EF4-FFF2-40B4-BE49-F238E27FC236}">
                <a16:creationId xmlns:a16="http://schemas.microsoft.com/office/drawing/2014/main" id="{D52E7F82-6ABE-4A9D-8368-E0F2631EE7B4}"/>
              </a:ext>
            </a:extLst>
          </p:cNvPr>
          <p:cNvPicPr>
            <a:picLocks noChangeAspect="1"/>
          </p:cNvPicPr>
          <p:nvPr/>
        </p:nvPicPr>
        <p:blipFill>
          <a:blip r:embed="rId7"/>
          <a:stretch>
            <a:fillRect/>
          </a:stretch>
        </p:blipFill>
        <p:spPr>
          <a:xfrm>
            <a:off x="9264580" y="4042740"/>
            <a:ext cx="1571814" cy="453672"/>
          </a:xfrm>
          <a:prstGeom prst="rect">
            <a:avLst/>
          </a:prstGeom>
        </p:spPr>
      </p:pic>
      <p:pic>
        <p:nvPicPr>
          <p:cNvPr id="20" name="图片 19">
            <a:extLst>
              <a:ext uri="{FF2B5EF4-FFF2-40B4-BE49-F238E27FC236}">
                <a16:creationId xmlns:a16="http://schemas.microsoft.com/office/drawing/2014/main" id="{3A546752-0DB8-4E38-8206-F2BC57BBEC23}"/>
              </a:ext>
            </a:extLst>
          </p:cNvPr>
          <p:cNvPicPr>
            <a:picLocks noChangeAspect="1"/>
          </p:cNvPicPr>
          <p:nvPr/>
        </p:nvPicPr>
        <p:blipFill>
          <a:blip r:embed="rId8"/>
          <a:stretch>
            <a:fillRect/>
          </a:stretch>
        </p:blipFill>
        <p:spPr>
          <a:xfrm>
            <a:off x="7814779" y="4662350"/>
            <a:ext cx="1265456" cy="379637"/>
          </a:xfrm>
          <a:prstGeom prst="rect">
            <a:avLst/>
          </a:prstGeom>
        </p:spPr>
      </p:pic>
      <p:pic>
        <p:nvPicPr>
          <p:cNvPr id="22" name="图片 21">
            <a:extLst>
              <a:ext uri="{FF2B5EF4-FFF2-40B4-BE49-F238E27FC236}">
                <a16:creationId xmlns:a16="http://schemas.microsoft.com/office/drawing/2014/main" id="{2D733D0C-CF96-42AE-BE6F-72C2E340159D}"/>
              </a:ext>
            </a:extLst>
          </p:cNvPr>
          <p:cNvPicPr>
            <a:picLocks noChangeAspect="1"/>
          </p:cNvPicPr>
          <p:nvPr/>
        </p:nvPicPr>
        <p:blipFill>
          <a:blip r:embed="rId9"/>
          <a:stretch>
            <a:fillRect/>
          </a:stretch>
        </p:blipFill>
        <p:spPr>
          <a:xfrm>
            <a:off x="7377721" y="5249690"/>
            <a:ext cx="1175958" cy="340409"/>
          </a:xfrm>
          <a:prstGeom prst="rect">
            <a:avLst/>
          </a:prstGeom>
        </p:spPr>
      </p:pic>
    </p:spTree>
    <p:extLst>
      <p:ext uri="{BB962C8B-B14F-4D97-AF65-F5344CB8AC3E}">
        <p14:creationId xmlns:p14="http://schemas.microsoft.com/office/powerpoint/2010/main" val="1586469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O.</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3924300"/>
            <a:ext cx="2625871" cy="123678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A</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p:txBody>
      </p:sp>
      <p:sp>
        <p:nvSpPr>
          <p:cNvPr id="5" name="矩形 4">
            <a:extLst>
              <a:ext uri="{FF2B5EF4-FFF2-40B4-BE49-F238E27FC236}">
                <a16:creationId xmlns:a16="http://schemas.microsoft.com/office/drawing/2014/main" id="{F9BFAE3D-481C-44E2-8B1B-6DF84209748D}"/>
              </a:ext>
            </a:extLst>
          </p:cNvPr>
          <p:cNvSpPr/>
          <p:nvPr/>
        </p:nvSpPr>
        <p:spPr bwMode="auto">
          <a:xfrm>
            <a:off x="592114" y="1323971"/>
            <a:ext cx="2625871" cy="26003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2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200" b="1" dirty="0">
                <a:solidFill>
                  <a:srgbClr val="000000"/>
                </a:solidFill>
                <a:latin typeface="宋体"/>
              </a:rPr>
              <a:t>#include &lt;</a:t>
            </a:r>
            <a:r>
              <a:rPr kumimoji="1" lang="en-US" altLang="zh-CN" sz="1200" b="1" dirty="0" err="1">
                <a:solidFill>
                  <a:srgbClr val="000000"/>
                </a:solidFill>
                <a:latin typeface="宋体"/>
              </a:rPr>
              <a:t>stdio.h</a:t>
            </a:r>
            <a:r>
              <a:rPr kumimoji="1" lang="en-US" altLang="zh-CN" sz="1200" b="1" dirty="0">
                <a:solidFill>
                  <a:srgbClr val="000000"/>
                </a:solidFill>
                <a:latin typeface="宋体"/>
              </a:rPr>
              <a:t>&gt;</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int main()</a:t>
            </a:r>
          </a:p>
          <a:p>
            <a:pPr fontAlgn="base">
              <a:spcBef>
                <a:spcPct val="0"/>
              </a:spcBef>
              <a:spcAft>
                <a:spcPct val="0"/>
              </a:spcAft>
            </a:pPr>
            <a:r>
              <a:rPr kumimoji="1" lang="en-US" altLang="zh-CN" sz="1200" b="1" dirty="0">
                <a:solidFill>
                  <a:srgbClr val="000000"/>
                </a:solidFill>
                <a:latin typeface="宋体"/>
              </a:rPr>
              <a:t>{</a:t>
            </a:r>
          </a:p>
          <a:p>
            <a:pPr fontAlgn="base">
              <a:spcBef>
                <a:spcPct val="0"/>
              </a:spcBef>
              <a:spcAft>
                <a:spcPct val="0"/>
              </a:spcAft>
            </a:pPr>
            <a:r>
              <a:rPr kumimoji="1" lang="en-US" altLang="zh-CN" sz="1200" b="1" dirty="0">
                <a:solidFill>
                  <a:srgbClr val="000000"/>
                </a:solidFill>
                <a:latin typeface="宋体"/>
                <a:ea typeface="宋体" pitchFamily="2" charset="-122"/>
              </a:rPr>
              <a:t>    short </a:t>
            </a:r>
            <a:r>
              <a:rPr kumimoji="1" lang="en-US" altLang="zh-CN" sz="1200" b="1" dirty="0" err="1">
                <a:solidFill>
                  <a:srgbClr val="000000"/>
                </a:solidFill>
                <a:latin typeface="宋体"/>
                <a:ea typeface="宋体" pitchFamily="2" charset="-122"/>
              </a:rPr>
              <a:t>ch</a:t>
            </a:r>
            <a:r>
              <a:rPr kumimoji="1" lang="en-US" altLang="zh-CN" sz="1200" b="1" dirty="0">
                <a:solidFill>
                  <a:srgbClr val="000000"/>
                </a:solidFill>
                <a:latin typeface="宋体"/>
                <a:ea typeface="宋体" pitchFamily="2" charset="-122"/>
              </a:rPr>
              <a:t>;</a:t>
            </a:r>
          </a:p>
          <a:p>
            <a:pPr fontAlgn="base">
              <a:spcBef>
                <a:spcPct val="0"/>
              </a:spcBef>
              <a:spcAft>
                <a:spcPct val="0"/>
              </a:spcAft>
            </a:pPr>
            <a:endParaRPr kumimoji="1" lang="en-US" altLang="zh-CN" sz="1200" b="1" dirty="0">
              <a:solidFill>
                <a:srgbClr val="000000"/>
              </a:solidFill>
              <a:latin typeface="宋体"/>
              <a:ea typeface="宋体" pitchFamily="2" charset="-122"/>
            </a:endParaRPr>
          </a:p>
          <a:p>
            <a:pPr fontAlgn="base">
              <a:spcBef>
                <a:spcPct val="0"/>
              </a:spcBef>
              <a:spcAft>
                <a:spcPct val="0"/>
              </a:spcAft>
            </a:pPr>
            <a:r>
              <a:rPr kumimoji="1" lang="en-US" altLang="zh-CN" sz="1200" b="1" dirty="0">
                <a:solidFill>
                  <a:srgbClr val="000000"/>
                </a:solidFill>
                <a:latin typeface="宋体"/>
                <a:ea typeface="宋体" pitchFamily="2" charset="-122"/>
              </a:rPr>
              <a:t>    </a:t>
            </a:r>
            <a:r>
              <a:rPr kumimoji="1" lang="en-US" altLang="zh-CN" sz="1200" b="1" dirty="0" err="1">
                <a:solidFill>
                  <a:srgbClr val="000000"/>
                </a:solidFill>
                <a:latin typeface="宋体"/>
                <a:ea typeface="宋体" pitchFamily="2" charset="-122"/>
              </a:rPr>
              <a:t>scanf</a:t>
            </a:r>
            <a:r>
              <a:rPr kumimoji="1" lang="en-US" altLang="zh-CN" sz="1200" b="1" dirty="0">
                <a:solidFill>
                  <a:srgbClr val="000000"/>
                </a:solidFill>
                <a:latin typeface="宋体"/>
                <a:ea typeface="宋体" pitchFamily="2" charset="-122"/>
              </a:rPr>
              <a:t>("%c", &amp;</a:t>
            </a:r>
            <a:r>
              <a:rPr kumimoji="1" lang="en-US" altLang="zh-CN" sz="1200" b="1" dirty="0" err="1">
                <a:solidFill>
                  <a:srgbClr val="000000"/>
                </a:solidFill>
                <a:latin typeface="宋体"/>
                <a:ea typeface="宋体" pitchFamily="2" charset="-122"/>
              </a:rPr>
              <a:t>ch</a:t>
            </a:r>
            <a:r>
              <a:rPr kumimoji="1" lang="en-US" altLang="zh-CN" sz="1200" b="1" dirty="0">
                <a:solidFill>
                  <a:srgbClr val="000000"/>
                </a:solidFill>
                <a:latin typeface="宋体"/>
                <a:ea typeface="宋体" pitchFamily="2" charset="-122"/>
              </a:rPr>
              <a:t>);</a:t>
            </a:r>
          </a:p>
          <a:p>
            <a:pPr fontAlgn="base">
              <a:spcBef>
                <a:spcPct val="0"/>
              </a:spcBef>
              <a:spcAft>
                <a:spcPct val="0"/>
              </a:spcAft>
            </a:pPr>
            <a:r>
              <a:rPr kumimoji="1" lang="en-US" altLang="zh-CN" sz="1200" b="1" dirty="0">
                <a:solidFill>
                  <a:srgbClr val="000000"/>
                </a:solidFill>
                <a:latin typeface="宋体"/>
              </a:rPr>
              <a:t>    </a:t>
            </a:r>
            <a:r>
              <a:rPr kumimoji="1" lang="en-US" altLang="zh-CN" sz="1200" b="1" dirty="0" err="1">
                <a:solidFill>
                  <a:srgbClr val="000000"/>
                </a:solidFill>
                <a:latin typeface="宋体"/>
              </a:rPr>
              <a:t>printf</a:t>
            </a:r>
            <a:r>
              <a:rPr kumimoji="1" lang="en-US" altLang="zh-CN" sz="1200" b="1" dirty="0">
                <a:solidFill>
                  <a:srgbClr val="000000"/>
                </a:solidFill>
                <a:latin typeface="宋体"/>
              </a:rPr>
              <a:t>("</a:t>
            </a:r>
            <a:r>
              <a:rPr kumimoji="1" lang="en-US" altLang="zh-CN" sz="1200" b="1" dirty="0" err="1">
                <a:solidFill>
                  <a:srgbClr val="000000"/>
                </a:solidFill>
                <a:latin typeface="宋体"/>
              </a:rPr>
              <a:t>ch</a:t>
            </a:r>
            <a:r>
              <a:rPr kumimoji="1" lang="en-US" altLang="zh-CN" sz="1200" b="1" dirty="0">
                <a:solidFill>
                  <a:srgbClr val="000000"/>
                </a:solidFill>
                <a:latin typeface="宋体"/>
              </a:rPr>
              <a:t>=%</a:t>
            </a:r>
            <a:r>
              <a:rPr kumimoji="1" lang="en-US" altLang="zh-CN" sz="1200" b="1" dirty="0" err="1">
                <a:solidFill>
                  <a:srgbClr val="000000"/>
                </a:solidFill>
                <a:latin typeface="宋体"/>
              </a:rPr>
              <a:t>hd</a:t>
            </a:r>
            <a:r>
              <a:rPr kumimoji="1" lang="en-US" altLang="zh-CN" sz="1200" b="1" dirty="0">
                <a:solidFill>
                  <a:srgbClr val="000000"/>
                </a:solidFill>
                <a:latin typeface="宋体"/>
              </a:rPr>
              <a:t>\n", </a:t>
            </a:r>
            <a:r>
              <a:rPr kumimoji="1" lang="en-US" altLang="zh-CN" sz="1200" b="1" dirty="0" err="1">
                <a:solidFill>
                  <a:srgbClr val="000000"/>
                </a:solidFill>
                <a:latin typeface="宋体"/>
              </a:rPr>
              <a:t>ch</a:t>
            </a:r>
            <a:r>
              <a:rPr kumimoji="1" lang="en-US" altLang="zh-CN" sz="1200" b="1" dirty="0">
                <a:solidFill>
                  <a:srgbClr val="000000"/>
                </a:solidFill>
                <a:latin typeface="宋体"/>
              </a:rPr>
              <a:t>);</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    return 0;</a:t>
            </a:r>
          </a:p>
          <a:p>
            <a:pPr fontAlgn="base">
              <a:spcBef>
                <a:spcPct val="0"/>
              </a:spcBef>
              <a:spcAft>
                <a:spcPct val="0"/>
              </a:spcAft>
            </a:pPr>
            <a:r>
              <a:rPr kumimoji="1" lang="en-US" altLang="zh-CN" sz="1200" b="1" dirty="0">
                <a:solidFill>
                  <a:srgbClr val="000000"/>
                </a:solidFill>
                <a:latin typeface="宋体"/>
              </a:rPr>
              <a:t>}</a:t>
            </a:r>
          </a:p>
        </p:txBody>
      </p:sp>
      <p:sp>
        <p:nvSpPr>
          <p:cNvPr id="8" name="矩形 7">
            <a:extLst>
              <a:ext uri="{FF2B5EF4-FFF2-40B4-BE49-F238E27FC236}">
                <a16:creationId xmlns:a16="http://schemas.microsoft.com/office/drawing/2014/main" id="{94F4F30C-D298-4A21-A8F4-1F55688BD0E4}"/>
              </a:ext>
            </a:extLst>
          </p:cNvPr>
          <p:cNvSpPr/>
          <p:nvPr/>
        </p:nvSpPr>
        <p:spPr bwMode="auto">
          <a:xfrm>
            <a:off x="3217985" y="1323970"/>
            <a:ext cx="2625871" cy="26003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2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200" b="1" dirty="0">
                <a:solidFill>
                  <a:srgbClr val="000000"/>
                </a:solidFill>
                <a:latin typeface="宋体"/>
              </a:rPr>
              <a:t>#include &lt;</a:t>
            </a:r>
            <a:r>
              <a:rPr kumimoji="1" lang="en-US" altLang="zh-CN" sz="1200" b="1" dirty="0" err="1">
                <a:solidFill>
                  <a:srgbClr val="000000"/>
                </a:solidFill>
                <a:latin typeface="宋体"/>
              </a:rPr>
              <a:t>stdio.h</a:t>
            </a:r>
            <a:r>
              <a:rPr kumimoji="1" lang="en-US" altLang="zh-CN" sz="1200" b="1" dirty="0">
                <a:solidFill>
                  <a:srgbClr val="000000"/>
                </a:solidFill>
                <a:latin typeface="宋体"/>
              </a:rPr>
              <a:t>&gt;</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int main()</a:t>
            </a:r>
          </a:p>
          <a:p>
            <a:pPr fontAlgn="base">
              <a:spcBef>
                <a:spcPct val="0"/>
              </a:spcBef>
              <a:spcAft>
                <a:spcPct val="0"/>
              </a:spcAft>
            </a:pPr>
            <a:r>
              <a:rPr kumimoji="1" lang="en-US" altLang="zh-CN" sz="1200" b="1" dirty="0">
                <a:solidFill>
                  <a:srgbClr val="000000"/>
                </a:solidFill>
                <a:latin typeface="宋体"/>
              </a:rPr>
              <a:t>{</a:t>
            </a:r>
          </a:p>
          <a:p>
            <a:pPr fontAlgn="base">
              <a:spcBef>
                <a:spcPct val="0"/>
              </a:spcBef>
              <a:spcAft>
                <a:spcPct val="0"/>
              </a:spcAft>
            </a:pPr>
            <a:r>
              <a:rPr kumimoji="1" lang="en-US" altLang="zh-CN" sz="1200" b="1" dirty="0">
                <a:solidFill>
                  <a:srgbClr val="000000"/>
                </a:solidFill>
                <a:latin typeface="宋体"/>
                <a:ea typeface="宋体" pitchFamily="2" charset="-122"/>
              </a:rPr>
              <a:t>    int </a:t>
            </a:r>
            <a:r>
              <a:rPr kumimoji="1" lang="en-US" altLang="zh-CN" sz="1200" b="1" dirty="0" err="1">
                <a:solidFill>
                  <a:srgbClr val="000000"/>
                </a:solidFill>
                <a:latin typeface="宋体"/>
                <a:ea typeface="宋体" pitchFamily="2" charset="-122"/>
              </a:rPr>
              <a:t>ch</a:t>
            </a:r>
            <a:r>
              <a:rPr kumimoji="1" lang="en-US" altLang="zh-CN" sz="1200" b="1" dirty="0">
                <a:solidFill>
                  <a:srgbClr val="000000"/>
                </a:solidFill>
                <a:latin typeface="宋体"/>
                <a:ea typeface="宋体" pitchFamily="2" charset="-122"/>
              </a:rPr>
              <a:t>;</a:t>
            </a:r>
          </a:p>
          <a:p>
            <a:pPr fontAlgn="base">
              <a:spcBef>
                <a:spcPct val="0"/>
              </a:spcBef>
              <a:spcAft>
                <a:spcPct val="0"/>
              </a:spcAft>
            </a:pPr>
            <a:endParaRPr kumimoji="1" lang="en-US" altLang="zh-CN" sz="1200" b="1" dirty="0">
              <a:solidFill>
                <a:srgbClr val="000000"/>
              </a:solidFill>
              <a:latin typeface="宋体"/>
              <a:ea typeface="宋体" pitchFamily="2" charset="-122"/>
            </a:endParaRPr>
          </a:p>
          <a:p>
            <a:pPr fontAlgn="base">
              <a:spcBef>
                <a:spcPct val="0"/>
              </a:spcBef>
              <a:spcAft>
                <a:spcPct val="0"/>
              </a:spcAft>
            </a:pPr>
            <a:r>
              <a:rPr kumimoji="1" lang="en-US" altLang="zh-CN" sz="1200" b="1" dirty="0">
                <a:solidFill>
                  <a:srgbClr val="000000"/>
                </a:solidFill>
                <a:latin typeface="宋体"/>
                <a:ea typeface="宋体" pitchFamily="2" charset="-122"/>
              </a:rPr>
              <a:t>    </a:t>
            </a:r>
            <a:r>
              <a:rPr kumimoji="1" lang="en-US" altLang="zh-CN" sz="1200" b="1" dirty="0" err="1">
                <a:solidFill>
                  <a:srgbClr val="000000"/>
                </a:solidFill>
                <a:latin typeface="宋体"/>
                <a:ea typeface="宋体" pitchFamily="2" charset="-122"/>
              </a:rPr>
              <a:t>scanf</a:t>
            </a:r>
            <a:r>
              <a:rPr kumimoji="1" lang="en-US" altLang="zh-CN" sz="1200" b="1" dirty="0">
                <a:solidFill>
                  <a:srgbClr val="000000"/>
                </a:solidFill>
                <a:latin typeface="宋体"/>
                <a:ea typeface="宋体" pitchFamily="2" charset="-122"/>
              </a:rPr>
              <a:t>("%c", &amp;</a:t>
            </a:r>
            <a:r>
              <a:rPr kumimoji="1" lang="en-US" altLang="zh-CN" sz="1200" b="1" dirty="0" err="1">
                <a:solidFill>
                  <a:srgbClr val="000000"/>
                </a:solidFill>
                <a:latin typeface="宋体"/>
                <a:ea typeface="宋体" pitchFamily="2" charset="-122"/>
              </a:rPr>
              <a:t>ch</a:t>
            </a:r>
            <a:r>
              <a:rPr kumimoji="1" lang="en-US" altLang="zh-CN" sz="1200" b="1" dirty="0">
                <a:solidFill>
                  <a:srgbClr val="000000"/>
                </a:solidFill>
                <a:latin typeface="宋体"/>
                <a:ea typeface="宋体" pitchFamily="2" charset="-122"/>
              </a:rPr>
              <a:t>);</a:t>
            </a:r>
          </a:p>
          <a:p>
            <a:pPr fontAlgn="base">
              <a:spcBef>
                <a:spcPct val="0"/>
              </a:spcBef>
              <a:spcAft>
                <a:spcPct val="0"/>
              </a:spcAft>
            </a:pPr>
            <a:r>
              <a:rPr kumimoji="1" lang="en-US" altLang="zh-CN" sz="1200" b="1" dirty="0">
                <a:solidFill>
                  <a:srgbClr val="000000"/>
                </a:solidFill>
                <a:latin typeface="宋体"/>
              </a:rPr>
              <a:t>    </a:t>
            </a:r>
            <a:r>
              <a:rPr kumimoji="1" lang="en-US" altLang="zh-CN" sz="1200" b="1" dirty="0" err="1">
                <a:solidFill>
                  <a:srgbClr val="000000"/>
                </a:solidFill>
                <a:latin typeface="宋体"/>
              </a:rPr>
              <a:t>printf</a:t>
            </a:r>
            <a:r>
              <a:rPr kumimoji="1" lang="en-US" altLang="zh-CN" sz="1200" b="1" dirty="0">
                <a:solidFill>
                  <a:srgbClr val="000000"/>
                </a:solidFill>
                <a:latin typeface="宋体"/>
              </a:rPr>
              <a:t>("</a:t>
            </a:r>
            <a:r>
              <a:rPr kumimoji="1" lang="en-US" altLang="zh-CN" sz="1200" b="1" dirty="0" err="1">
                <a:solidFill>
                  <a:srgbClr val="000000"/>
                </a:solidFill>
                <a:latin typeface="宋体"/>
              </a:rPr>
              <a:t>ch</a:t>
            </a:r>
            <a:r>
              <a:rPr kumimoji="1" lang="en-US" altLang="zh-CN" sz="1200" b="1" dirty="0">
                <a:solidFill>
                  <a:srgbClr val="000000"/>
                </a:solidFill>
                <a:latin typeface="宋体"/>
              </a:rPr>
              <a:t>=%d\n", </a:t>
            </a:r>
            <a:r>
              <a:rPr kumimoji="1" lang="en-US" altLang="zh-CN" sz="1200" b="1" dirty="0" err="1">
                <a:solidFill>
                  <a:srgbClr val="000000"/>
                </a:solidFill>
                <a:latin typeface="宋体"/>
              </a:rPr>
              <a:t>ch</a:t>
            </a:r>
            <a:r>
              <a:rPr kumimoji="1" lang="en-US" altLang="zh-CN" sz="1200" b="1" dirty="0">
                <a:solidFill>
                  <a:srgbClr val="000000"/>
                </a:solidFill>
                <a:latin typeface="宋体"/>
              </a:rPr>
              <a:t>);</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    return 0;</a:t>
            </a:r>
          </a:p>
          <a:p>
            <a:pPr fontAlgn="base">
              <a:spcBef>
                <a:spcPct val="0"/>
              </a:spcBef>
              <a:spcAft>
                <a:spcPct val="0"/>
              </a:spcAft>
            </a:pPr>
            <a:r>
              <a:rPr kumimoji="1" lang="en-US" altLang="zh-CN" sz="1200" b="1" dirty="0">
                <a:solidFill>
                  <a:srgbClr val="000000"/>
                </a:solidFill>
                <a:latin typeface="宋体"/>
              </a:rPr>
              <a:t>}</a:t>
            </a:r>
          </a:p>
        </p:txBody>
      </p:sp>
      <p:sp>
        <p:nvSpPr>
          <p:cNvPr id="9" name="矩形 8">
            <a:extLst>
              <a:ext uri="{FF2B5EF4-FFF2-40B4-BE49-F238E27FC236}">
                <a16:creationId xmlns:a16="http://schemas.microsoft.com/office/drawing/2014/main" id="{115C60FD-4E38-446D-8B20-64D47E7A1088}"/>
              </a:ext>
            </a:extLst>
          </p:cNvPr>
          <p:cNvSpPr/>
          <p:nvPr/>
        </p:nvSpPr>
        <p:spPr bwMode="auto">
          <a:xfrm>
            <a:off x="5843856" y="1323969"/>
            <a:ext cx="2625871" cy="26003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2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200" b="1" dirty="0">
                <a:solidFill>
                  <a:srgbClr val="000000"/>
                </a:solidFill>
                <a:latin typeface="宋体"/>
              </a:rPr>
              <a:t>#include &lt;</a:t>
            </a:r>
            <a:r>
              <a:rPr kumimoji="1" lang="en-US" altLang="zh-CN" sz="1200" b="1" dirty="0" err="1">
                <a:solidFill>
                  <a:srgbClr val="000000"/>
                </a:solidFill>
                <a:latin typeface="宋体"/>
              </a:rPr>
              <a:t>stdio.h</a:t>
            </a:r>
            <a:r>
              <a:rPr kumimoji="1" lang="en-US" altLang="zh-CN" sz="1200" b="1" dirty="0">
                <a:solidFill>
                  <a:srgbClr val="000000"/>
                </a:solidFill>
                <a:latin typeface="宋体"/>
              </a:rPr>
              <a:t>&gt;</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int main()</a:t>
            </a:r>
          </a:p>
          <a:p>
            <a:pPr fontAlgn="base">
              <a:spcBef>
                <a:spcPct val="0"/>
              </a:spcBef>
              <a:spcAft>
                <a:spcPct val="0"/>
              </a:spcAft>
            </a:pPr>
            <a:r>
              <a:rPr kumimoji="1" lang="en-US" altLang="zh-CN" sz="1200" b="1" dirty="0">
                <a:solidFill>
                  <a:srgbClr val="000000"/>
                </a:solidFill>
                <a:latin typeface="宋体"/>
              </a:rPr>
              <a:t>{</a:t>
            </a:r>
          </a:p>
          <a:p>
            <a:pPr fontAlgn="base">
              <a:spcBef>
                <a:spcPct val="0"/>
              </a:spcBef>
              <a:spcAft>
                <a:spcPct val="0"/>
              </a:spcAft>
            </a:pPr>
            <a:r>
              <a:rPr kumimoji="1" lang="en-US" altLang="zh-CN" sz="1200" b="1" dirty="0">
                <a:solidFill>
                  <a:srgbClr val="000000"/>
                </a:solidFill>
                <a:latin typeface="宋体"/>
                <a:ea typeface="宋体" pitchFamily="2" charset="-122"/>
              </a:rPr>
              <a:t>    long </a:t>
            </a:r>
            <a:r>
              <a:rPr kumimoji="1" lang="en-US" altLang="zh-CN" sz="1200" b="1" dirty="0" err="1">
                <a:solidFill>
                  <a:srgbClr val="000000"/>
                </a:solidFill>
                <a:latin typeface="宋体"/>
                <a:ea typeface="宋体" pitchFamily="2" charset="-122"/>
              </a:rPr>
              <a:t>ch</a:t>
            </a:r>
            <a:r>
              <a:rPr kumimoji="1" lang="en-US" altLang="zh-CN" sz="1200" b="1" dirty="0">
                <a:solidFill>
                  <a:srgbClr val="000000"/>
                </a:solidFill>
                <a:latin typeface="宋体"/>
                <a:ea typeface="宋体" pitchFamily="2" charset="-122"/>
              </a:rPr>
              <a:t>;</a:t>
            </a:r>
          </a:p>
          <a:p>
            <a:pPr fontAlgn="base">
              <a:spcBef>
                <a:spcPct val="0"/>
              </a:spcBef>
              <a:spcAft>
                <a:spcPct val="0"/>
              </a:spcAft>
            </a:pPr>
            <a:endParaRPr kumimoji="1" lang="en-US" altLang="zh-CN" sz="1200" b="1" dirty="0">
              <a:solidFill>
                <a:srgbClr val="000000"/>
              </a:solidFill>
              <a:latin typeface="宋体"/>
              <a:ea typeface="宋体" pitchFamily="2" charset="-122"/>
            </a:endParaRPr>
          </a:p>
          <a:p>
            <a:pPr fontAlgn="base">
              <a:spcBef>
                <a:spcPct val="0"/>
              </a:spcBef>
              <a:spcAft>
                <a:spcPct val="0"/>
              </a:spcAft>
            </a:pPr>
            <a:r>
              <a:rPr kumimoji="1" lang="en-US" altLang="zh-CN" sz="1200" b="1" dirty="0">
                <a:solidFill>
                  <a:srgbClr val="000000"/>
                </a:solidFill>
                <a:latin typeface="宋体"/>
                <a:ea typeface="宋体" pitchFamily="2" charset="-122"/>
              </a:rPr>
              <a:t>    </a:t>
            </a:r>
            <a:r>
              <a:rPr kumimoji="1" lang="en-US" altLang="zh-CN" sz="1200" b="1" dirty="0" err="1">
                <a:solidFill>
                  <a:srgbClr val="000000"/>
                </a:solidFill>
                <a:latin typeface="宋体"/>
                <a:ea typeface="宋体" pitchFamily="2" charset="-122"/>
              </a:rPr>
              <a:t>scanf</a:t>
            </a:r>
            <a:r>
              <a:rPr kumimoji="1" lang="en-US" altLang="zh-CN" sz="1200" b="1" dirty="0">
                <a:solidFill>
                  <a:srgbClr val="000000"/>
                </a:solidFill>
                <a:latin typeface="宋体"/>
                <a:ea typeface="宋体" pitchFamily="2" charset="-122"/>
              </a:rPr>
              <a:t>("%c", &amp;</a:t>
            </a:r>
            <a:r>
              <a:rPr kumimoji="1" lang="en-US" altLang="zh-CN" sz="1200" b="1" dirty="0" err="1">
                <a:solidFill>
                  <a:srgbClr val="000000"/>
                </a:solidFill>
                <a:latin typeface="宋体"/>
                <a:ea typeface="宋体" pitchFamily="2" charset="-122"/>
              </a:rPr>
              <a:t>ch</a:t>
            </a:r>
            <a:r>
              <a:rPr kumimoji="1" lang="en-US" altLang="zh-CN" sz="1200" b="1" dirty="0">
                <a:solidFill>
                  <a:srgbClr val="000000"/>
                </a:solidFill>
                <a:latin typeface="宋体"/>
                <a:ea typeface="宋体" pitchFamily="2" charset="-122"/>
              </a:rPr>
              <a:t>);</a:t>
            </a:r>
          </a:p>
          <a:p>
            <a:pPr fontAlgn="base">
              <a:spcBef>
                <a:spcPct val="0"/>
              </a:spcBef>
              <a:spcAft>
                <a:spcPct val="0"/>
              </a:spcAft>
            </a:pPr>
            <a:r>
              <a:rPr kumimoji="1" lang="en-US" altLang="zh-CN" sz="1200" b="1" dirty="0">
                <a:solidFill>
                  <a:srgbClr val="000000"/>
                </a:solidFill>
                <a:latin typeface="宋体"/>
              </a:rPr>
              <a:t>    </a:t>
            </a:r>
            <a:r>
              <a:rPr kumimoji="1" lang="en-US" altLang="zh-CN" sz="1200" b="1" dirty="0" err="1">
                <a:solidFill>
                  <a:srgbClr val="000000"/>
                </a:solidFill>
                <a:latin typeface="宋体"/>
              </a:rPr>
              <a:t>printf</a:t>
            </a:r>
            <a:r>
              <a:rPr kumimoji="1" lang="en-US" altLang="zh-CN" sz="1200" b="1" dirty="0">
                <a:solidFill>
                  <a:srgbClr val="000000"/>
                </a:solidFill>
                <a:latin typeface="宋体"/>
              </a:rPr>
              <a:t>("</a:t>
            </a:r>
            <a:r>
              <a:rPr kumimoji="1" lang="en-US" altLang="zh-CN" sz="1200" b="1" dirty="0" err="1">
                <a:solidFill>
                  <a:srgbClr val="000000"/>
                </a:solidFill>
                <a:latin typeface="宋体"/>
              </a:rPr>
              <a:t>ch</a:t>
            </a:r>
            <a:r>
              <a:rPr kumimoji="1" lang="en-US" altLang="zh-CN" sz="1200" b="1" dirty="0">
                <a:solidFill>
                  <a:srgbClr val="000000"/>
                </a:solidFill>
                <a:latin typeface="宋体"/>
              </a:rPr>
              <a:t>=%</a:t>
            </a:r>
            <a:r>
              <a:rPr kumimoji="1" lang="en-US" altLang="zh-CN" sz="1200" b="1" dirty="0" err="1">
                <a:solidFill>
                  <a:srgbClr val="000000"/>
                </a:solidFill>
                <a:latin typeface="宋体"/>
              </a:rPr>
              <a:t>ld</a:t>
            </a:r>
            <a:r>
              <a:rPr kumimoji="1" lang="en-US" altLang="zh-CN" sz="1200" b="1" dirty="0">
                <a:solidFill>
                  <a:srgbClr val="000000"/>
                </a:solidFill>
                <a:latin typeface="宋体"/>
              </a:rPr>
              <a:t>\n", </a:t>
            </a:r>
            <a:r>
              <a:rPr kumimoji="1" lang="en-US" altLang="zh-CN" sz="1200" b="1" dirty="0" err="1">
                <a:solidFill>
                  <a:srgbClr val="000000"/>
                </a:solidFill>
                <a:latin typeface="宋体"/>
              </a:rPr>
              <a:t>ch</a:t>
            </a:r>
            <a:r>
              <a:rPr kumimoji="1" lang="en-US" altLang="zh-CN" sz="1200" b="1" dirty="0">
                <a:solidFill>
                  <a:srgbClr val="000000"/>
                </a:solidFill>
                <a:latin typeface="宋体"/>
              </a:rPr>
              <a:t>);</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    return 0;</a:t>
            </a:r>
          </a:p>
          <a:p>
            <a:pPr fontAlgn="base">
              <a:spcBef>
                <a:spcPct val="0"/>
              </a:spcBef>
              <a:spcAft>
                <a:spcPct val="0"/>
              </a:spcAft>
            </a:pPr>
            <a:r>
              <a:rPr kumimoji="1" lang="en-US" altLang="zh-CN" sz="1200" b="1" dirty="0">
                <a:solidFill>
                  <a:srgbClr val="000000"/>
                </a:solidFill>
                <a:latin typeface="宋体"/>
              </a:rPr>
              <a:t>}</a:t>
            </a:r>
          </a:p>
        </p:txBody>
      </p:sp>
      <p:sp>
        <p:nvSpPr>
          <p:cNvPr id="10" name="矩形 9">
            <a:extLst>
              <a:ext uri="{FF2B5EF4-FFF2-40B4-BE49-F238E27FC236}">
                <a16:creationId xmlns:a16="http://schemas.microsoft.com/office/drawing/2014/main" id="{AF20665F-34AD-4023-A7B6-BCD20FF3D7DC}"/>
              </a:ext>
            </a:extLst>
          </p:cNvPr>
          <p:cNvSpPr/>
          <p:nvPr/>
        </p:nvSpPr>
        <p:spPr bwMode="auto">
          <a:xfrm>
            <a:off x="8469727" y="1323968"/>
            <a:ext cx="2625871" cy="260032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200" b="1" dirty="0">
                <a:solidFill>
                  <a:srgbClr val="000000"/>
                </a:solidFill>
                <a:latin typeface="宋体"/>
                <a:ea typeface="宋体" pitchFamily="2" charset="-122"/>
              </a:rPr>
              <a:t>#define _CRT_SECURE_NO_WARNINGS</a:t>
            </a:r>
          </a:p>
          <a:p>
            <a:pPr fontAlgn="base">
              <a:spcBef>
                <a:spcPct val="0"/>
              </a:spcBef>
              <a:spcAft>
                <a:spcPct val="0"/>
              </a:spcAft>
            </a:pPr>
            <a:r>
              <a:rPr kumimoji="1" lang="en-US" altLang="zh-CN" sz="1200" b="1" dirty="0">
                <a:solidFill>
                  <a:srgbClr val="000000"/>
                </a:solidFill>
                <a:latin typeface="宋体"/>
              </a:rPr>
              <a:t>#include &lt;</a:t>
            </a:r>
            <a:r>
              <a:rPr kumimoji="1" lang="en-US" altLang="zh-CN" sz="1200" b="1" dirty="0" err="1">
                <a:solidFill>
                  <a:srgbClr val="000000"/>
                </a:solidFill>
                <a:latin typeface="宋体"/>
              </a:rPr>
              <a:t>stdio.h</a:t>
            </a:r>
            <a:r>
              <a:rPr kumimoji="1" lang="en-US" altLang="zh-CN" sz="1200" b="1" dirty="0">
                <a:solidFill>
                  <a:srgbClr val="000000"/>
                </a:solidFill>
                <a:latin typeface="宋体"/>
              </a:rPr>
              <a:t>&gt;</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int main()</a:t>
            </a:r>
          </a:p>
          <a:p>
            <a:pPr fontAlgn="base">
              <a:spcBef>
                <a:spcPct val="0"/>
              </a:spcBef>
              <a:spcAft>
                <a:spcPct val="0"/>
              </a:spcAft>
            </a:pPr>
            <a:r>
              <a:rPr kumimoji="1" lang="en-US" altLang="zh-CN" sz="1200" b="1" dirty="0">
                <a:solidFill>
                  <a:srgbClr val="000000"/>
                </a:solidFill>
                <a:latin typeface="宋体"/>
              </a:rPr>
              <a:t>{</a:t>
            </a:r>
          </a:p>
          <a:p>
            <a:pPr fontAlgn="base">
              <a:spcBef>
                <a:spcPct val="0"/>
              </a:spcBef>
              <a:spcAft>
                <a:spcPct val="0"/>
              </a:spcAft>
            </a:pPr>
            <a:r>
              <a:rPr kumimoji="1" lang="en-US" altLang="zh-CN" sz="1200" b="1" dirty="0">
                <a:solidFill>
                  <a:srgbClr val="000000"/>
                </a:solidFill>
                <a:latin typeface="宋体"/>
                <a:ea typeface="宋体" pitchFamily="2" charset="-122"/>
              </a:rPr>
              <a:t>    float </a:t>
            </a:r>
            <a:r>
              <a:rPr kumimoji="1" lang="en-US" altLang="zh-CN" sz="1200" b="1" dirty="0" err="1">
                <a:solidFill>
                  <a:srgbClr val="000000"/>
                </a:solidFill>
                <a:latin typeface="宋体"/>
                <a:ea typeface="宋体" pitchFamily="2" charset="-122"/>
              </a:rPr>
              <a:t>ch</a:t>
            </a:r>
            <a:r>
              <a:rPr kumimoji="1" lang="en-US" altLang="zh-CN" sz="1200" b="1" dirty="0">
                <a:solidFill>
                  <a:srgbClr val="000000"/>
                </a:solidFill>
                <a:latin typeface="宋体"/>
                <a:ea typeface="宋体" pitchFamily="2" charset="-122"/>
              </a:rPr>
              <a:t>;</a:t>
            </a:r>
          </a:p>
          <a:p>
            <a:pPr fontAlgn="base">
              <a:spcBef>
                <a:spcPct val="0"/>
              </a:spcBef>
              <a:spcAft>
                <a:spcPct val="0"/>
              </a:spcAft>
            </a:pPr>
            <a:endParaRPr kumimoji="1" lang="en-US" altLang="zh-CN" sz="1200" b="1" dirty="0">
              <a:solidFill>
                <a:srgbClr val="000000"/>
              </a:solidFill>
              <a:latin typeface="宋体"/>
              <a:ea typeface="宋体" pitchFamily="2" charset="-122"/>
            </a:endParaRPr>
          </a:p>
          <a:p>
            <a:pPr fontAlgn="base">
              <a:spcBef>
                <a:spcPct val="0"/>
              </a:spcBef>
              <a:spcAft>
                <a:spcPct val="0"/>
              </a:spcAft>
            </a:pPr>
            <a:r>
              <a:rPr kumimoji="1" lang="en-US" altLang="zh-CN" sz="1200" b="1" dirty="0">
                <a:solidFill>
                  <a:srgbClr val="000000"/>
                </a:solidFill>
                <a:latin typeface="宋体"/>
                <a:ea typeface="宋体" pitchFamily="2" charset="-122"/>
              </a:rPr>
              <a:t>    </a:t>
            </a:r>
            <a:r>
              <a:rPr kumimoji="1" lang="en-US" altLang="zh-CN" sz="1200" b="1" dirty="0" err="1">
                <a:solidFill>
                  <a:srgbClr val="000000"/>
                </a:solidFill>
                <a:latin typeface="宋体"/>
                <a:ea typeface="宋体" pitchFamily="2" charset="-122"/>
              </a:rPr>
              <a:t>scanf</a:t>
            </a:r>
            <a:r>
              <a:rPr kumimoji="1" lang="en-US" altLang="zh-CN" sz="1200" b="1" dirty="0">
                <a:solidFill>
                  <a:srgbClr val="000000"/>
                </a:solidFill>
                <a:latin typeface="宋体"/>
                <a:ea typeface="宋体" pitchFamily="2" charset="-122"/>
              </a:rPr>
              <a:t>("%c", &amp;</a:t>
            </a:r>
            <a:r>
              <a:rPr kumimoji="1" lang="en-US" altLang="zh-CN" sz="1200" b="1" dirty="0" err="1">
                <a:solidFill>
                  <a:srgbClr val="000000"/>
                </a:solidFill>
                <a:latin typeface="宋体"/>
                <a:ea typeface="宋体" pitchFamily="2" charset="-122"/>
              </a:rPr>
              <a:t>ch</a:t>
            </a:r>
            <a:r>
              <a:rPr kumimoji="1" lang="en-US" altLang="zh-CN" sz="1200" b="1" dirty="0">
                <a:solidFill>
                  <a:srgbClr val="000000"/>
                </a:solidFill>
                <a:latin typeface="宋体"/>
                <a:ea typeface="宋体" pitchFamily="2" charset="-122"/>
              </a:rPr>
              <a:t>);</a:t>
            </a:r>
          </a:p>
          <a:p>
            <a:pPr fontAlgn="base">
              <a:spcBef>
                <a:spcPct val="0"/>
              </a:spcBef>
              <a:spcAft>
                <a:spcPct val="0"/>
              </a:spcAft>
            </a:pPr>
            <a:r>
              <a:rPr kumimoji="1" lang="en-US" altLang="zh-CN" sz="1200" b="1" dirty="0">
                <a:solidFill>
                  <a:srgbClr val="000000"/>
                </a:solidFill>
                <a:latin typeface="宋体"/>
              </a:rPr>
              <a:t>    </a:t>
            </a:r>
            <a:r>
              <a:rPr kumimoji="1" lang="en-US" altLang="zh-CN" sz="1200" b="1" dirty="0" err="1">
                <a:solidFill>
                  <a:srgbClr val="000000"/>
                </a:solidFill>
                <a:latin typeface="宋体"/>
              </a:rPr>
              <a:t>printf</a:t>
            </a:r>
            <a:r>
              <a:rPr kumimoji="1" lang="en-US" altLang="zh-CN" sz="1200" b="1" dirty="0">
                <a:solidFill>
                  <a:srgbClr val="000000"/>
                </a:solidFill>
                <a:latin typeface="宋体"/>
              </a:rPr>
              <a:t>("</a:t>
            </a:r>
            <a:r>
              <a:rPr kumimoji="1" lang="en-US" altLang="zh-CN" sz="1200" b="1" dirty="0" err="1">
                <a:solidFill>
                  <a:srgbClr val="000000"/>
                </a:solidFill>
                <a:latin typeface="宋体"/>
              </a:rPr>
              <a:t>ch</a:t>
            </a:r>
            <a:r>
              <a:rPr kumimoji="1" lang="en-US" altLang="zh-CN" sz="1200" b="1" dirty="0">
                <a:solidFill>
                  <a:srgbClr val="000000"/>
                </a:solidFill>
                <a:latin typeface="宋体"/>
              </a:rPr>
              <a:t>=%f\n", </a:t>
            </a:r>
            <a:r>
              <a:rPr kumimoji="1" lang="en-US" altLang="zh-CN" sz="1200" b="1" dirty="0" err="1">
                <a:solidFill>
                  <a:srgbClr val="000000"/>
                </a:solidFill>
                <a:latin typeface="宋体"/>
              </a:rPr>
              <a:t>ch</a:t>
            </a:r>
            <a:r>
              <a:rPr kumimoji="1" lang="en-US" altLang="zh-CN" sz="1200" b="1" dirty="0">
                <a:solidFill>
                  <a:srgbClr val="000000"/>
                </a:solidFill>
                <a:latin typeface="宋体"/>
              </a:rPr>
              <a:t>);</a:t>
            </a:r>
          </a:p>
          <a:p>
            <a:pPr fontAlgn="base">
              <a:spcBef>
                <a:spcPct val="0"/>
              </a:spcBef>
              <a:spcAft>
                <a:spcPct val="0"/>
              </a:spcAft>
            </a:pPr>
            <a:endParaRPr kumimoji="1" lang="en-US" altLang="zh-CN" sz="1200" b="1" dirty="0">
              <a:solidFill>
                <a:srgbClr val="000000"/>
              </a:solidFill>
              <a:latin typeface="宋体"/>
            </a:endParaRPr>
          </a:p>
          <a:p>
            <a:pPr fontAlgn="base">
              <a:spcBef>
                <a:spcPct val="0"/>
              </a:spcBef>
              <a:spcAft>
                <a:spcPct val="0"/>
              </a:spcAft>
            </a:pPr>
            <a:r>
              <a:rPr kumimoji="1" lang="en-US" altLang="zh-CN" sz="1200" b="1" dirty="0">
                <a:solidFill>
                  <a:srgbClr val="000000"/>
                </a:solidFill>
                <a:latin typeface="宋体"/>
              </a:rPr>
              <a:t>    return 0;</a:t>
            </a:r>
          </a:p>
          <a:p>
            <a:pPr fontAlgn="base">
              <a:spcBef>
                <a:spcPct val="0"/>
              </a:spcBef>
              <a:spcAft>
                <a:spcPct val="0"/>
              </a:spcAft>
            </a:pPr>
            <a:r>
              <a:rPr kumimoji="1" lang="en-US" altLang="zh-CN" sz="1200" b="1" dirty="0">
                <a:solidFill>
                  <a:srgbClr val="000000"/>
                </a:solidFill>
                <a:latin typeface="宋体"/>
              </a:rPr>
              <a:t>}</a:t>
            </a:r>
          </a:p>
        </p:txBody>
      </p:sp>
      <p:sp>
        <p:nvSpPr>
          <p:cNvPr id="11" name="矩形 10">
            <a:extLst>
              <a:ext uri="{FF2B5EF4-FFF2-40B4-BE49-F238E27FC236}">
                <a16:creationId xmlns:a16="http://schemas.microsoft.com/office/drawing/2014/main" id="{A98DD6E2-C64B-46E5-8260-360139BA35CB}"/>
              </a:ext>
            </a:extLst>
          </p:cNvPr>
          <p:cNvSpPr/>
          <p:nvPr/>
        </p:nvSpPr>
        <p:spPr bwMode="auto">
          <a:xfrm>
            <a:off x="590589" y="5161083"/>
            <a:ext cx="10505009" cy="1373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结论：</a:t>
            </a:r>
            <a:endParaRPr kumimoji="1" lang="en-US" altLang="zh-CN" sz="1600" b="1" dirty="0">
              <a:latin typeface="+mn-ea"/>
            </a:endParaRPr>
          </a:p>
          <a:p>
            <a:pPr fontAlgn="base">
              <a:spcBef>
                <a:spcPct val="0"/>
              </a:spcBef>
              <a:spcAft>
                <a:spcPct val="0"/>
              </a:spcAft>
            </a:pPr>
            <a:r>
              <a:rPr kumimoji="1" lang="en-US" altLang="zh-CN" sz="1600" b="1" dirty="0">
                <a:latin typeface="+mn-ea"/>
              </a:rPr>
              <a:t>%c</a:t>
            </a:r>
            <a:r>
              <a:rPr kumimoji="1" lang="zh-CN" altLang="en-US" sz="1600" b="1" dirty="0">
                <a:latin typeface="+mn-ea"/>
              </a:rPr>
              <a:t>方式读入时，地址表列中的变量不能是</a:t>
            </a:r>
            <a:r>
              <a:rPr kumimoji="1" lang="en-US" altLang="zh-CN" sz="1600" b="1" dirty="0">
                <a:latin typeface="+mn-ea"/>
              </a:rPr>
              <a:t>_</a:t>
            </a:r>
            <a:r>
              <a:rPr kumimoji="1" lang="en-US" altLang="zh-CN" sz="1600" b="1" u="sng" dirty="0">
                <a:latin typeface="+mn-ea"/>
              </a:rPr>
              <a:t> </a:t>
            </a:r>
            <a:r>
              <a:rPr kumimoji="1" lang="en-US" altLang="zh-CN" sz="1600" b="1" dirty="0">
                <a:latin typeface="+mn-ea"/>
              </a:rPr>
              <a:t>_</a:t>
            </a:r>
            <a:r>
              <a:rPr kumimoji="1" lang="zh-CN" altLang="en-US" sz="1600" b="1" u="sng" dirty="0">
                <a:latin typeface="+mn-ea"/>
              </a:rPr>
              <a:t>非</a:t>
            </a:r>
            <a:r>
              <a:rPr kumimoji="1" lang="en-US" altLang="zh-CN" sz="1600" b="1" u="sng" dirty="0">
                <a:latin typeface="+mn-ea"/>
              </a:rPr>
              <a:t>char </a:t>
            </a:r>
            <a:r>
              <a:rPr kumimoji="1" lang="en-US" altLang="zh-CN" sz="1600" b="1" dirty="0">
                <a:latin typeface="+mn-ea"/>
              </a:rPr>
              <a:t>_</a:t>
            </a:r>
            <a:r>
              <a:rPr kumimoji="1" lang="zh-CN" altLang="en-US" sz="1600" b="1" dirty="0">
                <a:latin typeface="+mn-ea"/>
              </a:rPr>
              <a:t>类型</a:t>
            </a:r>
            <a:r>
              <a:rPr kumimoji="1" lang="en-US" altLang="zh-CN" sz="1600" b="1" dirty="0">
                <a:latin typeface="+mn-ea"/>
              </a:rPr>
              <a:t>(</a:t>
            </a:r>
            <a:r>
              <a:rPr kumimoji="1" lang="zh-CN" altLang="en-US" sz="1600" b="1" dirty="0">
                <a:latin typeface="+mn-ea"/>
              </a:rPr>
              <a:t>不要列</a:t>
            </a:r>
            <a:r>
              <a:rPr kumimoji="1" lang="en-US" altLang="zh-CN" sz="1600" b="1" dirty="0">
                <a:latin typeface="+mn-ea"/>
              </a:rPr>
              <a:t>short/int/long/float</a:t>
            </a:r>
            <a:r>
              <a:rPr kumimoji="1" lang="zh-CN" altLang="en-US" sz="1600" b="1" dirty="0">
                <a:latin typeface="+mn-ea"/>
              </a:rPr>
              <a:t>等具体名称，总结共性</a:t>
            </a:r>
            <a:r>
              <a:rPr kumimoji="1" lang="en-US" altLang="zh-CN" sz="1600" b="1" dirty="0">
                <a:latin typeface="+mn-ea"/>
              </a:rPr>
              <a:t>)</a:t>
            </a:r>
          </a:p>
        </p:txBody>
      </p:sp>
      <p:sp>
        <p:nvSpPr>
          <p:cNvPr id="12" name="矩形 11">
            <a:extLst>
              <a:ext uri="{FF2B5EF4-FFF2-40B4-BE49-F238E27FC236}">
                <a16:creationId xmlns:a16="http://schemas.microsoft.com/office/drawing/2014/main" id="{4338D766-ADD5-475B-B9E5-51B40EFC171D}"/>
              </a:ext>
            </a:extLst>
          </p:cNvPr>
          <p:cNvSpPr/>
          <p:nvPr/>
        </p:nvSpPr>
        <p:spPr bwMode="auto">
          <a:xfrm>
            <a:off x="3217984" y="3924300"/>
            <a:ext cx="2625871" cy="123678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A</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p:txBody>
      </p:sp>
      <p:sp>
        <p:nvSpPr>
          <p:cNvPr id="13" name="矩形 12">
            <a:extLst>
              <a:ext uri="{FF2B5EF4-FFF2-40B4-BE49-F238E27FC236}">
                <a16:creationId xmlns:a16="http://schemas.microsoft.com/office/drawing/2014/main" id="{5B2B3BF6-88B9-4E83-BE3B-74341E329AF3}"/>
              </a:ext>
            </a:extLst>
          </p:cNvPr>
          <p:cNvSpPr/>
          <p:nvPr/>
        </p:nvSpPr>
        <p:spPr bwMode="auto">
          <a:xfrm>
            <a:off x="5843857" y="3924297"/>
            <a:ext cx="2625871" cy="123678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A</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p:txBody>
      </p:sp>
      <p:sp>
        <p:nvSpPr>
          <p:cNvPr id="14" name="矩形 13">
            <a:extLst>
              <a:ext uri="{FF2B5EF4-FFF2-40B4-BE49-F238E27FC236}">
                <a16:creationId xmlns:a16="http://schemas.microsoft.com/office/drawing/2014/main" id="{78EA7C76-F1BE-45D8-B43D-A071C46EAC67}"/>
              </a:ext>
            </a:extLst>
          </p:cNvPr>
          <p:cNvSpPr/>
          <p:nvPr/>
        </p:nvSpPr>
        <p:spPr bwMode="auto">
          <a:xfrm>
            <a:off x="8469727" y="3924297"/>
            <a:ext cx="2625871" cy="123678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A</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p:txBody>
      </p:sp>
      <p:pic>
        <p:nvPicPr>
          <p:cNvPr id="4" name="图片 3">
            <a:extLst>
              <a:ext uri="{FF2B5EF4-FFF2-40B4-BE49-F238E27FC236}">
                <a16:creationId xmlns:a16="http://schemas.microsoft.com/office/drawing/2014/main" id="{933D1453-6136-459C-9275-23ABF3145BDD}"/>
              </a:ext>
            </a:extLst>
          </p:cNvPr>
          <p:cNvPicPr>
            <a:picLocks noChangeAspect="1"/>
          </p:cNvPicPr>
          <p:nvPr/>
        </p:nvPicPr>
        <p:blipFill>
          <a:blip r:embed="rId3"/>
          <a:stretch>
            <a:fillRect/>
          </a:stretch>
        </p:blipFill>
        <p:spPr>
          <a:xfrm>
            <a:off x="195399" y="5161082"/>
            <a:ext cx="2389514" cy="707745"/>
          </a:xfrm>
          <a:prstGeom prst="rect">
            <a:avLst/>
          </a:prstGeom>
        </p:spPr>
      </p:pic>
      <p:pic>
        <p:nvPicPr>
          <p:cNvPr id="7" name="图片 6">
            <a:extLst>
              <a:ext uri="{FF2B5EF4-FFF2-40B4-BE49-F238E27FC236}">
                <a16:creationId xmlns:a16="http://schemas.microsoft.com/office/drawing/2014/main" id="{90979428-1B8F-475F-9CB5-5BF0CAF341C0}"/>
              </a:ext>
            </a:extLst>
          </p:cNvPr>
          <p:cNvPicPr>
            <a:picLocks noChangeAspect="1"/>
          </p:cNvPicPr>
          <p:nvPr/>
        </p:nvPicPr>
        <p:blipFill>
          <a:blip r:embed="rId4"/>
          <a:stretch>
            <a:fillRect/>
          </a:stretch>
        </p:blipFill>
        <p:spPr>
          <a:xfrm>
            <a:off x="226200" y="4642679"/>
            <a:ext cx="3070801" cy="532788"/>
          </a:xfrm>
          <a:prstGeom prst="rect">
            <a:avLst/>
          </a:prstGeom>
          <a:ln>
            <a:solidFill>
              <a:schemeClr val="accent1"/>
            </a:solidFill>
          </a:ln>
        </p:spPr>
      </p:pic>
      <p:pic>
        <p:nvPicPr>
          <p:cNvPr id="16" name="图片 15">
            <a:extLst>
              <a:ext uri="{FF2B5EF4-FFF2-40B4-BE49-F238E27FC236}">
                <a16:creationId xmlns:a16="http://schemas.microsoft.com/office/drawing/2014/main" id="{CFF50FDB-0A40-4CAD-B8B5-4D4691350D33}"/>
              </a:ext>
            </a:extLst>
          </p:cNvPr>
          <p:cNvPicPr>
            <a:picLocks noChangeAspect="1"/>
          </p:cNvPicPr>
          <p:nvPr/>
        </p:nvPicPr>
        <p:blipFill>
          <a:blip r:embed="rId5"/>
          <a:stretch>
            <a:fillRect/>
          </a:stretch>
        </p:blipFill>
        <p:spPr>
          <a:xfrm>
            <a:off x="3447399" y="4652501"/>
            <a:ext cx="2476595" cy="713842"/>
          </a:xfrm>
          <a:prstGeom prst="rect">
            <a:avLst/>
          </a:prstGeom>
        </p:spPr>
      </p:pic>
      <p:pic>
        <p:nvPicPr>
          <p:cNvPr id="18" name="图片 17">
            <a:extLst>
              <a:ext uri="{FF2B5EF4-FFF2-40B4-BE49-F238E27FC236}">
                <a16:creationId xmlns:a16="http://schemas.microsoft.com/office/drawing/2014/main" id="{4321B89B-384A-49DC-9EBD-FCDE1C4177E1}"/>
              </a:ext>
            </a:extLst>
          </p:cNvPr>
          <p:cNvPicPr>
            <a:picLocks noChangeAspect="1"/>
          </p:cNvPicPr>
          <p:nvPr/>
        </p:nvPicPr>
        <p:blipFill>
          <a:blip r:embed="rId6"/>
          <a:stretch>
            <a:fillRect/>
          </a:stretch>
        </p:blipFill>
        <p:spPr>
          <a:xfrm>
            <a:off x="2862531" y="5355279"/>
            <a:ext cx="3061463" cy="534004"/>
          </a:xfrm>
          <a:prstGeom prst="rect">
            <a:avLst/>
          </a:prstGeom>
          <a:ln>
            <a:solidFill>
              <a:schemeClr val="accent1"/>
            </a:solidFill>
          </a:ln>
        </p:spPr>
      </p:pic>
      <p:pic>
        <p:nvPicPr>
          <p:cNvPr id="20" name="图片 19">
            <a:extLst>
              <a:ext uri="{FF2B5EF4-FFF2-40B4-BE49-F238E27FC236}">
                <a16:creationId xmlns:a16="http://schemas.microsoft.com/office/drawing/2014/main" id="{5D216D94-2BFE-4A04-AFFA-B5198EB30F3C}"/>
              </a:ext>
            </a:extLst>
          </p:cNvPr>
          <p:cNvPicPr>
            <a:picLocks noChangeAspect="1"/>
          </p:cNvPicPr>
          <p:nvPr/>
        </p:nvPicPr>
        <p:blipFill>
          <a:blip r:embed="rId7"/>
          <a:stretch>
            <a:fillRect/>
          </a:stretch>
        </p:blipFill>
        <p:spPr>
          <a:xfrm>
            <a:off x="6120511" y="5194307"/>
            <a:ext cx="2476596" cy="698150"/>
          </a:xfrm>
          <a:prstGeom prst="rect">
            <a:avLst/>
          </a:prstGeom>
        </p:spPr>
      </p:pic>
      <p:pic>
        <p:nvPicPr>
          <p:cNvPr id="22" name="图片 21">
            <a:extLst>
              <a:ext uri="{FF2B5EF4-FFF2-40B4-BE49-F238E27FC236}">
                <a16:creationId xmlns:a16="http://schemas.microsoft.com/office/drawing/2014/main" id="{78D3C45B-3FFE-48B6-9226-C05A9431D397}"/>
              </a:ext>
            </a:extLst>
          </p:cNvPr>
          <p:cNvPicPr>
            <a:picLocks noChangeAspect="1"/>
          </p:cNvPicPr>
          <p:nvPr/>
        </p:nvPicPr>
        <p:blipFill>
          <a:blip r:embed="rId8"/>
          <a:stretch>
            <a:fillRect/>
          </a:stretch>
        </p:blipFill>
        <p:spPr>
          <a:xfrm>
            <a:off x="6120510" y="4652502"/>
            <a:ext cx="3108632" cy="541804"/>
          </a:xfrm>
          <a:prstGeom prst="rect">
            <a:avLst/>
          </a:prstGeom>
          <a:ln>
            <a:solidFill>
              <a:schemeClr val="accent1"/>
            </a:solidFill>
          </a:ln>
        </p:spPr>
      </p:pic>
      <p:pic>
        <p:nvPicPr>
          <p:cNvPr id="24" name="图片 23">
            <a:extLst>
              <a:ext uri="{FF2B5EF4-FFF2-40B4-BE49-F238E27FC236}">
                <a16:creationId xmlns:a16="http://schemas.microsoft.com/office/drawing/2014/main" id="{DBCE4171-FEC3-4D26-8B01-6D2FB2ED1188}"/>
              </a:ext>
            </a:extLst>
          </p:cNvPr>
          <p:cNvPicPr>
            <a:picLocks noChangeAspect="1"/>
          </p:cNvPicPr>
          <p:nvPr/>
        </p:nvPicPr>
        <p:blipFill>
          <a:blip r:embed="rId9"/>
          <a:stretch>
            <a:fillRect/>
          </a:stretch>
        </p:blipFill>
        <p:spPr>
          <a:xfrm>
            <a:off x="9457154" y="4652501"/>
            <a:ext cx="2375769" cy="661871"/>
          </a:xfrm>
          <a:prstGeom prst="rect">
            <a:avLst/>
          </a:prstGeom>
        </p:spPr>
      </p:pic>
      <p:pic>
        <p:nvPicPr>
          <p:cNvPr id="26" name="图片 25">
            <a:extLst>
              <a:ext uri="{FF2B5EF4-FFF2-40B4-BE49-F238E27FC236}">
                <a16:creationId xmlns:a16="http://schemas.microsoft.com/office/drawing/2014/main" id="{EEBEE909-1A93-4B79-AE0F-5FEBA9A0E260}"/>
              </a:ext>
            </a:extLst>
          </p:cNvPr>
          <p:cNvPicPr>
            <a:picLocks noChangeAspect="1"/>
          </p:cNvPicPr>
          <p:nvPr/>
        </p:nvPicPr>
        <p:blipFill>
          <a:blip r:embed="rId10"/>
          <a:stretch>
            <a:fillRect/>
          </a:stretch>
        </p:blipFill>
        <p:spPr>
          <a:xfrm>
            <a:off x="8941576" y="5314372"/>
            <a:ext cx="2891347" cy="571412"/>
          </a:xfrm>
          <a:prstGeom prst="rect">
            <a:avLst/>
          </a:prstGeom>
          <a:ln>
            <a:solidFill>
              <a:schemeClr val="accent1"/>
            </a:solidFill>
          </a:ln>
        </p:spPr>
      </p:pic>
    </p:spTree>
    <p:extLst>
      <p:ext uri="{BB962C8B-B14F-4D97-AF65-F5344CB8AC3E}">
        <p14:creationId xmlns:p14="http://schemas.microsoft.com/office/powerpoint/2010/main" val="3814407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P.</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52101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en-US" altLang="zh-CN" sz="1600" b="1" dirty="0">
                <a:solidFill>
                  <a:srgbClr val="000000"/>
                </a:solidFill>
                <a:latin typeface="+mn-ea"/>
              </a:rPr>
              <a:t>    char s1[10],</a:t>
            </a:r>
            <a:r>
              <a:rPr kumimoji="1" lang="zh-CN" altLang="en-US" sz="1600" b="1" dirty="0">
                <a:solidFill>
                  <a:srgbClr val="000000"/>
                </a:solidFill>
                <a:latin typeface="+mn-ea"/>
              </a:rPr>
              <a:t> </a:t>
            </a:r>
            <a:r>
              <a:rPr kumimoji="1" lang="en-US" altLang="zh-CN" sz="1600" b="1" dirty="0">
                <a:solidFill>
                  <a:srgbClr val="000000"/>
                </a:solidFill>
                <a:latin typeface="+mn-ea"/>
              </a:rPr>
              <a:t>s2[10];</a:t>
            </a:r>
            <a:r>
              <a:rPr kumimoji="1" lang="en-US" altLang="zh-CN" sz="1600" b="1" dirty="0">
                <a:solidFill>
                  <a:srgbClr val="FF0000"/>
                </a:solidFill>
                <a:latin typeface="+mn-ea"/>
              </a:rPr>
              <a:t>//s1/s2</a:t>
            </a:r>
            <a:r>
              <a:rPr kumimoji="1" lang="zh-CN" altLang="en-US" sz="1600" b="1" dirty="0">
                <a:solidFill>
                  <a:srgbClr val="FF0000"/>
                </a:solidFill>
                <a:latin typeface="+mn-ea"/>
              </a:rPr>
              <a:t>是数组</a:t>
            </a:r>
            <a:r>
              <a:rPr kumimoji="1" lang="en-US" altLang="zh-CN" sz="1600" b="1" dirty="0">
                <a:solidFill>
                  <a:srgbClr val="FF0000"/>
                </a:solidFill>
                <a:latin typeface="+mn-ea"/>
              </a:rPr>
              <a:t>(</a:t>
            </a:r>
            <a:r>
              <a:rPr kumimoji="1" lang="zh-CN" altLang="en-US" sz="1600" b="1" dirty="0">
                <a:solidFill>
                  <a:srgbClr val="FF0000"/>
                </a:solidFill>
                <a:latin typeface="+mn-ea"/>
              </a:rPr>
              <a:t>后续内容</a:t>
            </a:r>
            <a:r>
              <a:rPr kumimoji="1" lang="en-US" altLang="zh-CN" sz="1600" b="1" dirty="0">
                <a:solidFill>
                  <a:srgbClr val="FF0000"/>
                </a:solidFill>
                <a:latin typeface="+mn-ea"/>
              </a:rPr>
              <a: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scanf</a:t>
            </a:r>
            <a:r>
              <a:rPr kumimoji="1" lang="en-US" altLang="zh-CN" sz="1600" b="1" dirty="0">
                <a:solidFill>
                  <a:srgbClr val="000000"/>
                </a:solidFill>
                <a:latin typeface="+mn-ea"/>
              </a:rPr>
              <a:t>("%s %s", s1, s2);</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("s1=%s\ns2=%s\n", s1, s2);</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FF0000"/>
                </a:solidFill>
                <a:latin typeface="+mn-ea"/>
              </a:rPr>
              <a:t>/</a:t>
            </a:r>
            <a:r>
              <a:rPr kumimoji="1" lang="zh-CN" altLang="en-US" sz="1600" b="1" dirty="0">
                <a:solidFill>
                  <a:srgbClr val="FF0000"/>
                </a:solidFill>
                <a:latin typeface="+mn-ea"/>
              </a:rPr>
              <a:t>* 特别说明：</a:t>
            </a:r>
            <a:endParaRPr kumimoji="1" lang="en-US" altLang="zh-CN" sz="1600" b="1" dirty="0">
              <a:solidFill>
                <a:srgbClr val="FF0000"/>
              </a:solidFill>
              <a:latin typeface="+mn-ea"/>
            </a:endParaRPr>
          </a:p>
          <a:p>
            <a:pPr fontAlgn="base">
              <a:spcBef>
                <a:spcPct val="0"/>
              </a:spcBef>
              <a:spcAft>
                <a:spcPct val="0"/>
              </a:spcAft>
            </a:pPr>
            <a:r>
              <a:rPr kumimoji="1" lang="en-US" altLang="zh-CN" sz="1600" b="1" dirty="0">
                <a:solidFill>
                  <a:srgbClr val="FF0000"/>
                </a:solidFill>
                <a:latin typeface="+mn-ea"/>
              </a:rPr>
              <a:t>   </a:t>
            </a:r>
            <a:r>
              <a:rPr kumimoji="1" lang="zh-CN" altLang="en-US" sz="1600" b="1" dirty="0">
                <a:solidFill>
                  <a:srgbClr val="FF0000"/>
                </a:solidFill>
                <a:latin typeface="+mn-ea"/>
              </a:rPr>
              <a:t>数组名，代表了数组的首地址，因此放在</a:t>
            </a:r>
            <a:r>
              <a:rPr kumimoji="1" lang="en-US" altLang="zh-CN" sz="1600" b="1" dirty="0" err="1">
                <a:solidFill>
                  <a:srgbClr val="FF0000"/>
                </a:solidFill>
                <a:latin typeface="+mn-ea"/>
              </a:rPr>
              <a:t>scanf</a:t>
            </a:r>
            <a:r>
              <a:rPr kumimoji="1" lang="zh-CN" altLang="en-US" sz="1600" b="1" dirty="0">
                <a:solidFill>
                  <a:srgbClr val="FF0000"/>
                </a:solidFill>
                <a:latin typeface="+mn-ea"/>
              </a:rPr>
              <a:t>中时，</a:t>
            </a:r>
            <a:endParaRPr kumimoji="1" lang="en-US" altLang="zh-CN" sz="1600" b="1" dirty="0">
              <a:solidFill>
                <a:srgbClr val="FF0000"/>
              </a:solidFill>
              <a:latin typeface="+mn-ea"/>
            </a:endParaRPr>
          </a:p>
          <a:p>
            <a:pPr fontAlgn="base">
              <a:spcBef>
                <a:spcPct val="0"/>
              </a:spcBef>
              <a:spcAft>
                <a:spcPct val="0"/>
              </a:spcAft>
            </a:pPr>
            <a:r>
              <a:rPr kumimoji="1" lang="en-US" altLang="zh-CN" sz="1600" b="1" dirty="0">
                <a:solidFill>
                  <a:srgbClr val="FF0000"/>
                </a:solidFill>
                <a:latin typeface="+mn-ea"/>
              </a:rPr>
              <a:t>s1/s2</a:t>
            </a:r>
            <a:r>
              <a:rPr kumimoji="1" lang="zh-CN" altLang="en-US" sz="1600" b="1" dirty="0">
                <a:solidFill>
                  <a:srgbClr val="FF0000"/>
                </a:solidFill>
                <a:latin typeface="+mn-ea"/>
              </a:rPr>
              <a:t>可以不加</a:t>
            </a:r>
            <a:r>
              <a:rPr kumimoji="1" lang="en-US" altLang="zh-CN" sz="1600" b="1" dirty="0">
                <a:solidFill>
                  <a:srgbClr val="FF0000"/>
                </a:solidFill>
                <a:latin typeface="+mn-ea"/>
              </a:rPr>
              <a:t>&amp;</a:t>
            </a:r>
            <a:r>
              <a:rPr kumimoji="1" lang="zh-CN" altLang="en-US" sz="1600" b="1" dirty="0">
                <a:solidFill>
                  <a:srgbClr val="FF0000"/>
                </a:solidFill>
                <a:latin typeface="+mn-ea"/>
              </a:rPr>
              <a:t>，具体概念后续数组时再详细说明</a:t>
            </a:r>
            <a:endParaRPr kumimoji="1" lang="en-US" altLang="zh-CN" sz="1600" b="1" dirty="0">
              <a:solidFill>
                <a:srgbClr val="FF0000"/>
              </a:solidFill>
              <a:latin typeface="+mn-ea"/>
            </a:endParaRPr>
          </a:p>
          <a:p>
            <a:pPr fontAlgn="base">
              <a:spcBef>
                <a:spcPct val="0"/>
              </a:spcBef>
              <a:spcAft>
                <a:spcPct val="0"/>
              </a:spcAft>
            </a:pPr>
            <a:r>
              <a:rPr kumimoji="1" lang="zh-CN" altLang="en-US" sz="1600" b="1" dirty="0">
                <a:solidFill>
                  <a:srgbClr val="FF0000"/>
                </a:solidFill>
                <a:latin typeface="+mn-ea"/>
              </a:rPr>
              <a:t>*</a:t>
            </a:r>
            <a:r>
              <a:rPr kumimoji="1" lang="en-US" altLang="zh-CN" sz="1600" b="1" dirty="0">
                <a:solidFill>
                  <a:srgbClr val="FF0000"/>
                </a:solidFill>
                <a:latin typeface="+mn-ea"/>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4" y="1323972"/>
            <a:ext cx="5122140" cy="521016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tong ji</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tong</a:t>
            </a:r>
            <a:r>
              <a:rPr kumimoji="1" lang="en-US" altLang="zh-CN" sz="1200" b="1" dirty="0">
                <a:latin typeface="+mn-ea"/>
              </a:rPr>
              <a:t>↙</a:t>
            </a:r>
          </a:p>
          <a:p>
            <a:pPr fontAlgn="base">
              <a:spcBef>
                <a:spcPct val="0"/>
              </a:spcBef>
              <a:spcAft>
                <a:spcPct val="0"/>
              </a:spcAft>
            </a:pPr>
            <a:r>
              <a:rPr kumimoji="1" lang="en-US" altLang="zh-CN" sz="1200" b="1" dirty="0">
                <a:latin typeface="+mn-ea"/>
              </a:rPr>
              <a:t>                </a:t>
            </a:r>
            <a:r>
              <a:rPr kumimoji="1" lang="en-US" altLang="zh-CN" sz="1200" b="1" u="sng" dirty="0">
                <a:latin typeface="+mn-ea"/>
              </a:rPr>
              <a:t>ji</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tong</a:t>
            </a:r>
            <a:r>
              <a:rPr kumimoji="1" lang="en-US" altLang="zh-CN" sz="1200" b="1" dirty="0">
                <a:latin typeface="+mn-ea"/>
              </a:rPr>
              <a:t>↙</a:t>
            </a:r>
          </a:p>
          <a:p>
            <a:pPr fontAlgn="base">
              <a:spcBef>
                <a:spcPct val="0"/>
              </a:spcBef>
              <a:spcAft>
                <a:spcPct val="0"/>
              </a:spcAft>
            </a:pPr>
            <a:r>
              <a:rPr kumimoji="1" lang="en-US" altLang="zh-CN" sz="1200" b="1" dirty="0">
                <a:latin typeface="+mn-ea"/>
              </a:rPr>
              <a:t>                </a:t>
            </a:r>
            <a:r>
              <a:rPr kumimoji="1" lang="en-US" altLang="zh-CN" sz="1200" b="1" u="sng" dirty="0">
                <a:latin typeface="+mn-ea"/>
              </a:rPr>
              <a:t>hello1234</a:t>
            </a:r>
            <a:r>
              <a:rPr kumimoji="1" lang="en-US" altLang="zh-CN" sz="1200" b="1" dirty="0">
                <a:latin typeface="+mn-ea"/>
              </a:rPr>
              <a:t>↙(9</a:t>
            </a:r>
            <a:r>
              <a:rPr kumimoji="1" lang="zh-CN" altLang="en-US" sz="1200" b="1" dirty="0">
                <a:latin typeface="+mn-ea"/>
              </a:rPr>
              <a:t>个字符</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tong</a:t>
            </a:r>
            <a:r>
              <a:rPr kumimoji="1" lang="en-US" altLang="zh-CN" sz="1200" b="1" dirty="0">
                <a:latin typeface="+mn-ea"/>
              </a:rPr>
              <a:t>↙</a:t>
            </a:r>
          </a:p>
          <a:p>
            <a:pPr fontAlgn="base">
              <a:spcBef>
                <a:spcPct val="0"/>
              </a:spcBef>
              <a:spcAft>
                <a:spcPct val="0"/>
              </a:spcAft>
            </a:pPr>
            <a:r>
              <a:rPr kumimoji="1" lang="en-US" altLang="zh-CN" sz="1200" b="1" dirty="0">
                <a:latin typeface="+mn-ea"/>
              </a:rPr>
              <a:t>                </a:t>
            </a:r>
            <a:r>
              <a:rPr kumimoji="1" lang="en-US" altLang="zh-CN" sz="1200" b="1" u="sng" dirty="0">
                <a:latin typeface="+mn-ea"/>
              </a:rPr>
              <a:t>hello12345</a:t>
            </a:r>
            <a:r>
              <a:rPr kumimoji="1" lang="en-US" altLang="zh-CN" sz="1200" b="1" dirty="0">
                <a:latin typeface="+mn-ea"/>
              </a:rPr>
              <a:t>↙(10</a:t>
            </a:r>
            <a:r>
              <a:rPr kumimoji="1" lang="zh-CN" altLang="en-US" sz="1200" b="1" dirty="0">
                <a:latin typeface="+mn-ea"/>
              </a:rPr>
              <a:t>个字符</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err="1">
                <a:latin typeface="+mn-ea"/>
              </a:rPr>
              <a:t>tongjiuniversity</a:t>
            </a:r>
            <a:r>
              <a:rPr kumimoji="1" lang="en-US" altLang="zh-CN" sz="1200" b="1" dirty="0">
                <a:latin typeface="+mn-ea"/>
              </a:rPr>
              <a:t>↙(</a:t>
            </a:r>
            <a:r>
              <a:rPr kumimoji="1" lang="zh-CN" altLang="en-US" sz="1200" b="1" dirty="0">
                <a:latin typeface="+mn-ea"/>
              </a:rPr>
              <a:t>超过</a:t>
            </a:r>
            <a:r>
              <a:rPr kumimoji="1" lang="en-US" altLang="zh-CN" sz="1200" b="1" dirty="0">
                <a:latin typeface="+mn-ea"/>
              </a:rPr>
              <a:t>10</a:t>
            </a:r>
            <a:r>
              <a:rPr kumimoji="1" lang="zh-CN" altLang="en-US" sz="1200" b="1" dirty="0">
                <a:latin typeface="+mn-ea"/>
              </a:rPr>
              <a:t>个</a:t>
            </a:r>
            <a:r>
              <a:rPr kumimoji="1" lang="en-US" altLang="zh-CN" sz="1200" b="1" dirty="0">
                <a:latin typeface="+mn-ea"/>
              </a:rPr>
              <a:t>)</a:t>
            </a:r>
          </a:p>
          <a:p>
            <a:pPr fontAlgn="base">
              <a:spcBef>
                <a:spcPct val="0"/>
              </a:spcBef>
              <a:spcAft>
                <a:spcPct val="0"/>
              </a:spcAft>
            </a:pPr>
            <a:r>
              <a:rPr kumimoji="1" lang="en-US" altLang="zh-CN" sz="1200" b="1" dirty="0">
                <a:latin typeface="+mn-ea"/>
              </a:rPr>
              <a:t>                </a:t>
            </a:r>
            <a:r>
              <a:rPr kumimoji="1" lang="en-US" altLang="zh-CN" sz="1200" b="1" u="sng" dirty="0">
                <a:latin typeface="+mn-ea"/>
              </a:rPr>
              <a:t>hello</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结论：</a:t>
            </a:r>
            <a:endParaRPr kumimoji="1" lang="en-US" altLang="zh-CN" sz="1200" b="1" dirty="0">
              <a:latin typeface="+mn-ea"/>
            </a:endParaRPr>
          </a:p>
          <a:p>
            <a:pPr fontAlgn="base">
              <a:spcBef>
                <a:spcPct val="0"/>
              </a:spcBef>
              <a:spcAft>
                <a:spcPct val="0"/>
              </a:spcAft>
            </a:pPr>
            <a:r>
              <a:rPr kumimoji="1" lang="en-US" altLang="zh-CN" sz="1200" b="1" dirty="0">
                <a:latin typeface="+mn-ea"/>
              </a:rPr>
              <a:t>1</a:t>
            </a:r>
            <a:r>
              <a:rPr kumimoji="1" lang="zh-CN" altLang="en-US" sz="1200" b="1" dirty="0">
                <a:latin typeface="+mn-ea"/>
              </a:rPr>
              <a:t>、</a:t>
            </a:r>
            <a:r>
              <a:rPr kumimoji="1" lang="en-US" altLang="zh-CN" sz="1200" b="1" dirty="0">
                <a:latin typeface="+mn-ea"/>
              </a:rPr>
              <a:t>%s___</a:t>
            </a:r>
            <a:r>
              <a:rPr kumimoji="1" lang="zh-CN" altLang="en-US" sz="1200" b="1" u="sng" dirty="0">
                <a:latin typeface="+mn-ea"/>
              </a:rPr>
              <a:t>不能</a:t>
            </a:r>
            <a:r>
              <a:rPr kumimoji="1" lang="en-US" altLang="zh-CN" sz="1200" b="1" dirty="0">
                <a:latin typeface="+mn-ea"/>
              </a:rPr>
              <a:t>__(</a:t>
            </a:r>
            <a:r>
              <a:rPr kumimoji="1" lang="zh-CN" altLang="en-US" sz="1200" b="1" dirty="0">
                <a:latin typeface="+mn-ea"/>
              </a:rPr>
              <a:t>能</a:t>
            </a:r>
            <a:r>
              <a:rPr kumimoji="1" lang="en-US" altLang="zh-CN" sz="1200" b="1" dirty="0">
                <a:latin typeface="+mn-ea"/>
              </a:rPr>
              <a:t>/</a:t>
            </a:r>
            <a:r>
              <a:rPr kumimoji="1" lang="zh-CN" altLang="en-US" sz="1200" b="1" dirty="0">
                <a:latin typeface="+mn-ea"/>
              </a:rPr>
              <a:t>不能</a:t>
            </a:r>
            <a:r>
              <a:rPr kumimoji="1" lang="en-US" altLang="zh-CN" sz="1200" b="1" dirty="0">
                <a:latin typeface="+mn-ea"/>
              </a:rPr>
              <a:t>)</a:t>
            </a:r>
            <a:r>
              <a:rPr kumimoji="1" lang="zh-CN" altLang="en-US" sz="1200" b="1" dirty="0">
                <a:latin typeface="+mn-ea"/>
              </a:rPr>
              <a:t>读入含空格的字符串</a:t>
            </a:r>
            <a:endParaRPr kumimoji="1" lang="en-US" altLang="zh-CN" sz="1200" b="1" dirty="0">
              <a:latin typeface="+mn-ea"/>
            </a:endParaRPr>
          </a:p>
          <a:p>
            <a:pPr fontAlgn="base">
              <a:spcBef>
                <a:spcPct val="0"/>
              </a:spcBef>
              <a:spcAft>
                <a:spcPct val="0"/>
              </a:spcAft>
            </a:pPr>
            <a:r>
              <a:rPr kumimoji="1" lang="en-US" altLang="zh-CN" sz="1200" b="1" dirty="0">
                <a:latin typeface="+mn-ea"/>
              </a:rPr>
              <a:t>2</a:t>
            </a:r>
            <a:r>
              <a:rPr kumimoji="1" lang="zh-CN" altLang="en-US" sz="1200" b="1" dirty="0">
                <a:latin typeface="+mn-ea"/>
              </a:rPr>
              <a:t>、</a:t>
            </a:r>
            <a:r>
              <a:rPr kumimoji="1" lang="en-US" altLang="zh-CN" sz="1200" b="1" dirty="0">
                <a:latin typeface="+mn-ea"/>
              </a:rPr>
              <a:t>%s</a:t>
            </a:r>
            <a:r>
              <a:rPr kumimoji="1" lang="zh-CN" altLang="en-US" sz="1200" b="1" dirty="0">
                <a:latin typeface="+mn-ea"/>
              </a:rPr>
              <a:t>输入时，如果数组的大小为</a:t>
            </a:r>
            <a:r>
              <a:rPr kumimoji="1" lang="en-US" altLang="zh-CN" sz="1200" b="1" dirty="0">
                <a:latin typeface="+mn-ea"/>
              </a:rPr>
              <a:t>n</a:t>
            </a:r>
            <a:r>
              <a:rPr kumimoji="1" lang="zh-CN" altLang="en-US" sz="1200" b="1" dirty="0">
                <a:latin typeface="+mn-ea"/>
              </a:rPr>
              <a:t>，则最多输入</a:t>
            </a:r>
            <a:r>
              <a:rPr kumimoji="1" lang="en-US" altLang="zh-CN" sz="1200" b="1" dirty="0">
                <a:latin typeface="+mn-ea"/>
              </a:rPr>
              <a:t>___</a:t>
            </a:r>
            <a:r>
              <a:rPr kumimoji="1" lang="en-US" altLang="zh-CN" sz="1200" b="1" u="sng" dirty="0">
                <a:latin typeface="+mn-ea"/>
              </a:rPr>
              <a:t>n-1</a:t>
            </a:r>
            <a:r>
              <a:rPr kumimoji="1" lang="en-US" altLang="zh-CN" sz="1200" b="1" dirty="0">
                <a:latin typeface="+mn-ea"/>
              </a:rPr>
              <a:t>____</a:t>
            </a:r>
            <a:r>
              <a:rPr kumimoji="1" lang="zh-CN" altLang="en-US" sz="1200" b="1" dirty="0">
                <a:latin typeface="+mn-ea"/>
              </a:rPr>
              <a:t>个字符</a:t>
            </a:r>
            <a:endParaRPr kumimoji="1" lang="en-US" altLang="zh-CN" sz="1200" b="1" dirty="0">
              <a:latin typeface="+mn-ea"/>
            </a:endParaRPr>
          </a:p>
        </p:txBody>
      </p:sp>
      <p:pic>
        <p:nvPicPr>
          <p:cNvPr id="4" name="图片 3">
            <a:extLst>
              <a:ext uri="{FF2B5EF4-FFF2-40B4-BE49-F238E27FC236}">
                <a16:creationId xmlns:a16="http://schemas.microsoft.com/office/drawing/2014/main" id="{6957D508-8543-4C36-AC80-F212CE6833A4}"/>
              </a:ext>
            </a:extLst>
          </p:cNvPr>
          <p:cNvPicPr>
            <a:picLocks noChangeAspect="1"/>
          </p:cNvPicPr>
          <p:nvPr/>
        </p:nvPicPr>
        <p:blipFill>
          <a:blip r:embed="rId2"/>
          <a:stretch>
            <a:fillRect/>
          </a:stretch>
        </p:blipFill>
        <p:spPr>
          <a:xfrm>
            <a:off x="7796860" y="1323971"/>
            <a:ext cx="1507684" cy="533694"/>
          </a:xfrm>
          <a:prstGeom prst="rect">
            <a:avLst/>
          </a:prstGeom>
        </p:spPr>
      </p:pic>
      <p:pic>
        <p:nvPicPr>
          <p:cNvPr id="7" name="图片 6">
            <a:extLst>
              <a:ext uri="{FF2B5EF4-FFF2-40B4-BE49-F238E27FC236}">
                <a16:creationId xmlns:a16="http://schemas.microsoft.com/office/drawing/2014/main" id="{6C683026-3659-4958-BBBA-475F1F1B465A}"/>
              </a:ext>
            </a:extLst>
          </p:cNvPr>
          <p:cNvPicPr>
            <a:picLocks noChangeAspect="1"/>
          </p:cNvPicPr>
          <p:nvPr/>
        </p:nvPicPr>
        <p:blipFill>
          <a:blip r:embed="rId3"/>
          <a:stretch>
            <a:fillRect/>
          </a:stretch>
        </p:blipFill>
        <p:spPr>
          <a:xfrm>
            <a:off x="7500817" y="1989342"/>
            <a:ext cx="1257468" cy="533693"/>
          </a:xfrm>
          <a:prstGeom prst="rect">
            <a:avLst/>
          </a:prstGeom>
        </p:spPr>
      </p:pic>
      <p:pic>
        <p:nvPicPr>
          <p:cNvPr id="9" name="图片 8">
            <a:extLst>
              <a:ext uri="{FF2B5EF4-FFF2-40B4-BE49-F238E27FC236}">
                <a16:creationId xmlns:a16="http://schemas.microsoft.com/office/drawing/2014/main" id="{2B265AD5-CFA3-4FAD-A3C2-25FEBD1859AB}"/>
              </a:ext>
            </a:extLst>
          </p:cNvPr>
          <p:cNvPicPr>
            <a:picLocks noChangeAspect="1"/>
          </p:cNvPicPr>
          <p:nvPr/>
        </p:nvPicPr>
        <p:blipFill>
          <a:blip r:embed="rId4"/>
          <a:stretch>
            <a:fillRect/>
          </a:stretch>
        </p:blipFill>
        <p:spPr>
          <a:xfrm>
            <a:off x="8692537" y="2612489"/>
            <a:ext cx="1428685" cy="609292"/>
          </a:xfrm>
          <a:prstGeom prst="rect">
            <a:avLst/>
          </a:prstGeom>
        </p:spPr>
      </p:pic>
      <p:pic>
        <p:nvPicPr>
          <p:cNvPr id="11" name="图片 10">
            <a:extLst>
              <a:ext uri="{FF2B5EF4-FFF2-40B4-BE49-F238E27FC236}">
                <a16:creationId xmlns:a16="http://schemas.microsoft.com/office/drawing/2014/main" id="{C3DA4380-EFF5-4160-AA38-607CFA594417}"/>
              </a:ext>
            </a:extLst>
          </p:cNvPr>
          <p:cNvPicPr>
            <a:picLocks noChangeAspect="1"/>
          </p:cNvPicPr>
          <p:nvPr/>
        </p:nvPicPr>
        <p:blipFill>
          <a:blip r:embed="rId5"/>
          <a:stretch>
            <a:fillRect/>
          </a:stretch>
        </p:blipFill>
        <p:spPr>
          <a:xfrm>
            <a:off x="8947066" y="3347021"/>
            <a:ext cx="1476263" cy="629583"/>
          </a:xfrm>
          <a:prstGeom prst="rect">
            <a:avLst/>
          </a:prstGeom>
        </p:spPr>
      </p:pic>
      <p:pic>
        <p:nvPicPr>
          <p:cNvPr id="13" name="图片 12">
            <a:extLst>
              <a:ext uri="{FF2B5EF4-FFF2-40B4-BE49-F238E27FC236}">
                <a16:creationId xmlns:a16="http://schemas.microsoft.com/office/drawing/2014/main" id="{A9777624-5FFC-4C9E-8E99-74252339D9B2}"/>
              </a:ext>
            </a:extLst>
          </p:cNvPr>
          <p:cNvPicPr>
            <a:picLocks noChangeAspect="1"/>
          </p:cNvPicPr>
          <p:nvPr/>
        </p:nvPicPr>
        <p:blipFill>
          <a:blip r:embed="rId6"/>
          <a:stretch>
            <a:fillRect/>
          </a:stretch>
        </p:blipFill>
        <p:spPr>
          <a:xfrm>
            <a:off x="10423329" y="2981390"/>
            <a:ext cx="1971404" cy="1360846"/>
          </a:xfrm>
          <a:prstGeom prst="rect">
            <a:avLst/>
          </a:prstGeom>
          <a:ln>
            <a:solidFill>
              <a:schemeClr val="accent1"/>
            </a:solidFill>
          </a:ln>
        </p:spPr>
      </p:pic>
      <p:pic>
        <p:nvPicPr>
          <p:cNvPr id="15" name="图片 14">
            <a:extLst>
              <a:ext uri="{FF2B5EF4-FFF2-40B4-BE49-F238E27FC236}">
                <a16:creationId xmlns:a16="http://schemas.microsoft.com/office/drawing/2014/main" id="{A7A1F860-ECD6-4CF3-8527-2C0DCECF3971}"/>
              </a:ext>
            </a:extLst>
          </p:cNvPr>
          <p:cNvPicPr>
            <a:picLocks noChangeAspect="1"/>
          </p:cNvPicPr>
          <p:nvPr/>
        </p:nvPicPr>
        <p:blipFill>
          <a:blip r:embed="rId7"/>
          <a:stretch>
            <a:fillRect/>
          </a:stretch>
        </p:blipFill>
        <p:spPr>
          <a:xfrm>
            <a:off x="8228340" y="4322300"/>
            <a:ext cx="1476262" cy="1028151"/>
          </a:xfrm>
          <a:prstGeom prst="rect">
            <a:avLst/>
          </a:prstGeom>
          <a:ln>
            <a:solidFill>
              <a:schemeClr val="accent1"/>
            </a:solidFill>
          </a:ln>
        </p:spPr>
      </p:pic>
      <p:pic>
        <p:nvPicPr>
          <p:cNvPr id="17" name="图片 16">
            <a:extLst>
              <a:ext uri="{FF2B5EF4-FFF2-40B4-BE49-F238E27FC236}">
                <a16:creationId xmlns:a16="http://schemas.microsoft.com/office/drawing/2014/main" id="{9D7343E2-32F6-456B-A1CA-D73BD1B5D217}"/>
              </a:ext>
            </a:extLst>
          </p:cNvPr>
          <p:cNvPicPr>
            <a:picLocks noChangeAspect="1"/>
          </p:cNvPicPr>
          <p:nvPr/>
        </p:nvPicPr>
        <p:blipFill>
          <a:blip r:embed="rId8"/>
          <a:stretch>
            <a:fillRect/>
          </a:stretch>
        </p:blipFill>
        <p:spPr>
          <a:xfrm>
            <a:off x="9722350" y="4530143"/>
            <a:ext cx="1476263" cy="607873"/>
          </a:xfrm>
          <a:prstGeom prst="rect">
            <a:avLst/>
          </a:prstGeom>
        </p:spPr>
      </p:pic>
    </p:spTree>
    <p:extLst>
      <p:ext uri="{BB962C8B-B14F-4D97-AF65-F5344CB8AC3E}">
        <p14:creationId xmlns:p14="http://schemas.microsoft.com/office/powerpoint/2010/main" val="897015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Q.</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2"/>
            <a:ext cx="5122140" cy="271169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char s[80];</a:t>
            </a:r>
          </a:p>
          <a:p>
            <a:pPr fontAlgn="base">
              <a:spcBef>
                <a:spcPct val="0"/>
              </a:spcBef>
              <a:spcAft>
                <a:spcPct val="0"/>
              </a:spcAft>
            </a:pPr>
            <a:r>
              <a:rPr kumimoji="1" lang="en-US" altLang="zh-CN" sz="1600" b="1" dirty="0">
                <a:solidFill>
                  <a:srgbClr val="000000"/>
                </a:solidFill>
                <a:latin typeface="+mn-ea"/>
                <a:cs typeface="Times New Roman" charset="0"/>
              </a:rPr>
              <a:t>    </a:t>
            </a:r>
            <a:r>
              <a:rPr kumimoji="1" lang="en-US" altLang="zh-CN" sz="1600" b="1" dirty="0" err="1">
                <a:solidFill>
                  <a:srgbClr val="000000"/>
                </a:solidFill>
                <a:latin typeface="+mn-ea"/>
                <a:cs typeface="Times New Roman" charset="0"/>
              </a:rPr>
              <a:t>scanf</a:t>
            </a:r>
            <a:r>
              <a:rPr kumimoji="1" lang="en-US" altLang="zh-CN" sz="1600" b="1" dirty="0">
                <a:solidFill>
                  <a:srgbClr val="000000"/>
                </a:solidFill>
                <a:latin typeface="+mn-ea"/>
                <a:cs typeface="Times New Roman" charset="0"/>
              </a:rPr>
              <a:t>("%s", s);</a:t>
            </a:r>
          </a:p>
          <a:p>
            <a:pPr fontAlgn="base">
              <a:spcBef>
                <a:spcPct val="0"/>
              </a:spcBef>
              <a:spcAft>
                <a:spcPct val="0"/>
              </a:spcAft>
            </a:pPr>
            <a:r>
              <a:rPr kumimoji="1" lang="en-US" altLang="zh-CN" sz="1600" b="1" dirty="0">
                <a:solidFill>
                  <a:srgbClr val="000000"/>
                </a:solidFill>
                <a:latin typeface="+mn-ea"/>
                <a:cs typeface="Times New Roman" charset="0"/>
              </a:rPr>
              <a:t>    </a:t>
            </a:r>
            <a:r>
              <a:rPr kumimoji="1" lang="en-US" altLang="zh-CN" sz="1600" b="1" dirty="0" err="1">
                <a:solidFill>
                  <a:srgbClr val="000000"/>
                </a:solidFill>
                <a:latin typeface="+mn-ea"/>
                <a:cs typeface="Times New Roman" charset="0"/>
              </a:rPr>
              <a:t>printf</a:t>
            </a:r>
            <a:r>
              <a:rPr kumimoji="1" lang="en-US" altLang="zh-CN" sz="1600" b="1" dirty="0">
                <a:solidFill>
                  <a:srgbClr val="000000"/>
                </a:solidFill>
                <a:latin typeface="+mn-ea"/>
                <a:cs typeface="Times New Roman" charset="0"/>
              </a:rPr>
              <a:t>("%s\n", s);</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endParaRPr kumimoji="1" lang="zh-CN" altLang="en-US" sz="1600" b="1" dirty="0">
              <a:solidFill>
                <a:srgbClr val="000000"/>
              </a:solidFill>
              <a:latin typeface="+mn-ea"/>
            </a:endParaRPr>
          </a:p>
        </p:txBody>
      </p:sp>
      <p:sp>
        <p:nvSpPr>
          <p:cNvPr id="6" name="矩形 5">
            <a:extLst>
              <a:ext uri="{FF2B5EF4-FFF2-40B4-BE49-F238E27FC236}">
                <a16:creationId xmlns:a16="http://schemas.microsoft.com/office/drawing/2014/main" id="{990DCD52-F801-448D-A342-A399B03E22A8}"/>
              </a:ext>
            </a:extLst>
          </p:cNvPr>
          <p:cNvSpPr/>
          <p:nvPr/>
        </p:nvSpPr>
        <p:spPr bwMode="auto">
          <a:xfrm>
            <a:off x="592114" y="4035668"/>
            <a:ext cx="5122140" cy="249847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solidFill>
                  <a:srgbClr val="000000"/>
                </a:solidFill>
                <a:latin typeface="+mn-ea"/>
                <a:cs typeface="Times New Roman" charset="0"/>
              </a:rPr>
              <a:t>"\r\n\</a:t>
            </a:r>
            <a:r>
              <a:rPr kumimoji="1" lang="en-US" altLang="zh-CN" sz="1600" b="1" u="sng" dirty="0" err="1">
                <a:solidFill>
                  <a:srgbClr val="000000"/>
                </a:solidFill>
                <a:latin typeface="+mn-ea"/>
                <a:cs typeface="Times New Roman" charset="0"/>
              </a:rPr>
              <a:t>tabc</a:t>
            </a:r>
            <a:r>
              <a:rPr kumimoji="1" lang="en-US" altLang="zh-CN" sz="1600" b="1" u="sng" dirty="0">
                <a:solidFill>
                  <a:srgbClr val="000000"/>
                </a:solidFill>
                <a:latin typeface="+mn-ea"/>
                <a:cs typeface="Times New Roman" charset="0"/>
              </a:rPr>
              <a:t>"</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solidFill>
                <a:srgbClr val="3333CC"/>
              </a:solidFill>
              <a:latin typeface="+mn-ea"/>
            </a:endParaRPr>
          </a:p>
          <a:p>
            <a:pPr fontAlgn="base">
              <a:spcBef>
                <a:spcPct val="0"/>
              </a:spcBef>
              <a:spcAft>
                <a:spcPct val="0"/>
              </a:spcAft>
            </a:pPr>
            <a:endParaRPr kumimoji="1" lang="en-US" altLang="zh-CN" sz="1600" b="1" dirty="0">
              <a:solidFill>
                <a:srgbClr val="3333CC"/>
              </a:solidFill>
              <a:latin typeface="+mn-ea"/>
            </a:endParaRPr>
          </a:p>
          <a:p>
            <a:pPr fontAlgn="base">
              <a:spcBef>
                <a:spcPct val="0"/>
              </a:spcBef>
              <a:spcAft>
                <a:spcPct val="0"/>
              </a:spcAft>
            </a:pPr>
            <a:r>
              <a:rPr kumimoji="1" lang="zh-CN" altLang="en-US" sz="1600" b="1" dirty="0">
                <a:solidFill>
                  <a:srgbClr val="3333CC"/>
                </a:solidFill>
                <a:latin typeface="+mn-ea"/>
              </a:rPr>
              <a:t>该字符串真正的内存存储为</a:t>
            </a:r>
            <a:r>
              <a:rPr kumimoji="1" lang="en-US" altLang="zh-CN" sz="1600" b="1" dirty="0">
                <a:solidFill>
                  <a:srgbClr val="3333CC"/>
                </a:solidFill>
                <a:latin typeface="+mn-ea"/>
              </a:rPr>
              <a:t>_</a:t>
            </a:r>
            <a:r>
              <a:rPr kumimoji="1" lang="en-US" altLang="zh-CN" sz="1600" b="1" u="sng" dirty="0">
                <a:latin typeface="+mn-ea"/>
              </a:rPr>
              <a:t>7</a:t>
            </a:r>
            <a:r>
              <a:rPr kumimoji="1" lang="en-US" altLang="zh-CN" sz="1600" b="1" dirty="0">
                <a:solidFill>
                  <a:srgbClr val="3333CC"/>
                </a:solidFill>
                <a:latin typeface="+mn-ea"/>
              </a:rPr>
              <a:t>_</a:t>
            </a:r>
            <a:r>
              <a:rPr kumimoji="1" lang="zh-CN" altLang="en-US" sz="1600" b="1" dirty="0">
                <a:solidFill>
                  <a:srgbClr val="3333CC"/>
                </a:solidFill>
                <a:latin typeface="+mn-ea"/>
              </a:rPr>
              <a:t>个字节，这些字节的值</a:t>
            </a:r>
            <a:endParaRPr kumimoji="1" lang="en-US" altLang="zh-CN" sz="1600" b="1" dirty="0">
              <a:solidFill>
                <a:srgbClr val="3333CC"/>
              </a:solidFill>
              <a:latin typeface="+mn-ea"/>
            </a:endParaRPr>
          </a:p>
          <a:p>
            <a:pPr fontAlgn="base">
              <a:spcBef>
                <a:spcPct val="0"/>
              </a:spcBef>
              <a:spcAft>
                <a:spcPct val="0"/>
              </a:spcAft>
            </a:pPr>
            <a:r>
              <a:rPr kumimoji="1" lang="zh-CN" altLang="en-US" sz="1600" b="1" dirty="0">
                <a:solidFill>
                  <a:srgbClr val="3333CC"/>
                </a:solidFill>
                <a:latin typeface="+mn-ea"/>
              </a:rPr>
              <a:t>分别是</a:t>
            </a:r>
            <a:r>
              <a:rPr kumimoji="1" lang="en-US" altLang="zh-CN" sz="1600" b="1" u="sng" dirty="0">
                <a:solidFill>
                  <a:srgbClr val="3333CC"/>
                </a:solidFill>
                <a:latin typeface="+mn-ea"/>
              </a:rPr>
              <a:t>__  </a:t>
            </a:r>
            <a:r>
              <a:rPr kumimoji="1" lang="en-US" altLang="zh-CN" sz="1600" b="1" u="sng" dirty="0">
                <a:latin typeface="+mn-ea"/>
              </a:rPr>
              <a:t>13 10 9 97 98 99 32 </a:t>
            </a:r>
            <a:r>
              <a:rPr kumimoji="1" lang="en-US" altLang="zh-CN" sz="1600" b="1" dirty="0">
                <a:solidFill>
                  <a:srgbClr val="3333CC"/>
                </a:solidFill>
                <a:latin typeface="+mn-ea"/>
              </a:rPr>
              <a:t>_____</a:t>
            </a:r>
          </a:p>
        </p:txBody>
      </p:sp>
      <p:sp>
        <p:nvSpPr>
          <p:cNvPr id="7" name="矩形 6">
            <a:extLst>
              <a:ext uri="{FF2B5EF4-FFF2-40B4-BE49-F238E27FC236}">
                <a16:creationId xmlns:a16="http://schemas.microsoft.com/office/drawing/2014/main" id="{517959D9-7563-4E50-A1D2-30A83C78F62D}"/>
              </a:ext>
            </a:extLst>
          </p:cNvPr>
          <p:cNvSpPr/>
          <p:nvPr/>
        </p:nvSpPr>
        <p:spPr bwMode="auto">
          <a:xfrm>
            <a:off x="5714254" y="1323973"/>
            <a:ext cx="5122140" cy="271169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char s[80], t[80];</a:t>
            </a:r>
          </a:p>
          <a:p>
            <a:pPr fontAlgn="base">
              <a:spcBef>
                <a:spcPct val="0"/>
              </a:spcBef>
              <a:spcAft>
                <a:spcPct val="0"/>
              </a:spcAft>
            </a:pPr>
            <a:r>
              <a:rPr kumimoji="1" lang="en-US" altLang="zh-CN" sz="1600" b="1" dirty="0">
                <a:solidFill>
                  <a:srgbClr val="000000"/>
                </a:solidFill>
                <a:latin typeface="+mn-ea"/>
                <a:cs typeface="Times New Roman" charset="0"/>
              </a:rPr>
              <a:t>    </a:t>
            </a:r>
            <a:r>
              <a:rPr kumimoji="1" lang="en-US" altLang="zh-CN" sz="1600" b="1" dirty="0" err="1">
                <a:solidFill>
                  <a:srgbClr val="000000"/>
                </a:solidFill>
                <a:latin typeface="+mn-ea"/>
                <a:cs typeface="Times New Roman" charset="0"/>
              </a:rPr>
              <a:t>scanf</a:t>
            </a:r>
            <a:r>
              <a:rPr kumimoji="1" lang="en-US" altLang="zh-CN" sz="1600" b="1" dirty="0">
                <a:solidFill>
                  <a:srgbClr val="000000"/>
                </a:solidFill>
                <a:latin typeface="+mn-ea"/>
                <a:cs typeface="Times New Roman" charset="0"/>
              </a:rPr>
              <a:t>("%</a:t>
            </a:r>
            <a:r>
              <a:rPr kumimoji="1" lang="en-US" altLang="zh-CN" sz="1600" b="1" dirty="0" err="1">
                <a:solidFill>
                  <a:srgbClr val="000000"/>
                </a:solidFill>
                <a:latin typeface="+mn-ea"/>
                <a:cs typeface="Times New Roman" charset="0"/>
              </a:rPr>
              <a:t>s,%s</a:t>
            </a:r>
            <a:r>
              <a:rPr kumimoji="1" lang="en-US" altLang="zh-CN" sz="1600" b="1" dirty="0">
                <a:solidFill>
                  <a:srgbClr val="000000"/>
                </a:solidFill>
                <a:latin typeface="+mn-ea"/>
                <a:cs typeface="Times New Roman" charset="0"/>
              </a:rPr>
              <a:t>", </a:t>
            </a:r>
            <a:r>
              <a:rPr kumimoji="1" lang="en-US" altLang="zh-CN" sz="1600" b="1" dirty="0" err="1">
                <a:solidFill>
                  <a:srgbClr val="000000"/>
                </a:solidFill>
                <a:latin typeface="+mn-ea"/>
                <a:cs typeface="Times New Roman" charset="0"/>
              </a:rPr>
              <a:t>s,t</a:t>
            </a:r>
            <a:r>
              <a:rPr kumimoji="1" lang="en-US" altLang="zh-CN" sz="1600" b="1" dirty="0">
                <a:solidFill>
                  <a:srgbClr val="000000"/>
                </a:solidFill>
                <a:latin typeface="+mn-ea"/>
                <a:cs typeface="Times New Roman" charset="0"/>
              </a:rPr>
              <a:t>);</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("s=%s\n", s);</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("t=%s\n", t);</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endParaRPr kumimoji="1" lang="zh-CN" altLang="en-US" sz="1600" b="1" dirty="0">
              <a:solidFill>
                <a:srgbClr val="000000"/>
              </a:solidFill>
              <a:latin typeface="+mn-ea"/>
            </a:endParaRPr>
          </a:p>
        </p:txBody>
      </p:sp>
      <p:sp>
        <p:nvSpPr>
          <p:cNvPr id="8" name="矩形 7">
            <a:extLst>
              <a:ext uri="{FF2B5EF4-FFF2-40B4-BE49-F238E27FC236}">
                <a16:creationId xmlns:a16="http://schemas.microsoft.com/office/drawing/2014/main" id="{1CB3C8D2-A378-4628-9BEE-ED76837AB120}"/>
              </a:ext>
            </a:extLst>
          </p:cNvPr>
          <p:cNvSpPr/>
          <p:nvPr/>
        </p:nvSpPr>
        <p:spPr bwMode="auto">
          <a:xfrm>
            <a:off x="5714254" y="4035666"/>
            <a:ext cx="5122140" cy="249846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err="1">
                <a:solidFill>
                  <a:srgbClr val="000000"/>
                </a:solidFill>
                <a:latin typeface="+mn-ea"/>
                <a:cs typeface="Times New Roman" charset="0"/>
              </a:rPr>
              <a:t>abc,def</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solidFill>
                  <a:schemeClr val="accent2"/>
                </a:solidFill>
                <a:latin typeface="+mn-ea"/>
              </a:rPr>
              <a:t>与</a:t>
            </a:r>
            <a:r>
              <a:rPr kumimoji="1" lang="en-US" altLang="zh-CN" sz="1600" b="1" dirty="0">
                <a:solidFill>
                  <a:schemeClr val="accent2"/>
                </a:solidFill>
                <a:latin typeface="+mn-ea"/>
              </a:rPr>
              <a:t>2-E</a:t>
            </a:r>
            <a:r>
              <a:rPr kumimoji="1" lang="zh-CN" altLang="en-US" sz="1600" b="1" dirty="0">
                <a:solidFill>
                  <a:schemeClr val="accent2"/>
                </a:solidFill>
                <a:latin typeface="+mn-ea"/>
              </a:rPr>
              <a:t>不同，</a:t>
            </a:r>
            <a:r>
              <a:rPr kumimoji="1" lang="en-US" altLang="zh-CN" sz="1600" b="1" dirty="0">
                <a:solidFill>
                  <a:schemeClr val="accent2"/>
                </a:solidFill>
                <a:latin typeface="+mn-ea"/>
              </a:rPr>
              <a:t>"%</a:t>
            </a:r>
            <a:r>
              <a:rPr kumimoji="1" lang="en-US" altLang="zh-CN" sz="1600" b="1" dirty="0" err="1">
                <a:solidFill>
                  <a:schemeClr val="accent2"/>
                </a:solidFill>
                <a:latin typeface="+mn-ea"/>
              </a:rPr>
              <a:t>s,%s</a:t>
            </a:r>
            <a:r>
              <a:rPr kumimoji="1" lang="en-US" altLang="zh-CN" sz="1600" b="1" dirty="0">
                <a:solidFill>
                  <a:schemeClr val="accent2"/>
                </a:solidFill>
                <a:latin typeface="+mn-ea"/>
              </a:rPr>
              <a:t>"</a:t>
            </a:r>
            <a:r>
              <a:rPr kumimoji="1" lang="zh-CN" altLang="en-US" sz="1600" b="1" dirty="0">
                <a:solidFill>
                  <a:schemeClr val="accent2"/>
                </a:solidFill>
                <a:latin typeface="+mn-ea"/>
              </a:rPr>
              <a:t>之间的逗号是</a:t>
            </a:r>
            <a:endParaRPr kumimoji="1" lang="en-US" altLang="zh-CN" sz="1600" b="1" dirty="0">
              <a:solidFill>
                <a:schemeClr val="accent2"/>
              </a:solidFill>
              <a:latin typeface="+mn-ea"/>
            </a:endParaRPr>
          </a:p>
          <a:p>
            <a:pPr fontAlgn="base">
              <a:spcBef>
                <a:spcPct val="0"/>
              </a:spcBef>
              <a:spcAft>
                <a:spcPct val="0"/>
              </a:spcAft>
            </a:pPr>
            <a:r>
              <a:rPr kumimoji="1" lang="en-US" altLang="zh-CN" sz="1600" b="1" dirty="0">
                <a:solidFill>
                  <a:schemeClr val="accent2"/>
                </a:solidFill>
                <a:latin typeface="+mn-ea"/>
              </a:rPr>
              <a:t>_</a:t>
            </a:r>
            <a:r>
              <a:rPr kumimoji="1" lang="zh-CN" altLang="en-US" sz="1600" b="1" u="sng" dirty="0">
                <a:latin typeface="+mn-ea"/>
              </a:rPr>
              <a:t>当做第一个字符串的有效字符</a:t>
            </a:r>
            <a:r>
              <a:rPr kumimoji="1" lang="en-US" altLang="zh-CN" sz="1600" b="1" u="sng" dirty="0">
                <a:solidFill>
                  <a:schemeClr val="accent2"/>
                </a:solidFill>
                <a:latin typeface="+mn-ea"/>
              </a:rPr>
              <a:t>______</a:t>
            </a:r>
          </a:p>
          <a:p>
            <a:pPr fontAlgn="base">
              <a:spcBef>
                <a:spcPct val="0"/>
              </a:spcBef>
              <a:spcAft>
                <a:spcPct val="0"/>
              </a:spcAft>
            </a:pPr>
            <a:r>
              <a:rPr kumimoji="1" lang="en-US" altLang="zh-CN" sz="1600" b="1" dirty="0">
                <a:solidFill>
                  <a:schemeClr val="accent2"/>
                </a:solidFill>
                <a:latin typeface="+mn-ea"/>
              </a:rPr>
              <a:t>(</a:t>
            </a:r>
            <a:r>
              <a:rPr kumimoji="1" lang="zh-CN" altLang="en-US" sz="1600" b="1" dirty="0">
                <a:solidFill>
                  <a:schemeClr val="accent2"/>
                </a:solidFill>
                <a:latin typeface="+mn-ea"/>
              </a:rPr>
              <a:t>原样输入</a:t>
            </a:r>
            <a:r>
              <a:rPr kumimoji="1" lang="en-US" altLang="zh-CN" sz="1600" b="1" dirty="0">
                <a:solidFill>
                  <a:schemeClr val="accent2"/>
                </a:solidFill>
                <a:latin typeface="+mn-ea"/>
              </a:rPr>
              <a:t>/</a:t>
            </a:r>
            <a:r>
              <a:rPr kumimoji="1" lang="zh-CN" altLang="en-US" sz="1600" b="1" dirty="0">
                <a:solidFill>
                  <a:schemeClr val="accent2"/>
                </a:solidFill>
                <a:latin typeface="+mn-ea"/>
              </a:rPr>
              <a:t>当做第一个字符串的有效字符</a:t>
            </a:r>
            <a:r>
              <a:rPr kumimoji="1" lang="en-US" altLang="zh-CN" sz="1600" b="1" dirty="0">
                <a:solidFill>
                  <a:schemeClr val="accent2"/>
                </a:solidFill>
                <a:latin typeface="+mn-ea"/>
              </a:rPr>
              <a:t>)</a:t>
            </a: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p:txBody>
      </p:sp>
      <p:pic>
        <p:nvPicPr>
          <p:cNvPr id="4" name="图片 3">
            <a:extLst>
              <a:ext uri="{FF2B5EF4-FFF2-40B4-BE49-F238E27FC236}">
                <a16:creationId xmlns:a16="http://schemas.microsoft.com/office/drawing/2014/main" id="{44B1AFE7-B010-4DB0-A72A-7440E3602B00}"/>
              </a:ext>
            </a:extLst>
          </p:cNvPr>
          <p:cNvPicPr>
            <a:picLocks noChangeAspect="1"/>
          </p:cNvPicPr>
          <p:nvPr/>
        </p:nvPicPr>
        <p:blipFill>
          <a:blip r:embed="rId2"/>
          <a:stretch>
            <a:fillRect/>
          </a:stretch>
        </p:blipFill>
        <p:spPr>
          <a:xfrm>
            <a:off x="1689227" y="4320464"/>
            <a:ext cx="2303421" cy="699859"/>
          </a:xfrm>
          <a:prstGeom prst="rect">
            <a:avLst/>
          </a:prstGeom>
        </p:spPr>
      </p:pic>
      <p:pic>
        <p:nvPicPr>
          <p:cNvPr id="9" name="图片 8">
            <a:extLst>
              <a:ext uri="{FF2B5EF4-FFF2-40B4-BE49-F238E27FC236}">
                <a16:creationId xmlns:a16="http://schemas.microsoft.com/office/drawing/2014/main" id="{DCFE6E8C-900B-416E-83CC-FB998463A0F3}"/>
              </a:ext>
            </a:extLst>
          </p:cNvPr>
          <p:cNvPicPr>
            <a:picLocks noChangeAspect="1"/>
          </p:cNvPicPr>
          <p:nvPr/>
        </p:nvPicPr>
        <p:blipFill>
          <a:blip r:embed="rId3"/>
          <a:stretch>
            <a:fillRect/>
          </a:stretch>
        </p:blipFill>
        <p:spPr>
          <a:xfrm>
            <a:off x="5811977" y="4573160"/>
            <a:ext cx="4817173" cy="519217"/>
          </a:xfrm>
          <a:prstGeom prst="rect">
            <a:avLst/>
          </a:prstGeom>
        </p:spPr>
      </p:pic>
    </p:spTree>
    <p:extLst>
      <p:ext uri="{BB962C8B-B14F-4D97-AF65-F5344CB8AC3E}">
        <p14:creationId xmlns:p14="http://schemas.microsoft.com/office/powerpoint/2010/main" val="2743080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格式化输入函数</a:t>
            </a:r>
            <a:r>
              <a:rPr lang="en-US" altLang="zh-CN" sz="1600" b="1" dirty="0" err="1">
                <a:latin typeface="+mn-ea"/>
              </a:rPr>
              <a:t>scanf</a:t>
            </a:r>
            <a:r>
              <a:rPr lang="zh-CN" altLang="en-US" sz="1600" b="1" dirty="0">
                <a:latin typeface="+mn-ea"/>
              </a:rPr>
              <a:t>的基本理解</a:t>
            </a:r>
          </a:p>
          <a:p>
            <a:pPr algn="l" eaLnBrk="1" hangingPunct="1"/>
            <a:r>
              <a:rPr lang="en-US" altLang="zh-CN" sz="1600" b="1" dirty="0">
                <a:latin typeface="+mn-ea"/>
              </a:rPr>
              <a:t>   R.</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2"/>
            <a:ext cx="5122140" cy="25830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en-US" altLang="zh-CN" sz="1600" b="1" dirty="0">
                <a:solidFill>
                  <a:srgbClr val="000000"/>
                </a:solidFill>
                <a:latin typeface="+mn-ea"/>
              </a:rPr>
              <a:t>    int a, ret;</a:t>
            </a:r>
            <a:endParaRPr kumimoji="1" lang="en-US" altLang="zh-CN" sz="1600" b="1" dirty="0">
              <a:solidFill>
                <a:srgbClr val="FF0000"/>
              </a:solidFill>
              <a:latin typeface="+mn-ea"/>
            </a:endParaRPr>
          </a:p>
          <a:p>
            <a:pPr fontAlgn="base">
              <a:spcBef>
                <a:spcPct val="0"/>
              </a:spcBef>
              <a:spcAft>
                <a:spcPct val="0"/>
              </a:spcAft>
            </a:pPr>
            <a:r>
              <a:rPr kumimoji="1" lang="en-US" altLang="zh-CN" sz="1600" b="1" dirty="0">
                <a:solidFill>
                  <a:srgbClr val="000000"/>
                </a:solidFill>
                <a:latin typeface="+mn-ea"/>
              </a:rPr>
              <a:t>    ret = </a:t>
            </a:r>
            <a:r>
              <a:rPr kumimoji="1" lang="en-US" altLang="zh-CN" sz="1600" b="1" dirty="0" err="1">
                <a:solidFill>
                  <a:srgbClr val="000000"/>
                </a:solidFill>
                <a:latin typeface="+mn-ea"/>
              </a:rPr>
              <a:t>scanf</a:t>
            </a:r>
            <a:r>
              <a:rPr kumimoji="1" lang="en-US" altLang="zh-CN" sz="1600" b="1" dirty="0">
                <a:solidFill>
                  <a:srgbClr val="000000"/>
                </a:solidFill>
                <a:latin typeface="+mn-ea"/>
              </a:rPr>
              <a:t>("%d", &amp;a);</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 ret=%d\n", a, ret);</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4" y="3906981"/>
            <a:ext cx="5122140" cy="212436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10 20</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10 20a</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a:latin typeface="+mn-ea"/>
              </a:rPr>
              <a:t>10a20</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a:p>
            <a:pPr fontAlgn="base">
              <a:spcBef>
                <a:spcPct val="0"/>
              </a:spcBef>
              <a:spcAft>
                <a:spcPct val="0"/>
              </a:spcAft>
            </a:pPr>
            <a:r>
              <a:rPr kumimoji="1" lang="zh-CN" altLang="en-US" sz="1200" b="1" dirty="0">
                <a:latin typeface="+mn-ea"/>
              </a:rPr>
              <a:t>假设键盘输入为：</a:t>
            </a:r>
            <a:r>
              <a:rPr kumimoji="1" lang="en-US" altLang="zh-CN" sz="1200" b="1" u="sng" dirty="0" err="1">
                <a:latin typeface="+mn-ea"/>
              </a:rPr>
              <a:t>abc</a:t>
            </a:r>
            <a:r>
              <a:rPr kumimoji="1" lang="en-US" altLang="zh-CN" sz="1200" b="1" dirty="0">
                <a:latin typeface="+mn-ea"/>
              </a:rPr>
              <a:t>↙</a:t>
            </a:r>
          </a:p>
          <a:p>
            <a:pPr fontAlgn="base">
              <a:spcBef>
                <a:spcPct val="0"/>
              </a:spcBef>
              <a:spcAft>
                <a:spcPct val="0"/>
              </a:spcAft>
            </a:pPr>
            <a:r>
              <a:rPr kumimoji="1" lang="zh-CN" altLang="en-US" sz="1200" b="1" dirty="0">
                <a:latin typeface="+mn-ea"/>
              </a:rPr>
              <a:t>则输出为：</a:t>
            </a:r>
            <a:endParaRPr kumimoji="1" lang="en-US" altLang="zh-CN" sz="1200" b="1" dirty="0">
              <a:latin typeface="+mn-ea"/>
            </a:endParaRPr>
          </a:p>
          <a:p>
            <a:pPr fontAlgn="base">
              <a:spcBef>
                <a:spcPct val="0"/>
              </a:spcBef>
              <a:spcAft>
                <a:spcPct val="0"/>
              </a:spcAft>
            </a:pPr>
            <a:endParaRPr kumimoji="1" lang="en-US" altLang="zh-CN" sz="1200" b="1" dirty="0">
              <a:latin typeface="+mn-ea"/>
            </a:endParaRPr>
          </a:p>
        </p:txBody>
      </p:sp>
      <p:sp>
        <p:nvSpPr>
          <p:cNvPr id="5" name="矩形 4">
            <a:extLst>
              <a:ext uri="{FF2B5EF4-FFF2-40B4-BE49-F238E27FC236}">
                <a16:creationId xmlns:a16="http://schemas.microsoft.com/office/drawing/2014/main" id="{97C2719E-D752-41AA-A169-B2B4314C8AEA}"/>
              </a:ext>
            </a:extLst>
          </p:cNvPr>
          <p:cNvSpPr/>
          <p:nvPr/>
        </p:nvSpPr>
        <p:spPr bwMode="auto">
          <a:xfrm>
            <a:off x="5714254" y="1323971"/>
            <a:ext cx="5122140" cy="25830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#define _CRT_SECURE_NO_WARNINGS</a:t>
            </a:r>
          </a:p>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en-US" altLang="zh-CN" sz="1600" b="1" dirty="0">
                <a:solidFill>
                  <a:srgbClr val="000000"/>
                </a:solidFill>
                <a:latin typeface="+mn-ea"/>
              </a:rPr>
              <a:t>    int a, b, ret;</a:t>
            </a:r>
            <a:endParaRPr kumimoji="1" lang="en-US" altLang="zh-CN" sz="1600" b="1" dirty="0">
              <a:solidFill>
                <a:srgbClr val="FF0000"/>
              </a:solidFill>
              <a:latin typeface="+mn-ea"/>
            </a:endParaRPr>
          </a:p>
          <a:p>
            <a:pPr fontAlgn="base">
              <a:spcBef>
                <a:spcPct val="0"/>
              </a:spcBef>
              <a:spcAft>
                <a:spcPct val="0"/>
              </a:spcAft>
            </a:pPr>
            <a:r>
              <a:rPr kumimoji="1" lang="en-US" altLang="zh-CN" sz="1600" b="1" dirty="0">
                <a:solidFill>
                  <a:srgbClr val="000000"/>
                </a:solidFill>
                <a:latin typeface="+mn-ea"/>
              </a:rPr>
              <a:t>    ret = </a:t>
            </a:r>
            <a:r>
              <a:rPr kumimoji="1" lang="en-US" altLang="zh-CN" sz="1600" b="1" dirty="0" err="1">
                <a:solidFill>
                  <a:srgbClr val="000000"/>
                </a:solidFill>
                <a:latin typeface="+mn-ea"/>
              </a:rPr>
              <a:t>scanf</a:t>
            </a:r>
            <a:r>
              <a:rPr kumimoji="1" lang="en-US" altLang="zh-CN" sz="1600" b="1" dirty="0">
                <a:solidFill>
                  <a:srgbClr val="000000"/>
                </a:solidFill>
                <a:latin typeface="+mn-ea"/>
              </a:rPr>
              <a:t>("%d %d", &amp;a, &amp;b);</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 b=%d ret=%d\n", a, b, ret);</a:t>
            </a: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7" name="矩形 6">
            <a:extLst>
              <a:ext uri="{FF2B5EF4-FFF2-40B4-BE49-F238E27FC236}">
                <a16:creationId xmlns:a16="http://schemas.microsoft.com/office/drawing/2014/main" id="{693DE30A-A996-4C09-8CBA-31CDEA0EF436}"/>
              </a:ext>
            </a:extLst>
          </p:cNvPr>
          <p:cNvSpPr/>
          <p:nvPr/>
        </p:nvSpPr>
        <p:spPr bwMode="auto">
          <a:xfrm>
            <a:off x="592114" y="3906981"/>
            <a:ext cx="5122140" cy="212436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a:latin typeface="+mn-ea"/>
              </a:rPr>
              <a:t>10a</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假设键盘输入为：</a:t>
            </a:r>
            <a:r>
              <a:rPr kumimoji="1" lang="en-US" altLang="zh-CN" sz="1600" b="1" u="sng" dirty="0" err="1">
                <a:latin typeface="+mn-ea"/>
              </a:rPr>
              <a:t>abc</a:t>
            </a:r>
            <a:r>
              <a:rPr kumimoji="1" lang="en-US" altLang="zh-CN" sz="1600" b="1" dirty="0">
                <a:latin typeface="+mn-ea"/>
              </a:rPr>
              <a:t>↙</a:t>
            </a:r>
          </a:p>
          <a:p>
            <a:pPr fontAlgn="base">
              <a:spcBef>
                <a:spcPct val="0"/>
              </a:spcBef>
              <a:spcAft>
                <a:spcPct val="0"/>
              </a:spcAft>
            </a:pPr>
            <a:r>
              <a:rPr kumimoji="1" lang="zh-CN" altLang="en-US" sz="1600" b="1" dirty="0">
                <a:latin typeface="+mn-ea"/>
              </a:rPr>
              <a:t>则输出为：</a:t>
            </a:r>
            <a:endParaRPr kumimoji="1" lang="en-US" altLang="zh-CN" sz="1600" b="1" dirty="0">
              <a:latin typeface="+mn-ea"/>
            </a:endParaRPr>
          </a:p>
        </p:txBody>
      </p:sp>
      <p:sp>
        <p:nvSpPr>
          <p:cNvPr id="8" name="矩形 7">
            <a:extLst>
              <a:ext uri="{FF2B5EF4-FFF2-40B4-BE49-F238E27FC236}">
                <a16:creationId xmlns:a16="http://schemas.microsoft.com/office/drawing/2014/main" id="{B64D1D10-CE5E-4F5E-B7E6-3C027385A748}"/>
              </a:ext>
            </a:extLst>
          </p:cNvPr>
          <p:cNvSpPr/>
          <p:nvPr/>
        </p:nvSpPr>
        <p:spPr bwMode="auto">
          <a:xfrm>
            <a:off x="590589" y="6031345"/>
            <a:ext cx="10245805" cy="50279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结论：</a:t>
            </a:r>
            <a:r>
              <a:rPr kumimoji="1" lang="en-US" altLang="zh-CN" sz="1600" b="1" dirty="0" err="1">
                <a:latin typeface="+mn-ea"/>
              </a:rPr>
              <a:t>scanf</a:t>
            </a:r>
            <a:r>
              <a:rPr kumimoji="1" lang="zh-CN" altLang="en-US" sz="1600" b="1" dirty="0">
                <a:latin typeface="+mn-ea"/>
              </a:rPr>
              <a:t>返回值是</a:t>
            </a:r>
            <a:r>
              <a:rPr kumimoji="1" lang="en-US" altLang="zh-CN" sz="1600" b="1" dirty="0">
                <a:latin typeface="+mn-ea"/>
              </a:rPr>
              <a:t>__</a:t>
            </a:r>
            <a:r>
              <a:rPr kumimoji="1" lang="zh-CN" altLang="en-US" sz="1600" b="1" u="sng" dirty="0">
                <a:latin typeface="+mn-ea"/>
              </a:rPr>
              <a:t>正确处理的数据个数</a:t>
            </a:r>
            <a:r>
              <a:rPr kumimoji="1" lang="en-US" altLang="zh-CN" sz="1600" b="1" dirty="0">
                <a:latin typeface="+mn-ea"/>
              </a:rPr>
              <a:t>_______</a:t>
            </a:r>
          </a:p>
        </p:txBody>
      </p:sp>
      <p:pic>
        <p:nvPicPr>
          <p:cNvPr id="4" name="图片 3">
            <a:extLst>
              <a:ext uri="{FF2B5EF4-FFF2-40B4-BE49-F238E27FC236}">
                <a16:creationId xmlns:a16="http://schemas.microsoft.com/office/drawing/2014/main" id="{7E195E72-EF2B-4668-BA42-5D71CB88C933}"/>
              </a:ext>
            </a:extLst>
          </p:cNvPr>
          <p:cNvPicPr>
            <a:picLocks noChangeAspect="1"/>
          </p:cNvPicPr>
          <p:nvPr/>
        </p:nvPicPr>
        <p:blipFill>
          <a:blip r:embed="rId2"/>
          <a:stretch>
            <a:fillRect/>
          </a:stretch>
        </p:blipFill>
        <p:spPr>
          <a:xfrm>
            <a:off x="2744708" y="3983516"/>
            <a:ext cx="1745004" cy="518922"/>
          </a:xfrm>
          <a:prstGeom prst="rect">
            <a:avLst/>
          </a:prstGeom>
        </p:spPr>
      </p:pic>
      <p:pic>
        <p:nvPicPr>
          <p:cNvPr id="10" name="图片 9">
            <a:extLst>
              <a:ext uri="{FF2B5EF4-FFF2-40B4-BE49-F238E27FC236}">
                <a16:creationId xmlns:a16="http://schemas.microsoft.com/office/drawing/2014/main" id="{583EA38F-7074-4B66-A181-CE73CF6CA90B}"/>
              </a:ext>
            </a:extLst>
          </p:cNvPr>
          <p:cNvPicPr>
            <a:picLocks noChangeAspect="1"/>
          </p:cNvPicPr>
          <p:nvPr/>
        </p:nvPicPr>
        <p:blipFill>
          <a:blip r:embed="rId3"/>
          <a:stretch>
            <a:fillRect/>
          </a:stretch>
        </p:blipFill>
        <p:spPr>
          <a:xfrm>
            <a:off x="2835190" y="4684621"/>
            <a:ext cx="1827551" cy="519861"/>
          </a:xfrm>
          <a:prstGeom prst="rect">
            <a:avLst/>
          </a:prstGeom>
        </p:spPr>
      </p:pic>
      <p:pic>
        <p:nvPicPr>
          <p:cNvPr id="12" name="图片 11">
            <a:extLst>
              <a:ext uri="{FF2B5EF4-FFF2-40B4-BE49-F238E27FC236}">
                <a16:creationId xmlns:a16="http://schemas.microsoft.com/office/drawing/2014/main" id="{D2B79644-8D7D-4393-B8EF-46B6BCB8F3F2}"/>
              </a:ext>
            </a:extLst>
          </p:cNvPr>
          <p:cNvPicPr>
            <a:picLocks noChangeAspect="1"/>
          </p:cNvPicPr>
          <p:nvPr/>
        </p:nvPicPr>
        <p:blipFill>
          <a:blip r:embed="rId4"/>
          <a:stretch>
            <a:fillRect/>
          </a:stretch>
        </p:blipFill>
        <p:spPr>
          <a:xfrm>
            <a:off x="2897564" y="5387730"/>
            <a:ext cx="2037919" cy="594392"/>
          </a:xfrm>
          <a:prstGeom prst="rect">
            <a:avLst/>
          </a:prstGeom>
        </p:spPr>
      </p:pic>
      <p:pic>
        <p:nvPicPr>
          <p:cNvPr id="14" name="图片 13">
            <a:extLst>
              <a:ext uri="{FF2B5EF4-FFF2-40B4-BE49-F238E27FC236}">
                <a16:creationId xmlns:a16="http://schemas.microsoft.com/office/drawing/2014/main" id="{310F03FD-7A75-4028-8A1C-0777DEB25EF5}"/>
              </a:ext>
            </a:extLst>
          </p:cNvPr>
          <p:cNvPicPr>
            <a:picLocks noChangeAspect="1"/>
          </p:cNvPicPr>
          <p:nvPr/>
        </p:nvPicPr>
        <p:blipFill>
          <a:blip r:embed="rId5"/>
          <a:stretch>
            <a:fillRect/>
          </a:stretch>
        </p:blipFill>
        <p:spPr>
          <a:xfrm>
            <a:off x="7682629" y="3944832"/>
            <a:ext cx="1489289" cy="432374"/>
          </a:xfrm>
          <a:prstGeom prst="rect">
            <a:avLst/>
          </a:prstGeom>
        </p:spPr>
      </p:pic>
      <p:pic>
        <p:nvPicPr>
          <p:cNvPr id="16" name="图片 15">
            <a:extLst>
              <a:ext uri="{FF2B5EF4-FFF2-40B4-BE49-F238E27FC236}">
                <a16:creationId xmlns:a16="http://schemas.microsoft.com/office/drawing/2014/main" id="{7AD9B526-2D38-4EF9-8E7E-854D38ADDB91}"/>
              </a:ext>
            </a:extLst>
          </p:cNvPr>
          <p:cNvPicPr>
            <a:picLocks noChangeAspect="1"/>
          </p:cNvPicPr>
          <p:nvPr/>
        </p:nvPicPr>
        <p:blipFill>
          <a:blip r:embed="rId6"/>
          <a:stretch>
            <a:fillRect/>
          </a:stretch>
        </p:blipFill>
        <p:spPr>
          <a:xfrm>
            <a:off x="7682628" y="4467537"/>
            <a:ext cx="1489289" cy="456538"/>
          </a:xfrm>
          <a:prstGeom prst="rect">
            <a:avLst/>
          </a:prstGeom>
        </p:spPr>
      </p:pic>
      <p:pic>
        <p:nvPicPr>
          <p:cNvPr id="18" name="图片 17">
            <a:extLst>
              <a:ext uri="{FF2B5EF4-FFF2-40B4-BE49-F238E27FC236}">
                <a16:creationId xmlns:a16="http://schemas.microsoft.com/office/drawing/2014/main" id="{7984929A-6314-40E0-9603-B6D1897B9CAA}"/>
              </a:ext>
            </a:extLst>
          </p:cNvPr>
          <p:cNvPicPr>
            <a:picLocks noChangeAspect="1"/>
          </p:cNvPicPr>
          <p:nvPr/>
        </p:nvPicPr>
        <p:blipFill>
          <a:blip r:embed="rId7"/>
          <a:stretch>
            <a:fillRect/>
          </a:stretch>
        </p:blipFill>
        <p:spPr>
          <a:xfrm>
            <a:off x="7673899" y="5021242"/>
            <a:ext cx="1498018" cy="432373"/>
          </a:xfrm>
          <a:prstGeom prst="rect">
            <a:avLst/>
          </a:prstGeom>
        </p:spPr>
      </p:pic>
      <p:pic>
        <p:nvPicPr>
          <p:cNvPr id="20" name="图片 19">
            <a:extLst>
              <a:ext uri="{FF2B5EF4-FFF2-40B4-BE49-F238E27FC236}">
                <a16:creationId xmlns:a16="http://schemas.microsoft.com/office/drawing/2014/main" id="{5F84C4CC-3E94-4768-ABF4-79D4DC1A9E1B}"/>
              </a:ext>
            </a:extLst>
          </p:cNvPr>
          <p:cNvPicPr>
            <a:picLocks noChangeAspect="1"/>
          </p:cNvPicPr>
          <p:nvPr/>
        </p:nvPicPr>
        <p:blipFill>
          <a:blip r:embed="rId8"/>
          <a:stretch>
            <a:fillRect/>
          </a:stretch>
        </p:blipFill>
        <p:spPr>
          <a:xfrm>
            <a:off x="7673899" y="5624194"/>
            <a:ext cx="1611808" cy="407149"/>
          </a:xfrm>
          <a:prstGeom prst="rect">
            <a:avLst/>
          </a:prstGeom>
        </p:spPr>
      </p:pic>
    </p:spTree>
    <p:extLst>
      <p:ext uri="{BB962C8B-B14F-4D97-AF65-F5344CB8AC3E}">
        <p14:creationId xmlns:p14="http://schemas.microsoft.com/office/powerpoint/2010/main" val="261136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endParaRPr lang="en-US" altLang="zh-CN" sz="1600" b="1" dirty="0">
              <a:latin typeface="+mn-ea"/>
            </a:endParaRPr>
          </a:p>
          <a:p>
            <a:pPr algn="l"/>
            <a:r>
              <a:rPr lang="zh-CN" altLang="en-US" sz="2800" b="1" dirty="0">
                <a:latin typeface="+mn-ea"/>
              </a:rPr>
              <a:t>特别提示：</a:t>
            </a:r>
            <a:endParaRPr lang="en-US" altLang="zh-CN" sz="2800" b="1" dirty="0">
              <a:latin typeface="+mn-ea"/>
            </a:endParaRPr>
          </a:p>
          <a:p>
            <a:pPr algn="l"/>
            <a:r>
              <a:rPr lang="en-US" altLang="zh-CN" sz="2800" b="1" dirty="0">
                <a:latin typeface="+mn-ea"/>
              </a:rPr>
              <a:t>1</a:t>
            </a:r>
            <a:r>
              <a:rPr lang="zh-CN" altLang="en-US" sz="2800" b="1" dirty="0">
                <a:latin typeface="+mn-ea"/>
              </a:rPr>
              <a:t>、做题过程中，先按要求输入，如果想替换数据，也要先做完指定输入</a:t>
            </a:r>
            <a:endParaRPr lang="en-US" altLang="zh-CN" sz="2800" b="1" dirty="0">
              <a:latin typeface="+mn-ea"/>
            </a:endParaRPr>
          </a:p>
          <a:p>
            <a:pPr algn="l"/>
            <a:r>
              <a:rPr lang="en-US" altLang="zh-CN" sz="2800" b="1" dirty="0">
                <a:latin typeface="+mn-ea"/>
              </a:rPr>
              <a:t>2</a:t>
            </a:r>
            <a:r>
              <a:rPr lang="zh-CN" altLang="en-US" sz="2800" b="1" dirty="0">
                <a:latin typeface="+mn-ea"/>
              </a:rPr>
              <a:t>、如果替换数据后出现某些问题，先记录下来，不要问，等全部完成后，</a:t>
            </a:r>
            <a:endParaRPr lang="en-US" altLang="zh-CN" sz="2800" b="1" dirty="0">
              <a:latin typeface="+mn-ea"/>
            </a:endParaRPr>
          </a:p>
          <a:p>
            <a:pPr algn="l"/>
            <a:r>
              <a:rPr lang="en-US" altLang="zh-CN" sz="2800" b="1" dirty="0">
                <a:latin typeface="+mn-ea"/>
              </a:rPr>
              <a:t>   </a:t>
            </a:r>
            <a:r>
              <a:rPr lang="zh-CN" altLang="en-US" sz="2800" b="1" dirty="0">
                <a:latin typeface="+mn-ea"/>
              </a:rPr>
              <a:t>还想不通再问</a:t>
            </a:r>
            <a:r>
              <a:rPr lang="en-US" altLang="zh-CN" sz="2800" b="1" dirty="0">
                <a:solidFill>
                  <a:srgbClr val="FF0000"/>
                </a:solidFill>
                <a:latin typeface="+mn-ea"/>
              </a:rPr>
              <a:t>(</a:t>
            </a:r>
            <a:r>
              <a:rPr lang="zh-CN" altLang="en-US" sz="2800" b="1" dirty="0">
                <a:solidFill>
                  <a:srgbClr val="FF0000"/>
                </a:solidFill>
                <a:latin typeface="+mn-ea"/>
              </a:rPr>
              <a:t>也许你的问题在后面的题目中有答案</a:t>
            </a:r>
            <a:r>
              <a:rPr lang="en-US" altLang="zh-CN" sz="2800" b="1" dirty="0">
                <a:solidFill>
                  <a:srgbClr val="FF0000"/>
                </a:solidFill>
                <a:latin typeface="+mn-ea"/>
              </a:rPr>
              <a:t>)</a:t>
            </a:r>
          </a:p>
          <a:p>
            <a:pPr algn="l"/>
            <a:r>
              <a:rPr lang="en-US" altLang="zh-CN" sz="2800" b="1" dirty="0">
                <a:latin typeface="+mn-ea"/>
              </a:rPr>
              <a:t>3</a:t>
            </a:r>
            <a:r>
              <a:rPr lang="zh-CN" altLang="en-US" sz="2800" b="1" dirty="0">
                <a:latin typeface="+mn-ea"/>
              </a:rPr>
              <a:t>、</a:t>
            </a:r>
            <a:r>
              <a:rPr lang="zh-CN" altLang="en-US" sz="2800" b="1" dirty="0">
                <a:solidFill>
                  <a:srgbClr val="FF0000"/>
                </a:solidFill>
                <a:latin typeface="+mn-ea"/>
              </a:rPr>
              <a:t>不要偷懒、不要自以为是的脑补结论</a:t>
            </a:r>
            <a:r>
              <a:rPr lang="en-US" altLang="zh-CN" sz="2800" b="1" dirty="0">
                <a:solidFill>
                  <a:srgbClr val="FF0000"/>
                </a:solidFill>
                <a:latin typeface="+mn-ea"/>
              </a:rPr>
              <a:t>!!!</a:t>
            </a:r>
          </a:p>
          <a:p>
            <a:pPr algn="l"/>
            <a:r>
              <a:rPr lang="en-US" altLang="zh-CN" sz="2800" b="1" dirty="0">
                <a:latin typeface="+mn-ea"/>
              </a:rPr>
              <a:t>4</a:t>
            </a:r>
            <a:r>
              <a:rPr lang="zh-CN" altLang="en-US" sz="2800" b="1" dirty="0">
                <a:latin typeface="+mn-ea"/>
              </a:rPr>
              <a:t>、先得到题目要求的小结论，再综合考虑上下题目间关系，得到综合结论</a:t>
            </a:r>
            <a:endParaRPr lang="en-US" altLang="zh-CN" sz="2800" b="1" dirty="0">
              <a:latin typeface="+mn-ea"/>
            </a:endParaRPr>
          </a:p>
          <a:p>
            <a:pPr algn="l"/>
            <a:r>
              <a:rPr lang="en-US" altLang="zh-CN" sz="2800" b="1" dirty="0">
                <a:latin typeface="+mn-ea"/>
              </a:rPr>
              <a:t>5</a:t>
            </a:r>
            <a:r>
              <a:rPr lang="zh-CN" altLang="en-US" sz="2800" b="1" dirty="0">
                <a:latin typeface="+mn-ea"/>
              </a:rPr>
              <a:t>、这些结论，</a:t>
            </a:r>
            <a:r>
              <a:rPr lang="zh-CN" altLang="en-US" sz="2800" b="1" dirty="0">
                <a:solidFill>
                  <a:srgbClr val="FF0000"/>
                </a:solidFill>
                <a:latin typeface="+mn-ea"/>
              </a:rPr>
              <a:t>是让你记住的，不是让你完成作业后就忘掉了</a:t>
            </a:r>
          </a:p>
          <a:p>
            <a:pPr algn="l"/>
            <a:r>
              <a:rPr lang="en-US" altLang="zh-CN" sz="2800" b="1" dirty="0">
                <a:latin typeface="+mn-ea"/>
              </a:rPr>
              <a:t>6</a:t>
            </a:r>
            <a:r>
              <a:rPr lang="zh-CN" altLang="en-US" sz="2800" b="1" dirty="0">
                <a:latin typeface="+mn-ea"/>
              </a:rPr>
              <a:t>、换位思考</a:t>
            </a:r>
            <a:r>
              <a:rPr lang="en-US" altLang="zh-CN" sz="2800" b="1" dirty="0">
                <a:latin typeface="+mn-ea"/>
              </a:rPr>
              <a:t>(</a:t>
            </a:r>
            <a:r>
              <a:rPr lang="zh-CN" altLang="en-US" sz="2800" b="1" dirty="0">
                <a:latin typeface="+mn-ea"/>
              </a:rPr>
              <a:t>从老师角度出发</a:t>
            </a:r>
            <a:r>
              <a:rPr lang="en-US" altLang="zh-CN" sz="2800" b="1" dirty="0">
                <a:latin typeface="+mn-ea"/>
              </a:rPr>
              <a:t>)</a:t>
            </a:r>
            <a:r>
              <a:rPr lang="zh-CN" altLang="en-US" sz="2800" b="1" dirty="0">
                <a:latin typeface="+mn-ea"/>
              </a:rPr>
              <a:t>，这些题的目的是希望掌握什么学习方法？</a:t>
            </a:r>
            <a:endParaRPr lang="en-US" altLang="zh-CN" sz="2800" b="1" dirty="0">
              <a:latin typeface="+mn-ea"/>
            </a:endParaRPr>
          </a:p>
        </p:txBody>
      </p:sp>
    </p:spTree>
    <p:extLst>
      <p:ext uri="{BB962C8B-B14F-4D97-AF65-F5344CB8AC3E}">
        <p14:creationId xmlns:p14="http://schemas.microsoft.com/office/powerpoint/2010/main" val="100035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endParaRPr lang="en-US" altLang="zh-CN" sz="1600" b="1" dirty="0">
              <a:latin typeface="+mn-ea"/>
            </a:endParaRPr>
          </a:p>
          <a:p>
            <a:pPr algn="l"/>
            <a:r>
              <a:rPr lang="zh-CN" altLang="en-US" sz="2000" b="1" dirty="0">
                <a:latin typeface="+mn-ea"/>
              </a:rPr>
              <a:t>本次作业特别要求：</a:t>
            </a:r>
            <a:endParaRPr lang="en-US" altLang="zh-CN" sz="2000" b="1" dirty="0">
              <a:latin typeface="+mn-ea"/>
            </a:endParaRPr>
          </a:p>
          <a:p>
            <a:pPr algn="l"/>
            <a:r>
              <a:rPr lang="en-US" altLang="zh-CN" sz="2000" b="1" dirty="0">
                <a:latin typeface="+mn-ea"/>
              </a:rPr>
              <a:t>1</a:t>
            </a:r>
            <a:r>
              <a:rPr lang="zh-CN" altLang="en-US" sz="2000" b="1" dirty="0">
                <a:latin typeface="+mn-ea"/>
              </a:rPr>
              <a:t>、建立解决方案</a:t>
            </a:r>
            <a:r>
              <a:rPr lang="en-US" altLang="zh-CN" sz="2000" b="1" dirty="0">
                <a:latin typeface="+mn-ea"/>
              </a:rPr>
              <a:t>-</a:t>
            </a:r>
            <a:r>
              <a:rPr lang="zh-CN" altLang="en-US" sz="2000" b="1" dirty="0">
                <a:latin typeface="+mn-ea"/>
              </a:rPr>
              <a:t>项目</a:t>
            </a:r>
            <a:r>
              <a:rPr lang="en-US" altLang="zh-CN" sz="2000" b="1" dirty="0">
                <a:latin typeface="+mn-ea"/>
              </a:rPr>
              <a:t>-</a:t>
            </a:r>
            <a:r>
              <a:rPr lang="zh-CN" altLang="en-US" sz="2000" b="1" dirty="0">
                <a:latin typeface="+mn-ea"/>
              </a:rPr>
              <a:t>源程序文件时，一定要</a:t>
            </a:r>
            <a:r>
              <a:rPr lang="en-US" altLang="zh-CN" sz="2000" b="1" dirty="0">
                <a:latin typeface="+mn-ea"/>
              </a:rPr>
              <a:t>.c</a:t>
            </a:r>
            <a:r>
              <a:rPr lang="zh-CN" altLang="en-US" sz="2000" b="1" dirty="0">
                <a:latin typeface="+mn-ea"/>
              </a:rPr>
              <a:t>后缀，不要</a:t>
            </a:r>
            <a:r>
              <a:rPr lang="en-US" altLang="zh-CN" sz="2000" b="1" dirty="0">
                <a:latin typeface="+mn-ea"/>
              </a:rPr>
              <a:t>.</a:t>
            </a:r>
            <a:r>
              <a:rPr lang="en-US" altLang="zh-CN" sz="2000" b="1" dirty="0" err="1">
                <a:latin typeface="+mn-ea"/>
              </a:rPr>
              <a:t>cpp</a:t>
            </a:r>
            <a:r>
              <a:rPr lang="zh-CN" altLang="en-US" sz="2000" b="1" dirty="0">
                <a:latin typeface="+mn-ea"/>
              </a:rPr>
              <a:t>后缀</a:t>
            </a:r>
            <a:r>
              <a:rPr lang="en-US" altLang="zh-CN" sz="2000" b="1" dirty="0">
                <a:latin typeface="+mn-ea"/>
              </a:rPr>
              <a:t>!!!</a:t>
            </a:r>
          </a:p>
          <a:p>
            <a:pPr algn="l"/>
            <a:r>
              <a:rPr lang="en-US" altLang="zh-CN" sz="2000" b="1" dirty="0">
                <a:latin typeface="+mn-ea"/>
              </a:rPr>
              <a:t>   </a:t>
            </a:r>
            <a:r>
              <a:rPr lang="zh-CN" altLang="en-US" sz="2000" b="1" dirty="0">
                <a:solidFill>
                  <a:srgbClr val="FF0000"/>
                </a:solidFill>
                <a:latin typeface="+mn-ea"/>
              </a:rPr>
              <a:t>提醒：</a:t>
            </a:r>
            <a:r>
              <a:rPr lang="en-US" altLang="zh-CN" sz="2000" b="1" dirty="0">
                <a:latin typeface="+mn-ea"/>
              </a:rPr>
              <a:t>.c</a:t>
            </a:r>
            <a:r>
              <a:rPr lang="zh-CN" altLang="en-US" sz="2000" b="1" dirty="0">
                <a:latin typeface="+mn-ea"/>
              </a:rPr>
              <a:t>和</a:t>
            </a:r>
            <a:r>
              <a:rPr lang="en-US" altLang="zh-CN" sz="2000" b="1" dirty="0">
                <a:latin typeface="+mn-ea"/>
              </a:rPr>
              <a:t>.</a:t>
            </a:r>
            <a:r>
              <a:rPr lang="en-US" altLang="zh-CN" sz="2000" b="1" dirty="0" err="1">
                <a:latin typeface="+mn-ea"/>
              </a:rPr>
              <a:t>cpp</a:t>
            </a:r>
            <a:r>
              <a:rPr lang="zh-CN" altLang="en-US" sz="2000" b="1" dirty="0">
                <a:latin typeface="+mn-ea"/>
              </a:rPr>
              <a:t>的报错表现不同，按</a:t>
            </a:r>
            <a:r>
              <a:rPr lang="en-US" altLang="zh-CN" sz="2000" b="1" dirty="0">
                <a:latin typeface="+mn-ea"/>
              </a:rPr>
              <a:t>.</a:t>
            </a:r>
            <a:r>
              <a:rPr lang="en-US" altLang="zh-CN" sz="2000" b="1" dirty="0" err="1">
                <a:latin typeface="+mn-ea"/>
              </a:rPr>
              <a:t>cpp</a:t>
            </a:r>
            <a:r>
              <a:rPr lang="zh-CN" altLang="en-US" sz="2000" b="1" dirty="0">
                <a:latin typeface="+mn-ea"/>
              </a:rPr>
              <a:t>做会影响分数</a:t>
            </a:r>
            <a:endParaRPr lang="en-US" altLang="zh-CN" sz="2000" b="1" dirty="0">
              <a:latin typeface="+mn-ea"/>
            </a:endParaRPr>
          </a:p>
          <a:p>
            <a:pPr algn="l"/>
            <a:endParaRPr lang="en-US" altLang="zh-CN" sz="2000" b="1" dirty="0">
              <a:latin typeface="+mn-ea"/>
            </a:endParaRPr>
          </a:p>
          <a:p>
            <a:pPr algn="l"/>
            <a:endParaRPr lang="en-US" altLang="zh-CN" sz="2000" b="1" dirty="0">
              <a:latin typeface="+mn-ea"/>
            </a:endParaRPr>
          </a:p>
          <a:p>
            <a:pPr algn="l"/>
            <a:endParaRPr lang="en-US" altLang="zh-CN" sz="2000" b="1" dirty="0">
              <a:latin typeface="+mn-ea"/>
            </a:endParaRPr>
          </a:p>
          <a:p>
            <a:pPr algn="l"/>
            <a:endParaRPr lang="en-US" altLang="zh-CN" sz="2000" b="1" dirty="0">
              <a:latin typeface="+mn-ea"/>
            </a:endParaRPr>
          </a:p>
          <a:p>
            <a:pPr algn="l"/>
            <a:endParaRPr lang="en-US" altLang="zh-CN" sz="2000" b="1" dirty="0">
              <a:latin typeface="+mn-ea"/>
            </a:endParaRPr>
          </a:p>
          <a:p>
            <a:pPr algn="l"/>
            <a:endParaRPr lang="en-US" altLang="zh-CN" sz="2000" b="1" dirty="0">
              <a:latin typeface="+mn-ea"/>
            </a:endParaRPr>
          </a:p>
          <a:p>
            <a:pPr algn="l"/>
            <a:endParaRPr lang="en-US" altLang="zh-CN" sz="2000" b="1" dirty="0">
              <a:latin typeface="+mn-ea"/>
            </a:endParaRPr>
          </a:p>
          <a:p>
            <a:pPr algn="l"/>
            <a:endParaRPr lang="en-US" altLang="zh-CN" sz="2000" b="1" dirty="0">
              <a:latin typeface="+mn-ea"/>
            </a:endParaRPr>
          </a:p>
          <a:p>
            <a:pPr algn="l"/>
            <a:endParaRPr lang="en-US" altLang="zh-CN" sz="2000" b="1" dirty="0">
              <a:latin typeface="+mn-ea"/>
            </a:endParaRPr>
          </a:p>
          <a:p>
            <a:pPr algn="l"/>
            <a:endParaRPr lang="en-US" altLang="zh-CN" sz="2000" b="1" dirty="0">
              <a:latin typeface="+mn-ea"/>
            </a:endParaRPr>
          </a:p>
          <a:p>
            <a:pPr algn="l"/>
            <a:endParaRPr lang="en-US" altLang="zh-CN" sz="2000" b="1" dirty="0">
              <a:latin typeface="+mn-ea"/>
            </a:endParaRPr>
          </a:p>
          <a:p>
            <a:pPr algn="l"/>
            <a:r>
              <a:rPr lang="en-US" altLang="zh-CN" sz="2000" b="1" dirty="0">
                <a:latin typeface="+mn-ea"/>
              </a:rPr>
              <a:t>2</a:t>
            </a:r>
            <a:r>
              <a:rPr lang="zh-CN" altLang="en-US" sz="2000" b="1" dirty="0">
                <a:latin typeface="+mn-ea"/>
              </a:rPr>
              <a:t>、如果是</a:t>
            </a:r>
            <a:r>
              <a:rPr lang="en-US" altLang="zh-CN" sz="2000" b="1" dirty="0">
                <a:latin typeface="+mn-ea"/>
              </a:rPr>
              <a:t>warning+</a:t>
            </a:r>
            <a:r>
              <a:rPr lang="zh-CN" altLang="en-US" sz="2000" b="1" dirty="0">
                <a:latin typeface="+mn-ea"/>
              </a:rPr>
              <a:t>有结果，则</a:t>
            </a:r>
            <a:r>
              <a:rPr lang="en-US" altLang="zh-CN" sz="2000" b="1" dirty="0">
                <a:latin typeface="+mn-ea"/>
              </a:rPr>
              <a:t>warning+</a:t>
            </a:r>
            <a:r>
              <a:rPr lang="zh-CN" altLang="en-US" sz="2000" b="1" dirty="0">
                <a:latin typeface="+mn-ea"/>
              </a:rPr>
              <a:t>运行结果两者的截图都要</a:t>
            </a:r>
            <a:r>
              <a:rPr lang="en-US" altLang="zh-CN" sz="2000" b="1" dirty="0">
                <a:latin typeface="+mn-ea"/>
              </a:rPr>
              <a:t>!!!</a:t>
            </a:r>
          </a:p>
        </p:txBody>
      </p:sp>
      <p:pic>
        <p:nvPicPr>
          <p:cNvPr id="2" name="图片 1">
            <a:extLst>
              <a:ext uri="{FF2B5EF4-FFF2-40B4-BE49-F238E27FC236}">
                <a16:creationId xmlns:a16="http://schemas.microsoft.com/office/drawing/2014/main" id="{C45CF614-1103-4775-9CF6-E63BA880F95C}"/>
              </a:ext>
            </a:extLst>
          </p:cNvPr>
          <p:cNvPicPr>
            <a:picLocks noChangeAspect="1"/>
          </p:cNvPicPr>
          <p:nvPr/>
        </p:nvPicPr>
        <p:blipFill>
          <a:blip r:embed="rId3"/>
          <a:stretch>
            <a:fillRect/>
          </a:stretch>
        </p:blipFill>
        <p:spPr>
          <a:xfrm>
            <a:off x="6959833" y="1727078"/>
            <a:ext cx="3733333" cy="4104762"/>
          </a:xfrm>
          <a:prstGeom prst="rect">
            <a:avLst/>
          </a:prstGeom>
          <a:ln>
            <a:solidFill>
              <a:schemeClr val="tx1"/>
            </a:solidFill>
          </a:ln>
        </p:spPr>
      </p:pic>
    </p:spTree>
    <p:extLst>
      <p:ext uri="{BB962C8B-B14F-4D97-AF65-F5344CB8AC3E}">
        <p14:creationId xmlns:p14="http://schemas.microsoft.com/office/powerpoint/2010/main" val="356899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subTitle" idx="1"/>
          </p:nvPr>
        </p:nvSpPr>
        <p:spPr>
          <a:xfrm>
            <a:off x="180086" y="162560"/>
            <a:ext cx="11880850" cy="6480810"/>
          </a:xfrm>
        </p:spPr>
        <p:txBody>
          <a:bodyPr/>
          <a:lstStyle/>
          <a:p>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p>
          <a:p>
            <a:pPr algn="l" eaLnBrk="1" hangingPunct="1"/>
            <a:r>
              <a:rPr lang="zh-CN" altLang="en-US" sz="1600" b="1" dirty="0">
                <a:latin typeface="+mn-ea"/>
              </a:rPr>
              <a:t>★ 关于</a:t>
            </a:r>
            <a:r>
              <a:rPr lang="en-US" altLang="zh-CN" sz="1600" b="1" dirty="0">
                <a:latin typeface="+mn-ea"/>
              </a:rPr>
              <a:t>VS2019</a:t>
            </a:r>
            <a:r>
              <a:rPr lang="zh-CN" altLang="en-US" sz="1600" b="1" dirty="0">
                <a:latin typeface="+mn-ea"/>
              </a:rPr>
              <a:t>在</a:t>
            </a:r>
            <a:r>
              <a:rPr lang="en-US" altLang="zh-CN" sz="1600" b="1" dirty="0">
                <a:latin typeface="+mn-ea"/>
              </a:rPr>
              <a:t>C/C++</a:t>
            </a:r>
            <a:r>
              <a:rPr lang="zh-CN" altLang="en-US" sz="1600" b="1" dirty="0">
                <a:latin typeface="+mn-ea"/>
              </a:rPr>
              <a:t>中使用</a:t>
            </a:r>
            <a:r>
              <a:rPr lang="en-US" altLang="zh-CN" sz="1600" b="1" dirty="0" err="1">
                <a:latin typeface="+mn-ea"/>
              </a:rPr>
              <a:t>scanf</a:t>
            </a:r>
            <a:r>
              <a:rPr lang="zh-CN" altLang="en-US" sz="1600" b="1" dirty="0">
                <a:latin typeface="+mn-ea"/>
              </a:rPr>
              <a:t>时，报</a:t>
            </a:r>
            <a:r>
              <a:rPr lang="en-US" altLang="zh-CN" sz="1600" b="1" dirty="0">
                <a:latin typeface="+mn-ea"/>
              </a:rPr>
              <a:t>warning</a:t>
            </a:r>
            <a:r>
              <a:rPr lang="zh-CN" altLang="en-US" sz="1600" b="1" dirty="0">
                <a:latin typeface="+mn-ea"/>
              </a:rPr>
              <a:t>的统一处理方法</a:t>
            </a:r>
            <a:r>
              <a:rPr lang="en-US" altLang="zh-CN" sz="1600" b="1" dirty="0">
                <a:solidFill>
                  <a:srgbClr val="FF0000"/>
                </a:solidFill>
                <a:latin typeface="+mn-ea"/>
              </a:rPr>
              <a:t>(</a:t>
            </a:r>
            <a:r>
              <a:rPr lang="zh-CN" altLang="en-US" sz="1600" b="1" dirty="0">
                <a:solidFill>
                  <a:srgbClr val="FF0000"/>
                </a:solidFill>
                <a:latin typeface="+mn-ea"/>
              </a:rPr>
              <a:t>更多内容，参考编号为</a:t>
            </a:r>
            <a:r>
              <a:rPr lang="en-US" altLang="zh-CN" sz="1600" b="1" dirty="0">
                <a:solidFill>
                  <a:srgbClr val="FF0000"/>
                </a:solidFill>
                <a:latin typeface="+mn-ea"/>
              </a:rPr>
              <a:t>21221-020003</a:t>
            </a:r>
            <a:r>
              <a:rPr lang="zh-CN" altLang="en-US" sz="1600" b="1" dirty="0">
                <a:solidFill>
                  <a:srgbClr val="FF0000"/>
                </a:solidFill>
                <a:latin typeface="+mn-ea"/>
              </a:rPr>
              <a:t>的文档</a:t>
            </a:r>
            <a:r>
              <a:rPr lang="en-US" altLang="zh-CN" sz="1600" b="1" dirty="0">
                <a:solidFill>
                  <a:srgbClr val="FF0000"/>
                </a:solidFill>
                <a:latin typeface="+mn-ea"/>
              </a:rPr>
              <a:t>)</a:t>
            </a:r>
            <a:endParaRPr lang="zh-CN" altLang="en-US" sz="1600" b="1" dirty="0">
              <a:solidFill>
                <a:srgbClr val="FF0000"/>
              </a:solidFill>
              <a:latin typeface="+mn-ea"/>
            </a:endParaRPr>
          </a:p>
        </p:txBody>
      </p:sp>
      <p:pic>
        <p:nvPicPr>
          <p:cNvPr id="3" name="图片 2">
            <a:extLst>
              <a:ext uri="{FF2B5EF4-FFF2-40B4-BE49-F238E27FC236}">
                <a16:creationId xmlns:a16="http://schemas.microsoft.com/office/drawing/2014/main" id="{5A971A54-8B25-4D93-8EC5-7014824FA53E}"/>
              </a:ext>
            </a:extLst>
          </p:cNvPr>
          <p:cNvPicPr>
            <a:picLocks noChangeAspect="1"/>
          </p:cNvPicPr>
          <p:nvPr/>
        </p:nvPicPr>
        <p:blipFill>
          <a:blip r:embed="rId2"/>
          <a:stretch>
            <a:fillRect/>
          </a:stretch>
        </p:blipFill>
        <p:spPr>
          <a:xfrm>
            <a:off x="619015" y="1110714"/>
            <a:ext cx="3764671" cy="2306419"/>
          </a:xfrm>
          <a:prstGeom prst="rect">
            <a:avLst/>
          </a:prstGeom>
          <a:ln>
            <a:solidFill>
              <a:schemeClr val="tx1"/>
            </a:solidFill>
          </a:ln>
        </p:spPr>
      </p:pic>
      <p:pic>
        <p:nvPicPr>
          <p:cNvPr id="6" name="图片 5">
            <a:extLst>
              <a:ext uri="{FF2B5EF4-FFF2-40B4-BE49-F238E27FC236}">
                <a16:creationId xmlns:a16="http://schemas.microsoft.com/office/drawing/2014/main" id="{F03B4069-A664-4C9F-9F0C-EA54EE073C5C}"/>
              </a:ext>
            </a:extLst>
          </p:cNvPr>
          <p:cNvPicPr>
            <a:picLocks noChangeAspect="1"/>
          </p:cNvPicPr>
          <p:nvPr/>
        </p:nvPicPr>
        <p:blipFill>
          <a:blip r:embed="rId3"/>
          <a:stretch>
            <a:fillRect/>
          </a:stretch>
        </p:blipFill>
        <p:spPr>
          <a:xfrm>
            <a:off x="4609617" y="1110714"/>
            <a:ext cx="3374468" cy="2318286"/>
          </a:xfrm>
          <a:prstGeom prst="rect">
            <a:avLst/>
          </a:prstGeom>
          <a:ln>
            <a:solidFill>
              <a:schemeClr val="tx1"/>
            </a:solidFill>
          </a:ln>
        </p:spPr>
      </p:pic>
      <p:sp>
        <p:nvSpPr>
          <p:cNvPr id="7" name="矩形 6">
            <a:extLst>
              <a:ext uri="{FF2B5EF4-FFF2-40B4-BE49-F238E27FC236}">
                <a16:creationId xmlns:a16="http://schemas.microsoft.com/office/drawing/2014/main" id="{376471BE-556A-4C1F-A664-FA53D01A4C6D}"/>
              </a:ext>
            </a:extLst>
          </p:cNvPr>
          <p:cNvSpPr/>
          <p:nvPr/>
        </p:nvSpPr>
        <p:spPr bwMode="auto">
          <a:xfrm>
            <a:off x="6103565" y="3548445"/>
            <a:ext cx="5210980" cy="143456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200" b="1" dirty="0">
                <a:solidFill>
                  <a:srgbClr val="000000"/>
                </a:solidFill>
                <a:latin typeface="宋体"/>
                <a:ea typeface="宋体"/>
              </a:rPr>
              <a:t>1</a:t>
            </a:r>
            <a:r>
              <a:rPr kumimoji="1" lang="zh-CN" altLang="en-US" sz="1200" b="1" dirty="0">
                <a:solidFill>
                  <a:srgbClr val="000000"/>
                </a:solidFill>
                <a:latin typeface="宋体"/>
                <a:ea typeface="宋体"/>
              </a:rPr>
              <a:t>、如上图两个程序，按 </a:t>
            </a:r>
            <a:r>
              <a:rPr kumimoji="1" lang="en-US" altLang="zh-CN" sz="1200" b="1" dirty="0">
                <a:solidFill>
                  <a:srgbClr val="000000"/>
                </a:solidFill>
                <a:latin typeface="宋体"/>
                <a:ea typeface="宋体"/>
              </a:rPr>
              <a:t>CTRL+F5 </a:t>
            </a:r>
            <a:r>
              <a:rPr kumimoji="1" lang="zh-CN" altLang="en-US" sz="1200" b="1" dirty="0">
                <a:solidFill>
                  <a:srgbClr val="000000"/>
                </a:solidFill>
                <a:latin typeface="宋体"/>
                <a:ea typeface="宋体"/>
              </a:rPr>
              <a:t>可以正确运行，编译结果显示区域</a:t>
            </a:r>
            <a:endParaRPr kumimoji="1" lang="en-US" altLang="zh-CN" sz="1200" b="1" dirty="0">
              <a:solidFill>
                <a:srgbClr val="000000"/>
              </a:solidFill>
              <a:latin typeface="宋体"/>
              <a:ea typeface="宋体"/>
            </a:endParaRPr>
          </a:p>
          <a:p>
            <a:pPr fontAlgn="base">
              <a:spcBef>
                <a:spcPct val="0"/>
              </a:spcBef>
              <a:spcAft>
                <a:spcPct val="0"/>
              </a:spcAft>
            </a:pPr>
            <a:r>
              <a:rPr kumimoji="1" lang="en-US" altLang="zh-CN" sz="1200" b="1" dirty="0">
                <a:solidFill>
                  <a:srgbClr val="000000"/>
                </a:solidFill>
                <a:latin typeface="宋体"/>
                <a:ea typeface="宋体"/>
              </a:rPr>
              <a:t>   </a:t>
            </a:r>
            <a:r>
              <a:rPr kumimoji="1" lang="zh-CN" altLang="en-US" sz="1200" b="1" dirty="0">
                <a:solidFill>
                  <a:srgbClr val="000000"/>
                </a:solidFill>
                <a:latin typeface="宋体"/>
                <a:ea typeface="宋体"/>
              </a:rPr>
              <a:t>未出现</a:t>
            </a:r>
            <a:r>
              <a:rPr kumimoji="1" lang="en-US" altLang="zh-CN" sz="1200" b="1" dirty="0">
                <a:solidFill>
                  <a:srgbClr val="000000"/>
                </a:solidFill>
                <a:latin typeface="宋体"/>
                <a:ea typeface="宋体"/>
              </a:rPr>
              <a:t>warning</a:t>
            </a:r>
            <a:r>
              <a:rPr kumimoji="1" lang="zh-CN" altLang="en-US" sz="1200" b="1" dirty="0">
                <a:solidFill>
                  <a:srgbClr val="000000"/>
                </a:solidFill>
                <a:latin typeface="宋体"/>
                <a:ea typeface="宋体"/>
              </a:rPr>
              <a:t>，但导航栏提示有一个</a:t>
            </a:r>
            <a:r>
              <a:rPr kumimoji="1" lang="en-US" altLang="zh-CN" sz="1200" b="1" dirty="0">
                <a:solidFill>
                  <a:srgbClr val="000000"/>
                </a:solidFill>
                <a:latin typeface="宋体"/>
                <a:ea typeface="宋体"/>
              </a:rPr>
              <a:t>warning</a:t>
            </a:r>
          </a:p>
          <a:p>
            <a:pPr fontAlgn="base">
              <a:spcBef>
                <a:spcPct val="0"/>
              </a:spcBef>
              <a:spcAft>
                <a:spcPct val="0"/>
              </a:spcAft>
            </a:pPr>
            <a:endParaRPr kumimoji="1" lang="en-US" altLang="zh-CN" sz="1200" b="1" dirty="0">
              <a:solidFill>
                <a:srgbClr val="000000"/>
              </a:solidFill>
              <a:latin typeface="宋体"/>
              <a:ea typeface="宋体"/>
            </a:endParaRPr>
          </a:p>
          <a:p>
            <a:pPr fontAlgn="base">
              <a:spcBef>
                <a:spcPct val="0"/>
              </a:spcBef>
              <a:spcAft>
                <a:spcPct val="0"/>
              </a:spcAft>
            </a:pPr>
            <a:r>
              <a:rPr kumimoji="1" lang="en-US" altLang="zh-CN" sz="1200" b="1" dirty="0">
                <a:solidFill>
                  <a:srgbClr val="000000"/>
                </a:solidFill>
                <a:latin typeface="宋体"/>
                <a:ea typeface="宋体"/>
              </a:rPr>
              <a:t>2</a:t>
            </a:r>
            <a:r>
              <a:rPr kumimoji="1" lang="zh-CN" altLang="en-US" sz="1200" b="1" dirty="0">
                <a:solidFill>
                  <a:srgbClr val="000000"/>
                </a:solidFill>
                <a:latin typeface="宋体"/>
                <a:ea typeface="宋体"/>
              </a:rPr>
              <a:t>、点开导航栏后出现一个</a:t>
            </a:r>
            <a:r>
              <a:rPr kumimoji="1" lang="en-US" altLang="zh-CN" sz="1200" b="1" dirty="0">
                <a:solidFill>
                  <a:srgbClr val="000000"/>
                </a:solidFill>
                <a:latin typeface="宋体"/>
                <a:ea typeface="宋体"/>
              </a:rPr>
              <a:t>warning</a:t>
            </a:r>
            <a:r>
              <a:rPr kumimoji="1" lang="zh-CN" altLang="en-US" sz="1200" b="1" dirty="0">
                <a:solidFill>
                  <a:srgbClr val="000000"/>
                </a:solidFill>
                <a:latin typeface="宋体"/>
                <a:ea typeface="宋体"/>
              </a:rPr>
              <a:t>信息</a:t>
            </a:r>
            <a:endParaRPr kumimoji="1" lang="en-US" altLang="zh-CN" sz="1200" b="1" dirty="0">
              <a:solidFill>
                <a:srgbClr val="000000"/>
              </a:solidFill>
              <a:latin typeface="宋体"/>
              <a:ea typeface="宋体"/>
            </a:endParaRPr>
          </a:p>
          <a:p>
            <a:pPr fontAlgn="base">
              <a:spcBef>
                <a:spcPct val="0"/>
              </a:spcBef>
              <a:spcAft>
                <a:spcPct val="0"/>
              </a:spcAft>
            </a:pPr>
            <a:endParaRPr kumimoji="1" lang="en-US" altLang="zh-CN" sz="1200" b="1" dirty="0">
              <a:solidFill>
                <a:srgbClr val="000000"/>
              </a:solidFill>
              <a:latin typeface="宋体"/>
              <a:ea typeface="宋体"/>
            </a:endParaRPr>
          </a:p>
          <a:p>
            <a:pPr fontAlgn="base">
              <a:spcBef>
                <a:spcPct val="0"/>
              </a:spcBef>
              <a:spcAft>
                <a:spcPct val="0"/>
              </a:spcAft>
            </a:pPr>
            <a:r>
              <a:rPr kumimoji="1" lang="en-US" altLang="zh-CN" sz="1200" b="1" dirty="0">
                <a:solidFill>
                  <a:srgbClr val="000000"/>
                </a:solidFill>
                <a:latin typeface="宋体"/>
                <a:ea typeface="宋体"/>
              </a:rPr>
              <a:t>3</a:t>
            </a:r>
            <a:r>
              <a:rPr kumimoji="1" lang="zh-CN" altLang="en-US" sz="1200" b="1" dirty="0">
                <a:solidFill>
                  <a:srgbClr val="000000"/>
                </a:solidFill>
                <a:latin typeface="宋体"/>
                <a:ea typeface="宋体"/>
              </a:rPr>
              <a:t>、这属于</a:t>
            </a:r>
            <a:r>
              <a:rPr kumimoji="1" lang="en-US" altLang="zh-CN" sz="1200" b="1" dirty="0">
                <a:solidFill>
                  <a:srgbClr val="000000"/>
                </a:solidFill>
                <a:latin typeface="宋体"/>
                <a:ea typeface="宋体"/>
              </a:rPr>
              <a:t>VS</a:t>
            </a:r>
            <a:r>
              <a:rPr kumimoji="1" lang="zh-CN" altLang="en-US" sz="1200" b="1" dirty="0">
                <a:solidFill>
                  <a:srgbClr val="000000"/>
                </a:solidFill>
                <a:latin typeface="宋体"/>
                <a:ea typeface="宋体"/>
              </a:rPr>
              <a:t>智能提示（</a:t>
            </a:r>
            <a:r>
              <a:rPr kumimoji="1" lang="en-US" altLang="zh-CN" sz="1200" b="1" dirty="0">
                <a:solidFill>
                  <a:srgbClr val="000000"/>
                </a:solidFill>
                <a:latin typeface="宋体"/>
                <a:ea typeface="宋体"/>
              </a:rPr>
              <a:t>IntelliSense</a:t>
            </a:r>
            <a:r>
              <a:rPr kumimoji="1" lang="zh-CN" altLang="en-US" sz="1200" b="1" dirty="0">
                <a:solidFill>
                  <a:srgbClr val="000000"/>
                </a:solidFill>
                <a:latin typeface="宋体"/>
                <a:ea typeface="宋体"/>
              </a:rPr>
              <a:t>）的警告，这种级别的警告暂时忽略，</a:t>
            </a:r>
            <a:endParaRPr kumimoji="1" lang="en-US" altLang="zh-CN" sz="1200" b="1" dirty="0">
              <a:solidFill>
                <a:srgbClr val="000000"/>
              </a:solidFill>
              <a:latin typeface="宋体"/>
              <a:ea typeface="宋体"/>
            </a:endParaRPr>
          </a:p>
          <a:p>
            <a:pPr fontAlgn="base">
              <a:spcBef>
                <a:spcPct val="0"/>
              </a:spcBef>
              <a:spcAft>
                <a:spcPct val="0"/>
              </a:spcAft>
            </a:pPr>
            <a:r>
              <a:rPr kumimoji="1" lang="en-US" altLang="zh-CN" sz="1200" b="1" dirty="0">
                <a:solidFill>
                  <a:srgbClr val="000000"/>
                </a:solidFill>
                <a:latin typeface="宋体"/>
                <a:ea typeface="宋体"/>
              </a:rPr>
              <a:t>   </a:t>
            </a:r>
            <a:r>
              <a:rPr kumimoji="1" lang="zh-CN" altLang="en-US" sz="1200" b="1" dirty="0">
                <a:solidFill>
                  <a:srgbClr val="000000"/>
                </a:solidFill>
                <a:latin typeface="宋体"/>
                <a:ea typeface="宋体"/>
              </a:rPr>
              <a:t>不需要消除，也不计入会扣分的</a:t>
            </a:r>
            <a:r>
              <a:rPr kumimoji="1" lang="en-US" altLang="zh-CN" sz="1200" b="1" dirty="0">
                <a:solidFill>
                  <a:srgbClr val="000000"/>
                </a:solidFill>
                <a:latin typeface="宋体"/>
                <a:ea typeface="宋体"/>
              </a:rPr>
              <a:t>warning</a:t>
            </a:r>
            <a:r>
              <a:rPr kumimoji="1" lang="zh-CN" altLang="en-US" sz="1200" b="1" dirty="0">
                <a:solidFill>
                  <a:srgbClr val="000000"/>
                </a:solidFill>
                <a:latin typeface="宋体"/>
                <a:ea typeface="宋体"/>
              </a:rPr>
              <a:t>的计数项</a:t>
            </a:r>
            <a:endParaRPr kumimoji="1" lang="en-US" altLang="zh-CN" sz="1200" b="1" dirty="0">
              <a:solidFill>
                <a:srgbClr val="000000"/>
              </a:solidFill>
              <a:latin typeface="宋体"/>
              <a:ea typeface="宋体"/>
            </a:endParaRPr>
          </a:p>
        </p:txBody>
      </p:sp>
      <p:grpSp>
        <p:nvGrpSpPr>
          <p:cNvPr id="10" name="组合 9">
            <a:extLst>
              <a:ext uri="{FF2B5EF4-FFF2-40B4-BE49-F238E27FC236}">
                <a16:creationId xmlns:a16="http://schemas.microsoft.com/office/drawing/2014/main" id="{7EA219AC-B4D9-4668-BC00-2B8CDDDA17EC}"/>
              </a:ext>
            </a:extLst>
          </p:cNvPr>
          <p:cNvGrpSpPr/>
          <p:nvPr/>
        </p:nvGrpSpPr>
        <p:grpSpPr>
          <a:xfrm>
            <a:off x="619014" y="3548445"/>
            <a:ext cx="5295238" cy="2826164"/>
            <a:chOff x="2115305" y="3429000"/>
            <a:chExt cx="5295238" cy="2826164"/>
          </a:xfrm>
        </p:grpSpPr>
        <p:grpSp>
          <p:nvGrpSpPr>
            <p:cNvPr id="2" name="组合 1">
              <a:extLst>
                <a:ext uri="{FF2B5EF4-FFF2-40B4-BE49-F238E27FC236}">
                  <a16:creationId xmlns:a16="http://schemas.microsoft.com/office/drawing/2014/main" id="{F824FFAB-8C4A-40AB-86D6-9246DF947B9A}"/>
                </a:ext>
              </a:extLst>
            </p:cNvPr>
            <p:cNvGrpSpPr/>
            <p:nvPr/>
          </p:nvGrpSpPr>
          <p:grpSpPr>
            <a:xfrm>
              <a:off x="2115305" y="3429000"/>
              <a:ext cx="5295238" cy="1434561"/>
              <a:chOff x="2115305" y="3429000"/>
              <a:chExt cx="5295238" cy="1434561"/>
            </a:xfrm>
          </p:grpSpPr>
          <p:pic>
            <p:nvPicPr>
              <p:cNvPr id="4" name="图片 3">
                <a:extLst>
                  <a:ext uri="{FF2B5EF4-FFF2-40B4-BE49-F238E27FC236}">
                    <a16:creationId xmlns:a16="http://schemas.microsoft.com/office/drawing/2014/main" id="{903036AB-30A6-489E-A13F-E380973060BB}"/>
                  </a:ext>
                </a:extLst>
              </p:cNvPr>
              <p:cNvPicPr>
                <a:picLocks noChangeAspect="1"/>
              </p:cNvPicPr>
              <p:nvPr/>
            </p:nvPicPr>
            <p:blipFill>
              <a:blip r:embed="rId4"/>
              <a:stretch>
                <a:fillRect/>
              </a:stretch>
            </p:blipFill>
            <p:spPr>
              <a:xfrm>
                <a:off x="2115305" y="3429000"/>
                <a:ext cx="5295238" cy="1390476"/>
              </a:xfrm>
              <a:prstGeom prst="rect">
                <a:avLst/>
              </a:prstGeom>
              <a:ln>
                <a:solidFill>
                  <a:schemeClr val="tx1"/>
                </a:solidFill>
              </a:ln>
            </p:spPr>
          </p:pic>
          <p:sp>
            <p:nvSpPr>
              <p:cNvPr id="8" name="矩形 7">
                <a:extLst>
                  <a:ext uri="{FF2B5EF4-FFF2-40B4-BE49-F238E27FC236}">
                    <a16:creationId xmlns:a16="http://schemas.microsoft.com/office/drawing/2014/main" id="{7D0A0AFC-A74E-48E1-88E1-EBFC2125DD7A}"/>
                  </a:ext>
                </a:extLst>
              </p:cNvPr>
              <p:cNvSpPr/>
              <p:nvPr/>
            </p:nvSpPr>
            <p:spPr bwMode="auto">
              <a:xfrm>
                <a:off x="3927412" y="3645024"/>
                <a:ext cx="1944216" cy="288032"/>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solidFill>
                      <a:srgbClr val="FF0000"/>
                    </a:solidFill>
                    <a:latin typeface="宋体"/>
                    <a:ea typeface="宋体"/>
                  </a:rPr>
                  <a:t>导航栏显示有</a:t>
                </a:r>
                <a:r>
                  <a:rPr kumimoji="1" lang="en-US" altLang="zh-CN" sz="1200" b="1" dirty="0">
                    <a:solidFill>
                      <a:srgbClr val="FF0000"/>
                    </a:solidFill>
                    <a:latin typeface="宋体"/>
                    <a:ea typeface="宋体"/>
                  </a:rPr>
                  <a:t>1</a:t>
                </a:r>
                <a:r>
                  <a:rPr kumimoji="1" lang="zh-CN" altLang="en-US" sz="1200" b="1" dirty="0">
                    <a:solidFill>
                      <a:srgbClr val="FF0000"/>
                    </a:solidFill>
                    <a:latin typeface="宋体"/>
                    <a:ea typeface="宋体"/>
                  </a:rPr>
                  <a:t>个</a:t>
                </a:r>
                <a:r>
                  <a:rPr kumimoji="1" lang="en-US" altLang="zh-CN" sz="1200" b="1" dirty="0">
                    <a:solidFill>
                      <a:srgbClr val="FF0000"/>
                    </a:solidFill>
                    <a:latin typeface="宋体"/>
                    <a:ea typeface="宋体"/>
                  </a:rPr>
                  <a:t>warning</a:t>
                </a:r>
                <a:endParaRPr kumimoji="1" lang="zh-CN" altLang="en-US" sz="1200" b="1" dirty="0">
                  <a:solidFill>
                    <a:srgbClr val="FF0000"/>
                  </a:solidFill>
                  <a:latin typeface="宋体"/>
                  <a:ea typeface="宋体"/>
                </a:endParaRPr>
              </a:p>
            </p:txBody>
          </p:sp>
          <p:sp>
            <p:nvSpPr>
              <p:cNvPr id="22" name="矩形 21">
                <a:extLst>
                  <a:ext uri="{FF2B5EF4-FFF2-40B4-BE49-F238E27FC236}">
                    <a16:creationId xmlns:a16="http://schemas.microsoft.com/office/drawing/2014/main" id="{A998DAB1-77D7-4FB6-978A-A0B52732974C}"/>
                  </a:ext>
                </a:extLst>
              </p:cNvPr>
              <p:cNvSpPr/>
              <p:nvPr/>
            </p:nvSpPr>
            <p:spPr bwMode="auto">
              <a:xfrm>
                <a:off x="4190628" y="4575529"/>
                <a:ext cx="1944216" cy="288032"/>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solidFill>
                      <a:srgbClr val="FF0000"/>
                    </a:solidFill>
                    <a:latin typeface="宋体"/>
                    <a:ea typeface="宋体"/>
                  </a:rPr>
                  <a:t>编译结果区域无</a:t>
                </a:r>
                <a:r>
                  <a:rPr kumimoji="1" lang="en-US" altLang="zh-CN" sz="1200" b="1" dirty="0">
                    <a:solidFill>
                      <a:srgbClr val="FF0000"/>
                    </a:solidFill>
                    <a:latin typeface="宋体"/>
                    <a:ea typeface="宋体"/>
                  </a:rPr>
                  <a:t>waring</a:t>
                </a:r>
                <a:endParaRPr kumimoji="1" lang="zh-CN" altLang="en-US" sz="1200" b="1" dirty="0">
                  <a:solidFill>
                    <a:srgbClr val="FF0000"/>
                  </a:solidFill>
                  <a:latin typeface="宋体"/>
                  <a:ea typeface="宋体"/>
                </a:endParaRPr>
              </a:p>
            </p:txBody>
          </p:sp>
        </p:grpSp>
        <p:grpSp>
          <p:nvGrpSpPr>
            <p:cNvPr id="9" name="组合 8">
              <a:extLst>
                <a:ext uri="{FF2B5EF4-FFF2-40B4-BE49-F238E27FC236}">
                  <a16:creationId xmlns:a16="http://schemas.microsoft.com/office/drawing/2014/main" id="{D0AA39D6-C80D-4F38-AE67-C3D549CB6A81}"/>
                </a:ext>
              </a:extLst>
            </p:cNvPr>
            <p:cNvGrpSpPr/>
            <p:nvPr/>
          </p:nvGrpSpPr>
          <p:grpSpPr>
            <a:xfrm>
              <a:off x="2115305" y="4967376"/>
              <a:ext cx="5295238" cy="1287788"/>
              <a:chOff x="2115305" y="4967376"/>
              <a:chExt cx="5295238" cy="1287788"/>
            </a:xfrm>
          </p:grpSpPr>
          <p:pic>
            <p:nvPicPr>
              <p:cNvPr id="5" name="图片 4">
                <a:extLst>
                  <a:ext uri="{FF2B5EF4-FFF2-40B4-BE49-F238E27FC236}">
                    <a16:creationId xmlns:a16="http://schemas.microsoft.com/office/drawing/2014/main" id="{5FFFA567-2893-44D7-B6B5-E632B5F2C6CC}"/>
                  </a:ext>
                </a:extLst>
              </p:cNvPr>
              <p:cNvPicPr>
                <a:picLocks noChangeAspect="1"/>
              </p:cNvPicPr>
              <p:nvPr/>
            </p:nvPicPr>
            <p:blipFill>
              <a:blip r:embed="rId5"/>
              <a:stretch>
                <a:fillRect/>
              </a:stretch>
            </p:blipFill>
            <p:spPr>
              <a:xfrm>
                <a:off x="2115305" y="4967376"/>
                <a:ext cx="5295238" cy="1287788"/>
              </a:xfrm>
              <a:prstGeom prst="rect">
                <a:avLst/>
              </a:prstGeom>
              <a:ln>
                <a:solidFill>
                  <a:schemeClr val="tx1"/>
                </a:solidFill>
              </a:ln>
            </p:spPr>
          </p:pic>
          <p:sp>
            <p:nvSpPr>
              <p:cNvPr id="24" name="矩形 23">
                <a:extLst>
                  <a:ext uri="{FF2B5EF4-FFF2-40B4-BE49-F238E27FC236}">
                    <a16:creationId xmlns:a16="http://schemas.microsoft.com/office/drawing/2014/main" id="{778E94CF-0FEC-464C-AAC0-94C691255814}"/>
                  </a:ext>
                </a:extLst>
              </p:cNvPr>
              <p:cNvSpPr/>
              <p:nvPr/>
            </p:nvSpPr>
            <p:spPr bwMode="auto">
              <a:xfrm>
                <a:off x="4786406" y="5722058"/>
                <a:ext cx="2461723" cy="288032"/>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200" b="1" dirty="0">
                    <a:solidFill>
                      <a:srgbClr val="FF0000"/>
                    </a:solidFill>
                    <a:latin typeface="宋体"/>
                    <a:ea typeface="宋体"/>
                  </a:rPr>
                  <a:t>点开导航栏后能看到一个</a:t>
                </a:r>
                <a:r>
                  <a:rPr kumimoji="1" lang="en-US" altLang="zh-CN" sz="1200" b="1" dirty="0">
                    <a:solidFill>
                      <a:srgbClr val="FF0000"/>
                    </a:solidFill>
                    <a:latin typeface="宋体"/>
                    <a:ea typeface="宋体"/>
                  </a:rPr>
                  <a:t>warning</a:t>
                </a:r>
                <a:endParaRPr kumimoji="1" lang="zh-CN" altLang="en-US" sz="1200" b="1" dirty="0">
                  <a:solidFill>
                    <a:srgbClr val="FF0000"/>
                  </a:solidFill>
                  <a:latin typeface="宋体"/>
                  <a:ea typeface="宋体"/>
                </a:endParaRPr>
              </a:p>
            </p:txBody>
          </p:sp>
        </p:grpSp>
      </p:grpSp>
    </p:spTree>
    <p:extLst>
      <p:ext uri="{BB962C8B-B14F-4D97-AF65-F5344CB8AC3E}">
        <p14:creationId xmlns:p14="http://schemas.microsoft.com/office/powerpoint/2010/main" val="174147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格式化输出函数</a:t>
            </a:r>
            <a:r>
              <a:rPr lang="en-US" altLang="zh-CN" sz="1600" b="1" dirty="0" err="1">
                <a:latin typeface="+mn-ea"/>
              </a:rPr>
              <a:t>printf</a:t>
            </a:r>
            <a:r>
              <a:rPr lang="zh-CN" altLang="en-US" sz="1600" b="1" dirty="0">
                <a:latin typeface="+mn-ea"/>
              </a:rPr>
              <a:t>的基本理解</a:t>
            </a:r>
          </a:p>
          <a:p>
            <a:pPr algn="l" eaLnBrk="1" hangingPunct="1"/>
            <a:r>
              <a:rPr lang="zh-CN" altLang="en-US" sz="1600" b="1" dirty="0">
                <a:latin typeface="+mn-ea"/>
              </a:rPr>
              <a:t>  形式：</a:t>
            </a:r>
            <a:r>
              <a:rPr lang="en-US" altLang="zh-CN" sz="1600" b="1" dirty="0" err="1">
                <a:latin typeface="+mn-ea"/>
              </a:rPr>
              <a:t>printf</a:t>
            </a:r>
            <a:r>
              <a:rPr lang="en-US" altLang="zh-CN" sz="1600" b="1" dirty="0">
                <a:latin typeface="+mn-ea"/>
              </a:rPr>
              <a:t>(</a:t>
            </a:r>
            <a:r>
              <a:rPr lang="zh-CN" altLang="en-US" sz="1600" b="1" dirty="0">
                <a:latin typeface="+mn-ea"/>
              </a:rPr>
              <a:t>格式控制</a:t>
            </a:r>
            <a:r>
              <a:rPr lang="en-US" altLang="zh-CN" sz="1600" b="1" dirty="0">
                <a:latin typeface="+mn-ea"/>
              </a:rPr>
              <a:t>, </a:t>
            </a:r>
            <a:r>
              <a:rPr lang="zh-CN" altLang="en-US" sz="1600" b="1" dirty="0">
                <a:latin typeface="+mn-ea"/>
              </a:rPr>
              <a:t>输出表列</a:t>
            </a:r>
            <a:r>
              <a:rPr lang="en-US" altLang="zh-CN" sz="1600" b="1" dirty="0">
                <a:latin typeface="+mn-ea"/>
              </a:rPr>
              <a:t>);</a:t>
            </a:r>
            <a:endParaRPr lang="zh-CN" altLang="en-US" sz="1600" b="1" dirty="0">
              <a:latin typeface="+mn-ea"/>
            </a:endParaRPr>
          </a:p>
          <a:p>
            <a:pPr algn="l" eaLnBrk="1" hangingPunct="1"/>
            <a:r>
              <a:rPr lang="zh-CN" altLang="en-US" sz="1600" b="1" dirty="0">
                <a:latin typeface="+mn-ea"/>
              </a:rPr>
              <a:t>  格式控制的内容：</a:t>
            </a:r>
          </a:p>
          <a:p>
            <a:pPr algn="l" eaLnBrk="1" hangingPunct="1"/>
            <a:r>
              <a:rPr lang="zh-CN" altLang="en-US" sz="1600" b="1" dirty="0">
                <a:latin typeface="+mn-ea"/>
              </a:rPr>
              <a:t>      格式说明：以</a:t>
            </a:r>
            <a:r>
              <a:rPr lang="en-US" altLang="zh-CN" sz="1600" b="1" dirty="0">
                <a:latin typeface="+mn-ea"/>
              </a:rPr>
              <a:t>%</a:t>
            </a:r>
            <a:r>
              <a:rPr lang="zh-CN" altLang="en-US" sz="1600" b="1" dirty="0">
                <a:latin typeface="+mn-ea"/>
              </a:rPr>
              <a:t>开始</a:t>
            </a:r>
            <a:r>
              <a:rPr lang="en-US" altLang="zh-CN" sz="1600" b="1" dirty="0">
                <a:latin typeface="+mn-ea"/>
              </a:rPr>
              <a:t>+</a:t>
            </a:r>
            <a:r>
              <a:rPr lang="zh-CN" altLang="en-US" sz="1600" b="1" dirty="0">
                <a:latin typeface="+mn-ea"/>
              </a:rPr>
              <a:t>格式字符</a:t>
            </a:r>
            <a:r>
              <a:rPr lang="en-US" altLang="zh-CN" sz="1600" b="1" dirty="0">
                <a:latin typeface="+mn-ea"/>
              </a:rPr>
              <a:t>,</a:t>
            </a:r>
            <a:r>
              <a:rPr lang="zh-CN" altLang="en-US" sz="1600" b="1" dirty="0">
                <a:latin typeface="+mn-ea"/>
              </a:rPr>
              <a:t>表示按格式输出</a:t>
            </a:r>
          </a:p>
          <a:p>
            <a:pPr algn="l" eaLnBrk="1" hangingPunct="1"/>
            <a:r>
              <a:rPr lang="zh-CN" altLang="en-US" sz="1600" b="1" dirty="0">
                <a:latin typeface="+mn-ea"/>
              </a:rPr>
              <a:t>      普通字符</a:t>
            </a:r>
            <a:r>
              <a:rPr lang="en-US" altLang="zh-CN" sz="1600" b="1" dirty="0">
                <a:solidFill>
                  <a:srgbClr val="FF0000"/>
                </a:solidFill>
                <a:latin typeface="+mn-ea"/>
              </a:rPr>
              <a:t>(</a:t>
            </a:r>
            <a:r>
              <a:rPr lang="zh-CN" altLang="en-US" sz="1600" b="1" dirty="0">
                <a:solidFill>
                  <a:srgbClr val="FF0000"/>
                </a:solidFill>
                <a:latin typeface="+mn-ea"/>
              </a:rPr>
              <a:t>含转义符</a:t>
            </a:r>
            <a:r>
              <a:rPr lang="en-US" altLang="zh-CN" sz="1600" b="1" dirty="0">
                <a:solidFill>
                  <a:srgbClr val="FF0000"/>
                </a:solidFill>
                <a:latin typeface="+mn-ea"/>
              </a:rPr>
              <a:t>)</a:t>
            </a:r>
            <a:r>
              <a:rPr lang="zh-CN" altLang="en-US" sz="1600" b="1" dirty="0">
                <a:latin typeface="+mn-ea"/>
              </a:rPr>
              <a:t>：原样输出</a:t>
            </a:r>
          </a:p>
          <a:p>
            <a:pPr algn="l" eaLnBrk="1" hangingPunct="1"/>
            <a:r>
              <a:rPr lang="zh-CN" altLang="en-US" sz="1600" b="1" dirty="0">
                <a:latin typeface="+mn-ea"/>
              </a:rPr>
              <a:t>  输出表列：</a:t>
            </a:r>
          </a:p>
          <a:p>
            <a:pPr algn="l" eaLnBrk="1" hangingPunct="1"/>
            <a:r>
              <a:rPr lang="zh-CN" altLang="en-US" sz="1600" b="1" dirty="0">
                <a:latin typeface="+mn-ea"/>
              </a:rPr>
              <a:t>      要输出的数据（常量、变量、表达式、函数）</a:t>
            </a:r>
            <a:endParaRPr lang="en-US" altLang="zh-CN" sz="1600" b="1" dirty="0">
              <a:latin typeface="+mn-ea"/>
            </a:endParaRPr>
          </a:p>
          <a:p>
            <a:pPr algn="l" eaLnBrk="1" hangingPunct="1"/>
            <a:r>
              <a:rPr lang="en-US" altLang="zh-CN" sz="1600" b="1" dirty="0">
                <a:latin typeface="+mn-ea"/>
              </a:rPr>
              <a:t>  </a:t>
            </a:r>
            <a:r>
              <a:rPr lang="zh-CN" altLang="en-US" sz="1600" b="1" dirty="0">
                <a:latin typeface="+mn-ea"/>
              </a:rPr>
              <a:t>常用的格式符种类：</a:t>
            </a:r>
            <a:endParaRPr lang="en-US" altLang="zh-CN" sz="1600" b="1" dirty="0">
              <a:latin typeface="+mn-ea"/>
            </a:endParaRPr>
          </a:p>
          <a:p>
            <a:pPr algn="l" eaLnBrk="1" hangingPunct="1"/>
            <a:endParaRPr lang="en-US" altLang="zh-CN" sz="1600" b="1" dirty="0">
              <a:latin typeface="+mn-ea"/>
            </a:endParaRPr>
          </a:p>
        </p:txBody>
      </p:sp>
      <p:graphicFrame>
        <p:nvGraphicFramePr>
          <p:cNvPr id="6" name="Group 3">
            <a:extLst>
              <a:ext uri="{FF2B5EF4-FFF2-40B4-BE49-F238E27FC236}">
                <a16:creationId xmlns:a16="http://schemas.microsoft.com/office/drawing/2014/main" id="{D00FE6B9-8357-4D3F-8094-C40EEB5468D5}"/>
              </a:ext>
            </a:extLst>
          </p:cNvPr>
          <p:cNvGraphicFramePr>
            <a:graphicFrameLocks noGrp="1"/>
          </p:cNvGraphicFramePr>
          <p:nvPr>
            <p:extLst>
              <p:ext uri="{D42A27DB-BD31-4B8C-83A1-F6EECF244321}">
                <p14:modId xmlns:p14="http://schemas.microsoft.com/office/powerpoint/2010/main" val="3948540223"/>
              </p:ext>
            </p:extLst>
          </p:nvPr>
        </p:nvGraphicFramePr>
        <p:xfrm>
          <a:off x="831175" y="3380798"/>
          <a:ext cx="4703440" cy="3017520"/>
        </p:xfrm>
        <a:graphic>
          <a:graphicData uri="http://schemas.openxmlformats.org/drawingml/2006/table">
            <a:tbl>
              <a:tblPr/>
              <a:tblGrid>
                <a:gridCol w="641527">
                  <a:extLst>
                    <a:ext uri="{9D8B030D-6E8A-4147-A177-3AD203B41FA5}">
                      <a16:colId xmlns:a16="http://schemas.microsoft.com/office/drawing/2014/main" val="20000"/>
                    </a:ext>
                  </a:extLst>
                </a:gridCol>
                <a:gridCol w="4061913">
                  <a:extLst>
                    <a:ext uri="{9D8B030D-6E8A-4147-A177-3AD203B41FA5}">
                      <a16:colId xmlns:a16="http://schemas.microsoft.com/office/drawing/2014/main" val="20001"/>
                    </a:ext>
                  </a:extLst>
                </a:gridCol>
              </a:tblGrid>
              <a:tr h="1946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宋体" pitchFamily="2" charset="-122"/>
                          <a:ea typeface="宋体" pitchFamily="2" charset="-122"/>
                        </a:rPr>
                        <a:t>d, </a:t>
                      </a:r>
                      <a:r>
                        <a:rPr kumimoji="1" lang="en-US" altLang="zh-CN" sz="1600" b="1" i="0" u="none" strike="noStrike" cap="none" normalizeH="0" baseline="0" dirty="0" err="1">
                          <a:ln>
                            <a:noFill/>
                          </a:ln>
                          <a:solidFill>
                            <a:schemeClr val="tx1"/>
                          </a:solidFill>
                          <a:effectLst/>
                          <a:latin typeface="宋体" pitchFamily="2" charset="-122"/>
                          <a:ea typeface="宋体" pitchFamily="2" charset="-122"/>
                        </a:rPr>
                        <a:t>i</a:t>
                      </a:r>
                      <a:endParaRPr kumimoji="1" lang="en-US" altLang="zh-CN" sz="1600" b="1" i="0" u="none" strike="noStrike" cap="none" normalizeH="0" baseline="0" dirty="0">
                        <a:ln>
                          <a:noFill/>
                        </a:ln>
                        <a:solidFill>
                          <a:schemeClr val="tx1"/>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带符号的十进制形式整数</a:t>
                      </a:r>
                      <a:r>
                        <a:rPr kumimoji="1" lang="en-US" altLang="zh-CN" sz="1600" b="1" i="0" u="none" strike="noStrike" cap="none" normalizeH="0" baseline="0" dirty="0">
                          <a:ln>
                            <a:noFill/>
                          </a:ln>
                          <a:solidFill>
                            <a:schemeClr val="tx1"/>
                          </a:solidFill>
                          <a:effectLst/>
                          <a:latin typeface="宋体" pitchFamily="2" charset="-122"/>
                          <a:ea typeface="宋体" pitchFamily="2" charset="-122"/>
                        </a:rPr>
                        <a:t>(</a:t>
                      </a:r>
                      <a:r>
                        <a:rPr kumimoji="1" lang="zh-CN" altLang="en-US" sz="1600" b="1" i="0" u="none" strike="noStrike" cap="none" normalizeH="0" baseline="0" dirty="0">
                          <a:ln>
                            <a:noFill/>
                          </a:ln>
                          <a:solidFill>
                            <a:schemeClr val="tx1"/>
                          </a:solidFill>
                          <a:effectLst/>
                          <a:latin typeface="宋体" pitchFamily="2" charset="-122"/>
                          <a:ea typeface="宋体" pitchFamily="2" charset="-122"/>
                        </a:rPr>
                        <a:t>正数不带</a:t>
                      </a:r>
                      <a:r>
                        <a:rPr kumimoji="1" lang="en-US" altLang="zh-CN" sz="1600" b="1" i="0" u="none" strike="noStrike" cap="none" normalizeH="0" baseline="0" dirty="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6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八进制无符号形式输出整数</a:t>
                      </a:r>
                      <a:r>
                        <a:rPr kumimoji="1" lang="en-US" altLang="zh-CN" sz="1600" b="1" i="0" u="none" strike="noStrike" cap="none" normalizeH="0" baseline="0" dirty="0">
                          <a:ln>
                            <a:noFill/>
                          </a:ln>
                          <a:solidFill>
                            <a:schemeClr val="tx1"/>
                          </a:solidFill>
                          <a:effectLst/>
                          <a:latin typeface="宋体" pitchFamily="2" charset="-122"/>
                          <a:ea typeface="宋体" pitchFamily="2" charset="-122"/>
                        </a:rPr>
                        <a:t>(</a:t>
                      </a:r>
                      <a:r>
                        <a:rPr kumimoji="1" lang="zh-CN" altLang="en-US" sz="1600" b="1" i="0" u="none" strike="noStrike" cap="none" normalizeH="0" baseline="0" dirty="0">
                          <a:ln>
                            <a:noFill/>
                          </a:ln>
                          <a:solidFill>
                            <a:schemeClr val="tx1"/>
                          </a:solidFill>
                          <a:effectLst/>
                          <a:latin typeface="宋体" pitchFamily="2" charset="-122"/>
                          <a:ea typeface="宋体" pitchFamily="2" charset="-122"/>
                        </a:rPr>
                        <a:t>不带前导</a:t>
                      </a:r>
                      <a:r>
                        <a:rPr kumimoji="1" lang="en-US" altLang="zh-CN" sz="1600" b="1" i="0" u="none" strike="noStrike" cap="none" normalizeH="0" baseline="0" dirty="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46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x,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十六进制无符号形式输出整数</a:t>
                      </a:r>
                      <a:r>
                        <a:rPr kumimoji="1" lang="en-US" altLang="zh-CN" sz="1600" b="1" i="0" u="none" strike="noStrike" cap="none" normalizeH="0" baseline="0" dirty="0">
                          <a:ln>
                            <a:noFill/>
                          </a:ln>
                          <a:solidFill>
                            <a:schemeClr val="tx1"/>
                          </a:solidFill>
                          <a:effectLst/>
                          <a:latin typeface="宋体" pitchFamily="2" charset="-122"/>
                          <a:ea typeface="宋体" pitchFamily="2" charset="-122"/>
                        </a:rPr>
                        <a:t>(</a:t>
                      </a:r>
                      <a:r>
                        <a:rPr kumimoji="1" lang="zh-CN" altLang="en-US" sz="1600" b="1" i="0" u="none" strike="noStrike" cap="none" normalizeH="0" baseline="0" dirty="0">
                          <a:ln>
                            <a:noFill/>
                          </a:ln>
                          <a:solidFill>
                            <a:schemeClr val="tx1"/>
                          </a:solidFill>
                          <a:effectLst/>
                          <a:latin typeface="宋体" pitchFamily="2" charset="-122"/>
                          <a:ea typeface="宋体" pitchFamily="2" charset="-122"/>
                        </a:rPr>
                        <a:t>不带前导</a:t>
                      </a:r>
                      <a:r>
                        <a:rPr kumimoji="1" lang="en-US" altLang="zh-CN" sz="1600" b="1" i="0" u="none" strike="noStrike" cap="none" normalizeH="0" baseline="0" dirty="0">
                          <a:ln>
                            <a:noFill/>
                          </a:ln>
                          <a:solidFill>
                            <a:schemeClr val="tx1"/>
                          </a:solidFill>
                          <a:effectLst/>
                          <a:latin typeface="宋体" pitchFamily="2" charset="-122"/>
                          <a:ea typeface="宋体" pitchFamily="2" charset="-122"/>
                        </a:rPr>
                        <a:t>0x)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46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十进制无符号形式输出整数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46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以字符形式输出</a:t>
                      </a:r>
                      <a:r>
                        <a:rPr kumimoji="1" lang="en-US" altLang="zh-CN" sz="1600" b="1" i="0" u="none" strike="noStrike" cap="none" normalizeH="0" baseline="0" dirty="0">
                          <a:ln>
                            <a:noFill/>
                          </a:ln>
                          <a:solidFill>
                            <a:schemeClr val="tx1"/>
                          </a:solidFill>
                          <a:effectLst/>
                          <a:latin typeface="宋体" pitchFamily="2" charset="-122"/>
                          <a:ea typeface="宋体" pitchFamily="2" charset="-122"/>
                        </a:rPr>
                        <a:t>(</a:t>
                      </a:r>
                      <a:r>
                        <a:rPr kumimoji="1" lang="zh-CN" altLang="en-US" sz="1600" b="1" i="0" u="none" strike="noStrike" cap="none" normalizeH="0" baseline="0" dirty="0">
                          <a:ln>
                            <a:noFill/>
                          </a:ln>
                          <a:solidFill>
                            <a:schemeClr val="tx1"/>
                          </a:solidFill>
                          <a:effectLst/>
                          <a:latin typeface="宋体" pitchFamily="2" charset="-122"/>
                          <a:ea typeface="宋体" pitchFamily="2" charset="-122"/>
                        </a:rPr>
                        <a:t>一个字符</a:t>
                      </a:r>
                      <a:r>
                        <a:rPr kumimoji="1" lang="en-US" altLang="zh-CN" sz="1600" b="1" i="0" u="none" strike="noStrike" cap="none" normalizeH="0" baseline="0" dirty="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46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输出字符串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46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以小数形式输出浮点数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46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e, 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以指数形式输出浮点数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46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g, 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从</a:t>
                      </a:r>
                      <a:r>
                        <a:rPr kumimoji="1" lang="en-US" altLang="zh-CN" sz="1600" b="1" i="0" u="none" strike="noStrike" cap="none" normalizeH="0" baseline="0" dirty="0">
                          <a:ln>
                            <a:noFill/>
                          </a:ln>
                          <a:solidFill>
                            <a:schemeClr val="tx1"/>
                          </a:solidFill>
                          <a:effectLst/>
                          <a:latin typeface="宋体" pitchFamily="2" charset="-122"/>
                          <a:ea typeface="宋体" pitchFamily="2" charset="-122"/>
                        </a:rPr>
                        <a:t>f</a:t>
                      </a:r>
                      <a:r>
                        <a:rPr kumimoji="1" lang="zh-CN" altLang="en-US" sz="1600" b="1" i="0" u="none" strike="noStrike" cap="none" normalizeH="0" baseline="0" dirty="0">
                          <a:ln>
                            <a:noFill/>
                          </a:ln>
                          <a:solidFill>
                            <a:schemeClr val="tx1"/>
                          </a:solidFill>
                          <a:effectLst/>
                          <a:latin typeface="宋体" pitchFamily="2" charset="-122"/>
                          <a:ea typeface="宋体" pitchFamily="2" charset="-122"/>
                        </a:rPr>
                        <a:t>，</a:t>
                      </a:r>
                      <a:r>
                        <a:rPr kumimoji="1" lang="en-US" altLang="zh-CN" sz="1600" b="1" i="0" u="none" strike="noStrike" cap="none" normalizeH="0" baseline="0" dirty="0">
                          <a:ln>
                            <a:noFill/>
                          </a:ln>
                          <a:solidFill>
                            <a:schemeClr val="tx1"/>
                          </a:solidFill>
                          <a:effectLst/>
                          <a:latin typeface="宋体" pitchFamily="2" charset="-122"/>
                          <a:ea typeface="宋体" pitchFamily="2" charset="-122"/>
                        </a:rPr>
                        <a:t>e</a:t>
                      </a:r>
                      <a:r>
                        <a:rPr kumimoji="1" lang="zh-CN" altLang="en-US" sz="1600" b="1" i="0" u="none" strike="noStrike" cap="none" normalizeH="0" baseline="0" dirty="0">
                          <a:ln>
                            <a:noFill/>
                          </a:ln>
                          <a:solidFill>
                            <a:schemeClr val="tx1"/>
                          </a:solidFill>
                          <a:effectLst/>
                          <a:latin typeface="宋体" pitchFamily="2" charset="-122"/>
                          <a:ea typeface="宋体" pitchFamily="2" charset="-122"/>
                        </a:rPr>
                        <a:t>中选择宽度较短的形式输出浮点数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7" name="Group 27">
            <a:extLst>
              <a:ext uri="{FF2B5EF4-FFF2-40B4-BE49-F238E27FC236}">
                <a16:creationId xmlns:a16="http://schemas.microsoft.com/office/drawing/2014/main" id="{93C5F45F-5C25-4060-81EF-81F7098D4016}"/>
              </a:ext>
            </a:extLst>
          </p:cNvPr>
          <p:cNvGraphicFramePr>
            <a:graphicFrameLocks noGrp="1"/>
          </p:cNvGraphicFramePr>
          <p:nvPr>
            <p:extLst>
              <p:ext uri="{D42A27DB-BD31-4B8C-83A1-F6EECF244321}">
                <p14:modId xmlns:p14="http://schemas.microsoft.com/office/powerpoint/2010/main" val="1731116982"/>
              </p:ext>
            </p:extLst>
          </p:nvPr>
        </p:nvGraphicFramePr>
        <p:xfrm>
          <a:off x="5874478" y="3380798"/>
          <a:ext cx="4248472" cy="1926352"/>
        </p:xfrm>
        <a:graphic>
          <a:graphicData uri="http://schemas.openxmlformats.org/drawingml/2006/table">
            <a:tbl>
              <a:tblPr/>
              <a:tblGrid>
                <a:gridCol w="1080120">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tblGrid>
              <a:tr h="1458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字母</a:t>
                      </a:r>
                      <a:r>
                        <a:rPr kumimoji="1" lang="en-US" altLang="zh-CN" sz="1600" b="1" i="0" u="none" strike="noStrike" cap="none" normalizeH="0" baseline="0" dirty="0">
                          <a:ln>
                            <a:noFill/>
                          </a:ln>
                          <a:solidFill>
                            <a:schemeClr val="tx1"/>
                          </a:solidFill>
                          <a:effectLst/>
                          <a:latin typeface="宋体" pitchFamily="2" charset="-122"/>
                          <a:ea typeface="宋体" pitchFamily="2" charset="-122"/>
                        </a:rPr>
                        <a:t>l</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字母</a:t>
                      </a:r>
                      <a:r>
                        <a:rPr kumimoji="1" lang="en-US" altLang="zh-CN" sz="1600" b="1" i="0" u="none" strike="noStrike" cap="none" normalizeH="0" baseline="0" dirty="0">
                          <a:ln>
                            <a:noFill/>
                          </a:ln>
                          <a:solidFill>
                            <a:schemeClr val="tx1"/>
                          </a:solidFill>
                          <a:effectLst/>
                          <a:latin typeface="宋体" pitchFamily="2" charset="-122"/>
                          <a:ea typeface="宋体" pitchFamily="2" charset="-122"/>
                        </a:rPr>
                        <a:t>h</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表示长整型整数，用于</a:t>
                      </a:r>
                      <a:r>
                        <a:rPr kumimoji="1" lang="en-US" altLang="zh-CN" sz="1600" b="1" i="0" u="none" strike="noStrike" cap="none" normalizeH="0" baseline="0" dirty="0" err="1">
                          <a:ln>
                            <a:noFill/>
                          </a:ln>
                          <a:solidFill>
                            <a:schemeClr val="tx1"/>
                          </a:solidFill>
                          <a:effectLst/>
                          <a:latin typeface="宋体" pitchFamily="2" charset="-122"/>
                          <a:ea typeface="宋体" pitchFamily="2" charset="-122"/>
                        </a:rPr>
                        <a:t>d,o,x,u</a:t>
                      </a:r>
                      <a:r>
                        <a:rPr kumimoji="1" lang="zh-CN" altLang="en-US" sz="1600" b="1" i="0" u="none" strike="noStrike" cap="none" normalizeH="0" baseline="0" dirty="0">
                          <a:ln>
                            <a:noFill/>
                          </a:ln>
                          <a:solidFill>
                            <a:schemeClr val="tx1"/>
                          </a:solidFill>
                          <a:effectLst/>
                          <a:latin typeface="宋体" pitchFamily="2" charset="-122"/>
                          <a:ea typeface="宋体" pitchFamily="2" charset="-122"/>
                        </a:rPr>
                        <a:t>前</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表示短整型整数，用于</a:t>
                      </a:r>
                      <a:r>
                        <a:rPr kumimoji="1" lang="en-US" altLang="zh-CN" sz="1600" b="1" i="0" u="none" strike="noStrike" cap="none" normalizeH="0" baseline="0" dirty="0" err="1">
                          <a:ln>
                            <a:noFill/>
                          </a:ln>
                          <a:solidFill>
                            <a:schemeClr val="tx1"/>
                          </a:solidFill>
                          <a:effectLst/>
                          <a:latin typeface="宋体" pitchFamily="2" charset="-122"/>
                          <a:ea typeface="宋体" pitchFamily="2" charset="-122"/>
                        </a:rPr>
                        <a:t>d,o,x,u</a:t>
                      </a:r>
                      <a:r>
                        <a:rPr kumimoji="1" lang="zh-CN" altLang="en-US" sz="1600" b="1" i="0" u="none" strike="noStrike" cap="none" normalizeH="0" baseline="0" dirty="0">
                          <a:ln>
                            <a:noFill/>
                          </a:ln>
                          <a:solidFill>
                            <a:schemeClr val="tx1"/>
                          </a:solidFill>
                          <a:effectLst/>
                          <a:latin typeface="宋体" pitchFamily="2" charset="-122"/>
                          <a:ea typeface="宋体" pitchFamily="2" charset="-122"/>
                        </a:rPr>
                        <a:t>前</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正整数</a:t>
                      </a:r>
                      <a:r>
                        <a:rPr kumimoji="1" lang="en-US" altLang="zh-CN" sz="1600" b="1" i="0" u="none" strike="noStrike" cap="none" normalizeH="0" baseline="0">
                          <a:ln>
                            <a:noFill/>
                          </a:ln>
                          <a:solidFill>
                            <a:schemeClr val="tx1"/>
                          </a:solidFill>
                          <a:effectLst/>
                          <a:latin typeface="宋体" pitchFamily="2" charset="-122"/>
                          <a:ea typeface="宋体" pitchFamily="2" charset="-122"/>
                        </a:rPr>
                        <a:t>m</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表示输出数据的宽度</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58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正整数</a:t>
                      </a:r>
                      <a:r>
                        <a:rPr kumimoji="1" lang="en-US" altLang="zh-CN" sz="1600" b="1" i="0" u="none" strike="noStrike" cap="none" normalizeH="0" baseline="0" dirty="0">
                          <a:ln>
                            <a:noFill/>
                          </a:ln>
                          <a:solidFill>
                            <a:schemeClr val="tx1"/>
                          </a:solidFill>
                          <a:effectLst/>
                          <a:latin typeface="宋体" pitchFamily="2" charset="-122"/>
                          <a:ea typeface="宋体" pitchFamily="2" charset="-122"/>
                        </a:rPr>
                        <a:t>.n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对浮点数，表示</a:t>
                      </a:r>
                      <a:r>
                        <a:rPr kumimoji="1" lang="en-US" altLang="zh-CN" sz="1600" b="1" i="0" u="none" strike="noStrike" cap="none" normalizeH="0" baseline="0" dirty="0">
                          <a:ln>
                            <a:noFill/>
                          </a:ln>
                          <a:solidFill>
                            <a:schemeClr val="tx1"/>
                          </a:solidFill>
                          <a:effectLst/>
                          <a:latin typeface="宋体" pitchFamily="2" charset="-122"/>
                          <a:ea typeface="宋体" pitchFamily="2" charset="-122"/>
                        </a:rPr>
                        <a:t>n</a:t>
                      </a:r>
                      <a:r>
                        <a:rPr kumimoji="1" lang="zh-CN" altLang="en-US" sz="1600" b="1" i="0" u="none" strike="noStrike" cap="none" normalizeH="0" baseline="0" dirty="0">
                          <a:ln>
                            <a:noFill/>
                          </a:ln>
                          <a:solidFill>
                            <a:schemeClr val="tx1"/>
                          </a:solidFill>
                          <a:effectLst/>
                          <a:latin typeface="宋体" pitchFamily="2" charset="-122"/>
                          <a:ea typeface="宋体" pitchFamily="2" charset="-122"/>
                        </a:rPr>
                        <a:t>位小数</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对字符串，表示前</a:t>
                      </a:r>
                      <a:r>
                        <a:rPr kumimoji="1" lang="en-US" altLang="zh-CN" sz="1600" b="1" i="0" u="none" strike="noStrike" cap="none" normalizeH="0" baseline="0" dirty="0">
                          <a:ln>
                            <a:noFill/>
                          </a:ln>
                          <a:solidFill>
                            <a:schemeClr val="tx1"/>
                          </a:solidFill>
                          <a:effectLst/>
                          <a:latin typeface="宋体" pitchFamily="2" charset="-122"/>
                          <a:ea typeface="宋体" pitchFamily="2" charset="-122"/>
                        </a:rPr>
                        <a:t>n</a:t>
                      </a:r>
                      <a:r>
                        <a:rPr kumimoji="1" lang="zh-CN" altLang="en-US" sz="1600" b="1" i="0" u="none" strike="noStrike" cap="none" normalizeH="0" baseline="0" dirty="0">
                          <a:ln>
                            <a:noFill/>
                          </a:ln>
                          <a:solidFill>
                            <a:schemeClr val="tx1"/>
                          </a:solidFill>
                          <a:effectLst/>
                          <a:latin typeface="宋体" pitchFamily="2" charset="-122"/>
                          <a:ea typeface="宋体" pitchFamily="2" charset="-122"/>
                        </a:rPr>
                        <a:t>个字符</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宋体" pitchFamily="2" charset="-122"/>
                          <a:ea typeface="宋体" pitchFamily="2" charset="-122"/>
                        </a:rPr>
                        <a:t>-</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输出左对齐</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矩形 3">
            <a:extLst>
              <a:ext uri="{FF2B5EF4-FFF2-40B4-BE49-F238E27FC236}">
                <a16:creationId xmlns:a16="http://schemas.microsoft.com/office/drawing/2014/main" id="{63218114-31B3-49A2-B191-8D108F96CF06}"/>
              </a:ext>
            </a:extLst>
          </p:cNvPr>
          <p:cNvSpPr/>
          <p:nvPr/>
        </p:nvSpPr>
        <p:spPr bwMode="auto">
          <a:xfrm>
            <a:off x="813999" y="2987098"/>
            <a:ext cx="4712677" cy="3639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600" b="1" dirty="0" err="1">
                <a:latin typeface="+mn-ea"/>
              </a:rPr>
              <a:t>printf</a:t>
            </a:r>
            <a:r>
              <a:rPr lang="zh-CN" altLang="en-US" sz="1600" b="1" dirty="0">
                <a:latin typeface="+mn-ea"/>
              </a:rPr>
              <a:t>所用的</a:t>
            </a:r>
            <a:r>
              <a:rPr lang="zh-CN" altLang="en-US" sz="1600" b="1" dirty="0">
                <a:solidFill>
                  <a:srgbClr val="FF0000"/>
                </a:solidFill>
                <a:latin typeface="+mn-ea"/>
              </a:rPr>
              <a:t>格式字符</a:t>
            </a:r>
            <a:r>
              <a:rPr lang="zh-CN" altLang="en-US" sz="1600" b="1" dirty="0">
                <a:latin typeface="+mn-ea"/>
              </a:rPr>
              <a:t>的种类：</a:t>
            </a:r>
            <a:endParaRPr kumimoji="1" lang="zh-CN" altLang="en-US" sz="1600" b="0" i="0" u="none" strike="noStrike" cap="none" normalizeH="0" baseline="0" dirty="0">
              <a:ln>
                <a:noFill/>
              </a:ln>
              <a:solidFill>
                <a:schemeClr val="tx1"/>
              </a:solidFill>
              <a:effectLst/>
              <a:latin typeface="Times New Roman" pitchFamily="18" charset="0"/>
              <a:ea typeface="宋体" pitchFamily="2" charset="-122"/>
            </a:endParaRPr>
          </a:p>
        </p:txBody>
      </p:sp>
      <p:sp>
        <p:nvSpPr>
          <p:cNvPr id="9" name="矩形 8">
            <a:extLst>
              <a:ext uri="{FF2B5EF4-FFF2-40B4-BE49-F238E27FC236}">
                <a16:creationId xmlns:a16="http://schemas.microsoft.com/office/drawing/2014/main" id="{19C5C001-DC0F-4005-8223-90E8503C2D11}"/>
              </a:ext>
            </a:extLst>
          </p:cNvPr>
          <p:cNvSpPr/>
          <p:nvPr/>
        </p:nvSpPr>
        <p:spPr bwMode="auto">
          <a:xfrm>
            <a:off x="5874479" y="2987098"/>
            <a:ext cx="4248472" cy="3639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err="1">
                <a:latin typeface="+mn-ea"/>
              </a:rPr>
              <a:t>printf</a:t>
            </a:r>
            <a:r>
              <a:rPr lang="zh-CN" altLang="en-US" sz="1600" b="1" dirty="0">
                <a:latin typeface="+mn-ea"/>
              </a:rPr>
              <a:t>所用的</a:t>
            </a:r>
            <a:r>
              <a:rPr lang="zh-CN" altLang="en-US" sz="1600" b="1" dirty="0">
                <a:solidFill>
                  <a:srgbClr val="FF0000"/>
                </a:solidFill>
                <a:latin typeface="+mn-ea"/>
              </a:rPr>
              <a:t>附加格式字符</a:t>
            </a:r>
            <a:r>
              <a:rPr lang="zh-CN" altLang="en-US" sz="1600" b="1" dirty="0">
                <a:latin typeface="+mn-ea"/>
              </a:rPr>
              <a:t>的种类：</a:t>
            </a:r>
            <a:endParaRPr lang="en-US" altLang="zh-CN" sz="1600" b="1" dirty="0">
              <a:latin typeface="+mn-ea"/>
            </a:endParaRPr>
          </a:p>
        </p:txBody>
      </p:sp>
      <p:sp>
        <p:nvSpPr>
          <p:cNvPr id="8" name="椭圆 7">
            <a:extLst>
              <a:ext uri="{FF2B5EF4-FFF2-40B4-BE49-F238E27FC236}">
                <a16:creationId xmlns:a16="http://schemas.microsoft.com/office/drawing/2014/main" id="{E7936242-5FE7-4111-9506-8964CB3C6B2F}"/>
              </a:ext>
            </a:extLst>
          </p:cNvPr>
          <p:cNvSpPr/>
          <p:nvPr/>
        </p:nvSpPr>
        <p:spPr bwMode="auto">
          <a:xfrm>
            <a:off x="9730937" y="6062498"/>
            <a:ext cx="2084332" cy="49070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dirty="0">
                <a:solidFill>
                  <a:srgbClr val="FF0000"/>
                </a:solidFill>
                <a:latin typeface="Times New Roman" pitchFamily="18" charset="0"/>
                <a:ea typeface="宋体" pitchFamily="2" charset="-122"/>
              </a:rPr>
              <a:t>本页不用作答</a:t>
            </a:r>
            <a:endParaRPr kumimoji="1" lang="zh-CN" altLang="en-US" sz="1600" b="1" i="0" u="none" strike="noStrike" cap="none" normalizeH="0" baseline="0" dirty="0">
              <a:ln>
                <a:noFill/>
              </a:ln>
              <a:solidFill>
                <a:srgbClr val="FF0000"/>
              </a:solidFill>
              <a:effectLst/>
              <a:latin typeface="Times New Roman" pitchFamily="18" charset="0"/>
              <a:ea typeface="宋体" pitchFamily="2" charset="-122"/>
            </a:endParaRPr>
          </a:p>
        </p:txBody>
      </p:sp>
    </p:spTree>
    <p:extLst>
      <p:ext uri="{BB962C8B-B14F-4D97-AF65-F5344CB8AC3E}">
        <p14:creationId xmlns:p14="http://schemas.microsoft.com/office/powerpoint/2010/main" val="47413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格式化输出函数</a:t>
            </a:r>
            <a:r>
              <a:rPr lang="en-US" altLang="zh-CN" sz="1600" b="1" dirty="0" err="1">
                <a:latin typeface="+mn-ea"/>
              </a:rPr>
              <a:t>printf</a:t>
            </a:r>
            <a:r>
              <a:rPr lang="zh-CN" altLang="en-US" sz="1600" b="1" dirty="0">
                <a:latin typeface="+mn-ea"/>
              </a:rPr>
              <a:t>的基本理解</a:t>
            </a:r>
          </a:p>
          <a:p>
            <a:pPr algn="l" eaLnBrk="1" hangingPunct="1"/>
            <a:r>
              <a:rPr lang="en-US" altLang="zh-CN" sz="1600" b="1" dirty="0">
                <a:latin typeface="+mn-ea"/>
              </a:rPr>
              <a:t>   A.</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a=10, b=5;</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 b=%d\n",</a:t>
            </a:r>
            <a:r>
              <a:rPr kumimoji="1" lang="en-US" altLang="zh-CN" sz="1600" b="1" dirty="0" err="1">
                <a:solidFill>
                  <a:srgbClr val="000000"/>
                </a:solidFill>
                <a:latin typeface="+mn-ea"/>
              </a:rPr>
              <a:t>a,b</a:t>
            </a:r>
            <a:r>
              <a:rPr kumimoji="1" lang="en-US" altLang="zh-CN" sz="1600" b="1" dirty="0">
                <a:solidFill>
                  <a:srgbClr val="000000"/>
                </a:solidFill>
                <a:latin typeface="+mn-ea"/>
              </a:rPr>
              <a:t>);</a:t>
            </a:r>
            <a:endParaRPr kumimoji="1" lang="en-US" altLang="zh-CN" sz="1600" b="1" dirty="0">
              <a:solidFill>
                <a:srgbClr val="FF0000"/>
              </a:solidFill>
              <a:latin typeface="+mn-ea"/>
            </a:endParaRP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("Hello, Welcome!\n");</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("Hello, Welcome\x21\n");</a:t>
            </a:r>
            <a:endParaRPr kumimoji="1" lang="en-US" altLang="zh-CN" sz="1600" b="1" dirty="0">
              <a:solidFill>
                <a:srgbClr val="FF0000"/>
              </a:solidFill>
              <a:latin typeface="+mn-ea"/>
            </a:endParaRP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5" name="矩形 4">
            <a:extLst>
              <a:ext uri="{FF2B5EF4-FFF2-40B4-BE49-F238E27FC236}">
                <a16:creationId xmlns:a16="http://schemas.microsoft.com/office/drawing/2014/main" id="{E4C23B5A-A0F8-45DD-A85D-EEEA057043FC}"/>
              </a:ext>
            </a:extLst>
          </p:cNvPr>
          <p:cNvSpPr/>
          <p:nvPr/>
        </p:nvSpPr>
        <p:spPr bwMode="auto">
          <a:xfrm>
            <a:off x="592114" y="4452270"/>
            <a:ext cx="4147127" cy="20818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mn-ea"/>
              </a:rPr>
              <a:t>运行结果：</a:t>
            </a:r>
            <a:endParaRPr kumimoji="1" lang="en-US" altLang="zh-CN" sz="1600" b="1" i="0" u="none" strike="noStrike" cap="none" normalizeH="0" baseline="0" dirty="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mn-ea"/>
              </a:rPr>
              <a:t>\x21</a:t>
            </a:r>
            <a:r>
              <a:rPr kumimoji="1" lang="zh-CN" altLang="en-US" sz="1600" b="1" i="0" u="none" strike="noStrike" cap="none" normalizeH="0" baseline="0" dirty="0">
                <a:ln>
                  <a:noFill/>
                </a:ln>
                <a:solidFill>
                  <a:schemeClr val="tx1"/>
                </a:solidFill>
                <a:effectLst/>
                <a:latin typeface="+mn-ea"/>
              </a:rPr>
              <a:t>是</a:t>
            </a:r>
            <a:r>
              <a:rPr kumimoji="1" lang="zh-CN" altLang="en-US" sz="1600" b="1" dirty="0">
                <a:latin typeface="+mn-ea"/>
              </a:rPr>
              <a:t>哪个</a:t>
            </a:r>
            <a:r>
              <a:rPr kumimoji="1" lang="en-US" altLang="zh-CN" sz="1600" b="1" dirty="0">
                <a:latin typeface="+mn-ea"/>
              </a:rPr>
              <a:t>ASCII</a:t>
            </a:r>
            <a:r>
              <a:rPr kumimoji="1" lang="zh-CN" altLang="en-US" sz="1600" b="1" dirty="0">
                <a:latin typeface="+mn-ea"/>
              </a:rPr>
              <a:t>字符的</a:t>
            </a:r>
            <a:r>
              <a:rPr kumimoji="1" lang="en-US" altLang="zh-CN" sz="1600" b="1" dirty="0">
                <a:latin typeface="+mn-ea"/>
              </a:rPr>
              <a:t>16</a:t>
            </a:r>
            <a:r>
              <a:rPr kumimoji="1" lang="zh-CN" altLang="en-US" sz="1600" b="1" dirty="0">
                <a:latin typeface="+mn-ea"/>
              </a:rPr>
              <a:t>进制转义表示？</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mn-ea"/>
              </a:rPr>
              <a:t>                </a:t>
            </a:r>
            <a:r>
              <a:rPr kumimoji="1" lang="zh-CN" altLang="en-US" sz="1600" b="1" i="0" u="none" strike="noStrike" cap="none" normalizeH="0" baseline="0" dirty="0">
                <a:ln>
                  <a:noFill/>
                </a:ln>
                <a:solidFill>
                  <a:schemeClr val="tx1"/>
                </a:solidFill>
                <a:effectLst/>
                <a:latin typeface="+mn-ea"/>
              </a:rPr>
              <a:t>！</a:t>
            </a:r>
            <a:endParaRPr kumimoji="1" lang="en-US" altLang="zh-CN" sz="1600" b="1" i="0" u="none" strike="noStrike" cap="none" normalizeH="0" baseline="0" dirty="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dirty="0">
                <a:latin typeface="+mn-ea"/>
              </a:rPr>
              <a:t>转义符在格式控制表列中的输出形式</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dirty="0">
                <a:latin typeface="+mn-ea"/>
              </a:rPr>
              <a:t>是：</a:t>
            </a:r>
            <a:r>
              <a:rPr kumimoji="1" lang="en-US" altLang="zh-CN" sz="1600" b="1" dirty="0">
                <a:latin typeface="+mn-ea"/>
              </a:rPr>
              <a:t>__</a:t>
            </a:r>
            <a:r>
              <a:rPr kumimoji="1" lang="en-US" altLang="zh-CN" sz="1600" b="1" u="sng" dirty="0">
                <a:latin typeface="+mn-ea"/>
              </a:rPr>
              <a:t> </a:t>
            </a:r>
            <a:r>
              <a:rPr kumimoji="1" lang="zh-CN" altLang="en-US" sz="1600" b="1" u="sng" dirty="0">
                <a:latin typeface="+mn-ea"/>
              </a:rPr>
              <a:t>字符</a:t>
            </a:r>
            <a:r>
              <a:rPr kumimoji="1" lang="en-US" altLang="zh-CN" sz="1600" b="1" dirty="0">
                <a:latin typeface="+mn-ea"/>
              </a:rPr>
              <a:t>___(</a:t>
            </a:r>
            <a:r>
              <a:rPr kumimoji="1" lang="zh-CN" altLang="en-US" sz="1600" b="1" dirty="0">
                <a:latin typeface="+mn-ea"/>
              </a:rPr>
              <a:t>字符</a:t>
            </a:r>
            <a:r>
              <a:rPr kumimoji="1" lang="en-US" altLang="zh-CN" sz="1600" b="1" dirty="0">
                <a:latin typeface="+mn-ea"/>
              </a:rPr>
              <a:t>/</a:t>
            </a:r>
            <a:r>
              <a:rPr kumimoji="1" lang="zh-CN" altLang="en-US" sz="1600" b="1" dirty="0">
                <a:latin typeface="+mn-ea"/>
              </a:rPr>
              <a:t>整数</a:t>
            </a:r>
            <a:r>
              <a:rPr kumimoji="1" lang="en-US" altLang="zh-CN" sz="1600" b="1" dirty="0">
                <a:latin typeface="+mn-ea"/>
              </a:rPr>
              <a:t>/</a:t>
            </a:r>
            <a:r>
              <a:rPr kumimoji="1" lang="zh-CN" altLang="en-US" sz="1600" b="1" dirty="0">
                <a:latin typeface="+mn-ea"/>
              </a:rPr>
              <a:t>转义符</a:t>
            </a:r>
            <a:r>
              <a:rPr kumimoji="1" lang="en-US" altLang="zh-CN" sz="1600" b="1" dirty="0">
                <a:latin typeface="+mn-ea"/>
              </a:rPr>
              <a:t>)</a:t>
            </a:r>
            <a:endParaRPr kumimoji="1" lang="zh-CN" altLang="en-US" sz="1600" b="1" i="0" u="none" strike="noStrike" cap="none" normalizeH="0" baseline="0" dirty="0">
              <a:ln>
                <a:noFill/>
              </a:ln>
              <a:solidFill>
                <a:schemeClr val="tx1"/>
              </a:solidFill>
              <a:effectLst/>
              <a:latin typeface="+mn-ea"/>
            </a:endParaRPr>
          </a:p>
        </p:txBody>
      </p:sp>
      <p:sp>
        <p:nvSpPr>
          <p:cNvPr id="6" name="矩形 5">
            <a:extLst>
              <a:ext uri="{FF2B5EF4-FFF2-40B4-BE49-F238E27FC236}">
                <a16:creationId xmlns:a16="http://schemas.microsoft.com/office/drawing/2014/main" id="{990DCD52-F801-448D-A342-A399B03E22A8}"/>
              </a:ext>
            </a:extLst>
          </p:cNvPr>
          <p:cNvSpPr/>
          <p:nvPr/>
        </p:nvSpPr>
        <p:spPr bwMode="auto">
          <a:xfrm>
            <a:off x="4739241" y="1323975"/>
            <a:ext cx="6100208"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a:t>
            </a:r>
            <a:r>
              <a:rPr kumimoji="1" lang="zh-CN" altLang="en-US" sz="1600" b="1" dirty="0">
                <a:solidFill>
                  <a:srgbClr val="000000"/>
                </a:solidFill>
                <a:latin typeface="+mn-ea"/>
              </a:rPr>
              <a:t>写出与左侧程序输出完全一致的，用</a:t>
            </a:r>
            <a:r>
              <a:rPr kumimoji="1" lang="en-US" altLang="zh-CN" sz="1600" b="1" dirty="0">
                <a:solidFill>
                  <a:srgbClr val="000000"/>
                </a:solidFill>
                <a:latin typeface="+mn-ea"/>
              </a:rPr>
              <a:t>C++</a:t>
            </a:r>
            <a:r>
              <a:rPr kumimoji="1" lang="zh-CN" altLang="en-US" sz="1600" b="1" dirty="0">
                <a:solidFill>
                  <a:srgbClr val="000000"/>
                </a:solidFill>
                <a:latin typeface="+mn-ea"/>
              </a:rPr>
              <a:t>方式的</a:t>
            </a:r>
            <a:r>
              <a:rPr kumimoji="1" lang="en-US" altLang="zh-CN" sz="1600" b="1" dirty="0" err="1">
                <a:solidFill>
                  <a:srgbClr val="000000"/>
                </a:solidFill>
                <a:latin typeface="+mn-ea"/>
              </a:rPr>
              <a:t>cout</a:t>
            </a:r>
            <a:r>
              <a:rPr kumimoji="1" lang="zh-CN" altLang="en-US" sz="1600" b="1" dirty="0">
                <a:solidFill>
                  <a:srgbClr val="000000"/>
                </a:solidFill>
                <a:latin typeface="+mn-ea"/>
              </a:rPr>
              <a:t>实现的代码</a:t>
            </a: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a:t>
            </a:r>
            <a:r>
              <a:rPr kumimoji="1" lang="zh-CN" altLang="en-US" sz="1600" b="1" dirty="0">
                <a:solidFill>
                  <a:srgbClr val="000000"/>
                </a:solidFill>
                <a:latin typeface="+mn-ea"/>
              </a:rPr>
              <a:t>贴源码或截图均可</a:t>
            </a:r>
            <a:endParaRPr kumimoji="1" lang="en-US" altLang="zh-CN" sz="1600" b="1" dirty="0">
              <a:solidFill>
                <a:srgbClr val="000000"/>
              </a:solidFill>
              <a:latin typeface="+mn-ea"/>
            </a:endParaRPr>
          </a:p>
        </p:txBody>
      </p:sp>
      <p:pic>
        <p:nvPicPr>
          <p:cNvPr id="4" name="图片 3">
            <a:extLst>
              <a:ext uri="{FF2B5EF4-FFF2-40B4-BE49-F238E27FC236}">
                <a16:creationId xmlns:a16="http://schemas.microsoft.com/office/drawing/2014/main" id="{E0022D3C-D7A1-48C2-9F91-58F647DAD332}"/>
              </a:ext>
            </a:extLst>
          </p:cNvPr>
          <p:cNvPicPr>
            <a:picLocks noChangeAspect="1"/>
          </p:cNvPicPr>
          <p:nvPr/>
        </p:nvPicPr>
        <p:blipFill>
          <a:blip r:embed="rId2"/>
          <a:stretch>
            <a:fillRect/>
          </a:stretch>
        </p:blipFill>
        <p:spPr>
          <a:xfrm>
            <a:off x="1617065" y="4452270"/>
            <a:ext cx="2201079" cy="800985"/>
          </a:xfrm>
          <a:prstGeom prst="rect">
            <a:avLst/>
          </a:prstGeom>
        </p:spPr>
      </p:pic>
      <p:pic>
        <p:nvPicPr>
          <p:cNvPr id="8" name="图片 7">
            <a:extLst>
              <a:ext uri="{FF2B5EF4-FFF2-40B4-BE49-F238E27FC236}">
                <a16:creationId xmlns:a16="http://schemas.microsoft.com/office/drawing/2014/main" id="{180F747F-3EA9-42A2-AB9A-5FD98EDE8205}"/>
              </a:ext>
            </a:extLst>
          </p:cNvPr>
          <p:cNvPicPr>
            <a:picLocks noChangeAspect="1"/>
          </p:cNvPicPr>
          <p:nvPr/>
        </p:nvPicPr>
        <p:blipFill>
          <a:blip r:embed="rId3"/>
          <a:stretch>
            <a:fillRect/>
          </a:stretch>
        </p:blipFill>
        <p:spPr>
          <a:xfrm>
            <a:off x="4885823" y="1925491"/>
            <a:ext cx="4958157" cy="2334148"/>
          </a:xfrm>
          <a:prstGeom prst="rect">
            <a:avLst/>
          </a:prstGeom>
          <a:ln>
            <a:solidFill>
              <a:schemeClr val="accent1"/>
            </a:solidFill>
          </a:ln>
        </p:spPr>
      </p:pic>
      <p:pic>
        <p:nvPicPr>
          <p:cNvPr id="10" name="图片 9">
            <a:extLst>
              <a:ext uri="{FF2B5EF4-FFF2-40B4-BE49-F238E27FC236}">
                <a16:creationId xmlns:a16="http://schemas.microsoft.com/office/drawing/2014/main" id="{0CC94870-4648-4975-824A-0854ABA6D7F9}"/>
              </a:ext>
            </a:extLst>
          </p:cNvPr>
          <p:cNvPicPr>
            <a:picLocks noChangeAspect="1"/>
          </p:cNvPicPr>
          <p:nvPr/>
        </p:nvPicPr>
        <p:blipFill>
          <a:blip r:embed="rId4"/>
          <a:stretch>
            <a:fillRect/>
          </a:stretch>
        </p:blipFill>
        <p:spPr>
          <a:xfrm>
            <a:off x="7628425" y="4259639"/>
            <a:ext cx="2215555" cy="811512"/>
          </a:xfrm>
          <a:prstGeom prst="rect">
            <a:avLst/>
          </a:prstGeom>
        </p:spPr>
      </p:pic>
    </p:spTree>
    <p:extLst>
      <p:ext uri="{BB962C8B-B14F-4D97-AF65-F5344CB8AC3E}">
        <p14:creationId xmlns:p14="http://schemas.microsoft.com/office/powerpoint/2010/main" val="47607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C</a:t>
            </a:r>
            <a:r>
              <a:rPr lang="zh-CN" altLang="en-US" sz="2800" b="1" dirty="0">
                <a:latin typeface="+mn-ea"/>
              </a:rPr>
              <a:t>方式输入输出的格式化控制</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格式化输出函数</a:t>
            </a:r>
            <a:r>
              <a:rPr lang="en-US" altLang="zh-CN" sz="1600" b="1" dirty="0" err="1">
                <a:latin typeface="+mn-ea"/>
              </a:rPr>
              <a:t>printf</a:t>
            </a:r>
            <a:r>
              <a:rPr lang="zh-CN" altLang="en-US" sz="1600" b="1" dirty="0">
                <a:latin typeface="+mn-ea"/>
              </a:rPr>
              <a:t>的基本理解</a:t>
            </a:r>
          </a:p>
          <a:p>
            <a:pPr algn="l" eaLnBrk="1" hangingPunct="1"/>
            <a:r>
              <a:rPr lang="en-US" altLang="zh-CN" sz="1600" b="1" dirty="0">
                <a:latin typeface="+mn-ea"/>
              </a:rPr>
              <a:t>   B.</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3"/>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a=10, b=5;</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("a=%d\n", a, b);</a:t>
            </a:r>
            <a:endParaRPr kumimoji="1" lang="en-US" altLang="zh-CN" sz="1600" b="1" dirty="0">
              <a:solidFill>
                <a:srgbClr val="FF0000"/>
              </a:solidFill>
              <a:latin typeface="+mn-ea"/>
            </a:endParaRP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("Hello, Welcome!\n");</a:t>
            </a:r>
            <a:endParaRPr kumimoji="1" lang="en-US" altLang="zh-CN" sz="1600" b="1" dirty="0">
              <a:solidFill>
                <a:srgbClr val="FF0000"/>
              </a:solidFill>
              <a:latin typeface="+mn-ea"/>
            </a:endParaRP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5" name="矩形 4">
            <a:extLst>
              <a:ext uri="{FF2B5EF4-FFF2-40B4-BE49-F238E27FC236}">
                <a16:creationId xmlns:a16="http://schemas.microsoft.com/office/drawing/2014/main" id="{E4C23B5A-A0F8-45DD-A85D-EEEA057043FC}"/>
              </a:ext>
            </a:extLst>
          </p:cNvPr>
          <p:cNvSpPr/>
          <p:nvPr/>
        </p:nvSpPr>
        <p:spPr bwMode="auto">
          <a:xfrm>
            <a:off x="592114" y="3901905"/>
            <a:ext cx="5122140" cy="26322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mn-ea"/>
              </a:rPr>
              <a:t>运行结果：</a:t>
            </a:r>
            <a:endParaRPr kumimoji="1" lang="en-US" altLang="zh-CN" sz="1600" b="1" i="0" u="none" strike="noStrike" cap="none" normalizeH="0" baseline="0" dirty="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i="0" u="none" strike="noStrike" cap="none" normalizeH="0" baseline="0" dirty="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i="0" u="none" strike="noStrike" cap="none" normalizeH="0" baseline="0" dirty="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dirty="0">
                <a:latin typeface="+mn-ea"/>
              </a:rPr>
              <a:t>结论：如果</a:t>
            </a:r>
            <a:r>
              <a:rPr kumimoji="1" lang="en-US" altLang="zh-CN" sz="1600" b="1" dirty="0">
                <a:latin typeface="+mn-ea"/>
              </a:rPr>
              <a:t>%d(</a:t>
            </a:r>
            <a:r>
              <a:rPr kumimoji="1" lang="zh-CN" altLang="en-US" sz="1600" b="1" dirty="0">
                <a:latin typeface="+mn-ea"/>
              </a:rPr>
              <a:t>格式符的数量</a:t>
            </a:r>
            <a:r>
              <a:rPr kumimoji="1" lang="en-US" altLang="zh-CN" sz="1600" b="1" dirty="0">
                <a:latin typeface="+mn-ea"/>
              </a:rPr>
              <a:t>)</a:t>
            </a:r>
            <a:r>
              <a:rPr kumimoji="1" lang="zh-CN" altLang="en-US" sz="1600" b="1" dirty="0">
                <a:solidFill>
                  <a:srgbClr val="FF0000"/>
                </a:solidFill>
                <a:latin typeface="+mn-ea"/>
              </a:rPr>
              <a:t>小于</a:t>
            </a:r>
            <a:r>
              <a:rPr kumimoji="1" lang="zh-CN" altLang="en-US" sz="1600" b="1" dirty="0">
                <a:latin typeface="+mn-ea"/>
              </a:rPr>
              <a:t>后面输出表列的数量，</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 </a:t>
            </a:r>
            <a:r>
              <a:rPr kumimoji="1" lang="zh-CN" altLang="en-US" sz="1600" b="1" dirty="0">
                <a:latin typeface="+mn-ea"/>
              </a:rPr>
              <a:t>     则</a:t>
            </a:r>
            <a:r>
              <a:rPr kumimoji="1" lang="en-US" altLang="zh-CN" sz="1600" b="1" dirty="0">
                <a:latin typeface="+mn-ea"/>
              </a:rPr>
              <a:t>__</a:t>
            </a:r>
            <a:r>
              <a:rPr kumimoji="1" lang="zh-CN" altLang="en-US" sz="1600" b="1" u="sng" dirty="0">
                <a:latin typeface="+mn-ea"/>
              </a:rPr>
              <a:t>只输出前</a:t>
            </a:r>
            <a:r>
              <a:rPr kumimoji="1" lang="en-US" altLang="zh-CN" sz="1600" b="1" u="sng" dirty="0">
                <a:latin typeface="+mn-ea"/>
              </a:rPr>
              <a:t>%d</a:t>
            </a:r>
            <a:r>
              <a:rPr kumimoji="1" lang="zh-CN" altLang="en-US" sz="1600" b="1" u="sng" dirty="0">
                <a:latin typeface="+mn-ea"/>
              </a:rPr>
              <a:t>数量个数据</a:t>
            </a:r>
            <a:r>
              <a:rPr kumimoji="1" lang="en-US" altLang="zh-CN" sz="1600" b="1" dirty="0">
                <a:latin typeface="+mn-ea"/>
              </a:rPr>
              <a:t>______</a:t>
            </a:r>
            <a:endParaRPr kumimoji="1" lang="zh-CN" altLang="en-US" sz="1600" b="1" i="0" u="none" strike="noStrike" cap="none" normalizeH="0" baseline="0" dirty="0">
              <a:ln>
                <a:noFill/>
              </a:ln>
              <a:solidFill>
                <a:schemeClr val="tx1"/>
              </a:solidFill>
              <a:effectLst/>
              <a:latin typeface="+mn-ea"/>
            </a:endParaRPr>
          </a:p>
        </p:txBody>
      </p:sp>
      <p:sp>
        <p:nvSpPr>
          <p:cNvPr id="6" name="矩形 5">
            <a:extLst>
              <a:ext uri="{FF2B5EF4-FFF2-40B4-BE49-F238E27FC236}">
                <a16:creationId xmlns:a16="http://schemas.microsoft.com/office/drawing/2014/main" id="{990DCD52-F801-448D-A342-A399B03E22A8}"/>
              </a:ext>
            </a:extLst>
          </p:cNvPr>
          <p:cNvSpPr/>
          <p:nvPr/>
        </p:nvSpPr>
        <p:spPr bwMode="auto">
          <a:xfrm>
            <a:off x="5714254" y="1323972"/>
            <a:ext cx="5122140"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solidFill>
                  <a:srgbClr val="000000"/>
                </a:solidFill>
                <a:latin typeface="+mn-ea"/>
              </a:rPr>
              <a:t>#include &lt;</a:t>
            </a:r>
            <a:r>
              <a:rPr kumimoji="1" lang="en-US" altLang="zh-CN" sz="1600" b="1" dirty="0" err="1">
                <a:solidFill>
                  <a:srgbClr val="000000"/>
                </a:solidFill>
                <a:latin typeface="+mn-ea"/>
              </a:rPr>
              <a:t>stdio.h</a:t>
            </a:r>
            <a:r>
              <a:rPr kumimoji="1" lang="en-US" altLang="zh-CN" sz="1600" b="1" dirty="0">
                <a:solidFill>
                  <a:srgbClr val="000000"/>
                </a:solidFill>
                <a:latin typeface="+mn-ea"/>
              </a:rPr>
              <a:t>&gt;</a:t>
            </a: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int main()</a:t>
            </a:r>
          </a:p>
          <a:p>
            <a:pPr fontAlgn="base">
              <a:spcBef>
                <a:spcPct val="0"/>
              </a:spcBef>
              <a:spcAft>
                <a:spcPct val="0"/>
              </a:spcAft>
            </a:pPr>
            <a:r>
              <a:rPr kumimoji="1" lang="en-US" altLang="zh-CN" sz="1600" b="1" dirty="0">
                <a:solidFill>
                  <a:srgbClr val="000000"/>
                </a:solidFill>
                <a:latin typeface="+mn-ea"/>
              </a:rPr>
              <a:t>{</a:t>
            </a:r>
          </a:p>
          <a:p>
            <a:pPr fontAlgn="base">
              <a:spcBef>
                <a:spcPct val="0"/>
              </a:spcBef>
              <a:spcAft>
                <a:spcPct val="0"/>
              </a:spcAft>
            </a:pPr>
            <a:r>
              <a:rPr kumimoji="1" lang="zh-CN" altLang="en-US" sz="1600" b="1" dirty="0">
                <a:solidFill>
                  <a:srgbClr val="000000"/>
                </a:solidFill>
                <a:latin typeface="+mn-ea"/>
              </a:rPr>
              <a:t>    </a:t>
            </a:r>
            <a:r>
              <a:rPr kumimoji="1" lang="en-US" altLang="zh-CN" sz="1600" b="1" dirty="0">
                <a:solidFill>
                  <a:srgbClr val="000000"/>
                </a:solidFill>
                <a:latin typeface="+mn-ea"/>
              </a:rPr>
              <a:t>int a=10, b=5;</a:t>
            </a: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("a=%d %d %d\n", a, b);</a:t>
            </a:r>
            <a:endParaRPr kumimoji="1" lang="en-US" altLang="zh-CN" sz="1600" b="1" dirty="0">
              <a:solidFill>
                <a:srgbClr val="FF0000"/>
              </a:solidFill>
              <a:latin typeface="+mn-ea"/>
            </a:endParaRPr>
          </a:p>
          <a:p>
            <a:pPr fontAlgn="base">
              <a:spcBef>
                <a:spcPct val="0"/>
              </a:spcBef>
              <a:spcAft>
                <a:spcPct val="0"/>
              </a:spcAft>
            </a:pPr>
            <a:endParaRPr kumimoji="1" lang="en-US" altLang="zh-CN" sz="1600" b="1" dirty="0">
              <a:solidFill>
                <a:srgbClr val="000000"/>
              </a:solidFill>
              <a:latin typeface="+mn-ea"/>
            </a:endParaRPr>
          </a:p>
          <a:p>
            <a:pPr fontAlgn="base">
              <a:spcBef>
                <a:spcPct val="0"/>
              </a:spcBef>
              <a:spcAft>
                <a:spcPct val="0"/>
              </a:spcAft>
            </a:pPr>
            <a:r>
              <a:rPr kumimoji="1" lang="en-US" altLang="zh-CN" sz="1600" b="1" dirty="0">
                <a:solidFill>
                  <a:srgbClr val="000000"/>
                </a:solidFill>
                <a:latin typeface="+mn-ea"/>
              </a:rPr>
              <a:t>    </a:t>
            </a:r>
            <a:r>
              <a:rPr kumimoji="1" lang="en-US" altLang="zh-CN" sz="1600" b="1" dirty="0" err="1">
                <a:solidFill>
                  <a:srgbClr val="000000"/>
                </a:solidFill>
                <a:latin typeface="+mn-ea"/>
              </a:rPr>
              <a:t>printf</a:t>
            </a:r>
            <a:r>
              <a:rPr kumimoji="1" lang="en-US" altLang="zh-CN" sz="1600" b="1" dirty="0">
                <a:solidFill>
                  <a:srgbClr val="000000"/>
                </a:solidFill>
                <a:latin typeface="+mn-ea"/>
              </a:rPr>
              <a:t>("Hello, Welcome!\n");</a:t>
            </a:r>
            <a:endParaRPr kumimoji="1" lang="en-US" altLang="zh-CN" sz="1600" b="1" dirty="0">
              <a:solidFill>
                <a:srgbClr val="FF0000"/>
              </a:solidFill>
              <a:latin typeface="+mn-ea"/>
            </a:endParaRPr>
          </a:p>
          <a:p>
            <a:pPr fontAlgn="base">
              <a:spcBef>
                <a:spcPct val="0"/>
              </a:spcBef>
              <a:spcAft>
                <a:spcPct val="0"/>
              </a:spcAft>
            </a:pPr>
            <a:r>
              <a:rPr kumimoji="1" lang="en-US" altLang="zh-CN" sz="1600" b="1" dirty="0">
                <a:solidFill>
                  <a:srgbClr val="000000"/>
                </a:solidFill>
                <a:latin typeface="+mn-ea"/>
              </a:rPr>
              <a:t>    return 0;</a:t>
            </a:r>
          </a:p>
          <a:p>
            <a:pPr fontAlgn="base">
              <a:spcBef>
                <a:spcPct val="0"/>
              </a:spcBef>
              <a:spcAft>
                <a:spcPct val="0"/>
              </a:spcAft>
            </a:pPr>
            <a:r>
              <a:rPr kumimoji="1" lang="en-US" altLang="zh-CN" sz="1600" b="1" dirty="0">
                <a:solidFill>
                  <a:srgbClr val="000000"/>
                </a:solidFill>
                <a:latin typeface="+mn-ea"/>
              </a:rPr>
              <a:t>}</a:t>
            </a:r>
          </a:p>
        </p:txBody>
      </p:sp>
      <p:sp>
        <p:nvSpPr>
          <p:cNvPr id="10" name="矩形 9">
            <a:extLst>
              <a:ext uri="{FF2B5EF4-FFF2-40B4-BE49-F238E27FC236}">
                <a16:creationId xmlns:a16="http://schemas.microsoft.com/office/drawing/2014/main" id="{4AEA1E5C-88C7-4721-A15B-AC0D975F178C}"/>
              </a:ext>
            </a:extLst>
          </p:cNvPr>
          <p:cNvSpPr/>
          <p:nvPr/>
        </p:nvSpPr>
        <p:spPr bwMode="auto">
          <a:xfrm>
            <a:off x="5714254" y="3901905"/>
            <a:ext cx="5122140" cy="263224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zh-CN" altLang="en-US" sz="1600" b="1" dirty="0">
                <a:latin typeface="+mn-ea"/>
              </a:rPr>
              <a:t>运行结果：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结论：如果</a:t>
            </a:r>
            <a:r>
              <a:rPr kumimoji="1" lang="en-US" altLang="zh-CN" sz="1600" b="1" dirty="0">
                <a:latin typeface="+mn-ea"/>
              </a:rPr>
              <a:t>%d(</a:t>
            </a:r>
            <a:r>
              <a:rPr kumimoji="1" lang="zh-CN" altLang="en-US" sz="1600" b="1" dirty="0">
                <a:latin typeface="+mn-ea"/>
              </a:rPr>
              <a:t>格式符的数量</a:t>
            </a:r>
            <a:r>
              <a:rPr kumimoji="1" lang="en-US" altLang="zh-CN" sz="1600" b="1" dirty="0">
                <a:latin typeface="+mn-ea"/>
              </a:rPr>
              <a:t>)</a:t>
            </a:r>
            <a:r>
              <a:rPr kumimoji="1" lang="zh-CN" altLang="en-US" sz="1600" b="1" dirty="0">
                <a:solidFill>
                  <a:srgbClr val="FF0000"/>
                </a:solidFill>
                <a:latin typeface="+mn-ea"/>
              </a:rPr>
              <a:t>大于</a:t>
            </a:r>
            <a:r>
              <a:rPr kumimoji="1" lang="zh-CN" altLang="en-US" sz="1600" b="1" dirty="0">
                <a:latin typeface="+mn-ea"/>
              </a:rPr>
              <a:t>后面输出表列的数量，</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     则</a:t>
            </a:r>
            <a:r>
              <a:rPr kumimoji="1" lang="en-US" altLang="zh-CN" sz="1600" b="1" dirty="0">
                <a:latin typeface="+mn-ea"/>
              </a:rPr>
              <a:t>__</a:t>
            </a:r>
            <a:r>
              <a:rPr kumimoji="1" lang="zh-CN" altLang="en-US" sz="1600" b="1" u="sng" dirty="0">
                <a:latin typeface="+mn-ea"/>
              </a:rPr>
              <a:t>在输出完后面表列的数据后会继续随机输出   </a:t>
            </a:r>
            <a:endParaRPr kumimoji="1" lang="en-US" altLang="zh-CN" sz="1600" b="1" u="sng" dirty="0">
              <a:latin typeface="+mn-ea"/>
            </a:endParaRPr>
          </a:p>
          <a:p>
            <a:pPr fontAlgn="base">
              <a:spcBef>
                <a:spcPct val="0"/>
              </a:spcBef>
              <a:spcAft>
                <a:spcPct val="0"/>
              </a:spcAft>
            </a:pPr>
            <a:r>
              <a:rPr kumimoji="1" lang="en-US" altLang="zh-CN" sz="1600" b="1" dirty="0">
                <a:latin typeface="+mn-ea"/>
              </a:rPr>
              <a:t>      </a:t>
            </a:r>
            <a:r>
              <a:rPr kumimoji="1" lang="zh-CN" altLang="en-US" sz="1600" b="1" u="sng" dirty="0">
                <a:latin typeface="+mn-ea"/>
              </a:rPr>
              <a:t>至达到</a:t>
            </a:r>
            <a:r>
              <a:rPr kumimoji="1" lang="en-US" altLang="zh-CN" sz="1600" b="1" u="sng" dirty="0">
                <a:latin typeface="+mn-ea"/>
              </a:rPr>
              <a:t>%d</a:t>
            </a:r>
            <a:r>
              <a:rPr kumimoji="1" lang="zh-CN" altLang="en-US" sz="1600" b="1" u="sng" dirty="0">
                <a:latin typeface="+mn-ea"/>
              </a:rPr>
              <a:t>的数量的数据</a:t>
            </a:r>
            <a:r>
              <a:rPr kumimoji="1" lang="en-US" altLang="zh-CN" sz="1600" b="1" dirty="0">
                <a:latin typeface="+mn-ea"/>
              </a:rPr>
              <a:t>______</a:t>
            </a:r>
            <a:endParaRPr kumimoji="1" lang="zh-CN" altLang="en-US" sz="1600" b="1" dirty="0">
              <a:latin typeface="+mn-ea"/>
            </a:endParaRPr>
          </a:p>
        </p:txBody>
      </p:sp>
      <p:pic>
        <p:nvPicPr>
          <p:cNvPr id="4" name="图片 3">
            <a:extLst>
              <a:ext uri="{FF2B5EF4-FFF2-40B4-BE49-F238E27FC236}">
                <a16:creationId xmlns:a16="http://schemas.microsoft.com/office/drawing/2014/main" id="{FDBF1AB2-7093-4807-ADFF-3B3F55F45627}"/>
              </a:ext>
            </a:extLst>
          </p:cNvPr>
          <p:cNvPicPr>
            <a:picLocks noChangeAspect="1"/>
          </p:cNvPicPr>
          <p:nvPr/>
        </p:nvPicPr>
        <p:blipFill>
          <a:blip r:embed="rId2"/>
          <a:stretch>
            <a:fillRect/>
          </a:stretch>
        </p:blipFill>
        <p:spPr>
          <a:xfrm>
            <a:off x="1631167" y="3929059"/>
            <a:ext cx="2284699" cy="642149"/>
          </a:xfrm>
          <a:prstGeom prst="rect">
            <a:avLst/>
          </a:prstGeom>
        </p:spPr>
      </p:pic>
      <p:pic>
        <p:nvPicPr>
          <p:cNvPr id="8" name="图片 7">
            <a:extLst>
              <a:ext uri="{FF2B5EF4-FFF2-40B4-BE49-F238E27FC236}">
                <a16:creationId xmlns:a16="http://schemas.microsoft.com/office/drawing/2014/main" id="{76A8640E-18DA-4A1A-A393-59DD8E381857}"/>
              </a:ext>
            </a:extLst>
          </p:cNvPr>
          <p:cNvPicPr>
            <a:picLocks noChangeAspect="1"/>
          </p:cNvPicPr>
          <p:nvPr/>
        </p:nvPicPr>
        <p:blipFill>
          <a:blip r:embed="rId3"/>
          <a:stretch>
            <a:fillRect/>
          </a:stretch>
        </p:blipFill>
        <p:spPr>
          <a:xfrm>
            <a:off x="1631167" y="4571208"/>
            <a:ext cx="3220039" cy="761100"/>
          </a:xfrm>
          <a:prstGeom prst="rect">
            <a:avLst/>
          </a:prstGeom>
          <a:ln>
            <a:solidFill>
              <a:schemeClr val="accent1"/>
            </a:solidFill>
          </a:ln>
        </p:spPr>
      </p:pic>
      <p:pic>
        <p:nvPicPr>
          <p:cNvPr id="11" name="图片 10">
            <a:extLst>
              <a:ext uri="{FF2B5EF4-FFF2-40B4-BE49-F238E27FC236}">
                <a16:creationId xmlns:a16="http://schemas.microsoft.com/office/drawing/2014/main" id="{900E9860-EFA1-411E-9431-28D91B5A5EAB}"/>
              </a:ext>
            </a:extLst>
          </p:cNvPr>
          <p:cNvPicPr>
            <a:picLocks noChangeAspect="1"/>
          </p:cNvPicPr>
          <p:nvPr/>
        </p:nvPicPr>
        <p:blipFill>
          <a:blip r:embed="rId4"/>
          <a:stretch>
            <a:fillRect/>
          </a:stretch>
        </p:blipFill>
        <p:spPr>
          <a:xfrm>
            <a:off x="6753307" y="3929059"/>
            <a:ext cx="2125447" cy="637634"/>
          </a:xfrm>
          <a:prstGeom prst="rect">
            <a:avLst/>
          </a:prstGeom>
        </p:spPr>
      </p:pic>
      <p:pic>
        <p:nvPicPr>
          <p:cNvPr id="15" name="图片 14">
            <a:extLst>
              <a:ext uri="{FF2B5EF4-FFF2-40B4-BE49-F238E27FC236}">
                <a16:creationId xmlns:a16="http://schemas.microsoft.com/office/drawing/2014/main" id="{5684A8AE-AA06-4915-9F91-3BC4D3C32888}"/>
              </a:ext>
            </a:extLst>
          </p:cNvPr>
          <p:cNvPicPr>
            <a:picLocks noChangeAspect="1"/>
          </p:cNvPicPr>
          <p:nvPr/>
        </p:nvPicPr>
        <p:blipFill>
          <a:blip r:embed="rId5"/>
          <a:stretch>
            <a:fillRect/>
          </a:stretch>
        </p:blipFill>
        <p:spPr>
          <a:xfrm>
            <a:off x="6753307" y="4566693"/>
            <a:ext cx="3457307" cy="765615"/>
          </a:xfrm>
          <a:prstGeom prst="rect">
            <a:avLst/>
          </a:prstGeom>
          <a:ln>
            <a:solidFill>
              <a:schemeClr val="accent1"/>
            </a:solidFill>
          </a:ln>
        </p:spPr>
      </p:pic>
    </p:spTree>
    <p:extLst>
      <p:ext uri="{BB962C8B-B14F-4D97-AF65-F5344CB8AC3E}">
        <p14:creationId xmlns:p14="http://schemas.microsoft.com/office/powerpoint/2010/main" val="1347189584"/>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1458</TotalTime>
  <Words>10027</Words>
  <Application>Microsoft Office PowerPoint</Application>
  <PresentationFormat>宽屏</PresentationFormat>
  <Paragraphs>1416</Paragraphs>
  <Slides>37</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37</vt:i4>
      </vt:variant>
    </vt:vector>
  </HeadingPairs>
  <TitlesOfParts>
    <vt:vector size="41" baseType="lpstr">
      <vt:lpstr>等线</vt:lpstr>
      <vt:lpstr>宋体</vt:lpstr>
      <vt:lpstr>Times New Roman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Larry</dc:creator>
  <cp:lastModifiedBy>连 阡</cp:lastModifiedBy>
  <cp:revision>115</cp:revision>
  <dcterms:created xsi:type="dcterms:W3CDTF">2020-08-13T13:39:53Z</dcterms:created>
  <dcterms:modified xsi:type="dcterms:W3CDTF">2021-10-06T08:35:29Z</dcterms:modified>
</cp:coreProperties>
</file>