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78" r:id="rId5"/>
  </p:sldMasterIdLst>
  <p:notesMasterIdLst>
    <p:notesMasterId r:id="rId29"/>
  </p:notesMasterIdLst>
  <p:handoutMasterIdLst>
    <p:handoutMasterId r:id="rId30"/>
  </p:handoutMasterIdLst>
  <p:sldIdLst>
    <p:sldId id="256" r:id="rId6"/>
    <p:sldId id="269" r:id="rId7"/>
    <p:sldId id="257" r:id="rId8"/>
    <p:sldId id="258" r:id="rId9"/>
    <p:sldId id="285" r:id="rId10"/>
    <p:sldId id="286" r:id="rId11"/>
    <p:sldId id="287" r:id="rId12"/>
    <p:sldId id="260" r:id="rId13"/>
    <p:sldId id="261" r:id="rId14"/>
    <p:sldId id="288" r:id="rId15"/>
    <p:sldId id="289" r:id="rId16"/>
    <p:sldId id="290" r:id="rId17"/>
    <p:sldId id="291" r:id="rId18"/>
    <p:sldId id="292" r:id="rId19"/>
    <p:sldId id="293" r:id="rId20"/>
    <p:sldId id="294" r:id="rId21"/>
    <p:sldId id="295" r:id="rId22"/>
    <p:sldId id="298" r:id="rId23"/>
    <p:sldId id="299" r:id="rId24"/>
    <p:sldId id="296" r:id="rId25"/>
    <p:sldId id="297" r:id="rId26"/>
    <p:sldId id="300"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87F93-7836-4E5F-A64D-65E5A3708ACB}" v="4" dt="2019-09-04T09:05:28.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5" autoAdjust="0"/>
    <p:restoredTop sz="91268" autoAdjust="0"/>
  </p:normalViewPr>
  <p:slideViewPr>
    <p:cSldViewPr snapToGrid="0">
      <p:cViewPr varScale="1">
        <p:scale>
          <a:sx n="84" d="100"/>
          <a:sy n="84" d="100"/>
        </p:scale>
        <p:origin x="600" y="76"/>
      </p:cViewPr>
      <p:guideLst>
        <p:guide orient="horz" pos="2160"/>
        <p:guide pos="3840"/>
      </p:guideLst>
    </p:cSldViewPr>
  </p:slideViewPr>
  <p:notesTextViewPr>
    <p:cViewPr>
      <p:scale>
        <a:sx n="1" d="1"/>
        <a:sy n="1" d="1"/>
      </p:scale>
      <p:origin x="0" y="0"/>
    </p:cViewPr>
  </p:notesTextViewPr>
  <p:sorterViewPr>
    <p:cViewPr>
      <p:scale>
        <a:sx n="100" d="100"/>
        <a:sy n="100" d="100"/>
      </p:scale>
      <p:origin x="0" y="-1412"/>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57222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zh-CN" altLang="en-US" noProof="0"/>
              <a:t>单击此处编辑母版副标题样式</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zh-CN" altLang="en-US" noProof="0"/>
              <a:t>单击图标添加图片</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0"/>
              <a:t>单击图标添加图片</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单击此处编辑母版文本样式</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90486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模板来源</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1692707"/>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96724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zh-CN" altLang="en-US" noProof="0"/>
              <a:t>单击此处编辑母版文本样式</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zh-CN" altLang="en-US" noProof="0"/>
              <a:t>单击此处编辑母版文本样式</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zh-CN" altLang="en-US" noProof="0"/>
              <a:t>单击此处编辑母版文本样式</a:t>
            </a:r>
          </a:p>
          <a:p>
            <a:pPr lvl="1"/>
            <a:r>
              <a:rPr lang="zh-CN" altLang="en-US" noProof="0"/>
              <a:t>二级</a:t>
            </a:r>
          </a:p>
          <a:p>
            <a:pPr lvl="2"/>
            <a:r>
              <a:rPr lang="zh-CN" altLang="en-US" noProof="0"/>
              <a:t>三级</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zh-CN" altLang="en-US" noProof="0"/>
              <a:t>单击此处编辑母版文本样式</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zh-CN" altLang="en-US" noProof="0"/>
              <a:t>单击此处编辑母版标题样式</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zh-CN" altLang="en-US" noProof="0"/>
              <a:t>单击此处编辑母版标题样式</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431675"/>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7479792" cy="1243584"/>
          </a:xfrm>
        </p:spPr>
        <p:txBody>
          <a:bodyPr/>
          <a:lstStyle/>
          <a:p>
            <a:r>
              <a:rPr lang="en-US" altLang="zh-CN" dirty="0" err="1"/>
              <a:t>OceanBase</a:t>
            </a:r>
            <a:r>
              <a:rPr lang="zh-CN" altLang="en-US" dirty="0"/>
              <a:t>的索引</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a:bodyPr>
          <a:lstStyle/>
          <a:p>
            <a:pPr marL="0" indent="0" algn="ctr">
              <a:buNone/>
            </a:pPr>
            <a:r>
              <a:rPr lang="zh-CN" altLang="en-US" sz="1200" dirty="0"/>
              <a:t>小组成员</a:t>
            </a:r>
            <a:endParaRPr lang="en-US" altLang="zh-CN" sz="1200" dirty="0"/>
          </a:p>
          <a:p>
            <a:pPr marL="0" indent="0" algn="ctr">
              <a:buNone/>
            </a:pPr>
            <a:r>
              <a:rPr lang="en-US" altLang="zh-CN" sz="1200" dirty="0"/>
              <a:t>2151130</a:t>
            </a:r>
            <a:r>
              <a:rPr lang="zh-CN" altLang="en-US" sz="1200" dirty="0"/>
              <a:t>童海博 </a:t>
            </a:r>
            <a:r>
              <a:rPr lang="en-US" altLang="zh-CN" sz="1200" dirty="0"/>
              <a:t>2151140</a:t>
            </a:r>
            <a:r>
              <a:rPr lang="zh-CN" altLang="en-US" sz="1200" dirty="0"/>
              <a:t>王谦 </a:t>
            </a:r>
            <a:r>
              <a:rPr lang="en-US" altLang="zh-CN" sz="1200" dirty="0"/>
              <a:t>2151610</a:t>
            </a:r>
            <a:r>
              <a:rPr lang="zh-CN" altLang="en-US" sz="1200" dirty="0"/>
              <a:t>郑星云</a:t>
            </a:r>
            <a:endParaRPr lang="en-US" altLang="zh-CN" sz="1200" dirty="0"/>
          </a:p>
          <a:p>
            <a:pPr marL="0" indent="0" algn="ctr">
              <a:buNone/>
            </a:pPr>
            <a:r>
              <a:rPr lang="en-US" altLang="zh-CN" sz="1200" dirty="0"/>
              <a:t>2152214</a:t>
            </a:r>
            <a:r>
              <a:rPr lang="zh-CN" altLang="en-US" sz="1200" dirty="0"/>
              <a:t>赵克祥</a:t>
            </a:r>
            <a:r>
              <a:rPr lang="en-US" altLang="zh-CN" sz="1200" dirty="0"/>
              <a:t> 2152587</a:t>
            </a:r>
            <a:r>
              <a:rPr lang="zh-CN" altLang="en-US" sz="1200" dirty="0"/>
              <a:t>陈凌锐 </a:t>
            </a:r>
            <a:r>
              <a:rPr lang="en-US" altLang="zh-CN" sz="1200" dirty="0"/>
              <a:t>2154057</a:t>
            </a:r>
            <a:r>
              <a:rPr lang="zh-CN" altLang="en-US" sz="1200" dirty="0"/>
              <a:t>汪清濯</a:t>
            </a:r>
            <a:endParaRPr lang="en-US" sz="1200"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数据库的索引及其特点</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612936" y="4704534"/>
            <a:ext cx="10639264" cy="1506141"/>
          </a:xfrm>
        </p:spPr>
        <p:txBody>
          <a:bodyPr>
            <a:normAutofit fontScale="47500" lnSpcReduction="20000"/>
          </a:bodyPr>
          <a:lstStyle/>
          <a:p>
            <a:pPr marL="228600" marR="0" lvl="0" indent="-22860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Char char="•"/>
              <a:tabLst/>
              <a:defRPr/>
            </a:pPr>
            <a:r>
              <a:rPr lang="zh-CN" altLang="en-US" b="0" dirty="0"/>
              <a:t>索引类型的选择</a:t>
            </a:r>
          </a:p>
          <a:p>
            <a:pPr algn="l">
              <a:lnSpc>
                <a:spcPct val="120000"/>
              </a:lnSpc>
            </a:pPr>
            <a:r>
              <a:rPr lang="zh-CN" altLang="en-US" b="0" dirty="0"/>
              <a:t>在决定使用局部索引还是全局索引时，应考虑以下因素：</a:t>
            </a:r>
          </a:p>
          <a:p>
            <a:pPr algn="l">
              <a:lnSpc>
                <a:spcPct val="120000"/>
              </a:lnSpc>
            </a:pPr>
            <a:r>
              <a:rPr lang="zh-CN" altLang="en-US" b="0" dirty="0"/>
              <a:t>当业务需求包括对非主键列的全局唯一性要求时，推荐使用全局索引。</a:t>
            </a:r>
            <a:endParaRPr lang="en-US" altLang="zh-CN" b="0" dirty="0"/>
          </a:p>
          <a:p>
            <a:pPr algn="l">
              <a:lnSpc>
                <a:spcPct val="120000"/>
              </a:lnSpc>
            </a:pPr>
            <a:r>
              <a:rPr lang="zh-CN" altLang="en-US" b="0" dirty="0"/>
              <a:t>如果查询条件不包括分区键，而且表不面临高并发写入，全局索引可以提高效率。当查询能够利用分区键时，局部索引通常是更优的选择，因为它们在优化查询和写入性能方面更有效。</a:t>
            </a:r>
          </a:p>
          <a:p>
            <a:pPr algn="l">
              <a:lnSpc>
                <a:spcPct val="120000"/>
              </a:lnSpc>
            </a:pPr>
            <a:r>
              <a:rPr lang="zh-CN" altLang="en-US" b="0" dirty="0"/>
              <a:t>在 </a:t>
            </a:r>
            <a:r>
              <a:rPr lang="en-US" altLang="zh-CN" b="0" dirty="0" err="1"/>
              <a:t>OceanBase</a:t>
            </a:r>
            <a:r>
              <a:rPr lang="en-US" altLang="zh-CN" b="0" dirty="0"/>
              <a:t> </a:t>
            </a:r>
            <a:r>
              <a:rPr lang="zh-CN" altLang="en-US" b="0" dirty="0"/>
              <a:t>数据库中，创建索引时若未明确指定 </a:t>
            </a:r>
            <a:r>
              <a:rPr lang="en-US" altLang="zh-CN" b="0" dirty="0"/>
              <a:t>LOCAL </a:t>
            </a:r>
            <a:r>
              <a:rPr lang="zh-CN" altLang="en-US" b="0" dirty="0"/>
              <a:t>或 </a:t>
            </a:r>
            <a:r>
              <a:rPr lang="en-US" altLang="zh-CN" b="0" dirty="0"/>
              <a:t>GLOBAL</a:t>
            </a:r>
            <a:r>
              <a:rPr lang="zh-CN" altLang="en-US" b="0" dirty="0"/>
              <a:t>，则在分区表上默认创建全局索引（</a:t>
            </a:r>
            <a:r>
              <a:rPr lang="en-US" altLang="zh-CN" b="0" dirty="0"/>
              <a:t>GLOBAL</a:t>
            </a:r>
            <a:r>
              <a:rPr lang="zh-CN" altLang="en-US" b="0" dirty="0"/>
              <a:t>）。</a:t>
            </a:r>
            <a:endParaRPr lang="en-US" b="0"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375773"/>
            <a:ext cx="5157787" cy="2876187"/>
          </a:xfrm>
        </p:spPr>
        <p:txBody>
          <a:bodyPr>
            <a:normAutofit lnSpcReduction="10000"/>
          </a:bodyPr>
          <a:lstStyle/>
          <a:p>
            <a:pPr>
              <a:lnSpc>
                <a:spcPct val="120000"/>
              </a:lnSpc>
            </a:pPr>
            <a:r>
              <a:rPr lang="zh-CN" altLang="en-US" sz="1400" dirty="0"/>
              <a:t>唯一索引</a:t>
            </a:r>
            <a:endParaRPr lang="en-US" altLang="zh-CN" sz="1400" dirty="0"/>
          </a:p>
          <a:p>
            <a:pPr marL="457200" lvl="1" indent="0">
              <a:lnSpc>
                <a:spcPct val="120000"/>
              </a:lnSpc>
              <a:buNone/>
            </a:pPr>
            <a:r>
              <a:rPr lang="zh-CN" altLang="en-US" sz="1200" dirty="0"/>
              <a:t>唯一索引是一种保证表中索引列不会有重复值的索引类型。在 </a:t>
            </a:r>
            <a:r>
              <a:rPr lang="en-US" altLang="zh-CN" sz="1200" dirty="0" err="1"/>
              <a:t>OceanBase</a:t>
            </a:r>
            <a:r>
              <a:rPr lang="en-US" altLang="zh-CN" sz="1200" dirty="0"/>
              <a:t> </a:t>
            </a:r>
            <a:r>
              <a:rPr lang="zh-CN" altLang="en-US" sz="1200" dirty="0"/>
              <a:t>中，唯一索引的一个关键特性是它在存储键中结合了用户指定的索引列和一个可变的主表主键列。这种可变性意味着主键列的值会随索引列值的变化而变化。当索引列值为 </a:t>
            </a:r>
            <a:r>
              <a:rPr lang="en-US" altLang="zh-CN" sz="1200" dirty="0"/>
              <a:t>NULL </a:t>
            </a:r>
            <a:r>
              <a:rPr lang="zh-CN" altLang="en-US" sz="1200" dirty="0"/>
              <a:t>时，可变的主键列值将会是主表中该列的实际值；当索引列值不为 </a:t>
            </a:r>
            <a:r>
              <a:rPr lang="en-US" altLang="zh-CN" sz="1200" dirty="0"/>
              <a:t>NULL </a:t>
            </a:r>
            <a:r>
              <a:rPr lang="zh-CN" altLang="en-US" sz="1200" dirty="0"/>
              <a:t>时，可变的主键列值则为 </a:t>
            </a:r>
            <a:r>
              <a:rPr lang="en-US" altLang="zh-CN" sz="1200" dirty="0"/>
              <a:t>NULL</a:t>
            </a:r>
            <a:r>
              <a:rPr lang="zh-CN" altLang="en-US" sz="1200" dirty="0"/>
              <a:t>。</a:t>
            </a:r>
          </a:p>
          <a:p>
            <a:pPr marL="457200" lvl="1" indent="0">
              <a:lnSpc>
                <a:spcPct val="120000"/>
              </a:lnSpc>
              <a:buNone/>
            </a:pPr>
            <a:r>
              <a:rPr lang="zh-CN" altLang="en-US" sz="1200" dirty="0"/>
              <a:t>例如，在创建如下唯一索引时：</a:t>
            </a:r>
            <a:endParaRPr lang="en-US" altLang="zh-CN" sz="1200" dirty="0"/>
          </a:p>
          <a:p>
            <a:pPr marL="914400" lvl="2" indent="0">
              <a:lnSpc>
                <a:spcPct val="120000"/>
              </a:lnSpc>
              <a:buNone/>
            </a:pPr>
            <a:r>
              <a:rPr lang="fr-FR" altLang="zh-CN" sz="1000" dirty="0"/>
              <a:t>sqlCopy code</a:t>
            </a:r>
          </a:p>
          <a:p>
            <a:pPr marL="914400" lvl="2" indent="0">
              <a:lnSpc>
                <a:spcPct val="120000"/>
              </a:lnSpc>
              <a:buNone/>
            </a:pPr>
            <a:r>
              <a:rPr lang="fr-FR" altLang="zh-CN" sz="1000" dirty="0"/>
              <a:t>CREATE UNIQUE INDEX i2 ON t1(c3);</a:t>
            </a:r>
            <a:endParaRPr lang="zh-CN" altLang="en-US" sz="1000" dirty="0"/>
          </a:p>
          <a:p>
            <a:pPr marL="457200" lvl="1" indent="0">
              <a:lnSpc>
                <a:spcPct val="120000"/>
              </a:lnSpc>
              <a:buNone/>
            </a:pPr>
            <a:r>
              <a:rPr lang="zh-CN" altLang="en-US" sz="1200" dirty="0"/>
              <a:t>索引表 </a:t>
            </a:r>
            <a:r>
              <a:rPr lang="en-US" altLang="zh-CN" sz="1200" dirty="0"/>
              <a:t>i2 </a:t>
            </a:r>
            <a:r>
              <a:rPr lang="zh-CN" altLang="en-US" sz="1200" dirty="0"/>
              <a:t>的存储键是 </a:t>
            </a:r>
            <a:r>
              <a:rPr lang="en-US" altLang="zh-CN" sz="1200" dirty="0"/>
              <a:t>c3</a:t>
            </a:r>
            <a:r>
              <a:rPr lang="zh-CN" altLang="en-US" sz="1200" dirty="0"/>
              <a:t>，而与之配对的 </a:t>
            </a:r>
            <a:r>
              <a:rPr lang="en-US" altLang="zh-CN" sz="1200" dirty="0"/>
              <a:t>c1</a:t>
            </a:r>
            <a:r>
              <a:rPr lang="zh-CN" altLang="en-US" sz="1200" dirty="0"/>
              <a:t>（主键列）的值会根据 </a:t>
            </a:r>
            <a:r>
              <a:rPr lang="en-US" altLang="zh-CN" sz="1200" dirty="0"/>
              <a:t>c3 </a:t>
            </a:r>
            <a:r>
              <a:rPr lang="zh-CN" altLang="en-US" sz="1200" dirty="0"/>
              <a:t>的值（</a:t>
            </a:r>
            <a:r>
              <a:rPr lang="en-US" altLang="zh-CN" sz="1200" dirty="0"/>
              <a:t>NULL </a:t>
            </a:r>
            <a:r>
              <a:rPr lang="zh-CN" altLang="en-US" sz="1200" dirty="0"/>
              <a:t>或非 </a:t>
            </a:r>
            <a:r>
              <a:rPr lang="en-US" altLang="zh-CN" sz="1200" dirty="0"/>
              <a:t>NULL</a:t>
            </a:r>
            <a:r>
              <a:rPr lang="zh-CN" altLang="en-US" sz="1200" dirty="0"/>
              <a:t>）而变化。</a:t>
            </a:r>
            <a:endParaRPr lang="zh-CN" altLang="en-US" sz="1000"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400175"/>
            <a:ext cx="4886005" cy="2722245"/>
          </a:xfrm>
        </p:spPr>
        <p:txBody>
          <a:bodyPr>
            <a:normAutofit fontScale="92500" lnSpcReduction="10000"/>
          </a:bodyPr>
          <a:lstStyle/>
          <a:p>
            <a:pPr>
              <a:lnSpc>
                <a:spcPct val="120000"/>
              </a:lnSpc>
            </a:pPr>
            <a:r>
              <a:rPr lang="zh-CN" altLang="en-US" sz="1500" dirty="0"/>
              <a:t>非唯一索引</a:t>
            </a:r>
          </a:p>
          <a:p>
            <a:pPr marL="457200" lvl="1" indent="0">
              <a:lnSpc>
                <a:spcPct val="120000"/>
              </a:lnSpc>
              <a:buNone/>
            </a:pPr>
            <a:r>
              <a:rPr lang="zh-CN" altLang="en-US" sz="1300" dirty="0"/>
              <a:t>与唯一索引不同，非唯一索引允许表内的索引列上存在重复值。在 </a:t>
            </a:r>
            <a:r>
              <a:rPr lang="en-US" altLang="zh-CN" sz="1300" dirty="0" err="1"/>
              <a:t>OceanBase</a:t>
            </a:r>
            <a:r>
              <a:rPr lang="en-US" altLang="zh-CN" sz="1300" dirty="0"/>
              <a:t> </a:t>
            </a:r>
            <a:r>
              <a:rPr lang="zh-CN" altLang="en-US" sz="1300" dirty="0"/>
              <a:t>中，非唯一索引的存储键由用户指定的索引列和主表的主键组成。这种索引类型适用于那些需要支持相同值的情况，例如，当同一列中的多个行可能具有相同的值时。</a:t>
            </a:r>
          </a:p>
          <a:p>
            <a:pPr marL="457200" lvl="1" indent="0">
              <a:lnSpc>
                <a:spcPct val="120000"/>
              </a:lnSpc>
              <a:buNone/>
            </a:pPr>
            <a:r>
              <a:rPr lang="zh-CN" altLang="en-US" sz="1300" dirty="0"/>
              <a:t>考虑以下非唯一索引的创建：</a:t>
            </a:r>
          </a:p>
          <a:p>
            <a:pPr marL="914400" lvl="2" indent="0">
              <a:lnSpc>
                <a:spcPct val="120000"/>
              </a:lnSpc>
              <a:buNone/>
            </a:pPr>
            <a:r>
              <a:rPr lang="en-US" altLang="zh-CN" sz="1100" dirty="0" err="1"/>
              <a:t>sqlCopy</a:t>
            </a:r>
            <a:r>
              <a:rPr lang="en-US" altLang="zh-CN" sz="1100" dirty="0"/>
              <a:t> code</a:t>
            </a:r>
          </a:p>
          <a:p>
            <a:pPr marL="914400" lvl="2" indent="0">
              <a:lnSpc>
                <a:spcPct val="120000"/>
              </a:lnSpc>
              <a:buNone/>
            </a:pPr>
            <a:r>
              <a:rPr lang="en-US" altLang="zh-CN" sz="1100" dirty="0"/>
              <a:t>CREATE INDEX i1 ON t1(c2);</a:t>
            </a:r>
          </a:p>
          <a:p>
            <a:pPr marL="457200" lvl="1" indent="0">
              <a:lnSpc>
                <a:spcPct val="120000"/>
              </a:lnSpc>
              <a:buNone/>
            </a:pPr>
            <a:r>
              <a:rPr lang="zh-CN" altLang="en-US" sz="1300" dirty="0"/>
              <a:t>在这个例子中，索引表 </a:t>
            </a:r>
            <a:r>
              <a:rPr lang="en-US" altLang="zh-CN" sz="1300" dirty="0"/>
              <a:t>i1 </a:t>
            </a:r>
            <a:r>
              <a:rPr lang="zh-CN" altLang="en-US" sz="1300" dirty="0"/>
              <a:t>的存储键包括 </a:t>
            </a:r>
            <a:r>
              <a:rPr lang="en-US" altLang="zh-CN" sz="1300" dirty="0"/>
              <a:t>c2 </a:t>
            </a:r>
            <a:r>
              <a:rPr lang="zh-CN" altLang="en-US" sz="1300" dirty="0"/>
              <a:t>和主键列 </a:t>
            </a:r>
            <a:r>
              <a:rPr lang="en-US" altLang="zh-CN" sz="1300" dirty="0"/>
              <a:t>c1</a:t>
            </a:r>
            <a:r>
              <a:rPr lang="zh-CN" altLang="en-US" sz="1300" dirty="0"/>
              <a:t>。这意味着每个 </a:t>
            </a:r>
            <a:r>
              <a:rPr lang="en-US" altLang="zh-CN" sz="1300" dirty="0"/>
              <a:t>c2 </a:t>
            </a:r>
            <a:r>
              <a:rPr lang="zh-CN" altLang="en-US" sz="1300" dirty="0"/>
              <a:t>值都与相应的 </a:t>
            </a:r>
            <a:r>
              <a:rPr lang="en-US" altLang="zh-CN" sz="1300" dirty="0"/>
              <a:t>c1 </a:t>
            </a:r>
            <a:r>
              <a:rPr lang="zh-CN" altLang="en-US" sz="1300" dirty="0"/>
              <a:t>值相关联，即使 </a:t>
            </a:r>
            <a:r>
              <a:rPr lang="en-US" altLang="zh-CN" sz="1300" dirty="0"/>
              <a:t>c2 </a:t>
            </a:r>
            <a:r>
              <a:rPr lang="zh-CN" altLang="en-US" sz="1300" dirty="0"/>
              <a:t>的值在多个行中重复出现。</a:t>
            </a:r>
            <a:endParaRPr lang="en-US" sz="1300" dirty="0"/>
          </a:p>
        </p:txBody>
      </p:sp>
      <p:cxnSp>
        <p:nvCxnSpPr>
          <p:cNvPr id="12" name="直接连接符 11">
            <a:extLst>
              <a:ext uri="{FF2B5EF4-FFF2-40B4-BE49-F238E27FC236}">
                <a16:creationId xmlns:a16="http://schemas.microsoft.com/office/drawing/2014/main" id="{CE6877A1-0B38-648E-D339-F55E7CC95A5B}"/>
              </a:ext>
            </a:extLst>
          </p:cNvPr>
          <p:cNvCxnSpPr>
            <a:cxnSpLocks/>
          </p:cNvCxnSpPr>
          <p:nvPr/>
        </p:nvCxnSpPr>
        <p:spPr>
          <a:xfrm>
            <a:off x="5890260" y="1592580"/>
            <a:ext cx="0" cy="249174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68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数据库的索引及其特点</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612936" y="4704534"/>
            <a:ext cx="10639264" cy="1506141"/>
          </a:xfrm>
        </p:spPr>
        <p:txBody>
          <a:bodyPr>
            <a:normAutofit fontScale="55000" lnSpcReduction="20000"/>
          </a:bodyPr>
          <a:lstStyle/>
          <a:p>
            <a:pPr marL="228600" marR="0" lvl="0" indent="-22860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Char char="•"/>
              <a:tabLst/>
              <a:defRPr/>
            </a:pPr>
            <a:r>
              <a:rPr lang="zh-CN" altLang="en-US" b="0" dirty="0"/>
              <a:t>索引选择的重要性</a:t>
            </a:r>
          </a:p>
          <a:p>
            <a:pPr lvl="1">
              <a:lnSpc>
                <a:spcPct val="120000"/>
              </a:lnSpc>
              <a:spcBef>
                <a:spcPts val="1000"/>
              </a:spcBef>
              <a:buClr>
                <a:srgbClr val="47C3D3"/>
              </a:buClr>
              <a:defRPr/>
            </a:pPr>
            <a:r>
              <a:rPr lang="zh-CN" altLang="en-US" b="0" dirty="0">
                <a:solidFill>
                  <a:schemeClr val="bg1"/>
                </a:solidFill>
              </a:rPr>
              <a:t>选择使用唯一索引还是非唯一索引取决于具体的应用场景和数据一致性要求。唯一索引更适合于那些需要保证数据唯一性的场景，比如身份证号或用户邮箱地址。相反，非唯一索引更适用于那些可以接受重复值的场景，比如用户的居住城市或年龄。</a:t>
            </a:r>
          </a:p>
          <a:p>
            <a:pPr marL="228600" marR="0" lvl="0" indent="-22860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Char char="•"/>
              <a:tabLst/>
              <a:defRPr/>
            </a:pPr>
            <a:r>
              <a:rPr lang="zh-CN" altLang="en-US" b="0" dirty="0"/>
              <a:t>索引的 </a:t>
            </a:r>
            <a:r>
              <a:rPr lang="en-US" altLang="zh-CN" b="0" dirty="0"/>
              <a:t>NULL </a:t>
            </a:r>
            <a:r>
              <a:rPr lang="zh-CN" altLang="en-US" b="0" dirty="0"/>
              <a:t>值处理</a:t>
            </a:r>
          </a:p>
          <a:p>
            <a:pPr lvl="1">
              <a:lnSpc>
                <a:spcPct val="120000"/>
              </a:lnSpc>
              <a:spcBef>
                <a:spcPts val="1000"/>
              </a:spcBef>
              <a:buClr>
                <a:srgbClr val="47C3D3"/>
              </a:buClr>
              <a:defRPr/>
            </a:pPr>
            <a:r>
              <a:rPr lang="zh-CN" altLang="en-US" b="0" dirty="0">
                <a:solidFill>
                  <a:schemeClr val="bg1"/>
                </a:solidFill>
              </a:rPr>
              <a:t>在 </a:t>
            </a:r>
            <a:r>
              <a:rPr lang="en-US" altLang="zh-CN" b="0" dirty="0" err="1">
                <a:solidFill>
                  <a:schemeClr val="bg1"/>
                </a:solidFill>
              </a:rPr>
              <a:t>OceanBase</a:t>
            </a:r>
            <a:r>
              <a:rPr lang="en-US" altLang="zh-CN" b="0" dirty="0">
                <a:solidFill>
                  <a:schemeClr val="bg1"/>
                </a:solidFill>
              </a:rPr>
              <a:t> </a:t>
            </a:r>
            <a:r>
              <a:rPr lang="zh-CN" altLang="en-US" b="0" dirty="0">
                <a:solidFill>
                  <a:schemeClr val="bg1"/>
                </a:solidFill>
              </a:rPr>
              <a:t>数据库中，</a:t>
            </a:r>
            <a:r>
              <a:rPr lang="en-US" altLang="zh-CN" b="0" dirty="0">
                <a:solidFill>
                  <a:schemeClr val="bg1"/>
                </a:solidFill>
              </a:rPr>
              <a:t>NULL </a:t>
            </a:r>
            <a:r>
              <a:rPr lang="zh-CN" altLang="en-US" b="0" dirty="0">
                <a:solidFill>
                  <a:schemeClr val="bg1"/>
                </a:solidFill>
              </a:rPr>
              <a:t>值也会存储在索引中。这对于处理复杂查询时尤为重要，因为它允许索引有效地参与涉及 </a:t>
            </a:r>
            <a:r>
              <a:rPr lang="en-US" altLang="zh-CN" b="0" dirty="0">
                <a:solidFill>
                  <a:schemeClr val="bg1"/>
                </a:solidFill>
              </a:rPr>
              <a:t>NULL </a:t>
            </a:r>
            <a:r>
              <a:rPr lang="zh-CN" altLang="en-US" b="0" dirty="0">
                <a:solidFill>
                  <a:schemeClr val="bg1"/>
                </a:solidFill>
              </a:rPr>
              <a:t>值的查询操作。</a:t>
            </a:r>
            <a:endParaRPr lang="en-US" b="0" dirty="0">
              <a:solidFill>
                <a:schemeClr val="bg1"/>
              </a:solidFill>
            </a:endParaRP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375773"/>
            <a:ext cx="5157787" cy="2525077"/>
          </a:xfrm>
        </p:spPr>
        <p:txBody>
          <a:bodyPr>
            <a:normAutofit/>
          </a:bodyPr>
          <a:lstStyle/>
          <a:p>
            <a:pPr>
              <a:lnSpc>
                <a:spcPct val="120000"/>
              </a:lnSpc>
            </a:pPr>
            <a:r>
              <a:rPr lang="zh-CN" altLang="en-US" sz="1400" dirty="0"/>
              <a:t>局部索引</a:t>
            </a:r>
          </a:p>
          <a:p>
            <a:pPr marL="457200" lvl="1" indent="0">
              <a:lnSpc>
                <a:spcPct val="120000"/>
              </a:lnSpc>
              <a:buNone/>
            </a:pPr>
            <a:r>
              <a:rPr lang="zh-CN" altLang="en-US" sz="1200" dirty="0"/>
              <a:t>局部索引是一种特殊的索引类型，适用于分区表。在这种索引中，每个主表分区都拥有独立的索引数据结构。</a:t>
            </a:r>
            <a:endParaRPr lang="en-US" altLang="zh-CN" sz="1200" dirty="0"/>
          </a:p>
          <a:p>
            <a:pPr marL="457200" lvl="1" indent="0">
              <a:lnSpc>
                <a:spcPct val="120000"/>
              </a:lnSpc>
              <a:buNone/>
            </a:pPr>
            <a:r>
              <a:rPr lang="zh-CN" altLang="en-US" sz="1200" dirty="0"/>
              <a:t>局部索引的关键特性在于，它的索引键仅映射到相应分区中的主表数据，不涉及其他分区。这种索引方式使得每个分区维护自己的索引结构，从而提高了特定查询的效率。</a:t>
            </a:r>
          </a:p>
          <a:p>
            <a:pPr marL="457200" lvl="1" indent="0">
              <a:lnSpc>
                <a:spcPct val="120000"/>
              </a:lnSpc>
              <a:buNone/>
            </a:pPr>
            <a:r>
              <a:rPr lang="zh-CN" altLang="en-US" sz="1200" dirty="0"/>
              <a:t>例如，考虑一个按 </a:t>
            </a:r>
            <a:r>
              <a:rPr lang="en-US" altLang="zh-CN" sz="1200" dirty="0" err="1"/>
              <a:t>emp_id</a:t>
            </a:r>
            <a:r>
              <a:rPr lang="en-US" altLang="zh-CN" sz="1200" dirty="0"/>
              <a:t> </a:t>
            </a:r>
            <a:r>
              <a:rPr lang="zh-CN" altLang="en-US" sz="1200" dirty="0"/>
              <a:t>进行范围分区的 </a:t>
            </a:r>
            <a:r>
              <a:rPr lang="en-US" altLang="zh-CN" sz="1200" dirty="0"/>
              <a:t>employee </a:t>
            </a:r>
            <a:r>
              <a:rPr lang="zh-CN" altLang="en-US" sz="1200" dirty="0"/>
              <a:t>表，并在 </a:t>
            </a:r>
            <a:r>
              <a:rPr lang="en-US" altLang="zh-CN" sz="1200" dirty="0" err="1"/>
              <a:t>emp_name</a:t>
            </a:r>
            <a:r>
              <a:rPr lang="en-US" altLang="zh-CN" sz="1200" dirty="0"/>
              <a:t> </a:t>
            </a:r>
            <a:r>
              <a:rPr lang="zh-CN" altLang="en-US" sz="1200" dirty="0"/>
              <a:t>上创建局部索引。这意味着，每个 </a:t>
            </a:r>
            <a:r>
              <a:rPr lang="en-US" altLang="zh-CN" sz="1200" dirty="0" err="1"/>
              <a:t>emp_id</a:t>
            </a:r>
            <a:r>
              <a:rPr lang="en-US" altLang="zh-CN" sz="1200" dirty="0"/>
              <a:t> </a:t>
            </a:r>
            <a:r>
              <a:rPr lang="zh-CN" altLang="en-US" sz="1200" dirty="0"/>
              <a:t>范围分区都有一个专属的 </a:t>
            </a:r>
            <a:r>
              <a:rPr lang="en-US" altLang="zh-CN" sz="1200" dirty="0" err="1"/>
              <a:t>emp_name</a:t>
            </a:r>
            <a:r>
              <a:rPr lang="en-US" altLang="zh-CN" sz="1200" dirty="0"/>
              <a:t> </a:t>
            </a:r>
            <a:r>
              <a:rPr lang="zh-CN" altLang="en-US" sz="1200" dirty="0"/>
              <a:t>索引，确保了索引的高效和相关性。</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430655"/>
            <a:ext cx="5183188" cy="3209925"/>
          </a:xfrm>
        </p:spPr>
        <p:txBody>
          <a:bodyPr>
            <a:normAutofit fontScale="77500" lnSpcReduction="20000"/>
          </a:bodyPr>
          <a:lstStyle/>
          <a:p>
            <a:pPr>
              <a:lnSpc>
                <a:spcPct val="120000"/>
              </a:lnSpc>
            </a:pPr>
            <a:r>
              <a:rPr lang="zh-CN" altLang="en-US" dirty="0"/>
              <a:t>全局索引</a:t>
            </a:r>
          </a:p>
          <a:p>
            <a:pPr marL="457200" lvl="1" indent="0">
              <a:lnSpc>
                <a:spcPct val="120000"/>
              </a:lnSpc>
              <a:buNone/>
            </a:pPr>
            <a:r>
              <a:rPr lang="zh-CN" altLang="en-US" dirty="0"/>
              <a:t>与局部索引不同，全局索引覆盖了分区表的所有主表分区。它们不是与单个分区相对应，而是将所有分区视为一个整体。全局索引有两种主要形式：</a:t>
            </a:r>
          </a:p>
          <a:p>
            <a:pPr lvl="1">
              <a:lnSpc>
                <a:spcPct val="120000"/>
              </a:lnSpc>
            </a:pPr>
            <a:r>
              <a:rPr lang="zh-CN" altLang="en-US" dirty="0"/>
              <a:t>全局非分区索引（</a:t>
            </a:r>
            <a:r>
              <a:rPr lang="en-US" altLang="zh-CN" dirty="0"/>
              <a:t>Global Non-Partitioned Index</a:t>
            </a:r>
            <a:r>
              <a:rPr lang="zh-CN" altLang="en-US" dirty="0"/>
              <a:t>）： 这种索引类型不对数据进行分区，维持单一的数据结构。尽管主表已分区，全局非分区索引的一个键可能映射到不同主表分区中的多条数据。这使得全局非分区索引在处理跨分区数据时更为有效。</a:t>
            </a:r>
          </a:p>
          <a:p>
            <a:pPr lvl="1">
              <a:lnSpc>
                <a:spcPct val="120000"/>
              </a:lnSpc>
            </a:pPr>
            <a:r>
              <a:rPr lang="zh-CN" altLang="en-US" dirty="0"/>
              <a:t>全局分区索引（</a:t>
            </a:r>
            <a:r>
              <a:rPr lang="en-US" altLang="zh-CN" dirty="0"/>
              <a:t>Global Partitioned Index</a:t>
            </a:r>
            <a:r>
              <a:rPr lang="zh-CN" altLang="en-US" dirty="0"/>
              <a:t>）： 在这种情况下，索引数据根据特定方式（如哈希或范围分区）分散到不同的索引分区中。这种索引独立于主表的分区模式，可能导致索引分区与主表分区之间形成多对多的对应关系。</a:t>
            </a:r>
          </a:p>
          <a:p>
            <a:pPr marL="457200" lvl="1" indent="0">
              <a:lnSpc>
                <a:spcPct val="120000"/>
              </a:lnSpc>
              <a:buNone/>
            </a:pPr>
            <a:r>
              <a:rPr lang="zh-CN" altLang="en-US" dirty="0"/>
              <a:t>以 </a:t>
            </a:r>
            <a:r>
              <a:rPr lang="en-US" altLang="zh-CN" dirty="0"/>
              <a:t>employee </a:t>
            </a:r>
            <a:r>
              <a:rPr lang="zh-CN" altLang="en-US" dirty="0"/>
              <a:t>表为例，表可能按 </a:t>
            </a:r>
            <a:r>
              <a:rPr lang="en-US" altLang="zh-CN" dirty="0" err="1"/>
              <a:t>emp_id</a:t>
            </a:r>
            <a:r>
              <a:rPr lang="en-US" altLang="zh-CN" dirty="0"/>
              <a:t> </a:t>
            </a:r>
            <a:r>
              <a:rPr lang="zh-CN" altLang="en-US" dirty="0"/>
              <a:t>进行范围分区，而在 </a:t>
            </a:r>
            <a:r>
              <a:rPr lang="en-US" altLang="zh-CN" dirty="0" err="1"/>
              <a:t>emp_name</a:t>
            </a:r>
            <a:r>
              <a:rPr lang="en-US" altLang="zh-CN" dirty="0"/>
              <a:t> </a:t>
            </a:r>
            <a:r>
              <a:rPr lang="zh-CN" altLang="en-US" dirty="0"/>
              <a:t>上创建全局分区索引。在这种配置下，一个索引分区内的键可能指向多个不同的主表分区。</a:t>
            </a:r>
            <a:endParaRPr lang="en-US" altLang="zh-CN" dirty="0"/>
          </a:p>
          <a:p>
            <a:pPr marL="0" indent="0">
              <a:buNone/>
            </a:pPr>
            <a:endParaRPr lang="en-US" dirty="0"/>
          </a:p>
        </p:txBody>
      </p:sp>
      <p:cxnSp>
        <p:nvCxnSpPr>
          <p:cNvPr id="12" name="直接连接符 11">
            <a:extLst>
              <a:ext uri="{FF2B5EF4-FFF2-40B4-BE49-F238E27FC236}">
                <a16:creationId xmlns:a16="http://schemas.microsoft.com/office/drawing/2014/main" id="{CE6877A1-0B38-648E-D339-F55E7CC95A5B}"/>
              </a:ext>
            </a:extLst>
          </p:cNvPr>
          <p:cNvCxnSpPr>
            <a:cxnSpLocks/>
          </p:cNvCxnSpPr>
          <p:nvPr/>
        </p:nvCxnSpPr>
        <p:spPr>
          <a:xfrm>
            <a:off x="5890260" y="1592580"/>
            <a:ext cx="0" cy="249174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0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数据库的索引及其特点</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7659" y="2940356"/>
            <a:ext cx="10134601" cy="3649040"/>
          </a:xfrm>
        </p:spPr>
        <p:txBody>
          <a:bodyPr/>
          <a:lstStyle/>
          <a:p>
            <a:r>
              <a:rPr lang="zh-CN" altLang="en-US" dirty="0"/>
              <a:t>创建空间索引的约束</a:t>
            </a:r>
          </a:p>
          <a:p>
            <a:pPr marL="457200" lvl="1" indent="0">
              <a:buNone/>
            </a:pPr>
            <a:r>
              <a:rPr lang="zh-CN" altLang="en-US" dirty="0"/>
              <a:t>在创建空间索引时，有几个关键的约束条件需要遵守：</a:t>
            </a:r>
          </a:p>
          <a:p>
            <a:pPr lvl="1"/>
            <a:r>
              <a:rPr lang="zh-CN" altLang="en-US" dirty="0"/>
              <a:t>非空约束（</a:t>
            </a:r>
            <a:r>
              <a:rPr lang="en-US" altLang="zh-CN" dirty="0"/>
              <a:t>NOT NULL</a:t>
            </a:r>
            <a:r>
              <a:rPr lang="zh-CN" altLang="en-US" dirty="0"/>
              <a:t>）： 空间索引的列必须声明为 </a:t>
            </a:r>
            <a:r>
              <a:rPr lang="en-US" altLang="zh-CN" dirty="0"/>
              <a:t>NOT NULL</a:t>
            </a:r>
            <a:r>
              <a:rPr lang="zh-CN" altLang="en-US" dirty="0"/>
              <a:t>。这确保了索引中的每个条目都有有效的空间数据。</a:t>
            </a:r>
          </a:p>
          <a:p>
            <a:pPr lvl="1"/>
            <a:r>
              <a:rPr lang="en-US" altLang="zh-CN" dirty="0"/>
              <a:t>SRID</a:t>
            </a:r>
            <a:r>
              <a:rPr lang="zh-CN" altLang="en-US" dirty="0"/>
              <a:t>（</a:t>
            </a:r>
            <a:r>
              <a:rPr lang="en-US" altLang="zh-CN" dirty="0"/>
              <a:t>Spatial Reference ID</a:t>
            </a:r>
            <a:r>
              <a:rPr lang="zh-CN" altLang="en-US" dirty="0"/>
              <a:t>）的使用： 索引列应定义 </a:t>
            </a:r>
            <a:r>
              <a:rPr lang="en-US" altLang="zh-CN" dirty="0"/>
              <a:t>SRID</a:t>
            </a:r>
            <a:r>
              <a:rPr lang="zh-CN" altLang="en-US" dirty="0"/>
              <a:t>（空间参考标识符），以指定使用的坐标系。在进行空间数据比较时，会依据列定义中的 </a:t>
            </a:r>
            <a:r>
              <a:rPr lang="en-US" altLang="zh-CN" dirty="0"/>
              <a:t>SRID </a:t>
            </a:r>
            <a:r>
              <a:rPr lang="zh-CN" altLang="en-US" dirty="0"/>
              <a:t>来确定比较规则。</a:t>
            </a:r>
          </a:p>
          <a:p>
            <a:pPr lvl="1"/>
            <a:r>
              <a:rPr lang="en-US" altLang="zh-CN" dirty="0"/>
              <a:t>MBR</a:t>
            </a:r>
            <a:r>
              <a:rPr lang="zh-CN" altLang="en-US" dirty="0"/>
              <a:t>（</a:t>
            </a:r>
            <a:r>
              <a:rPr lang="en-US" altLang="zh-CN" dirty="0"/>
              <a:t>Minimum Bounding Rectangle</a:t>
            </a:r>
            <a:r>
              <a:rPr lang="zh-CN" altLang="en-US" dirty="0"/>
              <a:t>）的存储： 空间索引存储了几何对象的 </a:t>
            </a:r>
            <a:r>
              <a:rPr lang="en-US" altLang="zh-CN" dirty="0"/>
              <a:t>MBR</a:t>
            </a:r>
            <a:r>
              <a:rPr lang="zh-CN" altLang="en-US" dirty="0"/>
              <a:t>，即最小边界矩形。</a:t>
            </a:r>
            <a:r>
              <a:rPr lang="en-US" altLang="zh-CN" dirty="0"/>
              <a:t>MBR </a:t>
            </a:r>
            <a:r>
              <a:rPr lang="zh-CN" altLang="en-US" dirty="0"/>
              <a:t>的比较方法也依赖于 </a:t>
            </a:r>
            <a:r>
              <a:rPr lang="en-US" altLang="zh-CN" dirty="0"/>
              <a:t>SRID</a:t>
            </a:r>
            <a:r>
              <a:rPr lang="zh-CN" altLang="en-US" dirty="0"/>
              <a:t>。</a:t>
            </a:r>
          </a:p>
          <a:p>
            <a:pPr lvl="1"/>
            <a:r>
              <a:rPr lang="en-US" altLang="zh-CN" dirty="0"/>
              <a:t>SRID </a:t>
            </a:r>
            <a:r>
              <a:rPr lang="zh-CN" altLang="en-US" dirty="0"/>
              <a:t>的定义： 为了确保空间索引在查询时有效，建议在创建空间索引的列时已经定义了 </a:t>
            </a:r>
            <a:r>
              <a:rPr lang="en-US" altLang="zh-CN" dirty="0"/>
              <a:t>SRID</a:t>
            </a:r>
            <a:r>
              <a:rPr lang="zh-CN" altLang="en-US" dirty="0"/>
              <a:t>。</a:t>
            </a:r>
          </a:p>
          <a:p>
            <a:r>
              <a:rPr lang="zh-CN" altLang="en-US" dirty="0"/>
              <a:t>空间索引的重要性</a:t>
            </a:r>
          </a:p>
          <a:p>
            <a:pPr marL="457200" lvl="1" indent="0">
              <a:buNone/>
            </a:pPr>
            <a:r>
              <a:rPr lang="zh-CN" altLang="en-US" dirty="0"/>
              <a:t>空间索引在处理涉及地理空间数据的查询时非常有效，如在地图服务、地理信息系统（</a:t>
            </a:r>
            <a:r>
              <a:rPr lang="en-US" altLang="zh-CN" dirty="0"/>
              <a:t>GIS</a:t>
            </a:r>
            <a:r>
              <a:rPr lang="zh-CN" altLang="en-US" dirty="0"/>
              <a:t>）、位置数据分析等领域。通过空间索引，可以大幅提高这些应用中空间查询的性能。</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文本框 5">
            <a:extLst>
              <a:ext uri="{FF2B5EF4-FFF2-40B4-BE49-F238E27FC236}">
                <a16:creationId xmlns:a16="http://schemas.microsoft.com/office/drawing/2014/main" id="{53C963FD-F338-E870-E0E0-E454B576BF6C}"/>
              </a:ext>
            </a:extLst>
          </p:cNvPr>
          <p:cNvSpPr txBox="1"/>
          <p:nvPr/>
        </p:nvSpPr>
        <p:spPr>
          <a:xfrm>
            <a:off x="327660" y="1275026"/>
            <a:ext cx="6850380" cy="1451679"/>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空间索引概述</a:t>
            </a:r>
          </a:p>
          <a:p>
            <a:pPr lvl="1">
              <a:spcBef>
                <a:spcPts val="600"/>
              </a:spcBef>
              <a:spcAft>
                <a:spcPts val="400"/>
              </a:spcAft>
              <a:buClr>
                <a:srgbClr val="47C3D3"/>
              </a:buClr>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空间索引在 </a:t>
            </a:r>
            <a:r>
              <a:rPr kumimoji="0" lang="en-US" altLang="zh-CN" sz="16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OceanBase</a:t>
            </a:r>
            <a:r>
              <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数据库中用于优化与空间数据相关的查询。这种索引类型特别适用于存储和查询几何数据，如地理位置信息。</a:t>
            </a:r>
            <a:r>
              <a:rPr kumimoji="0" lang="en-US" altLang="zh-CN" sz="16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OceanBase</a:t>
            </a:r>
            <a:r>
              <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支持使用标准索引创建语法来创建空间索引，但需使用 </a:t>
            </a:r>
            <a:r>
              <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SPATIAL </a:t>
            </a: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关键字。</a:t>
            </a:r>
            <a:endParaRPr kumimoji="0" lang="en-US" altLang="zh-CN" sz="11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31371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数据库的索引及其特点</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430655"/>
            <a:ext cx="5255260" cy="4787265"/>
          </a:xfrm>
        </p:spPr>
        <p:txBody>
          <a:bodyPr>
            <a:normAutofit fontScale="92500"/>
          </a:bodyPr>
          <a:lstStyle/>
          <a:p>
            <a:pPr>
              <a:lnSpc>
                <a:spcPct val="120000"/>
              </a:lnSpc>
            </a:pPr>
            <a:r>
              <a:rPr lang="zh-CN" altLang="en-US" sz="1400" dirty="0"/>
              <a:t>索引表的存储结构</a:t>
            </a:r>
          </a:p>
          <a:p>
            <a:pPr marL="457200" lvl="1" indent="0">
              <a:lnSpc>
                <a:spcPct val="120000"/>
              </a:lnSpc>
              <a:buNone/>
            </a:pPr>
            <a:r>
              <a:rPr lang="zh-CN" altLang="en-US" sz="1200" dirty="0"/>
              <a:t>在 </a:t>
            </a:r>
            <a:r>
              <a:rPr lang="en-US" altLang="zh-CN" sz="1200" dirty="0" err="1"/>
              <a:t>OceanBase</a:t>
            </a:r>
            <a:r>
              <a:rPr lang="en-US" altLang="zh-CN" sz="1200" dirty="0"/>
              <a:t> </a:t>
            </a:r>
            <a:r>
              <a:rPr lang="zh-CN" altLang="en-US" sz="1200" dirty="0"/>
              <a:t>数据库中，索引表的存储结构与普通数据表相似，均使用宏块和微块的结构。由于 </a:t>
            </a:r>
            <a:r>
              <a:rPr lang="en-US" altLang="zh-CN" sz="1200" dirty="0" err="1"/>
              <a:t>OceanBase</a:t>
            </a:r>
            <a:r>
              <a:rPr lang="en-US" altLang="zh-CN" sz="1200" dirty="0"/>
              <a:t> </a:t>
            </a:r>
            <a:r>
              <a:rPr lang="zh-CN" altLang="en-US" sz="1200" dirty="0"/>
              <a:t>采用聚集索引表模型，索引表行中不仅包含用户指定的索引列，还会存储主表的主键列。这种设计有助于优化查询过程，因为它允许系统在进行索引查找后，直接回到主表中获取相关数据。</a:t>
            </a:r>
          </a:p>
          <a:p>
            <a:pPr>
              <a:lnSpc>
                <a:spcPct val="120000"/>
              </a:lnSpc>
            </a:pPr>
            <a:r>
              <a:rPr lang="zh-CN" altLang="en-US" sz="1400" dirty="0"/>
              <a:t>读写分离架构</a:t>
            </a:r>
          </a:p>
          <a:p>
            <a:pPr marL="457200" lvl="1" indent="0">
              <a:lnSpc>
                <a:spcPct val="120000"/>
              </a:lnSpc>
              <a:buNone/>
            </a:pPr>
            <a:r>
              <a:rPr lang="en-US" altLang="zh-CN" sz="1200" dirty="0" err="1"/>
              <a:t>OceanBase</a:t>
            </a:r>
            <a:r>
              <a:rPr lang="en-US" altLang="zh-CN" sz="1200" dirty="0"/>
              <a:t> </a:t>
            </a:r>
            <a:r>
              <a:rPr lang="zh-CN" altLang="en-US" sz="1200" dirty="0"/>
              <a:t>采用读写分离架构，将数据分为基线数据和增量数据。其中：</a:t>
            </a:r>
          </a:p>
          <a:p>
            <a:pPr lvl="1">
              <a:lnSpc>
                <a:spcPct val="120000"/>
              </a:lnSpc>
            </a:pPr>
            <a:r>
              <a:rPr lang="zh-CN" altLang="en-US" sz="1200" dirty="0"/>
              <a:t>增量数据（</a:t>
            </a:r>
            <a:r>
              <a:rPr lang="en-US" altLang="zh-CN" sz="1200" dirty="0" err="1"/>
              <a:t>MemTable</a:t>
            </a:r>
            <a:r>
              <a:rPr lang="zh-CN" altLang="en-US" sz="1200" dirty="0"/>
              <a:t>）：存放于内存中，用于记录数据的修改操作。</a:t>
            </a:r>
            <a:r>
              <a:rPr lang="en-US" altLang="zh-CN" sz="1200" dirty="0"/>
              <a:t>DML</a:t>
            </a:r>
            <a:r>
              <a:rPr lang="zh-CN" altLang="en-US" sz="1200" dirty="0"/>
              <a:t>（数据操纵语言）操作完全在内存中进行，确保了高性能。</a:t>
            </a:r>
          </a:p>
          <a:p>
            <a:pPr lvl="1">
              <a:lnSpc>
                <a:spcPct val="120000"/>
              </a:lnSpc>
            </a:pPr>
            <a:r>
              <a:rPr lang="zh-CN" altLang="en-US" sz="1200" dirty="0"/>
              <a:t>基线数据（</a:t>
            </a:r>
            <a:r>
              <a:rPr lang="en-US" altLang="zh-CN" sz="1200" dirty="0" err="1"/>
              <a:t>SSTable</a:t>
            </a:r>
            <a:r>
              <a:rPr lang="zh-CN" altLang="en-US" sz="1200" dirty="0"/>
              <a:t>）：存储在 </a:t>
            </a:r>
            <a:r>
              <a:rPr lang="en-US" altLang="zh-CN" sz="1200" dirty="0"/>
              <a:t>SSD </a:t>
            </a:r>
            <a:r>
              <a:rPr lang="zh-CN" altLang="en-US" sz="1200" dirty="0"/>
              <a:t>盘上。当进行数据读取时，系统会将内存中更新过的数据版本与持久化存储中的基线版本合并，以提供最新版本的数据。</a:t>
            </a:r>
          </a:p>
          <a:p>
            <a:pPr marL="457200" lvl="1" indent="0">
              <a:lnSpc>
                <a:spcPct val="120000"/>
              </a:lnSpc>
              <a:buNone/>
            </a:pPr>
            <a:r>
              <a:rPr lang="zh-CN" altLang="en-US" sz="1200" dirty="0"/>
              <a:t>此外，</a:t>
            </a:r>
            <a:r>
              <a:rPr lang="en-US" altLang="zh-CN" sz="1200" dirty="0" err="1"/>
              <a:t>OceanBase</a:t>
            </a:r>
            <a:r>
              <a:rPr lang="en-US" altLang="zh-CN" sz="1200" dirty="0"/>
              <a:t> </a:t>
            </a:r>
            <a:r>
              <a:rPr lang="zh-CN" altLang="en-US" sz="1200" dirty="0"/>
              <a:t>还实现了 </a:t>
            </a:r>
            <a:r>
              <a:rPr lang="en-US" altLang="zh-CN" sz="1200" dirty="0"/>
              <a:t>Block Cache </a:t>
            </a:r>
            <a:r>
              <a:rPr lang="zh-CN" altLang="en-US" sz="1200" dirty="0"/>
              <a:t>和 </a:t>
            </a:r>
            <a:r>
              <a:rPr lang="en-US" altLang="zh-CN" sz="1200" dirty="0"/>
              <a:t>Row Cache</a:t>
            </a:r>
            <a:r>
              <a:rPr lang="zh-CN" altLang="en-US" sz="1200" dirty="0"/>
              <a:t>，减少对基线数据的随机读取。</a:t>
            </a:r>
          </a:p>
          <a:p>
            <a:pPr>
              <a:lnSpc>
                <a:spcPct val="120000"/>
              </a:lnSpc>
            </a:pPr>
            <a:r>
              <a:rPr lang="zh-CN" altLang="en-US" sz="1400" dirty="0"/>
              <a:t>宏块和微块</a:t>
            </a:r>
          </a:p>
          <a:p>
            <a:pPr marL="457200" lvl="1" indent="0">
              <a:lnSpc>
                <a:spcPct val="120000"/>
              </a:lnSpc>
              <a:buNone/>
            </a:pPr>
            <a:r>
              <a:rPr lang="en-US" altLang="zh-CN" sz="1200" dirty="0" err="1"/>
              <a:t>OceanBase</a:t>
            </a:r>
            <a:r>
              <a:rPr lang="en-US" altLang="zh-CN" sz="1200" dirty="0"/>
              <a:t> </a:t>
            </a:r>
            <a:r>
              <a:rPr lang="zh-CN" altLang="en-US" sz="1200" dirty="0"/>
              <a:t>的数据文件以 </a:t>
            </a:r>
            <a:r>
              <a:rPr lang="en-US" altLang="zh-CN" sz="1200" dirty="0"/>
              <a:t>2MB </a:t>
            </a:r>
            <a:r>
              <a:rPr lang="zh-CN" altLang="en-US" sz="1200" dirty="0"/>
              <a:t>的宏块为单位组织数据。每个宏块内部划分为多个 </a:t>
            </a:r>
            <a:r>
              <a:rPr lang="en-US" altLang="zh-CN" sz="1200" dirty="0"/>
              <a:t>16KB </a:t>
            </a:r>
            <a:r>
              <a:rPr lang="zh-CN" altLang="en-US" sz="1200" dirty="0"/>
              <a:t>大小的微块（</a:t>
            </a:r>
            <a:r>
              <a:rPr lang="en-US" altLang="zh-CN" sz="1200" dirty="0"/>
              <a:t>Micro Block</a:t>
            </a:r>
            <a:r>
              <a:rPr lang="zh-CN" altLang="en-US" sz="1200" dirty="0"/>
              <a:t>），每个微块包含多个行（</a:t>
            </a:r>
            <a:r>
              <a:rPr lang="en-US" altLang="zh-CN" sz="1200" dirty="0"/>
              <a:t>Row</a:t>
            </a:r>
            <a:r>
              <a:rPr lang="zh-CN" altLang="en-US" sz="1200" dirty="0"/>
              <a:t>）。</a:t>
            </a:r>
            <a:r>
              <a:rPr lang="en-US" altLang="zh-CN" sz="1200" dirty="0" err="1"/>
              <a:t>OceanBase</a:t>
            </a:r>
            <a:r>
              <a:rPr lang="en-US" altLang="zh-CN" sz="1200" dirty="0"/>
              <a:t> </a:t>
            </a:r>
            <a:r>
              <a:rPr lang="zh-CN" altLang="en-US" sz="1200" dirty="0"/>
              <a:t>的内部 </a:t>
            </a:r>
            <a:r>
              <a:rPr lang="en-US" altLang="zh-CN" sz="1200" dirty="0"/>
              <a:t>I/O </a:t>
            </a:r>
            <a:r>
              <a:rPr lang="zh-CN" altLang="en-US" sz="1200" dirty="0"/>
              <a:t>操作最小单位是微块。</a:t>
            </a:r>
          </a:p>
          <a:p>
            <a:pPr marL="457200" lvl="1" indent="0">
              <a:lnSpc>
                <a:spcPct val="120000"/>
              </a:lnSpc>
              <a:buNone/>
            </a:pPr>
            <a:r>
              <a:rPr lang="zh-CN" altLang="en-US" sz="1200" dirty="0"/>
              <a:t>宏块可以根据数据的删除、插入和更新动态地合并和分裂。</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301741" y="1468755"/>
            <a:ext cx="5445745" cy="4589145"/>
          </a:xfrm>
        </p:spPr>
        <p:txBody>
          <a:bodyPr>
            <a:normAutofit fontScale="92500" lnSpcReduction="20000"/>
          </a:bodyPr>
          <a:lstStyle/>
          <a:p>
            <a:pPr>
              <a:lnSpc>
                <a:spcPct val="120000"/>
              </a:lnSpc>
            </a:pPr>
            <a:r>
              <a:rPr lang="zh-CN" altLang="en-US" sz="1400" dirty="0"/>
              <a:t>数据编码与压缩</a:t>
            </a:r>
          </a:p>
          <a:p>
            <a:pPr marL="457200" lvl="1" indent="0">
              <a:lnSpc>
                <a:spcPct val="120000"/>
              </a:lnSpc>
              <a:buNone/>
            </a:pPr>
            <a:r>
              <a:rPr lang="en-US" altLang="zh-CN" sz="1200" dirty="0" err="1"/>
              <a:t>OceanBase</a:t>
            </a:r>
            <a:r>
              <a:rPr lang="en-US" altLang="zh-CN" sz="1200" dirty="0"/>
              <a:t> </a:t>
            </a:r>
            <a:r>
              <a:rPr lang="zh-CN" altLang="en-US" sz="1200" dirty="0"/>
              <a:t>通过数据编码压缩技术实现高效的空间利用。它采用基于列的数据编码，针对不同字段的值域和类型信息，选择合适的编码方式，从而提高压缩效率。这种方法比传统的按行压缩更有效，因为列数据的相似性更高。</a:t>
            </a:r>
          </a:p>
          <a:p>
            <a:pPr>
              <a:lnSpc>
                <a:spcPct val="120000"/>
              </a:lnSpc>
            </a:pPr>
            <a:r>
              <a:rPr lang="zh-CN" altLang="en-US" sz="1400" dirty="0"/>
              <a:t>冻结和合并</a:t>
            </a:r>
          </a:p>
          <a:p>
            <a:pPr marL="457200" lvl="1" indent="0">
              <a:lnSpc>
                <a:spcPct val="120000"/>
              </a:lnSpc>
              <a:buNone/>
            </a:pPr>
            <a:r>
              <a:rPr lang="en-US" altLang="zh-CN" sz="1200" dirty="0" err="1"/>
              <a:t>OceanBase</a:t>
            </a:r>
            <a:r>
              <a:rPr lang="en-US" altLang="zh-CN" sz="1200" dirty="0"/>
              <a:t> </a:t>
            </a:r>
            <a:r>
              <a:rPr lang="zh-CN" altLang="en-US" sz="1200" dirty="0"/>
              <a:t>的读写分离架构需要定期将内存中的 </a:t>
            </a:r>
            <a:r>
              <a:rPr lang="en-US" altLang="zh-CN" sz="1200" dirty="0" err="1"/>
              <a:t>MemTable</a:t>
            </a:r>
            <a:r>
              <a:rPr lang="en-US" altLang="zh-CN" sz="1200" dirty="0"/>
              <a:t> </a:t>
            </a:r>
            <a:r>
              <a:rPr lang="zh-CN" altLang="en-US" sz="1200" dirty="0"/>
              <a:t>写入磁盘，这涉及到冻结和合并操作。其中：</a:t>
            </a:r>
          </a:p>
          <a:p>
            <a:pPr lvl="1">
              <a:lnSpc>
                <a:spcPct val="120000"/>
              </a:lnSpc>
            </a:pPr>
            <a:r>
              <a:rPr lang="zh-CN" altLang="en-US" sz="1200" dirty="0"/>
              <a:t>冻结：指阻止当前 </a:t>
            </a:r>
            <a:r>
              <a:rPr lang="en-US" altLang="zh-CN" sz="1200" dirty="0" err="1"/>
              <a:t>MemTable</a:t>
            </a:r>
            <a:r>
              <a:rPr lang="en-US" altLang="zh-CN" sz="1200" dirty="0"/>
              <a:t> </a:t>
            </a:r>
            <a:r>
              <a:rPr lang="zh-CN" altLang="en-US" sz="1200" dirty="0"/>
              <a:t>的新写入，生成新的活跃 </a:t>
            </a:r>
            <a:r>
              <a:rPr lang="en-US" altLang="zh-CN" sz="1200" dirty="0" err="1"/>
              <a:t>MemTable</a:t>
            </a:r>
            <a:r>
              <a:rPr lang="en-US" altLang="zh-CN" sz="1200" dirty="0"/>
              <a:t> </a:t>
            </a:r>
            <a:r>
              <a:rPr lang="zh-CN" altLang="en-US" sz="1200" dirty="0"/>
              <a:t>的过程。</a:t>
            </a:r>
          </a:p>
          <a:p>
            <a:pPr lvl="1">
              <a:lnSpc>
                <a:spcPct val="120000"/>
              </a:lnSpc>
            </a:pPr>
            <a:r>
              <a:rPr lang="zh-CN" altLang="en-US" sz="1200" dirty="0"/>
              <a:t>全量合并：涉及到将当前的静态数据和内存中的动态数据合并后写入磁盘作为新的静态数据。</a:t>
            </a:r>
          </a:p>
          <a:p>
            <a:pPr lvl="1">
              <a:lnSpc>
                <a:spcPct val="120000"/>
              </a:lnSpc>
            </a:pPr>
            <a:r>
              <a:rPr lang="zh-CN" altLang="en-US" sz="1200" dirty="0"/>
              <a:t>增量合并：仅重写发生修改的宏块，大大减少合并工作量。</a:t>
            </a:r>
          </a:p>
          <a:p>
            <a:pPr lvl="1">
              <a:lnSpc>
                <a:spcPct val="120000"/>
              </a:lnSpc>
            </a:pPr>
            <a:r>
              <a:rPr lang="zh-CN" altLang="en-US" sz="1200" dirty="0"/>
              <a:t>渐进合并：将数据重写分散到多次合并中进行，减轻了合并的负担。</a:t>
            </a:r>
          </a:p>
          <a:p>
            <a:pPr>
              <a:lnSpc>
                <a:spcPct val="120000"/>
              </a:lnSpc>
            </a:pPr>
            <a:r>
              <a:rPr lang="zh-CN" altLang="en-US" sz="1400" dirty="0"/>
              <a:t>轮转合并</a:t>
            </a:r>
          </a:p>
          <a:p>
            <a:pPr marL="457200" lvl="1" indent="0">
              <a:lnSpc>
                <a:spcPct val="120000"/>
              </a:lnSpc>
              <a:buNone/>
            </a:pPr>
            <a:r>
              <a:rPr lang="zh-CN" altLang="en-US" sz="1200" dirty="0"/>
              <a:t>为了减少合并操作对业务的影响，</a:t>
            </a:r>
            <a:r>
              <a:rPr lang="en-US" altLang="zh-CN" sz="1200" dirty="0" err="1"/>
              <a:t>OceanBase</a:t>
            </a:r>
            <a:r>
              <a:rPr lang="en-US" altLang="zh-CN" sz="1200" dirty="0"/>
              <a:t> </a:t>
            </a:r>
            <a:r>
              <a:rPr lang="zh-CN" altLang="en-US" sz="1200" dirty="0"/>
              <a:t>引入了轮转合并机制。在这种机制下，当一个数据副本在进行合并时，会将该副本上的查询流量切换到其他未在合并的副本上，从而保证业务查询不受影响。</a:t>
            </a:r>
          </a:p>
          <a:p>
            <a:pPr>
              <a:lnSpc>
                <a:spcPct val="120000"/>
              </a:lnSpc>
            </a:pPr>
            <a:r>
              <a:rPr lang="zh-CN" altLang="en-US" sz="1400" dirty="0"/>
              <a:t>转储</a:t>
            </a:r>
          </a:p>
          <a:p>
            <a:pPr marL="457200" lvl="1" indent="0">
              <a:lnSpc>
                <a:spcPct val="120000"/>
              </a:lnSpc>
              <a:buNone/>
            </a:pPr>
            <a:r>
              <a:rPr lang="en-US" altLang="zh-CN" sz="1200" dirty="0" err="1"/>
              <a:t>OceanBase</a:t>
            </a:r>
            <a:r>
              <a:rPr lang="en-US" altLang="zh-CN" sz="1200" dirty="0"/>
              <a:t> </a:t>
            </a:r>
            <a:r>
              <a:rPr lang="zh-CN" altLang="en-US" sz="1200" dirty="0"/>
              <a:t>还实现了转储机制，即将内存中的增量数据独立存储于磁盘，不与全局静态数据合并。这种设计基于增量数据远小于全局数据的考虑，使得转储操作快速高效。</a:t>
            </a:r>
            <a:endParaRPr lang="en-US" dirty="0"/>
          </a:p>
        </p:txBody>
      </p:sp>
      <p:cxnSp>
        <p:nvCxnSpPr>
          <p:cNvPr id="12" name="直接连接符 11">
            <a:extLst>
              <a:ext uri="{FF2B5EF4-FFF2-40B4-BE49-F238E27FC236}">
                <a16:creationId xmlns:a16="http://schemas.microsoft.com/office/drawing/2014/main" id="{CE6877A1-0B38-648E-D339-F55E7CC95A5B}"/>
              </a:ext>
            </a:extLst>
          </p:cNvPr>
          <p:cNvCxnSpPr>
            <a:cxnSpLocks/>
          </p:cNvCxnSpPr>
          <p:nvPr/>
        </p:nvCxnSpPr>
        <p:spPr>
          <a:xfrm>
            <a:off x="6096000" y="1592580"/>
            <a:ext cx="0" cy="249174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24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3322320"/>
            <a:ext cx="9165590" cy="1422935"/>
          </a:xfrm>
        </p:spPr>
        <p:txBody>
          <a:bodyPr>
            <a:noAutofit/>
          </a:bodyPr>
          <a:lstStyle/>
          <a:p>
            <a:r>
              <a:rPr lang="en-US" altLang="zh-CN" dirty="0" err="1"/>
              <a:t>OceanBase</a:t>
            </a:r>
            <a:r>
              <a:rPr lang="en-US" altLang="zh-CN" dirty="0"/>
              <a:t> </a:t>
            </a:r>
            <a:br>
              <a:rPr lang="en-US" altLang="zh-CN" dirty="0"/>
            </a:br>
            <a:r>
              <a:rPr lang="zh-CN" altLang="en-US" dirty="0"/>
              <a:t>数据库索引实现原理流程</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zh-CN" altLang="en-US" dirty="0"/>
              <a:t>全局索引实现原理流程、局部索引实现原理流程</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44820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数据库索引实现原理流程</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1" y="1430655"/>
            <a:ext cx="3525520" cy="5122545"/>
          </a:xfrm>
        </p:spPr>
        <p:txBody>
          <a:bodyPr>
            <a:normAutofit/>
          </a:bodyPr>
          <a:lstStyle/>
          <a:p>
            <a:pPr>
              <a:lnSpc>
                <a:spcPct val="120000"/>
              </a:lnSpc>
            </a:pPr>
            <a:r>
              <a:rPr lang="zh-CN" altLang="en-US" sz="1400" dirty="0"/>
              <a:t>全局索引实现原理流程</a:t>
            </a:r>
          </a:p>
          <a:p>
            <a:pPr marL="0" indent="0">
              <a:lnSpc>
                <a:spcPct val="120000"/>
              </a:lnSpc>
              <a:buNone/>
            </a:pPr>
            <a:r>
              <a:rPr lang="zh-CN" altLang="en-US" sz="1400" dirty="0"/>
              <a:t>（</a:t>
            </a:r>
            <a:r>
              <a:rPr lang="en-US" altLang="zh-CN" sz="1400" dirty="0"/>
              <a:t>1</a:t>
            </a:r>
            <a:r>
              <a:rPr lang="zh-CN" altLang="en-US" sz="1400" dirty="0"/>
              <a:t>）生成全局索引的控制任务</a:t>
            </a:r>
          </a:p>
          <a:p>
            <a:pPr lvl="1">
              <a:lnSpc>
                <a:spcPct val="120000"/>
              </a:lnSpc>
            </a:pPr>
            <a:r>
              <a:rPr lang="zh-CN" altLang="en-US" sz="1200" dirty="0"/>
              <a:t>生成索引表的基础信息</a:t>
            </a:r>
          </a:p>
          <a:p>
            <a:pPr lvl="1">
              <a:lnSpc>
                <a:spcPct val="120000"/>
              </a:lnSpc>
            </a:pPr>
            <a:r>
              <a:rPr lang="zh-CN" altLang="en-US" sz="1200" dirty="0"/>
              <a:t>设置索引表状态</a:t>
            </a:r>
          </a:p>
          <a:p>
            <a:pPr lvl="1">
              <a:lnSpc>
                <a:spcPct val="120000"/>
              </a:lnSpc>
            </a:pPr>
            <a:r>
              <a:rPr lang="zh-CN" altLang="en-US" sz="1200" dirty="0"/>
              <a:t>将</a:t>
            </a:r>
            <a:r>
              <a:rPr lang="en-US" altLang="zh-CN" sz="1200" dirty="0"/>
              <a:t>schema</a:t>
            </a:r>
            <a:r>
              <a:rPr lang="zh-CN" altLang="en-US" sz="1200" dirty="0"/>
              <a:t>写入内部表</a:t>
            </a:r>
          </a:p>
          <a:p>
            <a:pPr lvl="1">
              <a:lnSpc>
                <a:spcPct val="120000"/>
              </a:lnSpc>
            </a:pPr>
            <a:r>
              <a:rPr lang="zh-CN" altLang="en-US" sz="1200" dirty="0"/>
              <a:t>生成索引表的位置信息</a:t>
            </a:r>
          </a:p>
          <a:p>
            <a:pPr lvl="1">
              <a:lnSpc>
                <a:spcPct val="120000"/>
              </a:lnSpc>
            </a:pPr>
            <a:r>
              <a:rPr lang="zh-CN" altLang="en-US" sz="1200" dirty="0"/>
              <a:t>通知目标机器创建索引表的内存结构</a:t>
            </a:r>
          </a:p>
          <a:p>
            <a:pPr lvl="1">
              <a:lnSpc>
                <a:spcPct val="120000"/>
              </a:lnSpc>
            </a:pPr>
            <a:r>
              <a:rPr lang="zh-CN" altLang="en-US" sz="1200" dirty="0"/>
              <a:t>通知其他机器刷新</a:t>
            </a:r>
            <a:r>
              <a:rPr lang="en-US" altLang="zh-CN" sz="1200" dirty="0"/>
              <a:t>schema</a:t>
            </a:r>
            <a:endParaRPr lang="zh-CN" altLang="en-US" sz="1200" dirty="0"/>
          </a:p>
          <a:p>
            <a:pPr lvl="1">
              <a:lnSpc>
                <a:spcPct val="120000"/>
              </a:lnSpc>
            </a:pPr>
            <a:r>
              <a:rPr lang="zh-CN" altLang="en-US" sz="1200" dirty="0"/>
              <a:t>提交全局索引的数据补全控制任务</a:t>
            </a:r>
          </a:p>
          <a:p>
            <a:pPr lvl="1">
              <a:lnSpc>
                <a:spcPct val="120000"/>
              </a:lnSpc>
            </a:pPr>
            <a:r>
              <a:rPr lang="zh-CN" altLang="en-US" sz="1200" dirty="0"/>
              <a:t>执行全局索引的控制任务</a:t>
            </a:r>
          </a:p>
          <a:p>
            <a:pPr marL="0" indent="0">
              <a:lnSpc>
                <a:spcPct val="120000"/>
              </a:lnSpc>
              <a:buNone/>
            </a:pPr>
            <a:r>
              <a:rPr lang="zh-CN" altLang="en-US" sz="1400" dirty="0"/>
              <a:t>（</a:t>
            </a:r>
            <a:r>
              <a:rPr lang="en-US" altLang="zh-CN" sz="1400" dirty="0"/>
              <a:t>2</a:t>
            </a:r>
            <a:r>
              <a:rPr lang="zh-CN" altLang="en-US" sz="1400" dirty="0"/>
              <a:t>）单副本构建</a:t>
            </a:r>
          </a:p>
          <a:p>
            <a:pPr lvl="1">
              <a:lnSpc>
                <a:spcPct val="120000"/>
              </a:lnSpc>
            </a:pPr>
            <a:r>
              <a:rPr lang="zh-CN" altLang="en-US" sz="1200" dirty="0"/>
              <a:t>选取快照点</a:t>
            </a:r>
          </a:p>
          <a:p>
            <a:pPr lvl="1">
              <a:lnSpc>
                <a:spcPct val="120000"/>
              </a:lnSpc>
            </a:pPr>
            <a:r>
              <a:rPr lang="zh-CN" altLang="en-US" sz="1200" dirty="0"/>
              <a:t>等待事务结束</a:t>
            </a:r>
          </a:p>
          <a:p>
            <a:pPr lvl="1">
              <a:lnSpc>
                <a:spcPct val="120000"/>
              </a:lnSpc>
            </a:pPr>
            <a:r>
              <a:rPr lang="en-US" altLang="zh-CN" sz="1200" dirty="0"/>
              <a:t>Hold</a:t>
            </a:r>
            <a:r>
              <a:rPr lang="zh-CN" altLang="en-US" sz="1200" dirty="0"/>
              <a:t>住快照点</a:t>
            </a:r>
          </a:p>
          <a:p>
            <a:pPr lvl="1">
              <a:lnSpc>
                <a:spcPct val="120000"/>
              </a:lnSpc>
            </a:pPr>
            <a:r>
              <a:rPr lang="zh-CN" altLang="en-US" sz="1200" dirty="0"/>
              <a:t>更新构建快照点信息</a:t>
            </a:r>
          </a:p>
          <a:p>
            <a:pPr lvl="1">
              <a:lnSpc>
                <a:spcPct val="120000"/>
              </a:lnSpc>
            </a:pPr>
            <a:r>
              <a:rPr lang="zh-CN" altLang="en-US" sz="1200" dirty="0"/>
              <a:t>提交索引表基线数据构建任务</a:t>
            </a:r>
          </a:p>
          <a:p>
            <a:pPr lvl="1">
              <a:lnSpc>
                <a:spcPct val="120000"/>
              </a:lnSpc>
            </a:pPr>
            <a:r>
              <a:rPr lang="zh-CN" altLang="en-US" sz="1200" dirty="0"/>
              <a:t>基线补全</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4751071" y="1879601"/>
            <a:ext cx="2689858" cy="4800599"/>
          </a:xfrm>
        </p:spPr>
        <p:txBody>
          <a:bodyPr>
            <a:noAutofit/>
          </a:bodyPr>
          <a:lstStyle/>
          <a:p>
            <a:pPr marL="0" indent="0">
              <a:lnSpc>
                <a:spcPct val="120000"/>
              </a:lnSpc>
              <a:buNone/>
            </a:pPr>
            <a:r>
              <a:rPr lang="zh-CN" altLang="en-US" sz="1400" dirty="0"/>
              <a:t>（</a:t>
            </a:r>
            <a:r>
              <a:rPr lang="en-US" altLang="zh-CN" sz="1400" dirty="0"/>
              <a:t>3</a:t>
            </a:r>
            <a:r>
              <a:rPr lang="zh-CN" altLang="en-US" sz="1400" dirty="0"/>
              <a:t>）多副本拷贝</a:t>
            </a:r>
          </a:p>
          <a:p>
            <a:pPr lvl="1">
              <a:lnSpc>
                <a:spcPct val="120000"/>
              </a:lnSpc>
            </a:pPr>
            <a:r>
              <a:rPr lang="zh-CN" altLang="en-US" sz="1200" dirty="0"/>
              <a:t>发起多副本拷贝任务</a:t>
            </a:r>
          </a:p>
          <a:p>
            <a:pPr lvl="1">
              <a:lnSpc>
                <a:spcPct val="120000"/>
              </a:lnSpc>
            </a:pPr>
            <a:r>
              <a:rPr lang="zh-CN" altLang="en-US" sz="1200" dirty="0"/>
              <a:t>执行多副本拷贝任务</a:t>
            </a:r>
          </a:p>
          <a:p>
            <a:pPr lvl="1">
              <a:lnSpc>
                <a:spcPct val="120000"/>
              </a:lnSpc>
            </a:pPr>
            <a:r>
              <a:rPr lang="en-US" altLang="zh-CN" sz="1200" dirty="0"/>
              <a:t>RPC</a:t>
            </a:r>
            <a:r>
              <a:rPr lang="zh-CN" altLang="en-US" sz="1200" dirty="0"/>
              <a:t>处理入口</a:t>
            </a:r>
          </a:p>
          <a:p>
            <a:pPr lvl="1">
              <a:lnSpc>
                <a:spcPct val="120000"/>
              </a:lnSpc>
            </a:pPr>
            <a:r>
              <a:rPr lang="zh-CN" altLang="en-US" sz="1200" dirty="0"/>
              <a:t>汇报多副本拷贝结果</a:t>
            </a:r>
          </a:p>
          <a:p>
            <a:pPr lvl="1">
              <a:lnSpc>
                <a:spcPct val="120000"/>
              </a:lnSpc>
            </a:pPr>
            <a:r>
              <a:rPr lang="zh-CN" altLang="en-US" sz="1200" dirty="0"/>
              <a:t>回调更新状态</a:t>
            </a:r>
          </a:p>
          <a:p>
            <a:pPr marL="0" indent="0">
              <a:lnSpc>
                <a:spcPct val="120000"/>
              </a:lnSpc>
              <a:buNone/>
            </a:pPr>
            <a:r>
              <a:rPr lang="zh-CN" altLang="en-US" sz="1400" dirty="0"/>
              <a:t>（</a:t>
            </a:r>
            <a:r>
              <a:rPr lang="en-US" altLang="zh-CN" sz="1400" dirty="0"/>
              <a:t>4</a:t>
            </a:r>
            <a:r>
              <a:rPr lang="zh-CN" altLang="en-US" sz="1400" dirty="0"/>
              <a:t>）唯一性校验</a:t>
            </a:r>
          </a:p>
          <a:p>
            <a:pPr lvl="1">
              <a:lnSpc>
                <a:spcPct val="120000"/>
              </a:lnSpc>
            </a:pPr>
            <a:r>
              <a:rPr lang="zh-CN" altLang="en-US" sz="1200" dirty="0"/>
              <a:t>发起唯一性校验任务</a:t>
            </a:r>
          </a:p>
          <a:p>
            <a:pPr lvl="1">
              <a:lnSpc>
                <a:spcPct val="120000"/>
              </a:lnSpc>
            </a:pPr>
            <a:r>
              <a:rPr lang="zh-CN" altLang="en-US" sz="1200" dirty="0"/>
              <a:t>选取校验快照点</a:t>
            </a:r>
          </a:p>
          <a:p>
            <a:pPr lvl="1">
              <a:lnSpc>
                <a:spcPct val="120000"/>
              </a:lnSpc>
            </a:pPr>
            <a:r>
              <a:rPr lang="zh-CN" altLang="en-US" sz="1200" dirty="0"/>
              <a:t>发送</a:t>
            </a:r>
            <a:r>
              <a:rPr lang="en-US" altLang="zh-CN" sz="1200" dirty="0"/>
              <a:t>RPC</a:t>
            </a:r>
            <a:r>
              <a:rPr lang="zh-CN" altLang="en-US" sz="1200" dirty="0"/>
              <a:t>请求</a:t>
            </a:r>
          </a:p>
          <a:p>
            <a:pPr lvl="1">
              <a:lnSpc>
                <a:spcPct val="120000"/>
              </a:lnSpc>
            </a:pPr>
            <a:r>
              <a:rPr lang="zh-CN" altLang="en-US" sz="1200" dirty="0"/>
              <a:t>计算校验和</a:t>
            </a:r>
          </a:p>
          <a:p>
            <a:pPr lvl="1">
              <a:lnSpc>
                <a:spcPct val="120000"/>
              </a:lnSpc>
            </a:pPr>
            <a:r>
              <a:rPr lang="zh-CN" altLang="en-US" sz="1200" dirty="0"/>
              <a:t>检查任务状态</a:t>
            </a:r>
          </a:p>
          <a:p>
            <a:pPr lvl="1">
              <a:lnSpc>
                <a:spcPct val="120000"/>
              </a:lnSpc>
            </a:pPr>
            <a:r>
              <a:rPr lang="zh-CN" altLang="en-US" sz="1200" dirty="0"/>
              <a:t>执行校验</a:t>
            </a:r>
          </a:p>
        </p:txBody>
      </p:sp>
      <p:cxnSp>
        <p:nvCxnSpPr>
          <p:cNvPr id="12" name="直接连接符 11">
            <a:extLst>
              <a:ext uri="{FF2B5EF4-FFF2-40B4-BE49-F238E27FC236}">
                <a16:creationId xmlns:a16="http://schemas.microsoft.com/office/drawing/2014/main" id="{CE6877A1-0B38-648E-D339-F55E7CC95A5B}"/>
              </a:ext>
            </a:extLst>
          </p:cNvPr>
          <p:cNvCxnSpPr>
            <a:cxnSpLocks/>
          </p:cNvCxnSpPr>
          <p:nvPr/>
        </p:nvCxnSpPr>
        <p:spPr>
          <a:xfrm>
            <a:off x="4091940" y="1623060"/>
            <a:ext cx="0" cy="42214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E21729A-F112-DC64-6E7C-3BD11C2893A8}"/>
              </a:ext>
            </a:extLst>
          </p:cNvPr>
          <p:cNvSpPr txBox="1"/>
          <p:nvPr/>
        </p:nvSpPr>
        <p:spPr>
          <a:xfrm>
            <a:off x="8100059" y="1912238"/>
            <a:ext cx="3459481" cy="3698320"/>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mn-cs"/>
              </a:rPr>
              <a:t>（</a:t>
            </a:r>
            <a:r>
              <a:rPr kumimoji="0" lang="en-US" altLang="zh-CN" sz="1400" b="0" i="0" u="none" strike="noStrike" kern="1200" cap="none" spc="0" normalizeH="0" baseline="0" noProof="0" dirty="0">
                <a:ln>
                  <a:noFill/>
                </a:ln>
                <a:solidFill>
                  <a:srgbClr val="FFFFFF"/>
                </a:solidFill>
                <a:effectLst/>
                <a:uLnTx/>
                <a:uFillTx/>
                <a:latin typeface="Arial"/>
                <a:ea typeface="+mn-ea"/>
                <a:cs typeface="+mn-cs"/>
              </a:rPr>
              <a:t>5</a:t>
            </a:r>
            <a:r>
              <a:rPr kumimoji="0" lang="zh-CN" altLang="en-US" sz="1400" b="0" i="0" u="none" strike="noStrike" kern="1200" cap="none" spc="0" normalizeH="0" baseline="0" noProof="0" dirty="0">
                <a:ln>
                  <a:noFill/>
                </a:ln>
                <a:solidFill>
                  <a:srgbClr val="FFFFFF"/>
                </a:solidFill>
                <a:effectLst/>
                <a:uLnTx/>
                <a:uFillTx/>
                <a:latin typeface="Arial"/>
                <a:ea typeface="+mn-ea"/>
                <a:cs typeface="+mn-cs"/>
              </a:rPr>
              <a:t>）索引状态变更</a:t>
            </a:r>
          </a:p>
          <a:p>
            <a:pPr marL="685800" marR="0" lvl="1" indent="-228600" algn="l" defTabSz="914400" rtl="0" eaLnBrk="1" fontAlgn="auto" latinLnBrk="0" hangingPunct="1">
              <a:lnSpc>
                <a:spcPct val="120000"/>
              </a:lnSpc>
              <a:spcBef>
                <a:spcPts val="500"/>
              </a:spcBef>
              <a:spcAft>
                <a:spcPts val="0"/>
              </a:spcAft>
              <a:buClr>
                <a:srgbClr val="47C3D3"/>
              </a:buClr>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如果以上步骤全部成功，通过 </a:t>
            </a:r>
            <a:r>
              <a:rPr kumimoji="0" lang="en-US" altLang="zh-CN" sz="1200" b="0" i="0" u="none" strike="noStrike" kern="1200" cap="none" spc="0" normalizeH="0" baseline="0" noProof="0" dirty="0" err="1">
                <a:ln>
                  <a:noFill/>
                </a:ln>
                <a:solidFill>
                  <a:srgbClr val="FFFFFF"/>
                </a:solidFill>
                <a:effectLst/>
                <a:uLnTx/>
                <a:uFillTx/>
                <a:latin typeface="Arial"/>
                <a:ea typeface="+mn-ea"/>
                <a:cs typeface="+mn-cs"/>
              </a:rPr>
              <a:t>ObGlobalIndexBuilder</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mn-cs"/>
              </a:rPr>
              <a:t>try_handle_index_build_take_effect</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函数使索引生效。具体操作是修改索引表的 </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schema </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状态为 </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INDEX_STATUS_AVAILABLE</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。中控的 </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OBS </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在检测到该状态后，向客户端的会话（</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session</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）返回成功的信息，表示索引已成功生效。</a:t>
            </a:r>
          </a:p>
          <a:p>
            <a:pPr marL="0" marR="0" lvl="0" indent="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None/>
              <a:tabLst/>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mn-cs"/>
              </a:rPr>
              <a:t>（</a:t>
            </a:r>
            <a:r>
              <a:rPr kumimoji="0" lang="en-US" altLang="zh-CN" sz="1400" b="0" i="0" u="none" strike="noStrike" kern="1200" cap="none" spc="0" normalizeH="0" baseline="0" noProof="0" dirty="0">
                <a:ln>
                  <a:noFill/>
                </a:ln>
                <a:solidFill>
                  <a:srgbClr val="FFFFFF"/>
                </a:solidFill>
                <a:effectLst/>
                <a:uLnTx/>
                <a:uFillTx/>
                <a:latin typeface="Arial"/>
                <a:ea typeface="+mn-ea"/>
                <a:cs typeface="+mn-cs"/>
              </a:rPr>
              <a:t>6</a:t>
            </a:r>
            <a:r>
              <a:rPr kumimoji="0" lang="zh-CN" altLang="en-US" sz="1400" b="0" i="0" u="none" strike="noStrike" kern="1200" cap="none" spc="0" normalizeH="0" baseline="0" noProof="0" dirty="0">
                <a:ln>
                  <a:noFill/>
                </a:ln>
                <a:solidFill>
                  <a:srgbClr val="FFFFFF"/>
                </a:solidFill>
                <a:effectLst/>
                <a:uLnTx/>
                <a:uFillTx/>
                <a:latin typeface="Arial"/>
                <a:ea typeface="+mn-ea"/>
                <a:cs typeface="+mn-cs"/>
              </a:rPr>
              <a:t>）中间结果清理</a:t>
            </a:r>
          </a:p>
          <a:p>
            <a:pPr marL="685800" marR="0" lvl="1" indent="-228600" algn="l" defTabSz="914400" rtl="0" eaLnBrk="1" fontAlgn="auto" latinLnBrk="0" hangingPunct="1">
              <a:lnSpc>
                <a:spcPct val="120000"/>
              </a:lnSpc>
              <a:spcBef>
                <a:spcPts val="500"/>
              </a:spcBef>
              <a:spcAft>
                <a:spcPts val="0"/>
              </a:spcAft>
              <a:buClr>
                <a:srgbClr val="47C3D3"/>
              </a:buClr>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触发索引构建结束处理</a:t>
            </a:r>
          </a:p>
          <a:p>
            <a:pPr marL="685800" marR="0" lvl="1" indent="-228600" algn="l" defTabSz="914400" rtl="0" eaLnBrk="1" fontAlgn="auto" latinLnBrk="0" hangingPunct="1">
              <a:lnSpc>
                <a:spcPct val="120000"/>
              </a:lnSpc>
              <a:spcBef>
                <a:spcPts val="500"/>
              </a:spcBef>
              <a:spcAft>
                <a:spcPts val="0"/>
              </a:spcAft>
              <a:buClr>
                <a:srgbClr val="47C3D3"/>
              </a:buClr>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清理中间结果</a:t>
            </a:r>
            <a:endParaRPr kumimoji="0" lang="en-US" altLang="zh-CN" sz="1200" b="0" i="0" u="none" strike="noStrike" kern="1200" cap="none" spc="0" normalizeH="0" baseline="0" noProof="0" dirty="0">
              <a:ln>
                <a:noFill/>
              </a:ln>
              <a:solidFill>
                <a:srgbClr val="FFFFFF"/>
              </a:solidFill>
              <a:effectLst/>
              <a:uLnTx/>
              <a:uFillTx/>
              <a:latin typeface="Arial"/>
              <a:ea typeface="+mn-ea"/>
              <a:cs typeface="+mn-cs"/>
            </a:endParaRPr>
          </a:p>
          <a:p>
            <a:pPr marL="685800" marR="0" lvl="1" indent="-228600" algn="l" defTabSz="914400" rtl="0" eaLnBrk="1" fontAlgn="auto" latinLnBrk="0" hangingPunct="1">
              <a:lnSpc>
                <a:spcPct val="120000"/>
              </a:lnSpc>
              <a:spcBef>
                <a:spcPts val="500"/>
              </a:spcBef>
              <a:spcAft>
                <a:spcPts val="0"/>
              </a:spcAft>
              <a:buClr>
                <a:srgbClr val="47C3D3"/>
              </a:buClr>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释放快照</a:t>
            </a:r>
          </a:p>
          <a:p>
            <a:pPr marL="685800" marR="0" lvl="1" indent="-228600" algn="l" defTabSz="914400" rtl="0" eaLnBrk="1" fontAlgn="auto" latinLnBrk="0" hangingPunct="1">
              <a:lnSpc>
                <a:spcPct val="120000"/>
              </a:lnSpc>
              <a:spcBef>
                <a:spcPts val="500"/>
              </a:spcBef>
              <a:spcAft>
                <a:spcPts val="0"/>
              </a:spcAft>
              <a:buClr>
                <a:srgbClr val="47C3D3"/>
              </a:buClr>
              <a:buSzTx/>
              <a:buFont typeface="Arial" panose="020B0604020202020204" pitchFamily="34" charset="0"/>
              <a:buChar char="•"/>
              <a:tabLst/>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清理内部表</a:t>
            </a:r>
          </a:p>
        </p:txBody>
      </p:sp>
      <p:cxnSp>
        <p:nvCxnSpPr>
          <p:cNvPr id="10" name="直接连接符 9">
            <a:extLst>
              <a:ext uri="{FF2B5EF4-FFF2-40B4-BE49-F238E27FC236}">
                <a16:creationId xmlns:a16="http://schemas.microsoft.com/office/drawing/2014/main" id="{92A17855-2B8A-7818-1621-BD6880517BDC}"/>
              </a:ext>
            </a:extLst>
          </p:cNvPr>
          <p:cNvCxnSpPr>
            <a:cxnSpLocks/>
          </p:cNvCxnSpPr>
          <p:nvPr/>
        </p:nvCxnSpPr>
        <p:spPr>
          <a:xfrm>
            <a:off x="7696200" y="1623060"/>
            <a:ext cx="0" cy="42214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50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数据库索引实现原理流程</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2925116"/>
            <a:ext cx="10134601" cy="3649040"/>
          </a:xfrm>
        </p:spPr>
        <p:txBody>
          <a:bodyPr/>
          <a:lstStyle/>
          <a:p>
            <a:pPr>
              <a:buClr>
                <a:srgbClr val="47C3D3"/>
              </a:buClr>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生成全局索引的控制任务</a:t>
            </a:r>
          </a:p>
          <a:p>
            <a:pPr lvl="1">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生成索引表的</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schema</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通过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ObIndexBuilder</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do_create_local_index</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调用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ObIndexBuilder</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generate_schema</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函数，生成局部索引表的</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schema</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。这个过程与全局索引生成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schema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的逻辑基本相同，主要区别在于局部索引不需要生成索引表的位置信息。</a:t>
            </a:r>
          </a:p>
          <a:p>
            <a:pPr lvl="1">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创建内存对象： 在生成索引表的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schema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后，调用相应的</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DDL</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服务函数，如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ObDDLService</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create_user_table</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ObDDLService</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create_table_in_trans</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ObDDLService</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create_table</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完成内存对象的创建。这一过程确保索引表的内存结构在数据库中得以建立。</a:t>
            </a:r>
          </a:p>
          <a:p>
            <a:pPr lvl="1">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发布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schema</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通过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ObDDLService</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publish_schema</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将生成的索引表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schema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发布，通知其他机器刷新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schema</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。这是为了确保集群中所有节点都能感知到新的索引表的存在。</a:t>
            </a:r>
          </a:p>
          <a:p>
            <a:pPr lvl="1">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提交局部索引的控制任务： 通过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ObIndexBuilder</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submit_build_local_index_task</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调用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ObRSBuildIndexScheduler</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push_task</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将局部索引的控制任务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ObRSBuildIndexTask</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放入队列中。同时，更新内部表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__</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all_index_build_stat</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，记录相关索引构建的状态。</a:t>
            </a:r>
          </a:p>
          <a:p>
            <a:pPr lvl="1">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执行局部索引的控制任务： 由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ObDDLTaskExecutor</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负责执行局部索引的控制任务。该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executor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只有一个线程，队列长度受限于内存。任务执行的入口在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ObDDLTaskExecutor</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::run1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中，调用 </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ObRSBuildIndexTask</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::process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函数进行任务处理。</a:t>
            </a:r>
            <a:endPar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6" name="文本框 5">
            <a:extLst>
              <a:ext uri="{FF2B5EF4-FFF2-40B4-BE49-F238E27FC236}">
                <a16:creationId xmlns:a16="http://schemas.microsoft.com/office/drawing/2014/main" id="{53C963FD-F338-E870-E0E0-E454B576BF6C}"/>
              </a:ext>
            </a:extLst>
          </p:cNvPr>
          <p:cNvSpPr txBox="1"/>
          <p:nvPr/>
        </p:nvSpPr>
        <p:spPr>
          <a:xfrm>
            <a:off x="533400" y="1414445"/>
            <a:ext cx="6850380" cy="1174681"/>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局部索引实现原理流程</a:t>
            </a:r>
          </a:p>
          <a:p>
            <a:pPr lvl="1">
              <a:spcBef>
                <a:spcPts val="600"/>
              </a:spcBef>
              <a:spcAft>
                <a:spcPts val="400"/>
              </a:spcAft>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局部索引构建的整体流程跟全局索引类似，也是先等事务结束，拿到快照点，然后选择一个副本做单副本构建，等单副本构建完成后，拷贝基线数据到其他副本，然后（对唯一索引）做唯一性检查，之后索引生效。其中基线数据的构建通过</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ObBuildIndexDag</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完成，唯一性的检查通过</a:t>
            </a: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ObUniqueCheckingDag</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完成。</a:t>
            </a:r>
          </a:p>
        </p:txBody>
      </p:sp>
    </p:spTree>
    <p:extLst>
      <p:ext uri="{BB962C8B-B14F-4D97-AF65-F5344CB8AC3E}">
        <p14:creationId xmlns:p14="http://schemas.microsoft.com/office/powerpoint/2010/main" val="6593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Autofit/>
          </a:bodyPr>
          <a:lstStyle/>
          <a:p>
            <a:r>
              <a:rPr lang="en-US" altLang="zh-CN" dirty="0" err="1"/>
              <a:t>OceanBase</a:t>
            </a:r>
            <a:r>
              <a:rPr lang="en-US" altLang="zh-CN" dirty="0"/>
              <a:t> </a:t>
            </a:r>
            <a:r>
              <a:rPr lang="zh-CN" altLang="en-US" dirty="0"/>
              <a:t>索引功能</a:t>
            </a:r>
            <a:br>
              <a:rPr lang="en-US" altLang="zh-CN" dirty="0"/>
            </a:br>
            <a:r>
              <a:rPr lang="zh-CN" altLang="en-US" dirty="0"/>
              <a:t>不断发展的新特性</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4754880"/>
            <a:ext cx="8274050" cy="365760"/>
          </a:xfrm>
        </p:spPr>
        <p:txBody>
          <a:bodyPr>
            <a:normAutofit/>
          </a:bodyPr>
          <a:lstStyle/>
          <a:p>
            <a:r>
              <a:rPr lang="zh-CN" altLang="en-US" dirty="0"/>
              <a:t>索引管理优化、</a:t>
            </a:r>
            <a:r>
              <a:rPr lang="en-US" altLang="zh-CN" dirty="0"/>
              <a:t>GV$SESSION_LONGOPS</a:t>
            </a:r>
            <a:r>
              <a:rPr lang="zh-CN" altLang="en-US" dirty="0"/>
              <a:t>视图、函数索引调整</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340398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索引功能不断发展的新特性</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1" y="1430655"/>
            <a:ext cx="5102860" cy="5122545"/>
          </a:xfrm>
        </p:spPr>
        <p:txBody>
          <a:bodyPr>
            <a:normAutofit/>
          </a:bodyPr>
          <a:lstStyle/>
          <a:p>
            <a:pPr>
              <a:lnSpc>
                <a:spcPct val="120000"/>
              </a:lnSpc>
            </a:pPr>
            <a:r>
              <a:rPr lang="zh-CN" altLang="en-US" sz="1400" dirty="0"/>
              <a:t>索引管理优化：更高的索引管理效率</a:t>
            </a:r>
            <a:endParaRPr lang="en-US" altLang="zh-CN" sz="1400" dirty="0"/>
          </a:p>
          <a:p>
            <a:pPr marL="457200" lvl="1" indent="0">
              <a:lnSpc>
                <a:spcPct val="120000"/>
              </a:lnSpc>
              <a:buNone/>
            </a:pPr>
            <a:r>
              <a:rPr lang="en-US" altLang="zh-CN" sz="1200" dirty="0"/>
              <a:t>MySQL 8.0</a:t>
            </a:r>
            <a:r>
              <a:rPr lang="zh-CN" altLang="en-US" sz="1200" dirty="0"/>
              <a:t>的引入标志着数据库管理的一大进步，尤其是在索引可见性方面。这个新功能允许用户在保持索引结构的同时，可以将索引设置为不可见（</a:t>
            </a:r>
            <a:r>
              <a:rPr lang="en-US" altLang="zh-CN" sz="1200" dirty="0"/>
              <a:t>invisible</a:t>
            </a:r>
            <a:r>
              <a:rPr lang="zh-CN" altLang="en-US" sz="1200" dirty="0"/>
              <a:t>）状态。在这种状态下，查询优化器不会考虑这些索引来制定查询计划，但是索引数据仍然会被正常维护。这一特性的好处在于它允许用户在不删除索引的情况下测试该索引对查询性能的影响。如果需要，用户可以随时将索引设置回可见（</a:t>
            </a:r>
            <a:r>
              <a:rPr lang="en-US" altLang="zh-CN" sz="1200" dirty="0"/>
              <a:t>visible</a:t>
            </a:r>
            <a:r>
              <a:rPr lang="zh-CN" altLang="en-US" sz="1200" dirty="0"/>
              <a:t>）状态。</a:t>
            </a:r>
          </a:p>
          <a:p>
            <a:pPr marL="457200" lvl="1" indent="0">
              <a:lnSpc>
                <a:spcPct val="120000"/>
              </a:lnSpc>
              <a:buNone/>
            </a:pPr>
            <a:r>
              <a:rPr lang="zh-CN" altLang="en-US" sz="1200" dirty="0"/>
              <a:t>例如，在考虑删除某个索引时，我们可以先将其设置为</a:t>
            </a:r>
            <a:r>
              <a:rPr lang="en-US" altLang="zh-CN" sz="1200" dirty="0"/>
              <a:t>invisible</a:t>
            </a:r>
            <a:r>
              <a:rPr lang="zh-CN" altLang="en-US" sz="1200" dirty="0"/>
              <a:t>。这样，我们可以在实际业务运行一段时间后，确认这个索引是否真的不再需要。如果发现某个业务</a:t>
            </a:r>
            <a:r>
              <a:rPr lang="en-US" altLang="zh-CN" sz="1200" dirty="0"/>
              <a:t>SQL</a:t>
            </a:r>
            <a:r>
              <a:rPr lang="zh-CN" altLang="en-US" sz="1200" dirty="0"/>
              <a:t>查询依赖于这个索引，我们可以简单地将其改回</a:t>
            </a:r>
            <a:r>
              <a:rPr lang="en-US" altLang="zh-CN" sz="1200" dirty="0"/>
              <a:t>visible</a:t>
            </a:r>
            <a:r>
              <a:rPr lang="zh-CN" altLang="en-US" sz="1200" dirty="0"/>
              <a:t>。由于索引数据一直在维护，这种设置的速度非常快，并且可以避免因误删除索引而需要重新创建它所带来的开销。</a:t>
            </a:r>
          </a:p>
          <a:p>
            <a:pPr marL="457200" lvl="1" indent="0">
              <a:lnSpc>
                <a:spcPct val="120000"/>
              </a:lnSpc>
              <a:buNone/>
            </a:pPr>
            <a:r>
              <a:rPr lang="zh-CN" altLang="en-US" sz="1200" dirty="0"/>
              <a:t>在</a:t>
            </a:r>
            <a:r>
              <a:rPr lang="en-US" altLang="zh-CN" sz="1200" dirty="0"/>
              <a:t>MySQL 8.0</a:t>
            </a:r>
            <a:r>
              <a:rPr lang="zh-CN" altLang="en-US" sz="1200" dirty="0"/>
              <a:t>中，设置索引可见性的语法如下：</a:t>
            </a:r>
          </a:p>
          <a:p>
            <a:pPr marL="457200" lvl="1" indent="0">
              <a:lnSpc>
                <a:spcPct val="120000"/>
              </a:lnSpc>
              <a:buNone/>
            </a:pPr>
            <a:r>
              <a:rPr lang="zh-CN" altLang="en-US" sz="1200" dirty="0"/>
              <a:t>将索引设置为不可见</a:t>
            </a:r>
            <a:r>
              <a:rPr lang="en-US" altLang="zh-CN" sz="1200" dirty="0"/>
              <a:t>:</a:t>
            </a:r>
          </a:p>
          <a:p>
            <a:pPr marL="914400" lvl="2" indent="0">
              <a:lnSpc>
                <a:spcPct val="120000"/>
              </a:lnSpc>
              <a:buNone/>
            </a:pPr>
            <a:r>
              <a:rPr lang="en-US" altLang="zh-CN" sz="1000" dirty="0"/>
              <a:t>ALTER TABLE </a:t>
            </a:r>
            <a:r>
              <a:rPr lang="en-US" altLang="zh-CN" sz="1000" dirty="0" err="1"/>
              <a:t>table_name</a:t>
            </a:r>
            <a:r>
              <a:rPr lang="en-US" altLang="zh-CN" sz="1000" dirty="0"/>
              <a:t> ALTER INDEX </a:t>
            </a:r>
            <a:r>
              <a:rPr lang="en-US" altLang="zh-CN" sz="1000" dirty="0" err="1"/>
              <a:t>index_name</a:t>
            </a:r>
            <a:r>
              <a:rPr lang="en-US" altLang="zh-CN" sz="1000" dirty="0"/>
              <a:t> INVISIBLE;</a:t>
            </a:r>
          </a:p>
          <a:p>
            <a:pPr marL="457200" lvl="1" indent="0">
              <a:lnSpc>
                <a:spcPct val="120000"/>
              </a:lnSpc>
              <a:buNone/>
            </a:pPr>
            <a:r>
              <a:rPr lang="zh-CN" altLang="en-US" sz="1200" dirty="0"/>
              <a:t>将索引设置为可见</a:t>
            </a:r>
            <a:r>
              <a:rPr lang="en-US" altLang="zh-CN" sz="1200" dirty="0"/>
              <a:t>:</a:t>
            </a:r>
          </a:p>
          <a:p>
            <a:pPr marL="914400" lvl="2" indent="0">
              <a:lnSpc>
                <a:spcPct val="120000"/>
              </a:lnSpc>
              <a:buNone/>
            </a:pPr>
            <a:r>
              <a:rPr lang="en-US" altLang="zh-CN" sz="1000" dirty="0"/>
              <a:t>ALTER TABLE </a:t>
            </a:r>
            <a:r>
              <a:rPr lang="en-US" altLang="zh-CN" sz="1000" dirty="0" err="1"/>
              <a:t>table_name</a:t>
            </a:r>
            <a:r>
              <a:rPr lang="en-US" altLang="zh-CN" sz="1000" dirty="0"/>
              <a:t> ALTER INDEX </a:t>
            </a:r>
            <a:r>
              <a:rPr lang="en-US" altLang="zh-CN" sz="1000" dirty="0" err="1"/>
              <a:t>index_name</a:t>
            </a:r>
            <a:r>
              <a:rPr lang="en-US" altLang="zh-CN" sz="1000" dirty="0"/>
              <a:t> VISIBLE;</a:t>
            </a:r>
          </a:p>
        </p:txBody>
      </p:sp>
      <p:cxnSp>
        <p:nvCxnSpPr>
          <p:cNvPr id="12" name="直接连接符 11">
            <a:extLst>
              <a:ext uri="{FF2B5EF4-FFF2-40B4-BE49-F238E27FC236}">
                <a16:creationId xmlns:a16="http://schemas.microsoft.com/office/drawing/2014/main" id="{CE6877A1-0B38-648E-D339-F55E7CC95A5B}"/>
              </a:ext>
            </a:extLst>
          </p:cNvPr>
          <p:cNvCxnSpPr>
            <a:cxnSpLocks/>
          </p:cNvCxnSpPr>
          <p:nvPr/>
        </p:nvCxnSpPr>
        <p:spPr>
          <a:xfrm>
            <a:off x="5760720" y="1623060"/>
            <a:ext cx="0" cy="42214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E21729A-F112-DC64-6E7C-3BD11C2893A8}"/>
              </a:ext>
            </a:extLst>
          </p:cNvPr>
          <p:cNvSpPr txBox="1"/>
          <p:nvPr/>
        </p:nvSpPr>
        <p:spPr>
          <a:xfrm>
            <a:off x="6233159" y="1727835"/>
            <a:ext cx="5676899" cy="5081071"/>
          </a:xfrm>
          <a:prstGeom prst="rect">
            <a:avLst/>
          </a:prstGeom>
          <a:noFill/>
        </p:spPr>
        <p:txBody>
          <a:bodyPr wrap="square">
            <a:spAutoFit/>
          </a:bodyPr>
          <a:lstStyle/>
          <a:p>
            <a:pPr marL="0" marR="0" lvl="0" indent="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None/>
              <a:tabLst/>
              <a:defRPr/>
            </a:pPr>
            <a:r>
              <a:rPr kumimoji="0" lang="en-US" altLang="zh-CN" sz="1200" b="0" i="0" u="none" strike="noStrike" kern="1200" cap="none" spc="0" normalizeH="0" baseline="0" noProof="0" dirty="0" err="1">
                <a:ln>
                  <a:noFill/>
                </a:ln>
                <a:solidFill>
                  <a:srgbClr val="FFFFFF"/>
                </a:solidFill>
                <a:effectLst/>
                <a:uLnTx/>
                <a:uFillTx/>
                <a:latin typeface="Arial"/>
                <a:ea typeface="+mn-ea"/>
                <a:cs typeface="+mn-cs"/>
              </a:rPr>
              <a:t>OceanBase</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，从</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1.x</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版本开始，也支持这种索引可见性的设置。这使得用户可以在不删除或禁用索引的情况下，测试和调整索引策略对查询性能的影响。同时，由于索引本身需要维护并消耗资源，遗留的不必要索引可能会影响性能。通过设置索引可见性，用户可以安全地验证索引对查询性能的影响，避免资源浪费。此外，这一功能还能在不重建索引的情况下快速恢复索引，避免因误删关键索引而导致的性能下降风险。总的来说，索引可见性设置为用户提供了一种更灵活的方式来管理索引策略，优化查询性能，同时降低资源浪费，从而提高数据库管理的效率。</a:t>
            </a:r>
          </a:p>
          <a:p>
            <a:pPr marL="0" marR="0" lvl="0" indent="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None/>
              <a:tabLst/>
              <a:defRPr/>
            </a:pPr>
            <a:endParaRPr kumimoji="0" lang="en-US" altLang="zh-CN" sz="12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None/>
              <a:tabLst/>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此外，</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MySQL 8.0</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还引入了对逆序索引的支持。逆序索引允许索引列被指定为降序排列，从而支持某些按降序排序的查询。例如，</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ORDER BY c1 DESC, c2</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的查询可以利用以下索引：</a:t>
            </a:r>
          </a:p>
          <a:p>
            <a:pPr lvl="1">
              <a:lnSpc>
                <a:spcPct val="120000"/>
              </a:lnSpc>
              <a:spcBef>
                <a:spcPts val="1000"/>
              </a:spcBef>
              <a:buClr>
                <a:srgbClr val="47C3D3"/>
              </a:buClr>
              <a:defRPr/>
            </a:pP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CREATE TABLE t1 (c1 INT, c2 INT, INDEX i1 (c1 DESC, c2 ASC));</a:t>
            </a:r>
          </a:p>
          <a:p>
            <a:pPr marL="0" marR="0" lvl="0" indent="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None/>
              <a:tabLst/>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目前，</a:t>
            </a:r>
            <a:r>
              <a:rPr kumimoji="0" lang="en-US" altLang="zh-CN" sz="1200" b="0" i="0" u="none" strike="noStrike" kern="1200" cap="none" spc="0" normalizeH="0" baseline="0" noProof="0" dirty="0" err="1">
                <a:ln>
                  <a:noFill/>
                </a:ln>
                <a:solidFill>
                  <a:srgbClr val="FFFFFF"/>
                </a:solidFill>
                <a:effectLst/>
                <a:uLnTx/>
                <a:uFillTx/>
                <a:latin typeface="Arial"/>
                <a:ea typeface="+mn-ea"/>
                <a:cs typeface="+mn-cs"/>
              </a:rPr>
              <a:t>OceanBase</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还不支持逆序索引功能。对于需要逆序排序的场景，</a:t>
            </a:r>
            <a:r>
              <a:rPr kumimoji="0" lang="en-US" altLang="zh-CN" sz="1200" b="0" i="0" u="none" strike="noStrike" kern="1200" cap="none" spc="0" normalizeH="0" baseline="0" noProof="0" dirty="0" err="1">
                <a:ln>
                  <a:noFill/>
                </a:ln>
                <a:solidFill>
                  <a:srgbClr val="FFFFFF"/>
                </a:solidFill>
                <a:effectLst/>
                <a:uLnTx/>
                <a:uFillTx/>
                <a:latin typeface="Arial"/>
                <a:ea typeface="+mn-ea"/>
                <a:cs typeface="+mn-cs"/>
              </a:rPr>
              <a:t>OceanBase</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的优化器会利用正序索引进行逆序扫描，并支持前缀排序和通过并行执行（</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PX</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）加速排序。在未来的版本中，</a:t>
            </a:r>
            <a:r>
              <a:rPr kumimoji="0" lang="en-US" altLang="zh-CN" sz="1200" b="0" i="0" u="none" strike="noStrike" kern="1200" cap="none" spc="0" normalizeH="0" baseline="0" noProof="0" dirty="0" err="1">
                <a:ln>
                  <a:noFill/>
                </a:ln>
                <a:solidFill>
                  <a:srgbClr val="FFFFFF"/>
                </a:solidFill>
                <a:effectLst/>
                <a:uLnTx/>
                <a:uFillTx/>
                <a:latin typeface="Arial"/>
                <a:ea typeface="+mn-ea"/>
                <a:cs typeface="+mn-cs"/>
              </a:rPr>
              <a:t>OceanBase</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计划支持逆序索引。对于混合正逆序的多列排序，例如索引为</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index1 (c1, c2, c3)</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且排序为</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ORDER BY c1 DESC, c2 ASC, c3 ASC</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的场景，</a:t>
            </a:r>
            <a:r>
              <a:rPr kumimoji="0" lang="en-US" altLang="zh-CN" sz="1200" b="0" i="0" u="none" strike="noStrike" kern="1200" cap="none" spc="0" normalizeH="0" baseline="0" noProof="0" dirty="0" err="1">
                <a:ln>
                  <a:noFill/>
                </a:ln>
                <a:solidFill>
                  <a:srgbClr val="FFFFFF"/>
                </a:solidFill>
                <a:effectLst/>
                <a:uLnTx/>
                <a:uFillTx/>
                <a:latin typeface="Arial"/>
                <a:ea typeface="+mn-ea"/>
                <a:cs typeface="+mn-cs"/>
              </a:rPr>
              <a:t>OceanBase</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会选择逆序扫描</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index1</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索引，然后只对</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c2</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和</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c3</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进行排序。此外，如果建立索引后排序性能仍不满意，可以通过并行执行（</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PX</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）来加速排序过程。</a:t>
            </a:r>
          </a:p>
          <a:p>
            <a:pPr marL="685800" marR="0" lvl="1" indent="-228600" algn="l" defTabSz="914400" rtl="0" eaLnBrk="1" fontAlgn="auto" latinLnBrk="0" hangingPunct="1">
              <a:lnSpc>
                <a:spcPct val="120000"/>
              </a:lnSpc>
              <a:spcBef>
                <a:spcPts val="500"/>
              </a:spcBef>
              <a:spcAft>
                <a:spcPts val="0"/>
              </a:spcAft>
              <a:buClr>
                <a:srgbClr val="47C3D3"/>
              </a:buClr>
              <a:buSzTx/>
              <a:buFont typeface="Arial" panose="020B0604020202020204" pitchFamily="34" charset="0"/>
              <a:buChar char="•"/>
              <a:tabLst/>
              <a:defRPr/>
            </a:pPr>
            <a:endParaRPr kumimoji="0" lang="zh-CN" altLang="en-US" sz="12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422859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索引功能不断发展的新特性</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9" name="文本框 8">
            <a:extLst>
              <a:ext uri="{FF2B5EF4-FFF2-40B4-BE49-F238E27FC236}">
                <a16:creationId xmlns:a16="http://schemas.microsoft.com/office/drawing/2014/main" id="{DE21729A-F112-DC64-6E7C-3BD11C2893A8}"/>
              </a:ext>
            </a:extLst>
          </p:cNvPr>
          <p:cNvSpPr txBox="1"/>
          <p:nvPr/>
        </p:nvSpPr>
        <p:spPr>
          <a:xfrm>
            <a:off x="6096000" y="1409318"/>
            <a:ext cx="6697979" cy="4851585"/>
          </a:xfrm>
          <a:prstGeom prst="rect">
            <a:avLst/>
          </a:prstGeom>
          <a:noFill/>
        </p:spPr>
        <p:txBody>
          <a:bodyPr wrap="square">
            <a:spAutoFit/>
          </a:bodyPr>
          <a:lstStyle/>
          <a:p>
            <a:pPr marL="171450" marR="0" lvl="0" indent="-17145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Char char="•"/>
              <a:tabLst/>
              <a:defRPr/>
            </a:pP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GV$SESSION_LONGOPS </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字段含义</a:t>
            </a:r>
          </a:p>
          <a:p>
            <a:pPr lvl="1">
              <a:lnSpc>
                <a:spcPct val="120000"/>
              </a:lnSpc>
              <a:spcBef>
                <a:spcPts val="1000"/>
              </a:spcBef>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对于索引创建任务而言， 各字段含义如下</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TRACE_ID: observer</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程序日志的</a:t>
            </a: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ID</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，可以用该</a:t>
            </a: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ID</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来搜索相关的日志文件</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OPNAME</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：建索引时，会展示 </a:t>
            </a: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`create index`</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TARGET</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：建索引时，展示正在创建的索引名</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SVR_IP: </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调度任务在哪个 </a:t>
            </a:r>
            <a:r>
              <a:rPr kumimoji="0" lang="en-US" altLang="zh-CN" sz="1000" b="0" i="0" u="none" strike="noStrike" kern="1200" cap="none" spc="0" normalizeH="0" baseline="0" noProof="0" dirty="0" err="1">
                <a:ln>
                  <a:noFill/>
                </a:ln>
                <a:solidFill>
                  <a:srgbClr val="FFFFFF"/>
                </a:solidFill>
                <a:effectLst/>
                <a:uLnTx/>
                <a:uFillTx/>
                <a:latin typeface="Arial"/>
                <a:ea typeface="+mn-ea"/>
                <a:cs typeface="+mn-cs"/>
              </a:rPr>
              <a:t>OBServer</a:t>
            </a: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执行</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SVR_PORT</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：调度任务在哪个 </a:t>
            </a:r>
            <a:r>
              <a:rPr kumimoji="0" lang="en-US" altLang="zh-CN" sz="1000" b="0" i="0" u="none" strike="noStrike" kern="1200" cap="none" spc="0" normalizeH="0" baseline="0" noProof="0" dirty="0" err="1">
                <a:ln>
                  <a:noFill/>
                </a:ln>
                <a:solidFill>
                  <a:srgbClr val="FFFFFF"/>
                </a:solidFill>
                <a:effectLst/>
                <a:uLnTx/>
                <a:uFillTx/>
                <a:latin typeface="Arial"/>
                <a:ea typeface="+mn-ea"/>
                <a:cs typeface="+mn-cs"/>
              </a:rPr>
              <a:t>OBServer</a:t>
            </a: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执行</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START_TIME</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：索引构建开始时间，这里只精确到日期，跟</a:t>
            </a: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Oracle</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是兼容的</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ELAPSED_SECONDS: </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索引构建执行的时间，单位为秒</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TIME_REMAINING: </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剩余时间预测，兼容 </a:t>
            </a: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Oracle</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，暂时还没有实现</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LAST_UPDATE_TIME: </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统计信息收集的时间，精确到日期，兼容 </a:t>
            </a: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Oracle</a:t>
            </a:r>
          </a:p>
          <a:p>
            <a:pPr lvl="2">
              <a:lnSpc>
                <a:spcPct val="70000"/>
              </a:lnSpc>
              <a:spcBef>
                <a:spcPts val="1000"/>
              </a:spcBef>
              <a:buClr>
                <a:srgbClr val="47C3D3"/>
              </a:buClr>
              <a:defRPr/>
            </a:pPr>
            <a:r>
              <a:rPr kumimoji="0" lang="en-US" altLang="zh-CN" sz="1000" b="0" i="0" u="none" strike="noStrike" kern="1200" cap="none" spc="0" normalizeH="0" baseline="0" noProof="0" dirty="0">
                <a:ln>
                  <a:noFill/>
                </a:ln>
                <a:solidFill>
                  <a:srgbClr val="FFFFFF"/>
                </a:solidFill>
                <a:effectLst/>
                <a:uLnTx/>
                <a:uFillTx/>
                <a:latin typeface="Arial"/>
                <a:ea typeface="+mn-ea"/>
                <a:cs typeface="+mn-cs"/>
              </a:rPr>
              <a:t>- MESSAGE</a:t>
            </a:r>
            <a:r>
              <a:rPr kumimoji="0" lang="zh-CN" altLang="en-US" sz="1000" b="0" i="0" u="none" strike="noStrike" kern="1200" cap="none" spc="0" normalizeH="0" baseline="0" noProof="0" dirty="0">
                <a:ln>
                  <a:noFill/>
                </a:ln>
                <a:solidFill>
                  <a:srgbClr val="FFFFFF"/>
                </a:solidFill>
                <a:effectLst/>
                <a:uLnTx/>
                <a:uFillTx/>
                <a:latin typeface="Arial"/>
                <a:ea typeface="+mn-ea"/>
                <a:cs typeface="+mn-cs"/>
              </a:rPr>
              <a:t>：里面包含了索引任务的具体信息，最重要的字段！</a:t>
            </a:r>
            <a:endParaRPr kumimoji="0" lang="en-US" altLang="zh-CN" sz="1000" b="0" i="0" u="none" strike="noStrike" kern="1200" cap="none" spc="0" normalizeH="0" baseline="0" noProof="0" dirty="0">
              <a:ln>
                <a:noFill/>
              </a:ln>
              <a:solidFill>
                <a:srgbClr val="FFFFFF"/>
              </a:solidFill>
              <a:effectLst/>
              <a:uLnTx/>
              <a:uFillTx/>
              <a:latin typeface="Arial"/>
              <a:ea typeface="+mn-ea"/>
              <a:cs typeface="+mn-cs"/>
            </a:endParaRPr>
          </a:p>
          <a:p>
            <a:pPr lvl="2">
              <a:spcBef>
                <a:spcPts val="1000"/>
              </a:spcBef>
              <a:buClr>
                <a:srgbClr val="47C3D3"/>
              </a:buClr>
              <a:defRPr/>
            </a:pPr>
            <a:endParaRPr kumimoji="0" lang="zh-CN" altLang="en-US" sz="1000" b="0" i="0" u="none" strike="noStrike" kern="1200" cap="none" spc="0" normalizeH="0" baseline="0" noProof="0" dirty="0">
              <a:ln>
                <a:noFill/>
              </a:ln>
              <a:solidFill>
                <a:srgbClr val="FFFFFF"/>
              </a:solidFill>
              <a:effectLst/>
              <a:uLnTx/>
              <a:uFillTx/>
              <a:latin typeface="Arial"/>
              <a:ea typeface="+mn-ea"/>
              <a:cs typeface="+mn-cs"/>
            </a:endParaRPr>
          </a:p>
          <a:p>
            <a:pPr marL="171450" indent="-171450">
              <a:lnSpc>
                <a:spcPct val="120000"/>
              </a:lnSpc>
              <a:spcBef>
                <a:spcPts val="1000"/>
              </a:spcBef>
              <a:buClr>
                <a:srgbClr val="47C3D3"/>
              </a:buClr>
              <a:buFont typeface="Arial" panose="020B0604020202020204" pitchFamily="34" charset="0"/>
              <a:buChar char="•"/>
              <a:defRPr/>
            </a:pP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MESSAGE </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字段信息详细说明</a:t>
            </a:r>
          </a:p>
          <a:p>
            <a:pPr lvl="1">
              <a:lnSpc>
                <a:spcPct val="120000"/>
              </a:lnSpc>
              <a:spcBef>
                <a:spcPts val="1000"/>
              </a:spcBef>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索引创建任务 </a:t>
            </a:r>
            <a:r>
              <a:rPr kumimoji="0" lang="en-US" altLang="zh-CN" sz="1200" b="0" i="0" u="none" strike="noStrike" kern="1200" cap="none" spc="0" normalizeH="0" baseline="0" noProof="0" dirty="0">
                <a:ln>
                  <a:noFill/>
                </a:ln>
                <a:solidFill>
                  <a:srgbClr val="FFFFFF"/>
                </a:solidFill>
                <a:effectLst/>
                <a:uLnTx/>
                <a:uFillTx/>
                <a:latin typeface="Arial"/>
                <a:ea typeface="+mn-ea"/>
                <a:cs typeface="+mn-cs"/>
              </a:rPr>
              <a:t>MESSAGE </a:t>
            </a:r>
            <a:r>
              <a:rPr kumimoji="0" lang="zh-CN" altLang="en-US" sz="1200" b="0" i="0" u="none" strike="noStrike" kern="1200" cap="none" spc="0" normalizeH="0" baseline="0" noProof="0" dirty="0">
                <a:ln>
                  <a:noFill/>
                </a:ln>
                <a:solidFill>
                  <a:srgbClr val="FFFFFF"/>
                </a:solidFill>
                <a:effectLst/>
                <a:uLnTx/>
                <a:uFillTx/>
                <a:latin typeface="Arial"/>
                <a:ea typeface="+mn-ea"/>
                <a:cs typeface="+mn-cs"/>
              </a:rPr>
              <a:t>内部字段说明</a:t>
            </a:r>
          </a:p>
          <a:p>
            <a:pPr lvl="2">
              <a:lnSpc>
                <a:spcPct val="70000"/>
              </a:lnSpc>
              <a:spcBef>
                <a:spcPts val="1000"/>
              </a:spcBef>
              <a:buClr>
                <a:srgbClr val="47C3D3"/>
              </a:buClr>
              <a:defRPr/>
            </a:pPr>
            <a:r>
              <a:rPr lang="en-US" altLang="zh-CN" sz="1000" dirty="0">
                <a:solidFill>
                  <a:srgbClr val="FFFFFF"/>
                </a:solidFill>
                <a:latin typeface="Arial"/>
              </a:rPr>
              <a:t>- TENANT_ID </a:t>
            </a:r>
            <a:r>
              <a:rPr lang="zh-CN" altLang="en-US" sz="1000" dirty="0">
                <a:solidFill>
                  <a:srgbClr val="FFFFFF"/>
                </a:solidFill>
                <a:latin typeface="Arial"/>
              </a:rPr>
              <a:t>为租户</a:t>
            </a:r>
            <a:r>
              <a:rPr lang="en-US" altLang="zh-CN" sz="1000" dirty="0">
                <a:solidFill>
                  <a:srgbClr val="FFFFFF"/>
                </a:solidFill>
                <a:latin typeface="Arial"/>
              </a:rPr>
              <a:t>ID</a:t>
            </a:r>
          </a:p>
          <a:p>
            <a:pPr lvl="2">
              <a:lnSpc>
                <a:spcPct val="70000"/>
              </a:lnSpc>
              <a:spcBef>
                <a:spcPts val="1000"/>
              </a:spcBef>
              <a:buClr>
                <a:srgbClr val="47C3D3"/>
              </a:buClr>
              <a:defRPr/>
            </a:pPr>
            <a:r>
              <a:rPr lang="en-US" altLang="zh-CN" sz="1000" dirty="0">
                <a:solidFill>
                  <a:srgbClr val="FFFFFF"/>
                </a:solidFill>
                <a:latin typeface="Arial"/>
              </a:rPr>
              <a:t>- TASK_ID </a:t>
            </a:r>
            <a:r>
              <a:rPr lang="zh-CN" altLang="en-US" sz="1000" dirty="0">
                <a:solidFill>
                  <a:srgbClr val="FFFFFF"/>
                </a:solidFill>
                <a:latin typeface="Arial"/>
              </a:rPr>
              <a:t>为 </a:t>
            </a:r>
            <a:r>
              <a:rPr lang="en-US" altLang="zh-CN" sz="1000" dirty="0">
                <a:solidFill>
                  <a:srgbClr val="FFFFFF"/>
                </a:solidFill>
                <a:latin typeface="Arial"/>
              </a:rPr>
              <a:t>DDL </a:t>
            </a:r>
            <a:r>
              <a:rPr lang="zh-CN" altLang="en-US" sz="1000" dirty="0">
                <a:solidFill>
                  <a:srgbClr val="FFFFFF"/>
                </a:solidFill>
                <a:latin typeface="Arial"/>
              </a:rPr>
              <a:t>的任务</a:t>
            </a:r>
            <a:r>
              <a:rPr lang="en-US" altLang="zh-CN" sz="1000" dirty="0">
                <a:solidFill>
                  <a:srgbClr val="FFFFFF"/>
                </a:solidFill>
                <a:latin typeface="Arial"/>
              </a:rPr>
              <a:t>ID</a:t>
            </a:r>
          </a:p>
          <a:p>
            <a:pPr lvl="2">
              <a:lnSpc>
                <a:spcPct val="70000"/>
              </a:lnSpc>
              <a:spcBef>
                <a:spcPts val="1000"/>
              </a:spcBef>
              <a:buClr>
                <a:srgbClr val="47C3D3"/>
              </a:buClr>
              <a:defRPr/>
            </a:pPr>
            <a:r>
              <a:rPr lang="en-US" altLang="zh-CN" sz="1000" dirty="0">
                <a:solidFill>
                  <a:srgbClr val="FFFFFF"/>
                </a:solidFill>
                <a:latin typeface="Arial"/>
              </a:rPr>
              <a:t>- STATUS </a:t>
            </a:r>
            <a:r>
              <a:rPr lang="zh-CN" altLang="en-US" sz="1000" dirty="0">
                <a:solidFill>
                  <a:srgbClr val="FFFFFF"/>
                </a:solidFill>
                <a:latin typeface="Arial"/>
              </a:rPr>
              <a:t>为 </a:t>
            </a:r>
            <a:r>
              <a:rPr lang="en-US" altLang="zh-CN" sz="1000" dirty="0">
                <a:solidFill>
                  <a:srgbClr val="FFFFFF"/>
                </a:solidFill>
                <a:latin typeface="Arial"/>
              </a:rPr>
              <a:t>DDL </a:t>
            </a:r>
            <a:r>
              <a:rPr lang="zh-CN" altLang="en-US" sz="1000" dirty="0">
                <a:solidFill>
                  <a:srgbClr val="FFFFFF"/>
                </a:solidFill>
                <a:latin typeface="Arial"/>
              </a:rPr>
              <a:t>执行到的状态，如 </a:t>
            </a:r>
            <a:r>
              <a:rPr lang="en-US" altLang="zh-CN" sz="1000" dirty="0">
                <a:solidFill>
                  <a:srgbClr val="FFFFFF"/>
                </a:solidFill>
                <a:latin typeface="Arial"/>
              </a:rPr>
              <a:t>`REPLICA BUILD` </a:t>
            </a:r>
            <a:r>
              <a:rPr lang="zh-CN" altLang="en-US" sz="1000" dirty="0">
                <a:solidFill>
                  <a:srgbClr val="FFFFFF"/>
                </a:solidFill>
                <a:latin typeface="Arial"/>
              </a:rPr>
              <a:t>指的是数据补全阶段</a:t>
            </a:r>
          </a:p>
        </p:txBody>
      </p:sp>
      <p:sp>
        <p:nvSpPr>
          <p:cNvPr id="7" name="文本框 6">
            <a:extLst>
              <a:ext uri="{FF2B5EF4-FFF2-40B4-BE49-F238E27FC236}">
                <a16:creationId xmlns:a16="http://schemas.microsoft.com/office/drawing/2014/main" id="{832EE0EE-D9A7-F580-75FF-8588960F47F9}"/>
              </a:ext>
            </a:extLst>
          </p:cNvPr>
          <p:cNvSpPr txBox="1"/>
          <p:nvPr/>
        </p:nvSpPr>
        <p:spPr>
          <a:xfrm>
            <a:off x="144780" y="1406825"/>
            <a:ext cx="5257800" cy="1302921"/>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en-US" altLang="zh-CN" sz="14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OceanBase</a:t>
            </a:r>
            <a:r>
              <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4.1</a:t>
            </a: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中的</a:t>
            </a:r>
            <a:r>
              <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GV$SESSION_LONGOPS</a:t>
            </a: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视图</a:t>
            </a:r>
          </a:p>
          <a:p>
            <a:pPr lvl="1">
              <a:spcBef>
                <a:spcPts val="600"/>
              </a:spcBef>
              <a:spcAft>
                <a:spcPts val="400"/>
              </a:spcAft>
              <a:buClr>
                <a:srgbClr val="47C3D3"/>
              </a:buClr>
              <a:defRPr/>
            </a:pPr>
            <a:r>
              <a:rPr kumimoji="0" lang="en-US" altLang="zh-CN" sz="1200" b="0" i="0" u="none" strike="noStrike" kern="1200" cap="none" spc="0" normalizeH="0" baseline="0" noProof="0" dirty="0" err="1">
                <a:ln>
                  <a:noFill/>
                </a:ln>
                <a:solidFill>
                  <a:srgbClr val="FFFFFF"/>
                </a:solidFill>
                <a:effectLst/>
                <a:uLnTx/>
                <a:uFillTx/>
                <a:latin typeface="Arial"/>
                <a:ea typeface="+mn-ea"/>
                <a:cs typeface="Arial" panose="020B0604020202020204" pitchFamily="34" charset="0"/>
              </a:rPr>
              <a:t>OceanBase</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4.1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版本开始，您可以通过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GV$SESSION_LONGOPS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视图查看数据库内部耗时任务。索引创建过程是一个可能耗时较久的过程，索引创建所处的阶段、进度信息会维护在此视图。</a:t>
            </a:r>
          </a:p>
          <a:p>
            <a:pPr lvl="1">
              <a:spcBef>
                <a:spcPts val="600"/>
              </a:spcBef>
              <a:spcAft>
                <a:spcPts val="400"/>
              </a:spcAft>
              <a:buClr>
                <a:srgbClr val="47C3D3"/>
              </a:buClr>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视图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GV$SESSION_LONGOPS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字段含义如下。</a:t>
            </a:r>
          </a:p>
        </p:txBody>
      </p:sp>
      <p:pic>
        <p:nvPicPr>
          <p:cNvPr id="11" name="图片 10">
            <a:extLst>
              <a:ext uri="{FF2B5EF4-FFF2-40B4-BE49-F238E27FC236}">
                <a16:creationId xmlns:a16="http://schemas.microsoft.com/office/drawing/2014/main" id="{5F1F7022-0427-0C2A-060C-30B8D4328638}"/>
              </a:ext>
            </a:extLst>
          </p:cNvPr>
          <p:cNvPicPr>
            <a:picLocks noChangeAspect="1"/>
          </p:cNvPicPr>
          <p:nvPr/>
        </p:nvPicPr>
        <p:blipFill>
          <a:blip r:embed="rId2"/>
          <a:stretch>
            <a:fillRect/>
          </a:stretch>
        </p:blipFill>
        <p:spPr>
          <a:xfrm>
            <a:off x="320038" y="3038682"/>
            <a:ext cx="5428195" cy="2653458"/>
          </a:xfrm>
          <a:prstGeom prst="rect">
            <a:avLst/>
          </a:prstGeom>
        </p:spPr>
      </p:pic>
      <p:cxnSp>
        <p:nvCxnSpPr>
          <p:cNvPr id="17" name="直接连接符 16">
            <a:extLst>
              <a:ext uri="{FF2B5EF4-FFF2-40B4-BE49-F238E27FC236}">
                <a16:creationId xmlns:a16="http://schemas.microsoft.com/office/drawing/2014/main" id="{880EE06F-F3B0-0CBE-4748-AE41934B925A}"/>
              </a:ext>
            </a:extLst>
          </p:cNvPr>
          <p:cNvCxnSpPr>
            <a:cxnSpLocks/>
          </p:cNvCxnSpPr>
          <p:nvPr/>
        </p:nvCxnSpPr>
        <p:spPr>
          <a:xfrm>
            <a:off x="5920740" y="1623060"/>
            <a:ext cx="0" cy="42214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96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200222" y="2444115"/>
            <a:ext cx="4658278" cy="434340"/>
          </a:xfrm>
        </p:spPr>
        <p:txBody>
          <a:bodyPr/>
          <a:lstStyle/>
          <a:p>
            <a:pPr marL="342900" indent="-342900">
              <a:lnSpc>
                <a:spcPct val="150000"/>
              </a:lnSpc>
              <a:buFont typeface="Arial" panose="020B0604020202020204" pitchFamily="34" charset="0"/>
              <a:buChar char="•"/>
            </a:pPr>
            <a:r>
              <a:rPr lang="zh-CN" altLang="en-US" sz="2000" dirty="0"/>
              <a:t>广义的数据库索引基础知识介绍</a:t>
            </a:r>
            <a:endParaRPr lang="en-GB" sz="1000" dirty="0"/>
          </a:p>
        </p:txBody>
      </p:sp>
      <p:sp>
        <p:nvSpPr>
          <p:cNvPr id="12" name="Title 1">
            <a:extLst>
              <a:ext uri="{FF2B5EF4-FFF2-40B4-BE49-F238E27FC236}">
                <a16:creationId xmlns:a16="http://schemas.microsoft.com/office/drawing/2014/main" id="{05A85BF1-61FE-C6EC-DABA-F180B4E44919}"/>
              </a:ext>
            </a:extLst>
          </p:cNvPr>
          <p:cNvSpPr txBox="1">
            <a:spLocks/>
          </p:cNvSpPr>
          <p:nvPr/>
        </p:nvSpPr>
        <p:spPr>
          <a:xfrm>
            <a:off x="5202002" y="3238500"/>
            <a:ext cx="4742098" cy="590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342900" indent="-342900">
              <a:lnSpc>
                <a:spcPct val="150000"/>
              </a:lnSpc>
              <a:buFont typeface="Arial" panose="020B0604020202020204" pitchFamily="34" charset="0"/>
              <a:buChar char="•"/>
            </a:pPr>
            <a:r>
              <a:rPr lang="en-US" altLang="zh-CN" sz="2000" dirty="0" err="1"/>
              <a:t>OceanBase</a:t>
            </a:r>
            <a:r>
              <a:rPr lang="zh-CN" altLang="en-US" sz="2000" dirty="0"/>
              <a:t> 数据库的索引及其特点</a:t>
            </a:r>
            <a:endParaRPr lang="zh-CN" altLang="en-US" sz="1000" dirty="0"/>
          </a:p>
        </p:txBody>
      </p:sp>
      <p:sp>
        <p:nvSpPr>
          <p:cNvPr id="13" name="Title 1">
            <a:extLst>
              <a:ext uri="{FF2B5EF4-FFF2-40B4-BE49-F238E27FC236}">
                <a16:creationId xmlns:a16="http://schemas.microsoft.com/office/drawing/2014/main" id="{14DD98A1-A684-6E5E-7020-F95C18D89E34}"/>
              </a:ext>
            </a:extLst>
          </p:cNvPr>
          <p:cNvSpPr txBox="1">
            <a:spLocks/>
          </p:cNvSpPr>
          <p:nvPr/>
        </p:nvSpPr>
        <p:spPr>
          <a:xfrm>
            <a:off x="4348562" y="4114800"/>
            <a:ext cx="4742098" cy="590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342900" indent="-342900">
              <a:lnSpc>
                <a:spcPct val="150000"/>
              </a:lnSpc>
              <a:buFont typeface="Arial" panose="020B0604020202020204" pitchFamily="34" charset="0"/>
              <a:buChar char="•"/>
            </a:pPr>
            <a:r>
              <a:rPr lang="en-US" altLang="zh-CN" sz="2000" dirty="0" err="1"/>
              <a:t>OceanBase</a:t>
            </a:r>
            <a:r>
              <a:rPr lang="zh-CN" altLang="en-US" sz="2000" dirty="0"/>
              <a:t> 数据库索引实现原理</a:t>
            </a:r>
            <a:endParaRPr lang="zh-CN" altLang="en-US" sz="1000" dirty="0"/>
          </a:p>
        </p:txBody>
      </p:sp>
      <p:sp>
        <p:nvSpPr>
          <p:cNvPr id="14" name="Title 1">
            <a:extLst>
              <a:ext uri="{FF2B5EF4-FFF2-40B4-BE49-F238E27FC236}">
                <a16:creationId xmlns:a16="http://schemas.microsoft.com/office/drawing/2014/main" id="{B852B5E5-C576-ABFC-A881-7BE2A4A118C1}"/>
              </a:ext>
            </a:extLst>
          </p:cNvPr>
          <p:cNvSpPr txBox="1">
            <a:spLocks/>
          </p:cNvSpPr>
          <p:nvPr/>
        </p:nvSpPr>
        <p:spPr>
          <a:xfrm>
            <a:off x="3380822" y="4991100"/>
            <a:ext cx="5168818"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pPr marL="342900" indent="-342900">
              <a:lnSpc>
                <a:spcPct val="150000"/>
              </a:lnSpc>
              <a:buFont typeface="Arial" panose="020B0604020202020204" pitchFamily="34" charset="0"/>
              <a:buChar char="•"/>
            </a:pPr>
            <a:r>
              <a:rPr lang="en-US" altLang="zh-CN" sz="2000" dirty="0" err="1"/>
              <a:t>OceanBase</a:t>
            </a:r>
            <a:r>
              <a:rPr lang="zh-CN" altLang="en-US" sz="2000" dirty="0"/>
              <a:t> 索引功能不断发展的新特性</a:t>
            </a:r>
            <a:endParaRPr lang="zh-CN" altLang="en-US" sz="1000" dirty="0"/>
          </a:p>
        </p:txBody>
      </p:sp>
      <p:sp>
        <p:nvSpPr>
          <p:cNvPr id="15" name="Text Placeholder 4">
            <a:extLst>
              <a:ext uri="{FF2B5EF4-FFF2-40B4-BE49-F238E27FC236}">
                <a16:creationId xmlns:a16="http://schemas.microsoft.com/office/drawing/2014/main" id="{5B2517C7-7B76-49E4-5117-8A457DDA7E85}"/>
              </a:ext>
            </a:extLst>
          </p:cNvPr>
          <p:cNvSpPr txBox="1">
            <a:spLocks/>
          </p:cNvSpPr>
          <p:nvPr/>
        </p:nvSpPr>
        <p:spPr>
          <a:xfrm>
            <a:off x="763270" y="392430"/>
            <a:ext cx="3641090" cy="78867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spc="600" dirty="0">
                <a:solidFill>
                  <a:schemeClr val="accent1">
                    <a:lumMod val="75000"/>
                  </a:schemeClr>
                </a:solidFill>
                <a:latin typeface="Eras Bold ITC" panose="020B0907030504020204" pitchFamily="34" charset="0"/>
              </a:rPr>
              <a:t>Content</a:t>
            </a:r>
          </a:p>
        </p:txBody>
      </p:sp>
      <p:sp>
        <p:nvSpPr>
          <p:cNvPr id="18" name="Slide Number Placeholder 1">
            <a:extLst>
              <a:ext uri="{FF2B5EF4-FFF2-40B4-BE49-F238E27FC236}">
                <a16:creationId xmlns:a16="http://schemas.microsoft.com/office/drawing/2014/main" id="{2726BDD5-118F-848C-D403-5E6580649C3D}"/>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algn="r">
              <a:defRPr sz="1000">
                <a:solidFill>
                  <a:schemeClr val="bg1"/>
                </a:solidFill>
                <a:latin typeface="Trade Gothic LT Pro" panose="020B05030403030200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索引功能不断发展的新特性</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11" name="Text Placeholder 5">
            <a:extLst>
              <a:ext uri="{FF2B5EF4-FFF2-40B4-BE49-F238E27FC236}">
                <a16:creationId xmlns:a16="http://schemas.microsoft.com/office/drawing/2014/main" id="{E2EC580C-CF8C-096B-4E21-074654401407}"/>
              </a:ext>
            </a:extLst>
          </p:cNvPr>
          <p:cNvSpPr txBox="1">
            <a:spLocks/>
          </p:cNvSpPr>
          <p:nvPr/>
        </p:nvSpPr>
        <p:spPr>
          <a:xfrm>
            <a:off x="1028383" y="2308099"/>
            <a:ext cx="3489959" cy="1943861"/>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400" dirty="0">
                <a:solidFill>
                  <a:schemeClr val="bg1"/>
                </a:solidFill>
              </a:rPr>
              <a:t>等待事务结束阶段</a:t>
            </a:r>
          </a:p>
          <a:p>
            <a:pPr marL="457200" lvl="1" indent="0">
              <a:lnSpc>
                <a:spcPct val="120000"/>
              </a:lnSpc>
              <a:buNone/>
            </a:pPr>
            <a:r>
              <a:rPr lang="zh-CN" altLang="en-US" sz="1200" dirty="0">
                <a:solidFill>
                  <a:schemeClr val="bg1"/>
                </a:solidFill>
              </a:rPr>
              <a:t>处于等事务结束阶段，我们在 </a:t>
            </a:r>
            <a:r>
              <a:rPr lang="en-US" altLang="zh-CN" sz="1200" dirty="0">
                <a:solidFill>
                  <a:schemeClr val="bg1"/>
                </a:solidFill>
              </a:rPr>
              <a:t>MESSAGE </a:t>
            </a:r>
            <a:r>
              <a:rPr lang="zh-CN" altLang="en-US" sz="1200" dirty="0">
                <a:solidFill>
                  <a:schemeClr val="bg1"/>
                </a:solidFill>
              </a:rPr>
              <a:t>字段中会展示 </a:t>
            </a:r>
            <a:r>
              <a:rPr lang="en-US" altLang="zh-CN" sz="1200" dirty="0">
                <a:solidFill>
                  <a:schemeClr val="bg1"/>
                </a:solidFill>
              </a:rPr>
              <a:t>`WAIT TRANS END`</a:t>
            </a:r>
            <a:r>
              <a:rPr lang="zh-CN" altLang="en-US" sz="1200" dirty="0">
                <a:solidFill>
                  <a:schemeClr val="bg1"/>
                </a:solidFill>
              </a:rPr>
              <a:t>，并且会将获取到的第一个未结束的事务 </a:t>
            </a:r>
            <a:r>
              <a:rPr lang="en-US" altLang="zh-CN" sz="1200" dirty="0">
                <a:solidFill>
                  <a:schemeClr val="bg1"/>
                </a:solidFill>
              </a:rPr>
              <a:t>ID </a:t>
            </a:r>
            <a:r>
              <a:rPr lang="zh-CN" altLang="en-US" sz="1200" dirty="0">
                <a:solidFill>
                  <a:schemeClr val="bg1"/>
                </a:solidFill>
              </a:rPr>
              <a:t>展示出来（即上述样例 </a:t>
            </a:r>
            <a:r>
              <a:rPr lang="en-US" altLang="zh-CN" sz="1200" dirty="0">
                <a:solidFill>
                  <a:schemeClr val="bg1"/>
                </a:solidFill>
              </a:rPr>
              <a:t>`PENDING_TX_ID: 76`</a:t>
            </a:r>
            <a:r>
              <a:rPr lang="zh-CN" altLang="en-US" sz="1200" dirty="0">
                <a:solidFill>
                  <a:schemeClr val="bg1"/>
                </a:solidFill>
              </a:rPr>
              <a:t>），我们可以进一步通过 </a:t>
            </a:r>
            <a:r>
              <a:rPr lang="en-US" altLang="zh-CN" sz="1200" dirty="0">
                <a:solidFill>
                  <a:schemeClr val="bg1"/>
                </a:solidFill>
              </a:rPr>
              <a:t>`__</a:t>
            </a:r>
            <a:r>
              <a:rPr lang="en-US" altLang="zh-CN" sz="1200" dirty="0" err="1">
                <a:solidFill>
                  <a:schemeClr val="bg1"/>
                </a:solidFill>
              </a:rPr>
              <a:t>all_virtual_trans_stat</a:t>
            </a:r>
            <a:r>
              <a:rPr lang="en-US" altLang="zh-CN" sz="1200" dirty="0">
                <a:solidFill>
                  <a:schemeClr val="bg1"/>
                </a:solidFill>
              </a:rPr>
              <a:t>` </a:t>
            </a:r>
            <a:r>
              <a:rPr lang="zh-CN" altLang="en-US" sz="1200" dirty="0">
                <a:solidFill>
                  <a:schemeClr val="bg1"/>
                </a:solidFill>
              </a:rPr>
              <a:t>表的 </a:t>
            </a:r>
            <a:r>
              <a:rPr lang="en-US" altLang="zh-CN" sz="1200" dirty="0">
                <a:solidFill>
                  <a:schemeClr val="bg1"/>
                </a:solidFill>
              </a:rPr>
              <a:t>`</a:t>
            </a:r>
            <a:r>
              <a:rPr lang="en-US" altLang="zh-CN" sz="1200" dirty="0" err="1">
                <a:solidFill>
                  <a:schemeClr val="bg1"/>
                </a:solidFill>
              </a:rPr>
              <a:t>trans_id</a:t>
            </a:r>
            <a:r>
              <a:rPr lang="en-US" altLang="zh-CN" sz="1200" dirty="0">
                <a:solidFill>
                  <a:schemeClr val="bg1"/>
                </a:solidFill>
              </a:rPr>
              <a:t>` </a:t>
            </a:r>
            <a:r>
              <a:rPr lang="zh-CN" altLang="en-US" sz="1200" dirty="0">
                <a:solidFill>
                  <a:schemeClr val="bg1"/>
                </a:solidFill>
              </a:rPr>
              <a:t>字段来查询对应的事务信息。</a:t>
            </a:r>
          </a:p>
        </p:txBody>
      </p:sp>
      <p:pic>
        <p:nvPicPr>
          <p:cNvPr id="13" name="图片 12">
            <a:extLst>
              <a:ext uri="{FF2B5EF4-FFF2-40B4-BE49-F238E27FC236}">
                <a16:creationId xmlns:a16="http://schemas.microsoft.com/office/drawing/2014/main" id="{AC2C946C-A9EC-1D38-57C4-6D64E0F63602}"/>
              </a:ext>
            </a:extLst>
          </p:cNvPr>
          <p:cNvPicPr>
            <a:picLocks noChangeAspect="1"/>
          </p:cNvPicPr>
          <p:nvPr/>
        </p:nvPicPr>
        <p:blipFill>
          <a:blip r:embed="rId2"/>
          <a:stretch>
            <a:fillRect/>
          </a:stretch>
        </p:blipFill>
        <p:spPr>
          <a:xfrm>
            <a:off x="5036820" y="2140962"/>
            <a:ext cx="4630818" cy="1779271"/>
          </a:xfrm>
          <a:prstGeom prst="rect">
            <a:avLst/>
          </a:prstGeom>
        </p:spPr>
      </p:pic>
      <p:sp>
        <p:nvSpPr>
          <p:cNvPr id="15" name="文本框 14">
            <a:extLst>
              <a:ext uri="{FF2B5EF4-FFF2-40B4-BE49-F238E27FC236}">
                <a16:creationId xmlns:a16="http://schemas.microsoft.com/office/drawing/2014/main" id="{0EAC26AB-8592-39AE-E06D-0440560C793D}"/>
              </a:ext>
            </a:extLst>
          </p:cNvPr>
          <p:cNvSpPr txBox="1"/>
          <p:nvPr/>
        </p:nvSpPr>
        <p:spPr>
          <a:xfrm>
            <a:off x="1028382" y="1117086"/>
            <a:ext cx="6812597" cy="996555"/>
          </a:xfrm>
          <a:prstGeom prst="rect">
            <a:avLst/>
          </a:prstGeom>
          <a:noFill/>
        </p:spPr>
        <p:txBody>
          <a:bodyPr wrap="square">
            <a:spAutoFit/>
          </a:bodyPr>
          <a:lstStyle/>
          <a:p>
            <a:pPr marL="228600" indent="-228600">
              <a:lnSpc>
                <a:spcPct val="120000"/>
              </a:lnSpc>
              <a:spcBef>
                <a:spcPts val="1000"/>
              </a:spcBef>
              <a:buClr>
                <a:schemeClr val="accent2"/>
              </a:buClr>
              <a:buFont typeface="Arial" panose="020B0604020202020204" pitchFamily="34" charset="0"/>
              <a:buChar char="•"/>
            </a:pPr>
            <a:r>
              <a:rPr lang="zh-CN" altLang="en-US" sz="1400" dirty="0">
                <a:solidFill>
                  <a:schemeClr val="bg1"/>
                </a:solidFill>
              </a:rPr>
              <a:t>观测索引创建过程</a:t>
            </a:r>
          </a:p>
          <a:p>
            <a:pPr lvl="1">
              <a:lnSpc>
                <a:spcPct val="120000"/>
              </a:lnSpc>
            </a:pPr>
            <a:r>
              <a:rPr lang="zh-CN" altLang="en-US" sz="1200" dirty="0">
                <a:solidFill>
                  <a:schemeClr val="bg1"/>
                </a:solidFill>
              </a:rPr>
              <a:t>建索引的主要时间一般发生在索引数据补全，在某些环境，可能因为建索引的时候，还有并发的事务未执行完成，也有可能在等待事务结束部分，我们的进度观测例子中主要展示下这两个部分的进度。</a:t>
            </a:r>
          </a:p>
        </p:txBody>
      </p:sp>
      <p:sp>
        <p:nvSpPr>
          <p:cNvPr id="17" name="文本框 16">
            <a:extLst>
              <a:ext uri="{FF2B5EF4-FFF2-40B4-BE49-F238E27FC236}">
                <a16:creationId xmlns:a16="http://schemas.microsoft.com/office/drawing/2014/main" id="{1BDA1B01-FDBF-B10D-F56B-6A3B45989770}"/>
              </a:ext>
            </a:extLst>
          </p:cNvPr>
          <p:cNvSpPr txBox="1"/>
          <p:nvPr/>
        </p:nvSpPr>
        <p:spPr>
          <a:xfrm>
            <a:off x="5928360" y="3920233"/>
            <a:ext cx="2628900" cy="261097"/>
          </a:xfrm>
          <a:prstGeom prst="rect">
            <a:avLst/>
          </a:prstGeom>
          <a:noFill/>
        </p:spPr>
        <p:txBody>
          <a:bodyPr wrap="square">
            <a:spAutoFit/>
          </a:bodyPr>
          <a:lstStyle/>
          <a:p>
            <a:pPr marL="0" indent="0">
              <a:lnSpc>
                <a:spcPct val="120000"/>
              </a:lnSpc>
              <a:buFont typeface="Arial" panose="020B0604020202020204" pitchFamily="34" charset="0"/>
              <a:buNone/>
            </a:pPr>
            <a:r>
              <a:rPr lang="zh-CN" altLang="en-US" sz="1000" dirty="0">
                <a:solidFill>
                  <a:schemeClr val="bg1"/>
                </a:solidFill>
              </a:rPr>
              <a:t>索引创建任务处于等待事务结束阶段样例</a:t>
            </a:r>
            <a:endParaRPr lang="en-US" altLang="zh-CN" sz="1000" dirty="0">
              <a:solidFill>
                <a:schemeClr val="bg1"/>
              </a:solidFill>
            </a:endParaRPr>
          </a:p>
        </p:txBody>
      </p:sp>
      <p:sp>
        <p:nvSpPr>
          <p:cNvPr id="19" name="文本框 18">
            <a:extLst>
              <a:ext uri="{FF2B5EF4-FFF2-40B4-BE49-F238E27FC236}">
                <a16:creationId xmlns:a16="http://schemas.microsoft.com/office/drawing/2014/main" id="{BEEBDBF5-6312-694C-AEBC-78962BF6B99D}"/>
              </a:ext>
            </a:extLst>
          </p:cNvPr>
          <p:cNvSpPr txBox="1"/>
          <p:nvPr/>
        </p:nvSpPr>
        <p:spPr>
          <a:xfrm>
            <a:off x="2176448" y="6228603"/>
            <a:ext cx="2338070" cy="261097"/>
          </a:xfrm>
          <a:prstGeom prst="rect">
            <a:avLst/>
          </a:prstGeom>
          <a:noFill/>
        </p:spPr>
        <p:txBody>
          <a:bodyPr wrap="square">
            <a:spAutoFit/>
          </a:bodyPr>
          <a:lstStyle/>
          <a:p>
            <a:pPr marL="0" indent="0">
              <a:lnSpc>
                <a:spcPct val="120000"/>
              </a:lnSpc>
              <a:buFont typeface="Arial" panose="020B0604020202020204" pitchFamily="34" charset="0"/>
              <a:buNone/>
            </a:pPr>
            <a:r>
              <a:rPr lang="zh-CN" altLang="en-US" sz="1000" dirty="0">
                <a:solidFill>
                  <a:schemeClr val="bg1"/>
                </a:solidFill>
              </a:rPr>
              <a:t>索引创建任务处于数据补全阶段样例</a:t>
            </a:r>
          </a:p>
        </p:txBody>
      </p:sp>
      <p:pic>
        <p:nvPicPr>
          <p:cNvPr id="21" name="图片 20">
            <a:extLst>
              <a:ext uri="{FF2B5EF4-FFF2-40B4-BE49-F238E27FC236}">
                <a16:creationId xmlns:a16="http://schemas.microsoft.com/office/drawing/2014/main" id="{2824CBA3-BC33-86BC-D379-47D777FA3219}"/>
              </a:ext>
            </a:extLst>
          </p:cNvPr>
          <p:cNvPicPr>
            <a:picLocks noChangeAspect="1"/>
          </p:cNvPicPr>
          <p:nvPr/>
        </p:nvPicPr>
        <p:blipFill>
          <a:blip r:embed="rId3"/>
          <a:stretch>
            <a:fillRect/>
          </a:stretch>
        </p:blipFill>
        <p:spPr>
          <a:xfrm>
            <a:off x="1139493" y="4449332"/>
            <a:ext cx="4666015" cy="1779271"/>
          </a:xfrm>
          <a:prstGeom prst="rect">
            <a:avLst/>
          </a:prstGeom>
        </p:spPr>
      </p:pic>
      <p:sp>
        <p:nvSpPr>
          <p:cNvPr id="23" name="文本框 22">
            <a:extLst>
              <a:ext uri="{FF2B5EF4-FFF2-40B4-BE49-F238E27FC236}">
                <a16:creationId xmlns:a16="http://schemas.microsoft.com/office/drawing/2014/main" id="{147FCC9E-7E35-0FF8-8504-4E0B6796F054}"/>
              </a:ext>
            </a:extLst>
          </p:cNvPr>
          <p:cNvSpPr txBox="1"/>
          <p:nvPr/>
        </p:nvSpPr>
        <p:spPr>
          <a:xfrm>
            <a:off x="6177280" y="4823090"/>
            <a:ext cx="3484880" cy="996555"/>
          </a:xfrm>
          <a:prstGeom prst="rect">
            <a:avLst/>
          </a:prstGeom>
          <a:noFill/>
        </p:spPr>
        <p:txBody>
          <a:bodyPr wrap="square">
            <a:spAutoFit/>
          </a:bodyPr>
          <a:lstStyle/>
          <a:p>
            <a:pPr marL="228600" indent="-228600">
              <a:lnSpc>
                <a:spcPct val="120000"/>
              </a:lnSpc>
              <a:spcBef>
                <a:spcPts val="1000"/>
              </a:spcBef>
              <a:buClr>
                <a:schemeClr val="accent2"/>
              </a:buClr>
              <a:buFont typeface="Arial" panose="020B0604020202020204" pitchFamily="34" charset="0"/>
              <a:buChar char="•"/>
            </a:pPr>
            <a:r>
              <a:rPr lang="zh-CN" altLang="en-US" sz="1400" dirty="0">
                <a:solidFill>
                  <a:schemeClr val="bg1"/>
                </a:solidFill>
              </a:rPr>
              <a:t>数据补全阶段</a:t>
            </a:r>
          </a:p>
          <a:p>
            <a:pPr marL="457200" lvl="1" indent="0">
              <a:lnSpc>
                <a:spcPct val="120000"/>
              </a:lnSpc>
              <a:buNone/>
            </a:pPr>
            <a:r>
              <a:rPr lang="zh-CN" altLang="en-US" sz="1200" dirty="0">
                <a:solidFill>
                  <a:schemeClr val="bg1"/>
                </a:solidFill>
              </a:rPr>
              <a:t>可以通过行数统计指标判断索引创建任务的整体进度，例图通过一个查询样例解释字段和进度指标。</a:t>
            </a:r>
            <a:endParaRPr lang="en-US" altLang="zh-CN" sz="1200" dirty="0"/>
          </a:p>
        </p:txBody>
      </p:sp>
    </p:spTree>
    <p:extLst>
      <p:ext uri="{BB962C8B-B14F-4D97-AF65-F5344CB8AC3E}">
        <p14:creationId xmlns:p14="http://schemas.microsoft.com/office/powerpoint/2010/main" val="427336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索引功能不断发展的新特性</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561576" y="1409561"/>
            <a:ext cx="10959864" cy="1188859"/>
          </a:xfrm>
        </p:spPr>
        <p:txBody>
          <a:bodyPr>
            <a:normAutofit/>
          </a:bodyPr>
          <a:lstStyle/>
          <a:p>
            <a:pPr>
              <a:lnSpc>
                <a:spcPct val="120000"/>
              </a:lnSpc>
            </a:pPr>
            <a:r>
              <a:rPr lang="en-US" altLang="zh-CN" sz="1400" dirty="0" err="1"/>
              <a:t>OceanBase</a:t>
            </a:r>
            <a:r>
              <a:rPr lang="en-US" altLang="zh-CN" sz="1400" dirty="0"/>
              <a:t> v4.2</a:t>
            </a:r>
            <a:r>
              <a:rPr lang="zh-CN" altLang="en-US" sz="1400" dirty="0"/>
              <a:t>函数索引调整特性</a:t>
            </a:r>
            <a:endParaRPr lang="en-US" altLang="zh-CN" sz="1400" dirty="0"/>
          </a:p>
          <a:p>
            <a:pPr lvl="1">
              <a:lnSpc>
                <a:spcPct val="120000"/>
              </a:lnSpc>
            </a:pPr>
            <a:r>
              <a:rPr lang="en-US" altLang="zh-CN" sz="1200" dirty="0" err="1"/>
              <a:t>OceanBase</a:t>
            </a:r>
            <a:r>
              <a:rPr lang="en-US" altLang="zh-CN" sz="1200" dirty="0"/>
              <a:t> 4.2</a:t>
            </a:r>
            <a:r>
              <a:rPr lang="zh-CN" altLang="en-US" sz="1200" dirty="0"/>
              <a:t>在</a:t>
            </a:r>
            <a:r>
              <a:rPr lang="en-US" altLang="zh-CN" sz="1200" dirty="0"/>
              <a:t>MySQL</a:t>
            </a:r>
            <a:r>
              <a:rPr lang="zh-CN" altLang="en-US" sz="1200" dirty="0"/>
              <a:t>模式下支持函数索引功能</a:t>
            </a:r>
          </a:p>
          <a:p>
            <a:pPr marL="457200" lvl="1" indent="0">
              <a:lnSpc>
                <a:spcPct val="120000"/>
              </a:lnSpc>
              <a:buNone/>
            </a:pPr>
            <a:r>
              <a:rPr lang="en-US" altLang="zh-CN" sz="1200" dirty="0" err="1"/>
              <a:t>OceanBase</a:t>
            </a:r>
            <a:r>
              <a:rPr lang="en-US" altLang="zh-CN" sz="1200" dirty="0"/>
              <a:t> 4.1 </a:t>
            </a:r>
            <a:r>
              <a:rPr lang="zh-CN" altLang="en-US" sz="1200" dirty="0"/>
              <a:t>以及之前的版本中，已在</a:t>
            </a:r>
            <a:r>
              <a:rPr lang="en-US" altLang="zh-CN" sz="1200" dirty="0"/>
              <a:t>Oracle</a:t>
            </a:r>
            <a:r>
              <a:rPr lang="zh-CN" altLang="en-US" sz="1200" dirty="0"/>
              <a:t>模式下支持了函数索引功能。</a:t>
            </a:r>
            <a:r>
              <a:rPr lang="en-US" altLang="zh-CN" sz="1200" dirty="0" err="1"/>
              <a:t>OceanBase</a:t>
            </a:r>
            <a:r>
              <a:rPr lang="en-US" altLang="zh-CN" sz="1200" dirty="0"/>
              <a:t> 4.2 </a:t>
            </a:r>
            <a:r>
              <a:rPr lang="zh-CN" altLang="en-US" sz="1200" dirty="0"/>
              <a:t>在</a:t>
            </a:r>
            <a:r>
              <a:rPr lang="en-US" altLang="zh-CN" sz="1200" dirty="0"/>
              <a:t>MySQL</a:t>
            </a:r>
            <a:r>
              <a:rPr lang="zh-CN" altLang="en-US" sz="1200" dirty="0"/>
              <a:t>模式支持函数索引功能，兼容</a:t>
            </a:r>
            <a:r>
              <a:rPr lang="en-US" altLang="zh-CN" sz="1200" dirty="0"/>
              <a:t>MySQL 8.0</a:t>
            </a:r>
            <a:r>
              <a:rPr lang="zh-CN" altLang="en-US" sz="1200" dirty="0"/>
              <a:t>。</a:t>
            </a:r>
            <a:endParaRPr lang="zh-CN" altLang="en-US" sz="1000" dirty="0"/>
          </a:p>
        </p:txBody>
      </p:sp>
      <p:pic>
        <p:nvPicPr>
          <p:cNvPr id="11" name="图片 10">
            <a:extLst>
              <a:ext uri="{FF2B5EF4-FFF2-40B4-BE49-F238E27FC236}">
                <a16:creationId xmlns:a16="http://schemas.microsoft.com/office/drawing/2014/main" id="{7B8BB5A3-8552-CC64-A44F-A8BA0C375647}"/>
              </a:ext>
            </a:extLst>
          </p:cNvPr>
          <p:cNvPicPr>
            <a:picLocks noChangeAspect="1"/>
          </p:cNvPicPr>
          <p:nvPr/>
        </p:nvPicPr>
        <p:blipFill rotWithShape="1">
          <a:blip r:embed="rId2"/>
          <a:srcRect b="74778"/>
          <a:stretch/>
        </p:blipFill>
        <p:spPr>
          <a:xfrm>
            <a:off x="169243" y="3237642"/>
            <a:ext cx="4113197" cy="2154837"/>
          </a:xfrm>
          <a:prstGeom prst="rect">
            <a:avLst/>
          </a:prstGeom>
        </p:spPr>
      </p:pic>
      <p:pic>
        <p:nvPicPr>
          <p:cNvPr id="13" name="图片 12">
            <a:extLst>
              <a:ext uri="{FF2B5EF4-FFF2-40B4-BE49-F238E27FC236}">
                <a16:creationId xmlns:a16="http://schemas.microsoft.com/office/drawing/2014/main" id="{1F5F2F05-2D57-DB3A-3442-0EF55BC27AB1}"/>
              </a:ext>
            </a:extLst>
          </p:cNvPr>
          <p:cNvPicPr>
            <a:picLocks noChangeAspect="1"/>
          </p:cNvPicPr>
          <p:nvPr/>
        </p:nvPicPr>
        <p:blipFill rotWithShape="1">
          <a:blip r:embed="rId2"/>
          <a:srcRect t="25222" b="37667"/>
          <a:stretch/>
        </p:blipFill>
        <p:spPr>
          <a:xfrm>
            <a:off x="4417628" y="2872418"/>
            <a:ext cx="3815713" cy="2941244"/>
          </a:xfrm>
          <a:prstGeom prst="rect">
            <a:avLst/>
          </a:prstGeom>
        </p:spPr>
      </p:pic>
      <p:pic>
        <p:nvPicPr>
          <p:cNvPr id="25" name="图片 24">
            <a:extLst>
              <a:ext uri="{FF2B5EF4-FFF2-40B4-BE49-F238E27FC236}">
                <a16:creationId xmlns:a16="http://schemas.microsoft.com/office/drawing/2014/main" id="{D6887B0B-9AD8-FCA0-DD9F-4B5A10E3FFF4}"/>
              </a:ext>
            </a:extLst>
          </p:cNvPr>
          <p:cNvPicPr>
            <a:picLocks noChangeAspect="1"/>
          </p:cNvPicPr>
          <p:nvPr/>
        </p:nvPicPr>
        <p:blipFill>
          <a:blip r:embed="rId3"/>
          <a:stretch>
            <a:fillRect/>
          </a:stretch>
        </p:blipFill>
        <p:spPr>
          <a:xfrm>
            <a:off x="8376149" y="2872418"/>
            <a:ext cx="3574927" cy="2941244"/>
          </a:xfrm>
          <a:prstGeom prst="rect">
            <a:avLst/>
          </a:prstGeom>
        </p:spPr>
      </p:pic>
    </p:spTree>
    <p:extLst>
      <p:ext uri="{BB962C8B-B14F-4D97-AF65-F5344CB8AC3E}">
        <p14:creationId xmlns:p14="http://schemas.microsoft.com/office/powerpoint/2010/main" val="356402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索引功能不断发展的新特性</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558167" y="1407934"/>
            <a:ext cx="4166233" cy="3407906"/>
          </a:xfrm>
        </p:spPr>
        <p:txBody>
          <a:bodyPr>
            <a:noAutofit/>
          </a:bodyPr>
          <a:lstStyle/>
          <a:p>
            <a:pPr>
              <a:lnSpc>
                <a:spcPct val="120000"/>
              </a:lnSpc>
            </a:pPr>
            <a:r>
              <a:rPr lang="en-US" altLang="zh-CN" sz="1400" dirty="0" err="1"/>
              <a:t>OceanBase</a:t>
            </a:r>
            <a:r>
              <a:rPr lang="en-US" altLang="zh-CN" sz="1400" dirty="0"/>
              <a:t> v4.2</a:t>
            </a:r>
            <a:r>
              <a:rPr lang="zh-CN" altLang="en-US" sz="1400" dirty="0"/>
              <a:t>函数索引调整特性</a:t>
            </a:r>
            <a:endParaRPr lang="en-US" altLang="zh-CN" sz="1400" dirty="0"/>
          </a:p>
          <a:p>
            <a:pPr lvl="1">
              <a:lnSpc>
                <a:spcPct val="120000"/>
              </a:lnSpc>
            </a:pPr>
            <a:r>
              <a:rPr lang="en-US" altLang="zh-CN" sz="1200" dirty="0" err="1"/>
              <a:t>OceanBase</a:t>
            </a:r>
            <a:r>
              <a:rPr lang="en-US" altLang="zh-CN" sz="1200" dirty="0"/>
              <a:t> 4.2</a:t>
            </a:r>
            <a:r>
              <a:rPr lang="zh-CN" altLang="en-US" sz="1200" dirty="0"/>
              <a:t>禁止非确定性函数用于函数索引</a:t>
            </a:r>
          </a:p>
          <a:p>
            <a:pPr marL="457200" lvl="1" indent="0">
              <a:lnSpc>
                <a:spcPct val="120000"/>
              </a:lnSpc>
              <a:buNone/>
            </a:pPr>
            <a:r>
              <a:rPr lang="en-US" altLang="zh-CN" sz="1200" dirty="0" err="1"/>
              <a:t>OceanBase</a:t>
            </a:r>
            <a:r>
              <a:rPr lang="en-US" altLang="zh-CN" sz="1200" dirty="0"/>
              <a:t> 4.2</a:t>
            </a:r>
            <a:r>
              <a:rPr lang="zh-CN" altLang="en-US" sz="1200" dirty="0"/>
              <a:t>版本禁止了一些非确定性的系统函数被用于创建函数索引和生成列，以提升稳定性。这些系统函数的结果会随着系统或用户环境的变化而变化的函数，例如：</a:t>
            </a:r>
            <a:endParaRPr lang="en-US" altLang="zh-CN" sz="1200" dirty="0"/>
          </a:p>
          <a:p>
            <a:pPr marL="914400" lvl="2" indent="0">
              <a:lnSpc>
                <a:spcPct val="70000"/>
              </a:lnSpc>
              <a:buNone/>
            </a:pPr>
            <a:r>
              <a:rPr lang="en-US" altLang="zh-CN" sz="1000" dirty="0"/>
              <a:t>select </a:t>
            </a:r>
            <a:r>
              <a:rPr lang="en-US" altLang="zh-CN" sz="1000" dirty="0" err="1"/>
              <a:t>current_time</a:t>
            </a:r>
            <a:r>
              <a:rPr lang="en-US" altLang="zh-CN" sz="1000" dirty="0"/>
              <a:t>();</a:t>
            </a:r>
          </a:p>
          <a:p>
            <a:pPr marL="914400" lvl="2" indent="0">
              <a:lnSpc>
                <a:spcPct val="70000"/>
              </a:lnSpc>
              <a:buNone/>
            </a:pPr>
            <a:r>
              <a:rPr lang="en-US" altLang="zh-CN" sz="1000" dirty="0"/>
              <a:t>+----------------+</a:t>
            </a:r>
          </a:p>
          <a:p>
            <a:pPr marL="914400" lvl="2" indent="0">
              <a:lnSpc>
                <a:spcPct val="70000"/>
              </a:lnSpc>
              <a:buNone/>
            </a:pPr>
            <a:r>
              <a:rPr lang="en-US" altLang="zh-CN" sz="1000" dirty="0"/>
              <a:t>| </a:t>
            </a:r>
            <a:r>
              <a:rPr lang="en-US" altLang="zh-CN" sz="1000" dirty="0" err="1"/>
              <a:t>current_time</a:t>
            </a:r>
            <a:r>
              <a:rPr lang="en-US" altLang="zh-CN" sz="1000" dirty="0"/>
              <a:t>() |</a:t>
            </a:r>
          </a:p>
          <a:p>
            <a:pPr marL="914400" lvl="2" indent="0">
              <a:lnSpc>
                <a:spcPct val="70000"/>
              </a:lnSpc>
              <a:buNone/>
            </a:pPr>
            <a:r>
              <a:rPr lang="en-US" altLang="zh-CN" sz="1000" dirty="0"/>
              <a:t>+----------------+</a:t>
            </a:r>
          </a:p>
          <a:p>
            <a:pPr marL="914400" lvl="2" indent="0">
              <a:lnSpc>
                <a:spcPct val="70000"/>
              </a:lnSpc>
              <a:buNone/>
            </a:pPr>
            <a:r>
              <a:rPr lang="en-US" altLang="zh-CN" sz="1000" dirty="0"/>
              <a:t>| 20:44:22       |</a:t>
            </a:r>
          </a:p>
          <a:p>
            <a:pPr marL="914400" lvl="2" indent="0">
              <a:lnSpc>
                <a:spcPct val="70000"/>
              </a:lnSpc>
              <a:buNone/>
            </a:pPr>
            <a:r>
              <a:rPr lang="en-US" altLang="zh-CN" sz="1000" dirty="0"/>
              <a:t>+----------------+</a:t>
            </a:r>
            <a:endParaRPr lang="zh-CN" altLang="en-US" sz="1000" dirty="0"/>
          </a:p>
        </p:txBody>
      </p:sp>
      <p:pic>
        <p:nvPicPr>
          <p:cNvPr id="12" name="图片 11">
            <a:extLst>
              <a:ext uri="{FF2B5EF4-FFF2-40B4-BE49-F238E27FC236}">
                <a16:creationId xmlns:a16="http://schemas.microsoft.com/office/drawing/2014/main" id="{7799100B-F984-740C-3138-8B2902C0D287}"/>
              </a:ext>
            </a:extLst>
          </p:cNvPr>
          <p:cNvPicPr>
            <a:picLocks noChangeAspect="1"/>
          </p:cNvPicPr>
          <p:nvPr/>
        </p:nvPicPr>
        <p:blipFill rotWithShape="1">
          <a:blip r:embed="rId2"/>
          <a:srcRect b="34778"/>
          <a:stretch/>
        </p:blipFill>
        <p:spPr>
          <a:xfrm>
            <a:off x="4863884" y="1504949"/>
            <a:ext cx="3456307" cy="4212875"/>
          </a:xfrm>
          <a:prstGeom prst="rect">
            <a:avLst/>
          </a:prstGeom>
        </p:spPr>
      </p:pic>
      <p:pic>
        <p:nvPicPr>
          <p:cNvPr id="14" name="图片 13">
            <a:extLst>
              <a:ext uri="{FF2B5EF4-FFF2-40B4-BE49-F238E27FC236}">
                <a16:creationId xmlns:a16="http://schemas.microsoft.com/office/drawing/2014/main" id="{70029737-2A2F-F2B7-F643-74EFD34EF4F4}"/>
              </a:ext>
            </a:extLst>
          </p:cNvPr>
          <p:cNvPicPr>
            <a:picLocks noChangeAspect="1"/>
          </p:cNvPicPr>
          <p:nvPr/>
        </p:nvPicPr>
        <p:blipFill rotWithShape="1">
          <a:blip r:embed="rId2"/>
          <a:srcRect t="64889" b="2778"/>
          <a:stretch/>
        </p:blipFill>
        <p:spPr>
          <a:xfrm>
            <a:off x="8484233" y="1504950"/>
            <a:ext cx="3456307" cy="2088495"/>
          </a:xfrm>
          <a:prstGeom prst="rect">
            <a:avLst/>
          </a:prstGeom>
        </p:spPr>
      </p:pic>
    </p:spTree>
    <p:extLst>
      <p:ext uri="{BB962C8B-B14F-4D97-AF65-F5344CB8AC3E}">
        <p14:creationId xmlns:p14="http://schemas.microsoft.com/office/powerpoint/2010/main" val="243314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2903220"/>
            <a:ext cx="9165336" cy="1842035"/>
          </a:xfrm>
        </p:spPr>
        <p:txBody>
          <a:bodyPr>
            <a:normAutofit/>
          </a:bodyPr>
          <a:lstStyle/>
          <a:p>
            <a:r>
              <a:rPr lang="zh-CN" altLang="en-US" sz="5400" dirty="0"/>
              <a:t>广义的数据库索引</a:t>
            </a:r>
            <a:br>
              <a:rPr lang="en-US" altLang="zh-CN" sz="5400" dirty="0"/>
            </a:br>
            <a:r>
              <a:rPr lang="zh-CN" altLang="en-US" sz="5400" dirty="0"/>
              <a:t>基础知识介绍</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zh-CN" altLang="en-US" dirty="0"/>
              <a:t>概念、类型、特点、结构、新发展</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zh-CN" altLang="en-US" dirty="0"/>
              <a:t>广义的数据库索引基础知识介绍</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7660" y="1475581"/>
            <a:ext cx="6802120" cy="1376895"/>
          </a:xfrm>
        </p:spPr>
        <p:txBody>
          <a:bodyPr/>
          <a:lstStyle/>
          <a:p>
            <a:r>
              <a:rPr lang="zh-CN" altLang="en-US" dirty="0"/>
              <a:t>数据库索引的概念</a:t>
            </a:r>
          </a:p>
          <a:p>
            <a:pPr marL="457200" lvl="1" indent="0">
              <a:buNone/>
            </a:pPr>
            <a:r>
              <a:rPr lang="zh-CN" altLang="en-US" dirty="0"/>
              <a:t>数据库索引是一个指针集合，它们指向存储在磁盘上的数据表中的记录。</a:t>
            </a:r>
            <a:endParaRPr lang="en-US" altLang="zh-CN" dirty="0"/>
          </a:p>
          <a:p>
            <a:pPr marL="457200" lvl="1" indent="0">
              <a:buNone/>
            </a:pPr>
            <a:r>
              <a:rPr lang="zh-CN" altLang="en-US" dirty="0"/>
              <a:t>索引是为了加速对数据表中数据的检索而创建的。它们类似于书籍的目录，可以快速定位到数据，而不必查看整个数据库。</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文本框 5">
            <a:extLst>
              <a:ext uri="{FF2B5EF4-FFF2-40B4-BE49-F238E27FC236}">
                <a16:creationId xmlns:a16="http://schemas.microsoft.com/office/drawing/2014/main" id="{53C963FD-F338-E870-E0E0-E454B576BF6C}"/>
              </a:ext>
            </a:extLst>
          </p:cNvPr>
          <p:cNvSpPr txBox="1"/>
          <p:nvPr/>
        </p:nvSpPr>
        <p:spPr>
          <a:xfrm>
            <a:off x="327660" y="2902355"/>
            <a:ext cx="9349740" cy="2056973"/>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索引的类型</a:t>
            </a:r>
            <a:endPar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marR="0" lvl="1" indent="-3429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AutoNum type="arabicPeriod"/>
              <a:tabLst/>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主键索引：自动为表的主键列创建。每个表只能有一个主键索引，它保证了表中每一行的唯一性。</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marR="0" lvl="1" indent="-3429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AutoNum type="arabicPeriod"/>
              <a:tabLst/>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唯一索引：确保某一列或列组合的每个值都是唯一的。</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marR="0" lvl="1" indent="-3429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AutoNum type="arabicPeriod"/>
              <a:tabLst/>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复合索引：包含两个或多个列的索引，适用于经常一起查询的列。</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marR="0" lvl="1" indent="-3429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AutoNum type="arabicPeriod"/>
              <a:tabLst/>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全文索引：专门用于全文搜索，常见于搜索文本数据。</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marR="0" lvl="1" indent="-3429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AutoNum type="arabicPeriod"/>
              <a:tabLst/>
              <a:defRPr/>
            </a:pPr>
            <a:r>
              <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 ……</a:t>
            </a:r>
          </a:p>
        </p:txBody>
      </p:sp>
      <p:sp>
        <p:nvSpPr>
          <p:cNvPr id="12" name="文本框 11">
            <a:extLst>
              <a:ext uri="{FF2B5EF4-FFF2-40B4-BE49-F238E27FC236}">
                <a16:creationId xmlns:a16="http://schemas.microsoft.com/office/drawing/2014/main" id="{48A1A193-5C14-77D1-9ACA-CED247A65364}"/>
              </a:ext>
            </a:extLst>
          </p:cNvPr>
          <p:cNvSpPr txBox="1"/>
          <p:nvPr/>
        </p:nvSpPr>
        <p:spPr>
          <a:xfrm>
            <a:off x="327660" y="4959328"/>
            <a:ext cx="8404860" cy="959237"/>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索引的工作原理</a:t>
            </a:r>
            <a:endPar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当对数据库进行查询时，如使用 </a:t>
            </a:r>
            <a:r>
              <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SQL </a:t>
            </a: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的 </a:t>
            </a:r>
            <a:r>
              <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SELECT </a:t>
            </a: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语句，数据库管理系统会检查是否存在可用的索引来加速查找过程。如果有，系统会使用索引来快速定位数据，而不是扫描整个表。</a:t>
            </a:r>
            <a:endPar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zh-CN" altLang="en-US" dirty="0"/>
              <a:t>广义的数据库索引基础知识介绍</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27659" y="3443275"/>
            <a:ext cx="9890761" cy="3125165"/>
          </a:xfrm>
        </p:spPr>
        <p:txBody>
          <a:bodyPr/>
          <a:lstStyle/>
          <a:p>
            <a:r>
              <a:rPr lang="zh-CN" altLang="en-US" dirty="0"/>
              <a:t>对索引的管理</a:t>
            </a:r>
            <a:endParaRPr lang="en-US" altLang="zh-CN" dirty="0"/>
          </a:p>
          <a:p>
            <a:pPr marL="457200" lvl="1" indent="0">
              <a:buNone/>
            </a:pPr>
            <a:r>
              <a:rPr lang="zh-CN" altLang="en-US" dirty="0"/>
              <a:t>创建索引应该根据实际需求进行。过多或不必要的索引会增加维护成本并降低写操作的性能。数据库管理员需要定期审核和调整索引策略，以保持数据库的高效运行。</a:t>
            </a:r>
            <a:endParaRPr lang="en-US" altLang="zh-CN" dirty="0"/>
          </a:p>
          <a:p>
            <a:pPr marL="457200" lvl="1" indent="0">
              <a:buNone/>
            </a:pPr>
            <a:r>
              <a:rPr lang="zh-CN" altLang="en-US" dirty="0"/>
              <a:t>最佳实践</a:t>
            </a:r>
            <a:endParaRPr lang="en-US" altLang="zh-CN" dirty="0"/>
          </a:p>
          <a:p>
            <a:pPr marL="800100" lvl="1" indent="-342900">
              <a:buAutoNum type="arabicPeriod"/>
            </a:pPr>
            <a:r>
              <a:rPr lang="zh-CN" altLang="en-US" sz="1200" dirty="0"/>
              <a:t>为常用的查询和搜索条件创建索引。</a:t>
            </a:r>
            <a:endParaRPr lang="en-US" altLang="zh-CN" sz="1200" dirty="0"/>
          </a:p>
          <a:p>
            <a:pPr marL="800100" lvl="1" indent="-342900">
              <a:buAutoNum type="arabicPeriod"/>
            </a:pPr>
            <a:r>
              <a:rPr lang="zh-CN" altLang="en-US" sz="1200" dirty="0"/>
              <a:t>避免在经常更新的列上创建索引。</a:t>
            </a:r>
            <a:endParaRPr lang="en-US" altLang="zh-CN" sz="1200" dirty="0"/>
          </a:p>
          <a:p>
            <a:pPr marL="800100" lvl="1" indent="-342900">
              <a:buAutoNum type="arabicPeriod"/>
            </a:pPr>
            <a:r>
              <a:rPr lang="zh-CN" altLang="en-US" sz="1200" dirty="0"/>
              <a:t>合理使用复合索引。</a:t>
            </a:r>
            <a:endParaRPr lang="en-US" altLang="zh-CN" sz="1200" dirty="0"/>
          </a:p>
          <a:p>
            <a:pPr marL="800100" lvl="1" indent="-342900">
              <a:buAutoNum type="arabicPeriod"/>
            </a:pPr>
            <a:r>
              <a:rPr lang="zh-CN" altLang="en-US" sz="1200" dirty="0"/>
              <a:t>定期维护索引。</a:t>
            </a:r>
          </a:p>
          <a:p>
            <a:pPr marL="457200" lvl="1" indent="0">
              <a:buNone/>
            </a:pPr>
            <a:r>
              <a:rPr lang="zh-CN" altLang="en-US" dirty="0"/>
              <a:t>数据库索引是优化查询性能的关键工具。合理地使用和管理索引可以显著提高数据库应用的性能。然而，也需要注意索引的维护成本和对写操作的影响。理解索引的工作原理和最佳实践对于任何使用数据库的项目都至关重要。</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6" name="文本框 5">
            <a:extLst>
              <a:ext uri="{FF2B5EF4-FFF2-40B4-BE49-F238E27FC236}">
                <a16:creationId xmlns:a16="http://schemas.microsoft.com/office/drawing/2014/main" id="{53C963FD-F338-E870-E0E0-E454B576BF6C}"/>
              </a:ext>
            </a:extLst>
          </p:cNvPr>
          <p:cNvSpPr txBox="1"/>
          <p:nvPr/>
        </p:nvSpPr>
        <p:spPr>
          <a:xfrm>
            <a:off x="327660" y="1275026"/>
            <a:ext cx="9349740" cy="2026196"/>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索引的优点</a:t>
            </a:r>
          </a:p>
          <a:p>
            <a:pPr marL="800100" lvl="1" indent="-342900">
              <a:spcBef>
                <a:spcPts val="600"/>
              </a:spcBef>
              <a:spcAft>
                <a:spcPts val="400"/>
              </a:spcAft>
              <a:buClr>
                <a:srgbClr val="47C3D3"/>
              </a:buClr>
              <a:buAutoNum type="arabicPeriod"/>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提高查询速度：这是索引最明显的好处。特别是对于大型数据库，索引可以显著减少数据查找时间。</a:t>
            </a:r>
            <a:endPar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提高排序和分组的速度：索引也加速了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ORDER BY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和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GROUP BY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这样的 </a:t>
            </a:r>
            <a:r>
              <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SQL </a:t>
            </a: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语句的执行。</a:t>
            </a:r>
          </a:p>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索引的缺点</a:t>
            </a:r>
            <a:endParaRPr kumimoji="0" lang="en-US" altLang="zh-CN"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增加存储空间：索引需要额外的空间来存储。</a:t>
            </a:r>
            <a:endParaRPr kumimoji="0" lang="en-US" altLang="zh-CN"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2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影响写操作的性能：插入、删除和更新操作可能会因为索引的调整而变慢。</a:t>
            </a:r>
            <a:endParaRPr kumimoji="0" lang="en-US" altLang="zh-CN" sz="11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89783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499" y="328613"/>
            <a:ext cx="5560197" cy="1006633"/>
          </a:xfrm>
        </p:spPr>
        <p:txBody>
          <a:bodyPr>
            <a:normAutofit fontScale="92500"/>
          </a:bodyPr>
          <a:lstStyle/>
          <a:p>
            <a:pPr marL="342900" indent="-342900" algn="l">
              <a:buFont typeface="Arial" panose="020B0604020202020204" pitchFamily="34" charset="0"/>
              <a:buChar char="•"/>
            </a:pPr>
            <a:r>
              <a:rPr lang="zh-CN" altLang="en-US" sz="1900" dirty="0"/>
              <a:t>索引的结构（以</a:t>
            </a:r>
            <a:r>
              <a:rPr lang="en-US" altLang="zh-CN" sz="1900" dirty="0"/>
              <a:t>MySQL</a:t>
            </a:r>
            <a:r>
              <a:rPr lang="zh-CN" altLang="en-US" sz="1900" dirty="0"/>
              <a:t>为例）</a:t>
            </a:r>
          </a:p>
          <a:p>
            <a:pPr lvl="1">
              <a:lnSpc>
                <a:spcPct val="100000"/>
              </a:lnSpc>
            </a:pPr>
            <a:r>
              <a:rPr lang="zh-CN" altLang="en-US" sz="1300" b="0" dirty="0">
                <a:solidFill>
                  <a:schemeClr val="bg1"/>
                </a:solidFill>
              </a:rPr>
              <a:t>根据存储引擎的不同，实现方式也不同。</a:t>
            </a:r>
            <a:r>
              <a:rPr lang="en-US" altLang="zh-CN" sz="1300" b="0" dirty="0">
                <a:solidFill>
                  <a:schemeClr val="bg1"/>
                </a:solidFill>
              </a:rPr>
              <a:t>MySQL</a:t>
            </a:r>
            <a:r>
              <a:rPr lang="zh-CN" altLang="en-US" sz="1300" b="0" dirty="0">
                <a:solidFill>
                  <a:schemeClr val="bg1"/>
                </a:solidFill>
              </a:rPr>
              <a:t>的索引数据结构最常使用的是</a:t>
            </a:r>
            <a:r>
              <a:rPr lang="en-US" altLang="zh-CN" sz="1300" b="0" dirty="0">
                <a:solidFill>
                  <a:schemeClr val="bg1"/>
                </a:solidFill>
              </a:rPr>
              <a:t>B</a:t>
            </a:r>
            <a:r>
              <a:rPr lang="zh-CN" altLang="en-US" sz="1300" b="0" dirty="0">
                <a:solidFill>
                  <a:schemeClr val="bg1"/>
                </a:solidFill>
              </a:rPr>
              <a:t>树中的</a:t>
            </a:r>
            <a:r>
              <a:rPr lang="en-US" altLang="zh-CN" sz="1300" b="0" dirty="0" err="1">
                <a:solidFill>
                  <a:schemeClr val="bg1"/>
                </a:solidFill>
              </a:rPr>
              <a:t>B+Tree</a:t>
            </a:r>
            <a:r>
              <a:rPr lang="zh-CN" altLang="en-US" sz="1300" b="0" dirty="0">
                <a:solidFill>
                  <a:schemeClr val="bg1"/>
                </a:solidFill>
              </a:rPr>
              <a:t>，但对于主要的两种存储引擎的实现方式是不同的。（</a:t>
            </a:r>
            <a:r>
              <a:rPr lang="en-US" altLang="zh-CN" sz="1300" b="0" dirty="0" err="1">
                <a:solidFill>
                  <a:schemeClr val="bg1"/>
                </a:solidFill>
              </a:rPr>
              <a:t>InnoDB</a:t>
            </a:r>
            <a:r>
              <a:rPr lang="zh-CN" altLang="en-US" sz="1300" b="0" dirty="0">
                <a:solidFill>
                  <a:schemeClr val="bg1"/>
                </a:solidFill>
              </a:rPr>
              <a:t>中</a:t>
            </a:r>
            <a:r>
              <a:rPr lang="en-US" altLang="zh-CN" sz="1300" b="0" dirty="0">
                <a:solidFill>
                  <a:schemeClr val="bg1"/>
                </a:solidFill>
              </a:rPr>
              <a:t>data</a:t>
            </a:r>
            <a:r>
              <a:rPr lang="zh-CN" altLang="en-US" sz="1300" b="0" dirty="0">
                <a:solidFill>
                  <a:schemeClr val="bg1"/>
                </a:solidFill>
              </a:rPr>
              <a:t>阈存储的是行数据，而</a:t>
            </a:r>
            <a:r>
              <a:rPr lang="en-US" altLang="zh-CN" sz="1300" b="0" dirty="0" err="1">
                <a:solidFill>
                  <a:schemeClr val="bg1"/>
                </a:solidFill>
              </a:rPr>
              <a:t>MyISAM</a:t>
            </a:r>
            <a:r>
              <a:rPr lang="zh-CN" altLang="en-US" sz="1300" b="0" dirty="0">
                <a:solidFill>
                  <a:schemeClr val="bg1"/>
                </a:solidFill>
              </a:rPr>
              <a:t>中存储的是磁盘地址）</a:t>
            </a:r>
            <a:endParaRPr lang="en-US" sz="1300" b="0" dirty="0">
              <a:solidFill>
                <a:schemeClr val="bg1"/>
              </a:solidFill>
            </a:endParaRP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388586"/>
            <a:ext cx="5157787" cy="3476537"/>
          </a:xfrm>
        </p:spPr>
        <p:txBody>
          <a:bodyPr>
            <a:normAutofit/>
          </a:bodyPr>
          <a:lstStyle/>
          <a:p>
            <a:pPr>
              <a:lnSpc>
                <a:spcPct val="120000"/>
              </a:lnSpc>
            </a:pPr>
            <a:r>
              <a:rPr lang="en-US" altLang="zh-CN" sz="1200" dirty="0"/>
              <a:t>B</a:t>
            </a:r>
            <a:r>
              <a:rPr lang="zh-CN" altLang="en-US" sz="1200" dirty="0"/>
              <a:t>树：对二叉树的优化</a:t>
            </a:r>
          </a:p>
          <a:p>
            <a:pPr>
              <a:lnSpc>
                <a:spcPct val="120000"/>
              </a:lnSpc>
            </a:pPr>
            <a:r>
              <a:rPr lang="en-US" altLang="zh-CN" sz="1200" dirty="0"/>
              <a:t>MySQL</a:t>
            </a:r>
            <a:r>
              <a:rPr lang="zh-CN" altLang="en-US" sz="1200" dirty="0"/>
              <a:t>的数据是存储在磁盘文件中的，查询处理数据时，需要先把磁盘中的数据加载到内存中，磁盘</a:t>
            </a:r>
            <a:r>
              <a:rPr lang="en-US" altLang="zh-CN" sz="1200" dirty="0"/>
              <a:t>IO</a:t>
            </a:r>
            <a:r>
              <a:rPr lang="zh-CN" altLang="en-US" sz="1200" dirty="0"/>
              <a:t>操作非常耗时，所以我们优化的重点就是尽量减少磁盘的</a:t>
            </a:r>
            <a:r>
              <a:rPr lang="en-US" altLang="zh-CN" sz="1200" dirty="0"/>
              <a:t>IO</a:t>
            </a:r>
            <a:r>
              <a:rPr lang="zh-CN" altLang="en-US" sz="1200" dirty="0"/>
              <a:t>操作。访问二叉树的每个节点都会发生一次</a:t>
            </a:r>
            <a:r>
              <a:rPr lang="en-US" altLang="zh-CN" sz="1200" dirty="0"/>
              <a:t>IO</a:t>
            </a:r>
            <a:r>
              <a:rPr lang="zh-CN" altLang="en-US" sz="1200" dirty="0"/>
              <a:t>，如果想要减少磁盘</a:t>
            </a:r>
            <a:r>
              <a:rPr lang="en-US" altLang="zh-CN" sz="1200" dirty="0"/>
              <a:t>IO</a:t>
            </a:r>
            <a:r>
              <a:rPr lang="zh-CN" altLang="en-US" sz="1200" dirty="0"/>
              <a:t>操作，就需要尽量降低树的高度。</a:t>
            </a:r>
          </a:p>
          <a:p>
            <a:pPr>
              <a:lnSpc>
                <a:spcPct val="120000"/>
              </a:lnSpc>
            </a:pPr>
            <a:r>
              <a:rPr lang="en-US" altLang="zh-CN" sz="1200" dirty="0"/>
              <a:t>B</a:t>
            </a:r>
            <a:r>
              <a:rPr lang="zh-CN" altLang="en-US" sz="1200" dirty="0"/>
              <a:t>树是一种多叉平衡查找树，如下图主要特点：</a:t>
            </a:r>
            <a:endParaRPr lang="en-US" altLang="zh-CN" sz="1200" dirty="0"/>
          </a:p>
          <a:p>
            <a:pPr marL="800100" lvl="1" indent="-342900">
              <a:lnSpc>
                <a:spcPct val="120000"/>
              </a:lnSpc>
              <a:buAutoNum type="arabicPeriod"/>
            </a:pPr>
            <a:r>
              <a:rPr lang="en-US" altLang="zh-CN" sz="1100" dirty="0"/>
              <a:t>B</a:t>
            </a:r>
            <a:r>
              <a:rPr lang="zh-CN" altLang="en-US" sz="1100" dirty="0"/>
              <a:t>树的节点中存储这多个元素，每个内节点有多个分叉。</a:t>
            </a:r>
            <a:endParaRPr lang="en-US" altLang="zh-CN" sz="1100" dirty="0"/>
          </a:p>
          <a:p>
            <a:pPr marL="800100" lvl="1" indent="-342900">
              <a:lnSpc>
                <a:spcPct val="120000"/>
              </a:lnSpc>
              <a:buAutoNum type="arabicPeriod"/>
            </a:pPr>
            <a:r>
              <a:rPr lang="zh-CN" altLang="en-US" sz="1100" dirty="0"/>
              <a:t>节点中的元素包含键值和数据，节点中的键值从大到小排列。也就是说，在所有的节点中都存储数据。</a:t>
            </a:r>
            <a:endParaRPr lang="en-US" altLang="zh-CN" sz="1100" dirty="0"/>
          </a:p>
          <a:p>
            <a:pPr marL="800100" lvl="1" indent="-342900">
              <a:lnSpc>
                <a:spcPct val="120000"/>
              </a:lnSpc>
              <a:buAutoNum type="arabicPeriod"/>
            </a:pPr>
            <a:r>
              <a:rPr lang="zh-CN" altLang="en-US" sz="1100" dirty="0"/>
              <a:t>父节点当中的元素不会出现在子节点中。</a:t>
            </a:r>
            <a:endParaRPr lang="en-US" altLang="zh-CN" sz="1100" dirty="0"/>
          </a:p>
          <a:p>
            <a:pPr marL="800100" lvl="1" indent="-342900">
              <a:lnSpc>
                <a:spcPct val="120000"/>
              </a:lnSpc>
              <a:buAutoNum type="arabicPeriod"/>
            </a:pPr>
            <a:r>
              <a:rPr lang="zh-CN" altLang="en-US" sz="1100" dirty="0"/>
              <a:t>所有的叶子节点都位于同一层，叶子节点具有相同的深度，叶子节点之间没有指针连接。</a:t>
            </a:r>
          </a:p>
          <a:p>
            <a:pPr>
              <a:lnSpc>
                <a:spcPct val="120000"/>
              </a:lnSpc>
            </a:pPr>
            <a:r>
              <a:rPr lang="en-US" altLang="zh-CN" sz="1200" dirty="0"/>
              <a:t>B</a:t>
            </a:r>
            <a:r>
              <a:rPr lang="zh-CN" altLang="en-US" sz="1200" dirty="0"/>
              <a:t>树数据结构大致如下：</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918960" y="1461135"/>
            <a:ext cx="4739640" cy="3033547"/>
          </a:xfrm>
        </p:spPr>
        <p:txBody>
          <a:bodyPr>
            <a:normAutofit fontScale="70000" lnSpcReduction="20000"/>
          </a:bodyPr>
          <a:lstStyle/>
          <a:p>
            <a:pPr>
              <a:lnSpc>
                <a:spcPct val="130000"/>
              </a:lnSpc>
            </a:pPr>
            <a:r>
              <a:rPr lang="en-US" altLang="zh-CN" sz="1900" dirty="0"/>
              <a:t>B+</a:t>
            </a:r>
            <a:r>
              <a:rPr lang="zh-CN" altLang="en-US" sz="1900" dirty="0"/>
              <a:t>树：对</a:t>
            </a:r>
            <a:r>
              <a:rPr lang="en-US" altLang="zh-CN" sz="1900" dirty="0"/>
              <a:t>B</a:t>
            </a:r>
            <a:r>
              <a:rPr lang="zh-CN" altLang="en-US" sz="1900" dirty="0"/>
              <a:t>树的优化</a:t>
            </a:r>
          </a:p>
          <a:p>
            <a:pPr>
              <a:lnSpc>
                <a:spcPct val="130000"/>
              </a:lnSpc>
            </a:pPr>
            <a:r>
              <a:rPr lang="en-US" altLang="zh-CN" sz="1900" dirty="0"/>
              <a:t>B+</a:t>
            </a:r>
            <a:r>
              <a:rPr lang="zh-CN" altLang="en-US" sz="1900" dirty="0"/>
              <a:t>树，作为</a:t>
            </a:r>
            <a:r>
              <a:rPr lang="en-US" altLang="zh-CN" sz="1900" dirty="0"/>
              <a:t>B</a:t>
            </a:r>
            <a:r>
              <a:rPr lang="zh-CN" altLang="en-US" sz="1900" dirty="0"/>
              <a:t>树的升级版，</a:t>
            </a:r>
            <a:r>
              <a:rPr lang="en-US" altLang="zh-CN" sz="1900" dirty="0"/>
              <a:t>MySQL</a:t>
            </a:r>
            <a:r>
              <a:rPr lang="zh-CN" altLang="en-US" sz="1900" dirty="0"/>
              <a:t>在</a:t>
            </a:r>
            <a:r>
              <a:rPr lang="en-US" altLang="zh-CN" sz="1900" dirty="0"/>
              <a:t>B</a:t>
            </a:r>
            <a:r>
              <a:rPr lang="zh-CN" altLang="en-US" sz="1900" dirty="0"/>
              <a:t>树的基础上继续进行改造，使用</a:t>
            </a:r>
            <a:r>
              <a:rPr lang="en-US" altLang="zh-CN" sz="1900" dirty="0"/>
              <a:t>B+</a:t>
            </a:r>
            <a:r>
              <a:rPr lang="zh-CN" altLang="en-US" sz="1900" dirty="0"/>
              <a:t>树构建索引。</a:t>
            </a:r>
            <a:r>
              <a:rPr lang="en-US" altLang="zh-CN" sz="1900" dirty="0"/>
              <a:t>B+</a:t>
            </a:r>
            <a:r>
              <a:rPr lang="zh-CN" altLang="en-US" sz="1900" dirty="0"/>
              <a:t>树和</a:t>
            </a:r>
            <a:r>
              <a:rPr lang="en-US" altLang="zh-CN" sz="1900" dirty="0"/>
              <a:t>B</a:t>
            </a:r>
            <a:r>
              <a:rPr lang="zh-CN" altLang="en-US" sz="1900" dirty="0"/>
              <a:t>树最主要的区别在于非叶子节点是否存储数据的问题。</a:t>
            </a:r>
          </a:p>
          <a:p>
            <a:pPr marL="457200" lvl="1" indent="0">
              <a:lnSpc>
                <a:spcPct val="130000"/>
              </a:lnSpc>
              <a:buNone/>
            </a:pPr>
            <a:r>
              <a:rPr lang="en-US" altLang="zh-CN" dirty="0"/>
              <a:t>- B</a:t>
            </a:r>
            <a:r>
              <a:rPr lang="zh-CN" altLang="en-US" dirty="0"/>
              <a:t>树：叶子节点和非叶子节点都会存储数据。</a:t>
            </a:r>
          </a:p>
          <a:p>
            <a:pPr marL="457200" lvl="1" indent="0">
              <a:lnSpc>
                <a:spcPct val="130000"/>
              </a:lnSpc>
              <a:buNone/>
            </a:pPr>
            <a:r>
              <a:rPr lang="en-US" altLang="zh-CN" dirty="0"/>
              <a:t>- B+</a:t>
            </a:r>
            <a:r>
              <a:rPr lang="zh-CN" altLang="en-US" dirty="0"/>
              <a:t>树：只有叶子节点才会存储数据，非叶子节点只存储键值</a:t>
            </a:r>
            <a:r>
              <a:rPr lang="en-US" altLang="zh-CN" dirty="0"/>
              <a:t>key</a:t>
            </a:r>
            <a:r>
              <a:rPr lang="zh-CN" altLang="en-US" dirty="0"/>
              <a:t>；叶子节点之间使用双向指针连接，最底层的叶子节点形成了一个双向有序链表。</a:t>
            </a:r>
          </a:p>
          <a:p>
            <a:pPr>
              <a:lnSpc>
                <a:spcPct val="130000"/>
              </a:lnSpc>
            </a:pPr>
            <a:r>
              <a:rPr lang="en-US" altLang="zh-CN" sz="1900" dirty="0"/>
              <a:t>B+</a:t>
            </a:r>
            <a:r>
              <a:rPr lang="zh-CN" altLang="en-US" sz="1900" dirty="0"/>
              <a:t>树可以保证等值和范围查询的快速查找，</a:t>
            </a:r>
            <a:r>
              <a:rPr lang="en-US" altLang="zh-CN" sz="1900" dirty="0"/>
              <a:t>MySQL</a:t>
            </a:r>
            <a:r>
              <a:rPr lang="zh-CN" altLang="en-US" sz="1900" dirty="0"/>
              <a:t>的索引采用的就是</a:t>
            </a:r>
            <a:r>
              <a:rPr lang="en-US" altLang="zh-CN" sz="1900" dirty="0"/>
              <a:t>B+</a:t>
            </a:r>
            <a:r>
              <a:rPr lang="zh-CN" altLang="en-US" sz="1900" dirty="0"/>
              <a:t>树的结构。</a:t>
            </a:r>
            <a:endParaRPr lang="en-US" altLang="zh-CN" sz="1900" dirty="0"/>
          </a:p>
          <a:p>
            <a:pPr>
              <a:lnSpc>
                <a:spcPct val="130000"/>
              </a:lnSpc>
            </a:pPr>
            <a:r>
              <a:rPr lang="en-US" altLang="zh-CN" sz="1900" dirty="0"/>
              <a:t>B+</a:t>
            </a:r>
            <a:r>
              <a:rPr lang="zh-CN" altLang="en-US" sz="1900" dirty="0"/>
              <a:t>树的大致数据结构：</a:t>
            </a:r>
            <a:endParaRPr lang="en-US" altLang="zh-CN" sz="1900" dirty="0"/>
          </a:p>
          <a:p>
            <a:pPr marL="0" indent="0">
              <a:buNone/>
            </a:pPr>
            <a:endParaRPr lang="en-US" dirty="0"/>
          </a:p>
        </p:txBody>
      </p:sp>
      <p:pic>
        <p:nvPicPr>
          <p:cNvPr id="2051" name="Picture 3" descr="在这里插入图片描述">
            <a:extLst>
              <a:ext uri="{FF2B5EF4-FFF2-40B4-BE49-F238E27FC236}">
                <a16:creationId xmlns:a16="http://schemas.microsoft.com/office/drawing/2014/main" id="{91E0349D-8629-B1FC-1085-23443AC8A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39" y="4865123"/>
            <a:ext cx="3857308" cy="181866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在这里插入图片描述">
            <a:extLst>
              <a:ext uri="{FF2B5EF4-FFF2-40B4-BE49-F238E27FC236}">
                <a16:creationId xmlns:a16="http://schemas.microsoft.com/office/drawing/2014/main" id="{32375CC2-B092-725C-2AB1-2A3687E96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701" y="4503421"/>
            <a:ext cx="6007913" cy="220837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a:extLst>
              <a:ext uri="{FF2B5EF4-FFF2-40B4-BE49-F238E27FC236}">
                <a16:creationId xmlns:a16="http://schemas.microsoft.com/office/drawing/2014/main" id="{53009235-7901-144B-CA1E-1F3C2A81B6B5}"/>
              </a:ext>
            </a:extLst>
          </p:cNvPr>
          <p:cNvCxnSpPr>
            <a:cxnSpLocks/>
          </p:cNvCxnSpPr>
          <p:nvPr/>
        </p:nvCxnSpPr>
        <p:spPr>
          <a:xfrm>
            <a:off x="5798820" y="1562100"/>
            <a:ext cx="0" cy="448056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21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zh-CN" altLang="en-US" dirty="0"/>
              <a:t>广义的数据库索引基础知识介绍</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6" name="文本框 5">
            <a:extLst>
              <a:ext uri="{FF2B5EF4-FFF2-40B4-BE49-F238E27FC236}">
                <a16:creationId xmlns:a16="http://schemas.microsoft.com/office/drawing/2014/main" id="{53C963FD-F338-E870-E0E0-E454B576BF6C}"/>
              </a:ext>
            </a:extLst>
          </p:cNvPr>
          <p:cNvSpPr txBox="1"/>
          <p:nvPr/>
        </p:nvSpPr>
        <p:spPr>
          <a:xfrm>
            <a:off x="83818" y="1206446"/>
            <a:ext cx="9555481" cy="5216813"/>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索引的新的趋势和技术</a:t>
            </a:r>
          </a:p>
          <a:p>
            <a:pPr lvl="1">
              <a:spcBef>
                <a:spcPts val="600"/>
              </a:spcBef>
              <a:spcAft>
                <a:spcPts val="400"/>
              </a:spcAft>
              <a:buClr>
                <a:srgbClr val="47C3D3"/>
              </a:buClr>
              <a:defRPr/>
            </a:pP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以下是一些最新的趋势和技术，这些可能仍在当前的数据库索引领域中发挥重要作用：</a:t>
            </a:r>
          </a:p>
          <a:p>
            <a:pPr marL="800100" lvl="1" indent="-342900">
              <a:spcBef>
                <a:spcPts val="600"/>
              </a:spcBef>
              <a:spcAft>
                <a:spcPts val="400"/>
              </a:spcAft>
              <a:buClr>
                <a:srgbClr val="47C3D3"/>
              </a:buClr>
              <a:buAutoNum type="arabicPeriod"/>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自适应索引：自适应索引技术是一种动态创建和调整索引的方法，可以根据查询模式的变化自动优化。这种类型的索引可以实时调整其结构，以适应数据库的使用模式，从而减少了手动维护的需要。</a:t>
            </a:r>
            <a:endParaRPr lang="en-US" altLang="zh-CN" sz="1400" dirty="0">
              <a:solidFill>
                <a:srgbClr val="FFFFFF"/>
              </a:solidFill>
              <a:latin typeface="Arial"/>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分布式索引：随着分布式数据库系统的普及，分布式索引技术变得越来越重要。在这种设置中，索引被分布在多个节点上，以提高大数据环境中的查询效率和可扩展性。</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全文索引优化：随着文本数据量的增加，全文索引变得越来越复杂。最新的全文索引技术，如倒排索引，提供了更高效的文本搜索能力。这些技术通常用于大型文档存储和搜索引擎。</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机器学习集成：机器学习算法正在被用来优化索引结构。通过分析查询模式，机器学习模型可以预测哪些索引最有可能被查询，从而优化索引创建和维护过程。</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多维索引技术：对于涉及多个维度或键的查询，例如在地理空间数据库中，多维索引技术如 </a:t>
            </a:r>
            <a:r>
              <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R </a:t>
            </a: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树正在不断改进，以提供更高效的数据访问和查询性能。</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内存优化索引：随着内存价格的下降和容量的增加，内存优化数据库系统变得越来越受欢迎。在这些系统中，索引完全保留在内存中，大大加快了数据访问速度。</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索引压缩技术：为了减少索引所需的存储空间，索引压缩技术正在发展。这对于大型系统来说尤其重要，因为索引可能占用大量空间。</a:t>
            </a:r>
            <a:endPar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a:p>
            <a:pPr marL="800100" lvl="1" indent="-342900">
              <a:spcBef>
                <a:spcPts val="600"/>
              </a:spcBef>
              <a:spcAft>
                <a:spcPts val="400"/>
              </a:spcAft>
              <a:buClr>
                <a:srgbClr val="47C3D3"/>
              </a:buClr>
              <a:buAutoNum type="arabicPeriod"/>
              <a:defRPr/>
            </a:pP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非关系型数据库索引：随着非关系型数据库，如 </a:t>
            </a:r>
            <a:r>
              <a:rPr kumimoji="0" lang="en-US" altLang="zh-CN"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NoSQL </a:t>
            </a:r>
            <a:r>
              <a:rPr kumimoji="0" lang="zh-CN" altLang="en-US" sz="14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数据库的流行，为这些类型的数据结构设计高效的索引成为了一个挑战。非关系型数据库通常需要不同于传统关系型数据库的索引策略</a:t>
            </a:r>
            <a:r>
              <a:rPr kumimoji="0" lang="zh-CN" alt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a:t>
            </a:r>
            <a:endParaRPr kumimoji="0" lang="en-US" altLang="zh-CN" sz="11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239292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Autofit/>
          </a:bodyPr>
          <a:lstStyle/>
          <a:p>
            <a:r>
              <a:rPr lang="en-US" altLang="zh-CN" dirty="0" err="1"/>
              <a:t>OceanBase</a:t>
            </a:r>
            <a:r>
              <a:rPr lang="en-US" altLang="zh-CN" dirty="0"/>
              <a:t> </a:t>
            </a:r>
            <a:r>
              <a:rPr lang="zh-CN" altLang="en-US" dirty="0"/>
              <a:t>数据库的</a:t>
            </a:r>
            <a:br>
              <a:rPr lang="en-US" altLang="zh-CN" dirty="0"/>
            </a:br>
            <a:r>
              <a:rPr lang="zh-CN" altLang="en-US" dirty="0"/>
              <a:t>索引及其特点</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zh-CN" altLang="en-US" dirty="0"/>
              <a:t>局部与全局索引、唯一与非唯一索引、空间索引、索引存储</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altLang="zh-CN" dirty="0" err="1"/>
              <a:t>OceanBase</a:t>
            </a:r>
            <a:r>
              <a:rPr lang="en-US" altLang="zh-CN" dirty="0"/>
              <a:t> </a:t>
            </a:r>
            <a:r>
              <a:rPr lang="zh-CN" altLang="en-US" dirty="0"/>
              <a:t>数据库的索引及其特点</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612936" y="4704534"/>
            <a:ext cx="10639264" cy="1506141"/>
          </a:xfrm>
        </p:spPr>
        <p:txBody>
          <a:bodyPr>
            <a:normAutofit fontScale="47500" lnSpcReduction="20000"/>
          </a:bodyPr>
          <a:lstStyle/>
          <a:p>
            <a:pPr marL="228600" marR="0" lvl="0" indent="-228600" algn="l" defTabSz="914400" rtl="0" eaLnBrk="1" fontAlgn="auto" latinLnBrk="0" hangingPunct="1">
              <a:lnSpc>
                <a:spcPct val="120000"/>
              </a:lnSpc>
              <a:spcBef>
                <a:spcPts val="1000"/>
              </a:spcBef>
              <a:spcAft>
                <a:spcPts val="0"/>
              </a:spcAft>
              <a:buClr>
                <a:srgbClr val="47C3D3"/>
              </a:buClr>
              <a:buSzTx/>
              <a:buFont typeface="Arial" panose="020B0604020202020204" pitchFamily="34" charset="0"/>
              <a:buChar char="•"/>
              <a:tabLst/>
              <a:defRPr/>
            </a:pPr>
            <a:r>
              <a:rPr lang="zh-CN" altLang="en-US" b="0" dirty="0"/>
              <a:t>索引类型的选择</a:t>
            </a:r>
          </a:p>
          <a:p>
            <a:pPr algn="l">
              <a:lnSpc>
                <a:spcPct val="120000"/>
              </a:lnSpc>
            </a:pPr>
            <a:r>
              <a:rPr lang="zh-CN" altLang="en-US" b="0" dirty="0"/>
              <a:t>在决定使用局部索引还是全局索引时，应考虑以下因素：</a:t>
            </a:r>
          </a:p>
          <a:p>
            <a:pPr algn="l">
              <a:lnSpc>
                <a:spcPct val="120000"/>
              </a:lnSpc>
            </a:pPr>
            <a:r>
              <a:rPr lang="zh-CN" altLang="en-US" b="0" dirty="0"/>
              <a:t>当业务需求包括对非主键列的全局唯一性要求时，推荐使用全局索引。</a:t>
            </a:r>
            <a:endParaRPr lang="en-US" altLang="zh-CN" b="0" dirty="0"/>
          </a:p>
          <a:p>
            <a:pPr algn="l">
              <a:lnSpc>
                <a:spcPct val="120000"/>
              </a:lnSpc>
            </a:pPr>
            <a:r>
              <a:rPr lang="zh-CN" altLang="en-US" b="0" dirty="0"/>
              <a:t>如果查询条件不包括分区键，而且表不面临高并发写入，全局索引可以提高效率。当查询能够利用分区键时，局部索引通常是更优的选择，因为它们在优化查询和写入性能方面更有效。</a:t>
            </a:r>
          </a:p>
          <a:p>
            <a:pPr algn="l">
              <a:lnSpc>
                <a:spcPct val="120000"/>
              </a:lnSpc>
            </a:pPr>
            <a:r>
              <a:rPr lang="zh-CN" altLang="en-US" b="0" dirty="0"/>
              <a:t>在 </a:t>
            </a:r>
            <a:r>
              <a:rPr lang="en-US" altLang="zh-CN" b="0" dirty="0" err="1"/>
              <a:t>OceanBase</a:t>
            </a:r>
            <a:r>
              <a:rPr lang="en-US" altLang="zh-CN" b="0" dirty="0"/>
              <a:t> </a:t>
            </a:r>
            <a:r>
              <a:rPr lang="zh-CN" altLang="en-US" b="0" dirty="0"/>
              <a:t>数据库中，创建索引时若未明确指定 </a:t>
            </a:r>
            <a:r>
              <a:rPr lang="en-US" altLang="zh-CN" b="0" dirty="0"/>
              <a:t>LOCAL </a:t>
            </a:r>
            <a:r>
              <a:rPr lang="zh-CN" altLang="en-US" b="0" dirty="0"/>
              <a:t>或 </a:t>
            </a:r>
            <a:r>
              <a:rPr lang="en-US" altLang="zh-CN" b="0" dirty="0"/>
              <a:t>GLOBAL</a:t>
            </a:r>
            <a:r>
              <a:rPr lang="zh-CN" altLang="en-US" b="0" dirty="0"/>
              <a:t>，则在分区表上默认创建全局索引（</a:t>
            </a:r>
            <a:r>
              <a:rPr lang="en-US" altLang="zh-CN" b="0" dirty="0"/>
              <a:t>GLOBAL</a:t>
            </a:r>
            <a:r>
              <a:rPr lang="zh-CN" altLang="en-US" b="0" dirty="0"/>
              <a:t>）。</a:t>
            </a:r>
            <a:endParaRPr lang="en-US" b="0"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375773"/>
            <a:ext cx="5157787" cy="2525077"/>
          </a:xfrm>
        </p:spPr>
        <p:txBody>
          <a:bodyPr>
            <a:normAutofit/>
          </a:bodyPr>
          <a:lstStyle/>
          <a:p>
            <a:pPr>
              <a:lnSpc>
                <a:spcPct val="120000"/>
              </a:lnSpc>
            </a:pPr>
            <a:r>
              <a:rPr lang="zh-CN" altLang="en-US" sz="1400" dirty="0"/>
              <a:t>局部索引</a:t>
            </a:r>
          </a:p>
          <a:p>
            <a:pPr marL="457200" lvl="1" indent="0">
              <a:lnSpc>
                <a:spcPct val="120000"/>
              </a:lnSpc>
              <a:buNone/>
            </a:pPr>
            <a:r>
              <a:rPr lang="zh-CN" altLang="en-US" sz="1200" dirty="0"/>
              <a:t>局部索引是一种特殊的索引类型，适用于分区表。在这种索引中，每个主表分区都拥有独立的索引数据结构。</a:t>
            </a:r>
            <a:endParaRPr lang="en-US" altLang="zh-CN" sz="1200" dirty="0"/>
          </a:p>
          <a:p>
            <a:pPr marL="457200" lvl="1" indent="0">
              <a:lnSpc>
                <a:spcPct val="120000"/>
              </a:lnSpc>
              <a:buNone/>
            </a:pPr>
            <a:r>
              <a:rPr lang="zh-CN" altLang="en-US" sz="1200" dirty="0"/>
              <a:t>局部索引的关键特性在于，它的索引键仅映射到相应分区中的主表数据，不涉及其他分区。这种索引方式使得每个分区维护自己的索引结构，从而提高了特定查询的效率。</a:t>
            </a:r>
          </a:p>
          <a:p>
            <a:pPr marL="457200" lvl="1" indent="0">
              <a:lnSpc>
                <a:spcPct val="120000"/>
              </a:lnSpc>
              <a:buNone/>
            </a:pPr>
            <a:r>
              <a:rPr lang="zh-CN" altLang="en-US" sz="1200" dirty="0"/>
              <a:t>例如，考虑一个按 </a:t>
            </a:r>
            <a:r>
              <a:rPr lang="en-US" altLang="zh-CN" sz="1200" dirty="0" err="1"/>
              <a:t>emp_id</a:t>
            </a:r>
            <a:r>
              <a:rPr lang="en-US" altLang="zh-CN" sz="1200" dirty="0"/>
              <a:t> </a:t>
            </a:r>
            <a:r>
              <a:rPr lang="zh-CN" altLang="en-US" sz="1200" dirty="0"/>
              <a:t>进行范围分区的 </a:t>
            </a:r>
            <a:r>
              <a:rPr lang="en-US" altLang="zh-CN" sz="1200" dirty="0"/>
              <a:t>employee </a:t>
            </a:r>
            <a:r>
              <a:rPr lang="zh-CN" altLang="en-US" sz="1200" dirty="0"/>
              <a:t>表，并在 </a:t>
            </a:r>
            <a:r>
              <a:rPr lang="en-US" altLang="zh-CN" sz="1200" dirty="0" err="1"/>
              <a:t>emp_name</a:t>
            </a:r>
            <a:r>
              <a:rPr lang="en-US" altLang="zh-CN" sz="1200" dirty="0"/>
              <a:t> </a:t>
            </a:r>
            <a:r>
              <a:rPr lang="zh-CN" altLang="en-US" sz="1200" dirty="0"/>
              <a:t>上创建局部索引。这意味着，每个 </a:t>
            </a:r>
            <a:r>
              <a:rPr lang="en-US" altLang="zh-CN" sz="1200" dirty="0" err="1"/>
              <a:t>emp_id</a:t>
            </a:r>
            <a:r>
              <a:rPr lang="en-US" altLang="zh-CN" sz="1200" dirty="0"/>
              <a:t> </a:t>
            </a:r>
            <a:r>
              <a:rPr lang="zh-CN" altLang="en-US" sz="1200" dirty="0"/>
              <a:t>范围分区都有一个专属的 </a:t>
            </a:r>
            <a:r>
              <a:rPr lang="en-US" altLang="zh-CN" sz="1200" dirty="0" err="1"/>
              <a:t>emp_name</a:t>
            </a:r>
            <a:r>
              <a:rPr lang="en-US" altLang="zh-CN" sz="1200" dirty="0"/>
              <a:t> </a:t>
            </a:r>
            <a:r>
              <a:rPr lang="zh-CN" altLang="en-US" sz="1200" dirty="0"/>
              <a:t>索引，确保了索引的高效和相关性。</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430655"/>
            <a:ext cx="5183188" cy="3209925"/>
          </a:xfrm>
        </p:spPr>
        <p:txBody>
          <a:bodyPr>
            <a:normAutofit fontScale="77500" lnSpcReduction="20000"/>
          </a:bodyPr>
          <a:lstStyle/>
          <a:p>
            <a:pPr>
              <a:lnSpc>
                <a:spcPct val="120000"/>
              </a:lnSpc>
            </a:pPr>
            <a:r>
              <a:rPr lang="zh-CN" altLang="en-US" dirty="0"/>
              <a:t>全局索引</a:t>
            </a:r>
          </a:p>
          <a:p>
            <a:pPr marL="457200" lvl="1" indent="0">
              <a:lnSpc>
                <a:spcPct val="120000"/>
              </a:lnSpc>
              <a:buNone/>
            </a:pPr>
            <a:r>
              <a:rPr lang="zh-CN" altLang="en-US" dirty="0"/>
              <a:t>与局部索引不同，全局索引覆盖了分区表的所有主表分区。它们不是与单个分区相对应，而是将所有分区视为一个整体。全局索引有两种主要形式：</a:t>
            </a:r>
          </a:p>
          <a:p>
            <a:pPr lvl="1">
              <a:lnSpc>
                <a:spcPct val="120000"/>
              </a:lnSpc>
            </a:pPr>
            <a:r>
              <a:rPr lang="zh-CN" altLang="en-US" dirty="0"/>
              <a:t>全局非分区索引（</a:t>
            </a:r>
            <a:r>
              <a:rPr lang="en-US" altLang="zh-CN" dirty="0"/>
              <a:t>Global Non-Partitioned Index</a:t>
            </a:r>
            <a:r>
              <a:rPr lang="zh-CN" altLang="en-US" dirty="0"/>
              <a:t>）： 这种索引类型不对数据进行分区，维持单一的数据结构。尽管主表已分区，全局非分区索引的一个键可能映射到不同主表分区中的多条数据。这使得全局非分区索引在处理跨分区数据时更为有效。</a:t>
            </a:r>
          </a:p>
          <a:p>
            <a:pPr lvl="1">
              <a:lnSpc>
                <a:spcPct val="120000"/>
              </a:lnSpc>
            </a:pPr>
            <a:r>
              <a:rPr lang="zh-CN" altLang="en-US" dirty="0"/>
              <a:t>全局分区索引（</a:t>
            </a:r>
            <a:r>
              <a:rPr lang="en-US" altLang="zh-CN" dirty="0"/>
              <a:t>Global Partitioned Index</a:t>
            </a:r>
            <a:r>
              <a:rPr lang="zh-CN" altLang="en-US" dirty="0"/>
              <a:t>）： 在这种情况下，索引数据根据特定方式（如哈希或范围分区）分散到不同的索引分区中。这种索引独立于主表的分区模式，可能导致索引分区与主表分区之间形成多对多的对应关系。</a:t>
            </a:r>
          </a:p>
          <a:p>
            <a:pPr marL="457200" lvl="1" indent="0">
              <a:lnSpc>
                <a:spcPct val="120000"/>
              </a:lnSpc>
              <a:buNone/>
            </a:pPr>
            <a:r>
              <a:rPr lang="zh-CN" altLang="en-US" dirty="0"/>
              <a:t>以 </a:t>
            </a:r>
            <a:r>
              <a:rPr lang="en-US" altLang="zh-CN" dirty="0"/>
              <a:t>employee </a:t>
            </a:r>
            <a:r>
              <a:rPr lang="zh-CN" altLang="en-US" dirty="0"/>
              <a:t>表为例，表可能按 </a:t>
            </a:r>
            <a:r>
              <a:rPr lang="en-US" altLang="zh-CN" dirty="0" err="1"/>
              <a:t>emp_id</a:t>
            </a:r>
            <a:r>
              <a:rPr lang="en-US" altLang="zh-CN" dirty="0"/>
              <a:t> </a:t>
            </a:r>
            <a:r>
              <a:rPr lang="zh-CN" altLang="en-US" dirty="0"/>
              <a:t>进行范围分区，而在 </a:t>
            </a:r>
            <a:r>
              <a:rPr lang="en-US" altLang="zh-CN" dirty="0" err="1"/>
              <a:t>emp_name</a:t>
            </a:r>
            <a:r>
              <a:rPr lang="en-US" altLang="zh-CN" dirty="0"/>
              <a:t> </a:t>
            </a:r>
            <a:r>
              <a:rPr lang="zh-CN" altLang="en-US" dirty="0"/>
              <a:t>上创建全局分区索引。在这种配置下，一个索引分区内的键可能指向多个不同的主表分区。</a:t>
            </a:r>
            <a:endParaRPr lang="en-US" altLang="zh-CN" dirty="0"/>
          </a:p>
          <a:p>
            <a:pPr marL="0" indent="0">
              <a:buNone/>
            </a:pPr>
            <a:endParaRPr lang="en-US" dirty="0"/>
          </a:p>
        </p:txBody>
      </p:sp>
      <p:cxnSp>
        <p:nvCxnSpPr>
          <p:cNvPr id="12" name="直接连接符 11">
            <a:extLst>
              <a:ext uri="{FF2B5EF4-FFF2-40B4-BE49-F238E27FC236}">
                <a16:creationId xmlns:a16="http://schemas.microsoft.com/office/drawing/2014/main" id="{CE6877A1-0B38-648E-D339-F55E7CC95A5B}"/>
              </a:ext>
            </a:extLst>
          </p:cNvPr>
          <p:cNvCxnSpPr>
            <a:cxnSpLocks/>
          </p:cNvCxnSpPr>
          <p:nvPr/>
        </p:nvCxnSpPr>
        <p:spPr>
          <a:xfrm>
            <a:off x="5890260" y="1592580"/>
            <a:ext cx="0" cy="249174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 id="{2BAFADAE-EE51-4ED7-A63F-2429C67F2BD5}" vid="{1CCAD7E6-35BC-4256-9F2C-9053901BC608}"/>
    </a:ext>
  </a:extLst>
</a:theme>
</file>

<file path=ppt/theme/theme2.xml><?xml version="1.0" encoding="utf-8"?>
<a:theme xmlns:a="http://schemas.openxmlformats.org/drawingml/2006/main" name="1_OfficePLUS">
  <a:themeElements>
    <a:clrScheme name="沉稳红模板配色">
      <a:dk1>
        <a:sysClr val="windowText" lastClr="000000"/>
      </a:dk1>
      <a:lt1>
        <a:sysClr val="window" lastClr="FFFFFF"/>
      </a:lt1>
      <a:dk2>
        <a:srgbClr val="696464"/>
      </a:dk2>
      <a:lt2>
        <a:srgbClr val="E9E5DC"/>
      </a:lt2>
      <a:accent1>
        <a:srgbClr val="C00000"/>
      </a:accent1>
      <a:accent2>
        <a:srgbClr val="9A0000"/>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03902022-5f07-415b-99da-02f7a843c2d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D520B0621022B4CA37193CEB4BD4006" ma:contentTypeVersion="13" ma:contentTypeDescription="Create a new document." ma:contentTypeScope="" ma:versionID="cfe9ef737fb2ae655456fe470e3de886">
  <xsd:schema xmlns:xsd="http://www.w3.org/2001/XMLSchema" xmlns:xs="http://www.w3.org/2001/XMLSchema" xmlns:p="http://schemas.microsoft.com/office/2006/metadata/properties" xmlns:ns2="45e91f00-0250-4a60-970e-f6ee534b485a" xmlns:ns3="03902022-5f07-415b-99da-02f7a843c2d0" targetNamespace="http://schemas.microsoft.com/office/2006/metadata/properties" ma:root="true" ma:fieldsID="1f8918928c275871385115b2196c7a39" ns2:_="" ns3:_="">
    <xsd:import namespace="45e91f00-0250-4a60-970e-f6ee534b485a"/>
    <xsd:import namespace="03902022-5f07-415b-99da-02f7a843c2d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91f00-0250-4a60-970e-f6ee534b485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3902022-5f07-415b-99da-02f7a843c2d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03902022-5f07-415b-99da-02f7a843c2d0"/>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E886439D-D4B2-4460-9225-ADE756E4E3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e91f00-0250-4a60-970e-f6ee534b485a"/>
    <ds:schemaRef ds:uri="03902022-5f07-415b-99da-02f7a843c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TF66687569</Template>
  <TotalTime>0</TotalTime>
  <Words>5414</Words>
  <Application>Microsoft Office PowerPoint</Application>
  <PresentationFormat>宽屏</PresentationFormat>
  <Paragraphs>281</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Trade Gothic LT Pro</vt:lpstr>
      <vt:lpstr>Arial</vt:lpstr>
      <vt:lpstr>Calibri</vt:lpstr>
      <vt:lpstr>Century Gothic</vt:lpstr>
      <vt:lpstr>Eras Bold ITC</vt:lpstr>
      <vt:lpstr>Segoe UI Light</vt:lpstr>
      <vt:lpstr>Trebuchet MS</vt:lpstr>
      <vt:lpstr>Office 主题​​</vt:lpstr>
      <vt:lpstr>1_OfficePLUS</vt:lpstr>
      <vt:lpstr>OceanBase的索引</vt:lpstr>
      <vt:lpstr>广义的数据库索引基础知识介绍</vt:lpstr>
      <vt:lpstr>广义的数据库索引 基础知识介绍</vt:lpstr>
      <vt:lpstr>广义的数据库索引基础知识介绍</vt:lpstr>
      <vt:lpstr>广义的数据库索引基础知识介绍</vt:lpstr>
      <vt:lpstr>PowerPoint 演示文稿</vt:lpstr>
      <vt:lpstr>广义的数据库索引基础知识介绍</vt:lpstr>
      <vt:lpstr>OceanBase 数据库的 索引及其特点</vt:lpstr>
      <vt:lpstr>OceanBase 数据库的索引及其特点</vt:lpstr>
      <vt:lpstr>OceanBase 数据库的索引及其特点</vt:lpstr>
      <vt:lpstr>OceanBase 数据库的索引及其特点</vt:lpstr>
      <vt:lpstr>OceanBase 数据库的索引及其特点</vt:lpstr>
      <vt:lpstr>OceanBase 数据库的索引及其特点</vt:lpstr>
      <vt:lpstr>OceanBase  数据库索引实现原理流程</vt:lpstr>
      <vt:lpstr>OceanBase 数据库索引实现原理流程</vt:lpstr>
      <vt:lpstr>OceanBase 数据库索引实现原理流程</vt:lpstr>
      <vt:lpstr>OceanBase 索引功能 不断发展的新特性</vt:lpstr>
      <vt:lpstr>OceanBase 索引功能不断发展的新特性</vt:lpstr>
      <vt:lpstr>OceanBase 索引功能不断发展的新特性</vt:lpstr>
      <vt:lpstr>OceanBase 索引功能不断发展的新特性</vt:lpstr>
      <vt:lpstr>OceanBase 索引功能不断发展的新特性</vt:lpstr>
      <vt:lpstr>OceanBase 索引功能不断发展的新特性</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2019-08-23T06:26:36Z</dcterms:created>
  <dcterms:modified xsi:type="dcterms:W3CDTF">2023-12-17T13:28:05Z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0x0101004D520B0621022B4CA37193CEB4BD4006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t-weiszh@microsoft.com</vt:lpwstr>
  </property>
  <property fmtid="{D5CDD505-2E9C-101B-9397-08002B2CF9AE}" pid="6" name="MSIP_Label_f42aa342-8706-4288-bd11-ebb85995028c_SetDate">
    <vt:lpwstr>2019-08-23T06:28:32.7141461Z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1fd5424c-01cc-4923-8a99-c6eb3d361cdb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