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C4B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07/08/2024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e in red circle">
            <a:extLst>
              <a:ext uri="{FF2B5EF4-FFF2-40B4-BE49-F238E27FC236}">
                <a16:creationId xmlns:a16="http://schemas.microsoft.com/office/drawing/2014/main" id="{7DC5581C-993B-DD0D-4842-C5F695242D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3" r="859" b="1"/>
          <a:stretch/>
        </p:blipFill>
        <p:spPr>
          <a:xfrm>
            <a:off x="2" y="10"/>
            <a:ext cx="6997950" cy="611454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9883" y="426330"/>
            <a:ext cx="4467726" cy="2005264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dirty="0"/>
              <a:t>Analysis of </a:t>
            </a:r>
            <a:br>
              <a:rPr lang="en-GB" sz="4000" dirty="0"/>
            </a:br>
            <a:r>
              <a:rPr lang="en-GB" sz="5400" dirty="0"/>
              <a:t>British Airways </a:t>
            </a:r>
            <a:r>
              <a:rPr lang="en-GB" sz="3600" dirty="0"/>
              <a:t>Booking Records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9883" y="3342608"/>
            <a:ext cx="4713676" cy="2226919"/>
          </a:xfrm>
          <a:noFill/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Aptos" panose="020B0004020202020204" pitchFamily="34" charset="0"/>
              </a:rPr>
              <a:t>We evaluate model performance and feature significance to understand the most impactful variables driving customer bookings. These insights will support data-driven strategies for optimizing service offerings, enhancing customer satisfaction, and refining marketing efforts. </a:t>
            </a:r>
            <a:endParaRPr lang="en-GB" sz="18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B6D8EA-BBDC-B97E-3CB3-D24F7DEFC90B}"/>
              </a:ext>
            </a:extLst>
          </p:cNvPr>
          <p:cNvSpPr/>
          <p:nvPr/>
        </p:nvSpPr>
        <p:spPr>
          <a:xfrm>
            <a:off x="167268" y="1376217"/>
            <a:ext cx="3825397" cy="5481770"/>
          </a:xfrm>
          <a:prstGeom prst="rect">
            <a:avLst/>
          </a:prstGeom>
          <a:solidFill>
            <a:srgbClr val="1D2C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77CE8-4A1A-2506-1165-4E2DD567B6C1}"/>
              </a:ext>
            </a:extLst>
          </p:cNvPr>
          <p:cNvSpPr txBox="1"/>
          <p:nvPr/>
        </p:nvSpPr>
        <p:spPr>
          <a:xfrm>
            <a:off x="457200" y="1612360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Best Parameters :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max_depth: </a:t>
            </a:r>
            <a:r>
              <a:rPr lang="en-US" sz="1700" b="0" i="0" dirty="0">
                <a:solidFill>
                  <a:schemeClr val="accent4"/>
                </a:solidFill>
                <a:effectLst/>
                <a:latin typeface="Aptos" panose="020B0004020202020204" pitchFamily="34" charset="0"/>
              </a:rPr>
              <a:t>20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Max features: '</a:t>
            </a:r>
            <a:r>
              <a:rPr lang="en-US" sz="1700" b="0" i="0" dirty="0">
                <a:solidFill>
                  <a:schemeClr val="accent4"/>
                </a:solidFill>
                <a:effectLst/>
                <a:latin typeface="Aptos" panose="020B0004020202020204" pitchFamily="34" charset="0"/>
              </a:rPr>
              <a:t>sqrt</a:t>
            </a:r>
            <a:r>
              <a:rPr lang="en-US" sz="1700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’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Min samples leaf: </a:t>
            </a:r>
            <a:r>
              <a:rPr lang="en-US" sz="1700" b="0" i="0" dirty="0">
                <a:solidFill>
                  <a:schemeClr val="accent4"/>
                </a:solidFill>
                <a:effectLst/>
                <a:latin typeface="Aptos" panose="020B0004020202020204" pitchFamily="34" charset="0"/>
              </a:rPr>
              <a:t>2</a:t>
            </a:r>
            <a:r>
              <a:rPr lang="en-US" sz="1700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Min samples split: </a:t>
            </a:r>
            <a:r>
              <a:rPr lang="en-US" sz="1700" b="0" i="0" dirty="0">
                <a:solidFill>
                  <a:schemeClr val="accent4"/>
                </a:solidFill>
                <a:effectLst/>
                <a:latin typeface="Aptos" panose="020B0004020202020204" pitchFamily="34" charset="0"/>
              </a:rPr>
              <a:t>2</a:t>
            </a:r>
            <a:r>
              <a:rPr lang="en-US" sz="1700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N estimators: </a:t>
            </a:r>
            <a:r>
              <a:rPr lang="en-US" sz="1700" b="0" i="0" dirty="0">
                <a:solidFill>
                  <a:schemeClr val="accent4"/>
                </a:solidFill>
                <a:effectLst/>
                <a:latin typeface="Aptos" panose="020B0004020202020204" pitchFamily="34" charset="0"/>
              </a:rPr>
              <a:t>300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0" i="0" dirty="0">
              <a:solidFill>
                <a:schemeClr val="bg1"/>
              </a:solidFill>
              <a:effectLst/>
              <a:latin typeface="Aptos" panose="020B00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Best Cross-Validation Accuracy: 	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</a:rPr>
              <a:t>	</a:t>
            </a:r>
            <a:r>
              <a:rPr lang="en-US" sz="1600" b="0" i="0" dirty="0">
                <a:solidFill>
                  <a:schemeClr val="accent4"/>
                </a:solidFill>
                <a:effectLst/>
                <a:latin typeface="Aptos" panose="020B0004020202020204" pitchFamily="34" charset="0"/>
              </a:rPr>
              <a:t>0.851657142857143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0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Test Accuracy: </a:t>
            </a:r>
          </a:p>
          <a:p>
            <a:pPr marL="0"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</a:rPr>
              <a:t>	</a:t>
            </a:r>
            <a:r>
              <a:rPr lang="en-US" sz="1600" b="0" i="0" dirty="0">
                <a:solidFill>
                  <a:schemeClr val="accent4"/>
                </a:solidFill>
                <a:effectLst/>
                <a:latin typeface="Aptos" panose="020B0004020202020204" pitchFamily="34" charset="0"/>
              </a:rPr>
              <a:t>0.8531333333333333</a:t>
            </a:r>
            <a:endParaRPr lang="en-US" sz="1600" dirty="0">
              <a:solidFill>
                <a:schemeClr val="accent4"/>
              </a:solidFill>
              <a:latin typeface="Aptos" panose="020B00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331736-52DF-B334-3493-0573AA689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19" y="1142825"/>
            <a:ext cx="8159929" cy="50795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10C654-D46A-B4AE-50E7-270FC84DD385}"/>
              </a:ext>
            </a:extLst>
          </p:cNvPr>
          <p:cNvSpPr txBox="1"/>
          <p:nvPr/>
        </p:nvSpPr>
        <p:spPr>
          <a:xfrm>
            <a:off x="1106923" y="-722737"/>
            <a:ext cx="7093203" cy="1642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Aptos Black" panose="020B0004020202020204" pitchFamily="34" charset="0"/>
                <a:ea typeface="+mj-ea"/>
                <a:cs typeface="+mj-cs"/>
              </a:rPr>
              <a:t>Best Model: Random Forest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Black</vt:lpstr>
      <vt:lpstr>Arial</vt:lpstr>
      <vt:lpstr>Calibri</vt:lpstr>
      <vt:lpstr>Calibri Light</vt:lpstr>
      <vt:lpstr>Office Theme</vt:lpstr>
      <vt:lpstr>Analysis of  British Airways Booking Records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Geoffrey Mukuru</cp:lastModifiedBy>
  <cp:revision>4</cp:revision>
  <dcterms:created xsi:type="dcterms:W3CDTF">2022-12-06T11:13:27Z</dcterms:created>
  <dcterms:modified xsi:type="dcterms:W3CDTF">2024-08-07T20:48:24Z</dcterms:modified>
</cp:coreProperties>
</file>