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19" d="100"/>
          <a:sy n="119" d="100"/>
        </p:scale>
        <p:origin x="27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04/08/2024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04/08/2024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ne in red circle">
            <a:extLst>
              <a:ext uri="{FF2B5EF4-FFF2-40B4-BE49-F238E27FC236}">
                <a16:creationId xmlns:a16="http://schemas.microsoft.com/office/drawing/2014/main" id="{7DC5581C-993B-DD0D-4842-C5F695242D2F}"/>
              </a:ext>
            </a:extLst>
          </p:cNvPr>
          <p:cNvPicPr>
            <a:picLocks noChangeAspect="1"/>
          </p:cNvPicPr>
          <p:nvPr/>
        </p:nvPicPr>
        <p:blipFill>
          <a:blip r:embed="rId2"/>
          <a:srcRect l="443" r="859" b="1"/>
          <a:stretch/>
        </p:blipFill>
        <p:spPr>
          <a:xfrm>
            <a:off x="2" y="10"/>
            <a:ext cx="6997950" cy="6114543"/>
          </a:xfrm>
          <a:prstGeom prst="rect">
            <a:avLst/>
          </a:prstGeom>
        </p:spPr>
      </p:pic>
      <p:sp>
        <p:nvSpPr>
          <p:cNvPr id="22" name="Rectangle 21">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7935401" y="93742"/>
            <a:ext cx="3445765" cy="3692028"/>
          </a:xfrm>
          <a:noFill/>
        </p:spPr>
        <p:txBody>
          <a:bodyPr>
            <a:normAutofit/>
          </a:bodyPr>
          <a:lstStyle/>
          <a:p>
            <a:pPr algn="l"/>
            <a:r>
              <a:rPr lang="en-GB" sz="5200" dirty="0"/>
              <a:t>Analysis of British Airways Reviews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7935401" y="4115887"/>
            <a:ext cx="3445766" cy="1485319"/>
          </a:xfrm>
          <a:noFill/>
        </p:spPr>
        <p:txBody>
          <a:bodyPr>
            <a:noAutofit/>
          </a:bodyPr>
          <a:lstStyle/>
          <a:p>
            <a:pPr algn="l"/>
            <a:r>
              <a:rPr lang="en-US" sz="1800" dirty="0">
                <a:latin typeface="Aptos" panose="020B0004020202020204" pitchFamily="34" charset="0"/>
              </a:rPr>
              <a:t>The analysis aims to provide actionable insights into customer experiences and identify areas for improvement in service quality. The findings will support data-driven decision-making and enhance the overall customer experience.</a:t>
            </a:r>
            <a:endParaRPr lang="en-GB" sz="1800" dirty="0">
              <a:latin typeface="Aptos" panose="020B0004020202020204" pitchFamily="34" charset="0"/>
            </a:endParaRPr>
          </a:p>
        </p:txBody>
      </p:sp>
    </p:spTree>
    <p:extLst>
      <p:ext uri="{BB962C8B-B14F-4D97-AF65-F5344CB8AC3E}">
        <p14:creationId xmlns:p14="http://schemas.microsoft.com/office/powerpoint/2010/main" val="149230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28F61F-CBCD-AEFC-2F8C-EDBBFCC5A035}"/>
              </a:ext>
            </a:extLst>
          </p:cNvPr>
          <p:cNvSpPr txBox="1"/>
          <p:nvPr/>
        </p:nvSpPr>
        <p:spPr>
          <a:xfrm>
            <a:off x="240853" y="3548517"/>
            <a:ext cx="3571810" cy="1559327"/>
          </a:xfrm>
          <a:prstGeom prst="rect">
            <a:avLst/>
          </a:prstGeom>
        </p:spPr>
        <p:txBody>
          <a:bodyPr vert="horz" lIns="91440" tIns="45720" rIns="91440" bIns="45720" rtlCol="0">
            <a:normAutofit lnSpcReduction="10000"/>
          </a:bodyPr>
          <a:lstStyle/>
          <a:p>
            <a:pPr>
              <a:lnSpc>
                <a:spcPct val="90000"/>
              </a:lnSpc>
              <a:spcBef>
                <a:spcPts val="1000"/>
              </a:spcBef>
              <a:spcAft>
                <a:spcPts val="600"/>
              </a:spcAft>
            </a:pPr>
            <a:r>
              <a:rPr lang="en-US" sz="1300" b="1" kern="1200" dirty="0">
                <a:solidFill>
                  <a:schemeClr val="tx1"/>
                </a:solidFill>
                <a:latin typeface="Aptos" panose="020B0004020202020204" pitchFamily="34" charset="0"/>
              </a:rPr>
              <a:t>Insight:</a:t>
            </a:r>
            <a:r>
              <a:rPr lang="en-US" sz="1300" kern="1200" dirty="0">
                <a:solidFill>
                  <a:schemeClr val="tx1"/>
                </a:solidFill>
                <a:latin typeface="Aptos" panose="020B0004020202020204" pitchFamily="34" charset="0"/>
              </a:rPr>
              <a:t> This topic seems to capture general issues and experiences related to the airline, especially focusing on time-related problems and the overall service. The mention of London and British indicates a geographical and brand-specific context, suggesting that many complaints or comments relate to the airline’s operations or service issues in specific locations.</a:t>
            </a:r>
          </a:p>
        </p:txBody>
      </p:sp>
      <p:sp>
        <p:nvSpPr>
          <p:cNvPr id="31" name="TextBox 30">
            <a:extLst>
              <a:ext uri="{FF2B5EF4-FFF2-40B4-BE49-F238E27FC236}">
                <a16:creationId xmlns:a16="http://schemas.microsoft.com/office/drawing/2014/main" id="{F52D5F70-1CA4-5C7B-7BF6-823B27CE81E7}"/>
              </a:ext>
            </a:extLst>
          </p:cNvPr>
          <p:cNvSpPr txBox="1"/>
          <p:nvPr/>
        </p:nvSpPr>
        <p:spPr>
          <a:xfrm>
            <a:off x="4266679" y="2944447"/>
            <a:ext cx="4023360" cy="1340394"/>
          </a:xfrm>
          <a:prstGeom prst="rect">
            <a:avLst/>
          </a:prstGeom>
        </p:spPr>
        <p:txBody>
          <a:bodyPr vert="horz" lIns="91440" tIns="45720" rIns="91440" bIns="45720" rtlCol="0">
            <a:normAutofit lnSpcReduction="10000"/>
          </a:bodyPr>
          <a:lstStyle/>
          <a:p>
            <a:pPr>
              <a:lnSpc>
                <a:spcPct val="90000"/>
              </a:lnSpc>
              <a:spcBef>
                <a:spcPts val="1000"/>
              </a:spcBef>
            </a:pPr>
            <a:r>
              <a:rPr lang="en-US" sz="1300" b="1" kern="1200" dirty="0">
                <a:solidFill>
                  <a:schemeClr val="tx1"/>
                </a:solidFill>
                <a:latin typeface="Aptos" panose="020B0004020202020204" pitchFamily="34" charset="0"/>
              </a:rPr>
              <a:t>Insight:</a:t>
            </a:r>
            <a:r>
              <a:rPr lang="en-US" sz="1300" kern="1200" dirty="0">
                <a:solidFill>
                  <a:schemeClr val="tx1"/>
                </a:solidFill>
                <a:latin typeface="Aptos" panose="020B0004020202020204" pitchFamily="34" charset="0"/>
              </a:rPr>
              <a:t> This topic highlights aspects of in-flight service, including the quality of meals and drinks, the cabin environment, and interactions with the crew. Positive terms like good are used, indicating that while there are complaints, some passengers might have had satisfactory experiences regarding food and service.</a:t>
            </a:r>
          </a:p>
        </p:txBody>
      </p:sp>
      <p:sp>
        <p:nvSpPr>
          <p:cNvPr id="33" name="TextBox 32">
            <a:extLst>
              <a:ext uri="{FF2B5EF4-FFF2-40B4-BE49-F238E27FC236}">
                <a16:creationId xmlns:a16="http://schemas.microsoft.com/office/drawing/2014/main" id="{58BF97DD-A0EC-98D1-F176-BFADE446D777}"/>
              </a:ext>
            </a:extLst>
          </p:cNvPr>
          <p:cNvSpPr txBox="1"/>
          <p:nvPr/>
        </p:nvSpPr>
        <p:spPr>
          <a:xfrm>
            <a:off x="8503910" y="4219086"/>
            <a:ext cx="3261881" cy="1569660"/>
          </a:xfrm>
          <a:prstGeom prst="rect">
            <a:avLst/>
          </a:prstGeom>
          <a:noFill/>
        </p:spPr>
        <p:txBody>
          <a:bodyPr wrap="square" rtlCol="0">
            <a:spAutoFit/>
          </a:bodyPr>
          <a:lstStyle/>
          <a:p>
            <a:pPr>
              <a:spcAft>
                <a:spcPts val="600"/>
              </a:spcAft>
            </a:pPr>
            <a:r>
              <a:rPr lang="en-US" sz="1200" b="1" dirty="0">
                <a:latin typeface="Aptos" panose="020B0004020202020204" pitchFamily="34" charset="0"/>
              </a:rPr>
              <a:t>Insight:</a:t>
            </a:r>
            <a:r>
              <a:rPr lang="en-US" sz="1200" dirty="0">
                <a:latin typeface="Aptos" panose="020B0004020202020204" pitchFamily="34" charset="0"/>
              </a:rPr>
              <a:t> This topic focuses on the differences between economy and business class, with mentions of food, service, and cabin suggesting discussions about the quality and experience in different seating classes. The presence of economy and business indicates a comparison of service levels and amenities between these classes.</a:t>
            </a:r>
          </a:p>
        </p:txBody>
      </p:sp>
      <p:pic>
        <p:nvPicPr>
          <p:cNvPr id="38" name="Picture 37" descr="A close up of words">
            <a:extLst>
              <a:ext uri="{FF2B5EF4-FFF2-40B4-BE49-F238E27FC236}">
                <a16:creationId xmlns:a16="http://schemas.microsoft.com/office/drawing/2014/main" id="{8A23227B-68DA-B2DC-4A1E-2088ABB8B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85" y="622475"/>
            <a:ext cx="3813488" cy="2560320"/>
          </a:xfrm>
          <a:prstGeom prst="rect">
            <a:avLst/>
          </a:prstGeom>
        </p:spPr>
      </p:pic>
      <p:pic>
        <p:nvPicPr>
          <p:cNvPr id="42" name="Picture 41" descr="A close-up of words">
            <a:extLst>
              <a:ext uri="{FF2B5EF4-FFF2-40B4-BE49-F238E27FC236}">
                <a16:creationId xmlns:a16="http://schemas.microsoft.com/office/drawing/2014/main" id="{304BF784-6E6D-EED4-1B77-9E8760040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213" y="317629"/>
            <a:ext cx="3813488" cy="2560320"/>
          </a:xfrm>
          <a:prstGeom prst="rect">
            <a:avLst/>
          </a:prstGeom>
        </p:spPr>
      </p:pic>
      <p:pic>
        <p:nvPicPr>
          <p:cNvPr id="46" name="Picture 45" descr="A close up of words">
            <a:extLst>
              <a:ext uri="{FF2B5EF4-FFF2-40B4-BE49-F238E27FC236}">
                <a16:creationId xmlns:a16="http://schemas.microsoft.com/office/drawing/2014/main" id="{8DB2E472-CE3E-6AE8-C255-44DF38B1E4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0039" y="1406892"/>
            <a:ext cx="3813488" cy="2560320"/>
          </a:xfrm>
          <a:prstGeom prst="rect">
            <a:avLst/>
          </a:prstGeom>
        </p:spPr>
      </p:pic>
      <p:sp>
        <p:nvSpPr>
          <p:cNvPr id="47" name="Thought Bubble: Cloud 46">
            <a:extLst>
              <a:ext uri="{FF2B5EF4-FFF2-40B4-BE49-F238E27FC236}">
                <a16:creationId xmlns:a16="http://schemas.microsoft.com/office/drawing/2014/main" id="{48B009FC-AFA0-4964-3EA5-77FCCDC78C36}"/>
              </a:ext>
            </a:extLst>
          </p:cNvPr>
          <p:cNvSpPr/>
          <p:nvPr/>
        </p:nvSpPr>
        <p:spPr>
          <a:xfrm rot="229620">
            <a:off x="4303137" y="4353805"/>
            <a:ext cx="3735640" cy="2302978"/>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Recommendations: </a:t>
            </a:r>
          </a:p>
          <a:p>
            <a:pPr marL="285750" indent="-285750" algn="ctr">
              <a:buFont typeface="Wingdings" panose="05000000000000000000" pitchFamily="2" charset="2"/>
              <a:buChar char="q"/>
            </a:pPr>
            <a:r>
              <a:rPr lang="en-US" sz="1400" dirty="0"/>
              <a:t>Address common service issues.</a:t>
            </a:r>
          </a:p>
          <a:p>
            <a:pPr marL="285750" indent="-285750" algn="ctr">
              <a:buFont typeface="Wingdings" panose="05000000000000000000" pitchFamily="2" charset="2"/>
              <a:buChar char="q"/>
            </a:pPr>
            <a:r>
              <a:rPr lang="en-US" sz="1400" dirty="0"/>
              <a:t>Improve communication and time management. </a:t>
            </a:r>
          </a:p>
          <a:p>
            <a:pPr marL="285750" indent="-285750" algn="ctr">
              <a:buFont typeface="Wingdings" panose="05000000000000000000" pitchFamily="2" charset="2"/>
              <a:buChar char="q"/>
            </a:pPr>
            <a:r>
              <a:rPr lang="en-US" sz="1400" dirty="0"/>
              <a:t>Focus on enhancing the in-flight experience across all classes.</a:t>
            </a:r>
          </a:p>
        </p:txBody>
      </p:sp>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224</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Arial</vt:lpstr>
      <vt:lpstr>Calibri</vt:lpstr>
      <vt:lpstr>Calibri Light</vt:lpstr>
      <vt:lpstr>Wingdings</vt:lpstr>
      <vt:lpstr>Office Theme</vt:lpstr>
      <vt:lpstr>Analysis of British Airways Reviews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Geoffrey Mukuru</cp:lastModifiedBy>
  <cp:revision>3</cp:revision>
  <dcterms:created xsi:type="dcterms:W3CDTF">2022-12-06T11:13:27Z</dcterms:created>
  <dcterms:modified xsi:type="dcterms:W3CDTF">2024-08-05T00:09:17Z</dcterms:modified>
</cp:coreProperties>
</file>