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 name="Google Shape;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 name="Google Shape;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 name="Google Shape;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fr-FR" sz="1400">
                <a:solidFill>
                  <a:srgbClr val="595959"/>
                </a:solidFill>
              </a:rPr>
              <a:t>Les agents permettent d’instrumenter des programmes s’exécutant dans une JVM en interceptant le chargement des classes et en modifiant directement le bytecode si nécessaire. Un agent est chargé lors du démarrage de la JVM.</a:t>
            </a:r>
            <a:endParaRPr/>
          </a:p>
        </p:txBody>
      </p:sp>
      <p:sp>
        <p:nvSpPr>
          <p:cNvPr id="56" name="Google Shape;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fr-FR" sz="1400">
                <a:solidFill>
                  <a:srgbClr val="595959"/>
                </a:solidFill>
              </a:rPr>
              <a:t>Les agents permettent d’instrumenter des programmes s’exécutant dans une JVM en interceptant le chargement des classes et en modifiant directement le bytecode si nécessaire. Un agent est chargé lors du démarrage de la JVM.</a:t>
            </a:r>
            <a:endParaRPr/>
          </a:p>
        </p:txBody>
      </p:sp>
      <p:sp>
        <p:nvSpPr>
          <p:cNvPr id="63" name="Google Shape;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0" name="Shape 10"/>
        <p:cNvGrpSpPr/>
        <p:nvPr/>
      </p:nvGrpSpPr>
      <p:grpSpPr>
        <a:xfrm>
          <a:off x="0" y="0"/>
          <a:ext cx="0" cy="0"/>
          <a:chOff x="0" y="0"/>
          <a:chExt cx="0" cy="0"/>
        </a:xfrm>
      </p:grpSpPr>
      <p:sp>
        <p:nvSpPr>
          <p:cNvPr id="11" name="Google Shape;11;p4"/>
          <p:cNvSpPr/>
          <p:nvPr/>
        </p:nvSpPr>
        <p:spPr>
          <a:xfrm>
            <a:off x="0" y="0"/>
            <a:ext cx="472158" cy="654723"/>
          </a:xfrm>
          <a:prstGeom prst="rect">
            <a:avLst/>
          </a:prstGeom>
          <a:solidFill>
            <a:srgbClr val="3715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4"/>
          <p:cNvSpPr/>
          <p:nvPr/>
        </p:nvSpPr>
        <p:spPr>
          <a:xfrm>
            <a:off x="472158" y="0"/>
            <a:ext cx="8671842" cy="654723"/>
          </a:xfrm>
          <a:prstGeom prst="rect">
            <a:avLst/>
          </a:prstGeom>
          <a:solidFill>
            <a:srgbClr val="FDC5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pic>
        <p:nvPicPr>
          <p:cNvPr id="9" name="Google Shape;9;p3"/>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lowroot.org/" TargetMode="External"/><Relationship Id="rId4" Type="http://schemas.openxmlformats.org/officeDocument/2006/relationships/hyperlink" Target="https://en.wikipedia.org/wiki/Application_performance_management" TargetMode="External"/><Relationship Id="rId5" Type="http://schemas.openxmlformats.org/officeDocument/2006/relationships/hyperlink" Target="https://www.youtube.com/watch?v=j4IjZZUPsoM&amp;t=3s" TargetMode="External"/><Relationship Id="rId6" Type="http://schemas.openxmlformats.org/officeDocument/2006/relationships/hyperlink" Target="https://blog.arkey.fr/2020/06/28/using-jdk-flight-recorder-and-jdk-mission-contr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witter.com/kanoma_it" TargetMode="External"/><Relationship Id="rId4" Type="http://schemas.openxmlformats.org/officeDocument/2006/relationships/hyperlink" Target="https://twitter.com/Clainchoupi" TargetMode="External"/><Relationship Id="rId5" Type="http://schemas.openxmlformats.org/officeDocument/2006/relationships/image" Target="../media/image14.png"/><Relationship Id="rId6" Type="http://schemas.openxmlformats.org/officeDocument/2006/relationships/image" Target="../media/image7.jpg"/><Relationship Id="rId7"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Application_performance_management" TargetMode="External"/><Relationship Id="rId4" Type="http://schemas.openxmlformats.org/officeDocument/2006/relationships/image" Target="../media/image17.png"/><Relationship Id="rId9" Type="http://schemas.openxmlformats.org/officeDocument/2006/relationships/image" Target="../media/image18.png"/><Relationship Id="rId5" Type="http://schemas.openxmlformats.org/officeDocument/2006/relationships/image" Target="../media/image13.jpg"/><Relationship Id="rId6" Type="http://schemas.openxmlformats.org/officeDocument/2006/relationships/image" Target="../media/image12.jpg"/><Relationship Id="rId7" Type="http://schemas.openxmlformats.org/officeDocument/2006/relationships/image" Target="../media/image6.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localhost:40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5"/>
          <p:cNvSpPr txBox="1"/>
          <p:nvPr/>
        </p:nvSpPr>
        <p:spPr>
          <a:xfrm>
            <a:off x="518175" y="1313575"/>
            <a:ext cx="7738800" cy="70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fr-FR" sz="2400" u="none" cap="none" strike="noStrike">
                <a:solidFill>
                  <a:srgbClr val="371570"/>
                </a:solidFill>
                <a:latin typeface="Comfortaa"/>
                <a:ea typeface="Comfortaa"/>
                <a:cs typeface="Comfortaa"/>
                <a:sym typeface="Comfortaa"/>
              </a:rPr>
              <a:t>JUG Nantes - 16/06/2022</a:t>
            </a:r>
            <a:endParaRPr b="1" i="0" sz="2400" u="none" cap="none" strike="noStrike">
              <a:solidFill>
                <a:srgbClr val="37157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800"/>
              <a:buFont typeface="Arial"/>
              <a:buNone/>
            </a:pPr>
            <a:r>
              <a:rPr b="1" i="0" lang="fr-FR" sz="2400" u="none" cap="none" strike="noStrike">
                <a:solidFill>
                  <a:srgbClr val="371570"/>
                </a:solidFill>
                <a:latin typeface="Comfortaa"/>
                <a:ea typeface="Comfortaa"/>
                <a:cs typeface="Comfortaa"/>
                <a:sym typeface="Comfortaa"/>
              </a:rPr>
              <a:t>Glowroot, un APM à portée des devs</a:t>
            </a:r>
            <a:endParaRPr b="0" i="0" sz="1200" u="none" cap="none" strike="noStrike">
              <a:solidFill>
                <a:srgbClr val="000000"/>
              </a:solidFill>
              <a:latin typeface="Comfortaa"/>
              <a:ea typeface="Comfortaa"/>
              <a:cs typeface="Comfortaa"/>
              <a:sym typeface="Comfortaa"/>
            </a:endParaRPr>
          </a:p>
        </p:txBody>
      </p:sp>
      <p:cxnSp>
        <p:nvCxnSpPr>
          <p:cNvPr id="18" name="Google Shape;18;p5"/>
          <p:cNvCxnSpPr/>
          <p:nvPr/>
        </p:nvCxnSpPr>
        <p:spPr>
          <a:xfrm>
            <a:off x="571499" y="2242694"/>
            <a:ext cx="7632000" cy="0"/>
          </a:xfrm>
          <a:prstGeom prst="straightConnector1">
            <a:avLst/>
          </a:prstGeom>
          <a:noFill/>
          <a:ln cap="flat" cmpd="sng" w="19050">
            <a:solidFill>
              <a:srgbClr val="FDC509"/>
            </a:solidFill>
            <a:prstDash val="solid"/>
            <a:round/>
            <a:headEnd len="sm" w="sm" type="none"/>
            <a:tailEnd len="sm" w="sm" type="none"/>
          </a:ln>
        </p:spPr>
      </p:cxnSp>
      <p:sp>
        <p:nvSpPr>
          <p:cNvPr id="19" name="Google Shape;19;p5"/>
          <p:cNvSpPr txBox="1"/>
          <p:nvPr/>
        </p:nvSpPr>
        <p:spPr>
          <a:xfrm>
            <a:off x="481475" y="2438125"/>
            <a:ext cx="7399836" cy="102869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fr-FR" sz="2000" u="none" cap="none" strike="noStrike">
                <a:solidFill>
                  <a:srgbClr val="371570"/>
                </a:solidFill>
                <a:latin typeface="Comfortaa"/>
                <a:ea typeface="Comfortaa"/>
                <a:cs typeface="Comfortaa"/>
                <a:sym typeface="Comfortaa"/>
              </a:rPr>
              <a:t>Retour d’expérience sur Glowroot</a:t>
            </a:r>
            <a:r>
              <a:rPr b="0" i="0" lang="fr-FR" sz="1600" u="none" cap="none" strike="noStrike">
                <a:solidFill>
                  <a:srgbClr val="371570"/>
                </a:solidFill>
                <a:latin typeface="Comfortaa"/>
                <a:ea typeface="Comfortaa"/>
                <a:cs typeface="Comfortaa"/>
                <a:sym typeface="Comfortaa"/>
              </a:rPr>
              <a:t>, cas d’utilisations et démo</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Pourquoi utiliser Glowroot ?</a:t>
            </a:r>
            <a:endParaRPr b="1" i="0" sz="2000" u="none" cap="none" strike="noStrike">
              <a:solidFill>
                <a:srgbClr val="371570"/>
              </a:solidFill>
              <a:latin typeface="Comfortaa"/>
              <a:ea typeface="Comfortaa"/>
              <a:cs typeface="Comfortaa"/>
              <a:sym typeface="Comfortaa"/>
            </a:endParaRPr>
          </a:p>
        </p:txBody>
      </p:sp>
      <p:sp>
        <p:nvSpPr>
          <p:cNvPr id="86" name="Google Shape;86;p14"/>
          <p:cNvSpPr txBox="1"/>
          <p:nvPr/>
        </p:nvSpPr>
        <p:spPr>
          <a:xfrm>
            <a:off x="1059575" y="4019342"/>
            <a:ext cx="8136900" cy="6039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20000"/>
              </a:lnSpc>
              <a:spcBef>
                <a:spcPts val="0"/>
              </a:spcBef>
              <a:spcAft>
                <a:spcPts val="0"/>
              </a:spcAft>
              <a:buClr>
                <a:srgbClr val="000000"/>
              </a:buClr>
              <a:buSzPts val="1600"/>
              <a:buFont typeface="Arial"/>
              <a:buNone/>
            </a:pPr>
            <a:r>
              <a:rPr b="0" i="0" lang="fr-FR" sz="2000" u="none" cap="none" strike="noStrike">
                <a:solidFill>
                  <a:srgbClr val="371570"/>
                </a:solidFill>
                <a:latin typeface="Comfortaa"/>
                <a:ea typeface="Comfortaa"/>
                <a:cs typeface="Comfortaa"/>
                <a:sym typeface="Comfortaa"/>
              </a:rPr>
              <a:t>   Visual VM                                          Flight Recorder</a:t>
            </a:r>
            <a:endParaRPr b="0" i="0" sz="2000" u="none" cap="none" strike="noStrike">
              <a:solidFill>
                <a:srgbClr val="371570"/>
              </a:solidFill>
              <a:latin typeface="Comfortaa"/>
              <a:ea typeface="Comfortaa"/>
              <a:cs typeface="Comfortaa"/>
              <a:sym typeface="Comfortaa"/>
            </a:endParaRPr>
          </a:p>
        </p:txBody>
      </p:sp>
      <p:pic>
        <p:nvPicPr>
          <p:cNvPr id="87" name="Google Shape;87;p14"/>
          <p:cNvPicPr preferRelativeResize="0"/>
          <p:nvPr/>
        </p:nvPicPr>
        <p:blipFill rotWithShape="1">
          <a:blip r:embed="rId3">
            <a:alphaModFix/>
          </a:blip>
          <a:srcRect b="0" l="0" r="0" t="0"/>
          <a:stretch/>
        </p:blipFill>
        <p:spPr>
          <a:xfrm>
            <a:off x="196700" y="1124136"/>
            <a:ext cx="4246350" cy="2895225"/>
          </a:xfrm>
          <a:prstGeom prst="rect">
            <a:avLst/>
          </a:prstGeom>
          <a:noFill/>
          <a:ln>
            <a:noFill/>
          </a:ln>
          <a:effectLst>
            <a:outerShdw blurRad="57150" rotWithShape="0" algn="bl" dir="5400000" dist="19050">
              <a:srgbClr val="000000">
                <a:alpha val="49803"/>
              </a:srgbClr>
            </a:outerShdw>
          </a:effectLst>
        </p:spPr>
      </p:pic>
      <p:pic>
        <p:nvPicPr>
          <p:cNvPr id="88" name="Google Shape;88;p14"/>
          <p:cNvPicPr preferRelativeResize="0"/>
          <p:nvPr/>
        </p:nvPicPr>
        <p:blipFill rotWithShape="1">
          <a:blip r:embed="rId4">
            <a:alphaModFix/>
          </a:blip>
          <a:srcRect b="0" l="0" r="0" t="0"/>
          <a:stretch/>
        </p:blipFill>
        <p:spPr>
          <a:xfrm>
            <a:off x="4798125" y="1124125"/>
            <a:ext cx="4131592" cy="2895225"/>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Les objectifs de cette session ?</a:t>
            </a:r>
            <a:endParaRPr b="1" i="0" sz="2000" u="none" cap="none" strike="noStrike">
              <a:solidFill>
                <a:srgbClr val="371570"/>
              </a:solidFill>
              <a:latin typeface="Comfortaa"/>
              <a:ea typeface="Comfortaa"/>
              <a:cs typeface="Comfortaa"/>
              <a:sym typeface="Comfortaa"/>
            </a:endParaRPr>
          </a:p>
        </p:txBody>
      </p:sp>
      <p:sp>
        <p:nvSpPr>
          <p:cNvPr id="94" name="Google Shape;94;p15"/>
          <p:cNvSpPr txBox="1"/>
          <p:nvPr/>
        </p:nvSpPr>
        <p:spPr>
          <a:xfrm>
            <a:off x="389150" y="1599773"/>
            <a:ext cx="8365800" cy="26931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Vous faire découvrir / redécouvrir le monde des APM</a:t>
            </a:r>
            <a:endParaRPr b="0" i="0" sz="2000" u="none" cap="none" strike="noStrike">
              <a:solidFill>
                <a:srgbClr val="371570"/>
              </a:solidFill>
              <a:latin typeface="Comfortaa"/>
              <a:ea typeface="Comfortaa"/>
              <a:cs typeface="Comfortaa"/>
              <a:sym typeface="Comfortaa"/>
            </a:endParaRPr>
          </a:p>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Vous donner envie de tester Glowroot demain matin</a:t>
            </a:r>
            <a:endParaRPr b="0" i="0" sz="2000" u="none" cap="none" strike="noStrike">
              <a:solidFill>
                <a:srgbClr val="371570"/>
              </a:solidFill>
              <a:latin typeface="Comfortaa"/>
              <a:ea typeface="Comfortaa"/>
              <a:cs typeface="Comfortaa"/>
              <a:sym typeface="Comfortaa"/>
            </a:endParaRPr>
          </a:p>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Penser à des Gifs moins longs : NON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nvSpPr>
        <p:spPr>
          <a:xfrm>
            <a:off x="605335" y="99508"/>
            <a:ext cx="8365800" cy="4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Pour conclure</a:t>
            </a:r>
            <a:endParaRPr b="1" i="0" sz="2000" u="none" cap="none" strike="noStrike">
              <a:solidFill>
                <a:srgbClr val="371570"/>
              </a:solidFill>
              <a:latin typeface="Comfortaa"/>
              <a:ea typeface="Comfortaa"/>
              <a:cs typeface="Comfortaa"/>
              <a:sym typeface="Comfortaa"/>
            </a:endParaRPr>
          </a:p>
        </p:txBody>
      </p:sp>
      <p:pic>
        <p:nvPicPr>
          <p:cNvPr id="100" name="Google Shape;100;p16"/>
          <p:cNvPicPr preferRelativeResize="0"/>
          <p:nvPr/>
        </p:nvPicPr>
        <p:blipFill rotWithShape="1">
          <a:blip r:embed="rId3">
            <a:alphaModFix/>
          </a:blip>
          <a:srcRect b="0" l="0" r="0" t="0"/>
          <a:stretch/>
        </p:blipFill>
        <p:spPr>
          <a:xfrm>
            <a:off x="2190500" y="785625"/>
            <a:ext cx="4763100" cy="3572400"/>
          </a:xfrm>
          <a:prstGeom prst="roundRect">
            <a:avLst>
              <a:gd fmla="val 7205" name="adj"/>
            </a:avLst>
          </a:prstGeom>
          <a:noFill/>
          <a:ln>
            <a:noFill/>
          </a:ln>
          <a:effectLst>
            <a:outerShdw blurRad="285750" rotWithShape="0" algn="bl" dir="5400000" dist="1905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Annexes</a:t>
            </a:r>
            <a:endParaRPr b="1" i="0" sz="2000" u="none" cap="none" strike="noStrike">
              <a:solidFill>
                <a:srgbClr val="371570"/>
              </a:solidFill>
              <a:latin typeface="Comfortaa"/>
              <a:ea typeface="Comfortaa"/>
              <a:cs typeface="Comfortaa"/>
              <a:sym typeface="Comfortaa"/>
            </a:endParaRPr>
          </a:p>
        </p:txBody>
      </p:sp>
      <p:sp>
        <p:nvSpPr>
          <p:cNvPr id="106" name="Google Shape;106;p17"/>
          <p:cNvSpPr txBox="1"/>
          <p:nvPr/>
        </p:nvSpPr>
        <p:spPr>
          <a:xfrm>
            <a:off x="325616" y="952066"/>
            <a:ext cx="8365800" cy="3548400"/>
          </a:xfrm>
          <a:prstGeom prst="rect">
            <a:avLst/>
          </a:prstGeom>
          <a:noFill/>
          <a:ln>
            <a:noFill/>
          </a:ln>
        </p:spPr>
        <p:txBody>
          <a:bodyPr anchorCtr="0" anchor="t" bIns="45700" lIns="91425" spcFirstLastPara="1" rIns="91425" wrap="square" tIns="45700">
            <a:noAutofit/>
          </a:bodyPr>
          <a:lstStyle/>
          <a:p>
            <a:pPr indent="-251999" lvl="0" marL="251999" marR="0" rtl="0" algn="l">
              <a:lnSpc>
                <a:spcPct val="120000"/>
              </a:lnSpc>
              <a:spcBef>
                <a:spcPts val="0"/>
              </a:spcBef>
              <a:spcAft>
                <a:spcPts val="0"/>
              </a:spcAft>
              <a:buClr>
                <a:srgbClr val="371570"/>
              </a:buClr>
              <a:buSzPts val="2200"/>
              <a:buFont typeface="Arial"/>
              <a:buChar char="•"/>
            </a:pPr>
            <a:r>
              <a:rPr b="0" i="0" lang="fr-FR" sz="2000" u="none" cap="none" strike="noStrike">
                <a:solidFill>
                  <a:srgbClr val="371570"/>
                </a:solidFill>
                <a:latin typeface="Comfortaa"/>
                <a:ea typeface="Comfortaa"/>
                <a:cs typeface="Comfortaa"/>
                <a:sym typeface="Comfortaa"/>
              </a:rPr>
              <a:t>Le site de Glowroot : </a:t>
            </a:r>
            <a:r>
              <a:rPr b="0" i="0" lang="fr-FR" sz="2000" u="sng" cap="none" strike="noStrike">
                <a:solidFill>
                  <a:schemeClr val="hlink"/>
                </a:solidFill>
                <a:latin typeface="Comfortaa"/>
                <a:ea typeface="Comfortaa"/>
                <a:cs typeface="Comfortaa"/>
                <a:sym typeface="Comfortaa"/>
                <a:hlinkClick r:id="rId3"/>
              </a:rPr>
              <a:t>https://glowroot.org/</a:t>
            </a:r>
            <a:r>
              <a:rPr b="0" i="0" lang="fr-FR" sz="2000" u="none" cap="none" strike="noStrike">
                <a:solidFill>
                  <a:srgbClr val="371570"/>
                </a:solidFill>
                <a:latin typeface="Comfortaa"/>
                <a:ea typeface="Comfortaa"/>
                <a:cs typeface="Comfortaa"/>
                <a:sym typeface="Comfortaa"/>
              </a:rPr>
              <a:t> </a:t>
            </a:r>
            <a:endParaRPr b="0" i="0" sz="2000" u="none" cap="none" strike="noStrike">
              <a:solidFill>
                <a:srgbClr val="371570"/>
              </a:solidFill>
              <a:latin typeface="Comfortaa"/>
              <a:ea typeface="Comfortaa"/>
              <a:cs typeface="Comfortaa"/>
              <a:sym typeface="Comfortaa"/>
            </a:endParaRPr>
          </a:p>
          <a:p>
            <a:pPr indent="-251999" lvl="0" marL="251999" marR="0" rtl="0" algn="l">
              <a:lnSpc>
                <a:spcPct val="120000"/>
              </a:lnSpc>
              <a:spcBef>
                <a:spcPts val="0"/>
              </a:spcBef>
              <a:spcAft>
                <a:spcPts val="0"/>
              </a:spcAft>
              <a:buClr>
                <a:srgbClr val="371570"/>
              </a:buClr>
              <a:buSzPts val="2200"/>
              <a:buFont typeface="Arial"/>
              <a:buChar char="•"/>
            </a:pPr>
            <a:r>
              <a:rPr b="0" i="0" lang="fr-FR" sz="2000" u="none" cap="none" strike="noStrike">
                <a:solidFill>
                  <a:srgbClr val="371570"/>
                </a:solidFill>
                <a:latin typeface="Comfortaa"/>
                <a:ea typeface="Comfortaa"/>
                <a:cs typeface="Comfortaa"/>
                <a:sym typeface="Comfortaa"/>
              </a:rPr>
              <a:t>Wikipedia APM  : </a:t>
            </a:r>
            <a:r>
              <a:rPr b="0" i="0" lang="fr-FR" sz="2000" u="sng" cap="none" strike="noStrike">
                <a:solidFill>
                  <a:schemeClr val="hlink"/>
                </a:solidFill>
                <a:latin typeface="Comfortaa"/>
                <a:ea typeface="Comfortaa"/>
                <a:cs typeface="Comfortaa"/>
                <a:sym typeface="Comfortaa"/>
                <a:hlinkClick r:id="rId4"/>
              </a:rPr>
              <a:t>https://en.wikipedia.org/wiki/Application_performance_management</a:t>
            </a:r>
            <a:r>
              <a:rPr b="0" i="0" lang="fr-FR" sz="2000" u="none" cap="none" strike="noStrike">
                <a:solidFill>
                  <a:srgbClr val="371570"/>
                </a:solidFill>
                <a:latin typeface="Comfortaa"/>
                <a:ea typeface="Comfortaa"/>
                <a:cs typeface="Comfortaa"/>
                <a:sym typeface="Comfortaa"/>
              </a:rPr>
              <a:t> </a:t>
            </a:r>
            <a:endParaRPr b="0" i="0" sz="2000" u="none" cap="none" strike="noStrike">
              <a:solidFill>
                <a:srgbClr val="371570"/>
              </a:solidFill>
              <a:latin typeface="Comfortaa"/>
              <a:ea typeface="Comfortaa"/>
              <a:cs typeface="Comfortaa"/>
              <a:sym typeface="Comfortaa"/>
            </a:endParaRPr>
          </a:p>
          <a:p>
            <a:pPr indent="-251999" lvl="0" marL="251999" marR="0" rtl="0" algn="l">
              <a:lnSpc>
                <a:spcPct val="120000"/>
              </a:lnSpc>
              <a:spcBef>
                <a:spcPts val="0"/>
              </a:spcBef>
              <a:spcAft>
                <a:spcPts val="0"/>
              </a:spcAft>
              <a:buClr>
                <a:srgbClr val="371570"/>
              </a:buClr>
              <a:buSzPts val="2200"/>
              <a:buFont typeface="Arial"/>
              <a:buChar char="•"/>
            </a:pPr>
            <a:r>
              <a:rPr b="0" i="0" lang="fr-FR" sz="2000" u="none" cap="none" strike="noStrike">
                <a:solidFill>
                  <a:srgbClr val="371570"/>
                </a:solidFill>
                <a:latin typeface="Comfortaa"/>
                <a:ea typeface="Comfortaa"/>
                <a:cs typeface="Comfortaa"/>
                <a:sym typeface="Comfortaa"/>
              </a:rPr>
              <a:t>La présentation de Henri Gomez à Devoxx 2018 : </a:t>
            </a:r>
            <a:r>
              <a:rPr b="0" i="0" lang="fr-FR" sz="2000" u="sng" cap="none" strike="noStrike">
                <a:solidFill>
                  <a:schemeClr val="hlink"/>
                </a:solidFill>
                <a:latin typeface="Comfortaa"/>
                <a:ea typeface="Comfortaa"/>
                <a:cs typeface="Comfortaa"/>
                <a:sym typeface="Comfortaa"/>
                <a:hlinkClick r:id="rId5"/>
              </a:rPr>
              <a:t>https://www.youtube.com/watch?v=j4IjZZUPsoM&amp;t=3s</a:t>
            </a:r>
            <a:r>
              <a:rPr b="0" i="0" lang="fr-FR" sz="2000" u="none" cap="none" strike="noStrike">
                <a:solidFill>
                  <a:srgbClr val="371570"/>
                </a:solidFill>
                <a:latin typeface="Comfortaa"/>
                <a:ea typeface="Comfortaa"/>
                <a:cs typeface="Comfortaa"/>
                <a:sym typeface="Comfortaa"/>
              </a:rPr>
              <a:t> </a:t>
            </a:r>
            <a:endParaRPr b="0" i="0" sz="2000" u="none" cap="none" strike="noStrike">
              <a:solidFill>
                <a:srgbClr val="371570"/>
              </a:solidFill>
              <a:latin typeface="Comfortaa"/>
              <a:ea typeface="Comfortaa"/>
              <a:cs typeface="Comfortaa"/>
              <a:sym typeface="Comfortaa"/>
            </a:endParaRPr>
          </a:p>
          <a:p>
            <a:pPr indent="-252000" lvl="0" marL="252000" marR="0" rtl="0" algn="l">
              <a:lnSpc>
                <a:spcPct val="120000"/>
              </a:lnSpc>
              <a:spcBef>
                <a:spcPts val="0"/>
              </a:spcBef>
              <a:spcAft>
                <a:spcPts val="0"/>
              </a:spcAft>
              <a:buClr>
                <a:srgbClr val="371570"/>
              </a:buClr>
              <a:buSzPts val="2200"/>
              <a:buFont typeface="Arial"/>
              <a:buChar char="•"/>
            </a:pPr>
            <a:r>
              <a:rPr b="0" i="0" lang="fr-FR" sz="2000" u="none" cap="none" strike="noStrike">
                <a:solidFill>
                  <a:srgbClr val="371570"/>
                </a:solidFill>
                <a:latin typeface="Comfortaa"/>
                <a:ea typeface="Comfortaa"/>
                <a:cs typeface="Comfortaa"/>
                <a:sym typeface="Comfortaa"/>
              </a:rPr>
              <a:t>Utiliser Java Flight Recorder et Mission Control : </a:t>
            </a:r>
            <a:r>
              <a:rPr b="0" i="0" lang="fr-FR" sz="2000" u="sng" cap="none" strike="noStrike">
                <a:solidFill>
                  <a:schemeClr val="hlink"/>
                </a:solidFill>
                <a:latin typeface="Comfortaa"/>
                <a:ea typeface="Comfortaa"/>
                <a:cs typeface="Comfortaa"/>
                <a:sym typeface="Comfortaa"/>
                <a:hlinkClick r:id="rId6"/>
              </a:rPr>
              <a:t>https://blog.arkey.fr/2020/06/28/using-jdk-flight-recorder-and-jdk-mission-control/</a:t>
            </a:r>
            <a:r>
              <a:rPr b="0" i="0" lang="fr-FR" sz="2000" u="none" cap="none" strike="noStrike">
                <a:solidFill>
                  <a:srgbClr val="371570"/>
                </a:solidFill>
                <a:latin typeface="Comfortaa"/>
                <a:ea typeface="Comfortaa"/>
                <a:cs typeface="Comfortaa"/>
                <a:sym typeface="Comfortaa"/>
              </a:rPr>
              <a:t>  </a:t>
            </a:r>
            <a:endParaRPr b="0" i="0" sz="2000" u="none" cap="none" strike="noStrike">
              <a:solidFill>
                <a:srgbClr val="000000"/>
              </a:solidFill>
              <a:latin typeface="Arial"/>
              <a:ea typeface="Arial"/>
              <a:cs typeface="Arial"/>
              <a:sym typeface="Arial"/>
            </a:endParaRPr>
          </a:p>
          <a:p>
            <a:pPr indent="-150400" lvl="0" marL="252000" marR="0" rtl="0" algn="l">
              <a:lnSpc>
                <a:spcPct val="120000"/>
              </a:lnSpc>
              <a:spcBef>
                <a:spcPts val="0"/>
              </a:spcBef>
              <a:spcAft>
                <a:spcPts val="0"/>
              </a:spcAft>
              <a:buClr>
                <a:srgbClr val="37157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241300" lvl="0" marL="342900" marR="0" rtl="0" algn="l">
              <a:lnSpc>
                <a:spcPct val="120000"/>
              </a:lnSpc>
              <a:spcBef>
                <a:spcPts val="0"/>
              </a:spcBef>
              <a:spcAft>
                <a:spcPts val="0"/>
              </a:spcAft>
              <a:buClr>
                <a:srgbClr val="00000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241300" lvl="0" marL="342900" marR="0" rtl="0" algn="l">
              <a:lnSpc>
                <a:spcPct val="120000"/>
              </a:lnSpc>
              <a:spcBef>
                <a:spcPts val="0"/>
              </a:spcBef>
              <a:spcAft>
                <a:spcPts val="0"/>
              </a:spcAft>
              <a:buClr>
                <a:srgbClr val="000000"/>
              </a:buClr>
              <a:buSzPts val="1600"/>
              <a:buFont typeface="Arial"/>
              <a:buNone/>
            </a:pPr>
            <a:r>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6"/>
          <p:cNvSpPr txBox="1"/>
          <p:nvPr/>
        </p:nvSpPr>
        <p:spPr>
          <a:xfrm>
            <a:off x="605335" y="99508"/>
            <a:ext cx="8365800" cy="4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Introduction</a:t>
            </a:r>
            <a:endParaRPr b="1" i="0" sz="2000" u="none" cap="none" strike="noStrike">
              <a:solidFill>
                <a:srgbClr val="371570"/>
              </a:solidFill>
              <a:latin typeface="Comfortaa"/>
              <a:ea typeface="Comfortaa"/>
              <a:cs typeface="Comfortaa"/>
              <a:sym typeface="Comfortaa"/>
            </a:endParaRPr>
          </a:p>
        </p:txBody>
      </p:sp>
      <p:sp>
        <p:nvSpPr>
          <p:cNvPr id="25" name="Google Shape;25;p6"/>
          <p:cNvSpPr txBox="1"/>
          <p:nvPr/>
        </p:nvSpPr>
        <p:spPr>
          <a:xfrm>
            <a:off x="389100" y="833498"/>
            <a:ext cx="8365800" cy="2693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fr-FR" sz="2000" u="none" cap="none" strike="noStrike">
                <a:solidFill>
                  <a:srgbClr val="371570"/>
                </a:solidFill>
                <a:latin typeface="Comfortaa"/>
                <a:ea typeface="Comfortaa"/>
                <a:cs typeface="Comfortaa"/>
                <a:sym typeface="Comfortaa"/>
              </a:rPr>
              <a:t>Qui suis-je ?</a:t>
            </a:r>
            <a:endParaRPr b="0" i="0" sz="2000" u="none" cap="none" strike="noStrike">
              <a:solidFill>
                <a:srgbClr val="371570"/>
              </a:solidFill>
              <a:latin typeface="Comfortaa"/>
              <a:ea typeface="Comfortaa"/>
              <a:cs typeface="Comfortaa"/>
              <a:sym typeface="Comfortaa"/>
            </a:endParaRPr>
          </a:p>
          <a:p>
            <a:pPr indent="-355600" lvl="0" marL="914400" marR="0" rtl="0" algn="l">
              <a:lnSpc>
                <a:spcPct val="120000"/>
              </a:lnSpc>
              <a:spcBef>
                <a:spcPts val="0"/>
              </a:spcBef>
              <a:spcAft>
                <a:spcPts val="0"/>
              </a:spcAft>
              <a:buClr>
                <a:srgbClr val="000000"/>
              </a:buClr>
              <a:buSzPts val="2000"/>
              <a:buFont typeface="Comfortaa"/>
              <a:buChar char="-"/>
            </a:pPr>
            <a:r>
              <a:rPr b="0" i="0" lang="fr-FR" sz="2000" u="none" cap="none" strike="noStrike">
                <a:solidFill>
                  <a:srgbClr val="371570"/>
                </a:solidFill>
                <a:latin typeface="Comfortaa"/>
                <a:ea typeface="Comfortaa"/>
                <a:cs typeface="Comfortaa"/>
                <a:sym typeface="Comfortaa"/>
              </a:rPr>
              <a:t>Pierre Clainchard, CTO @</a:t>
            </a:r>
            <a:r>
              <a:rPr b="0" i="0" lang="fr-FR" sz="2000" u="sng" cap="none" strike="noStrike">
                <a:solidFill>
                  <a:schemeClr val="hlink"/>
                </a:solidFill>
                <a:latin typeface="Comfortaa"/>
                <a:ea typeface="Comfortaa"/>
                <a:cs typeface="Comfortaa"/>
                <a:sym typeface="Comfortaa"/>
                <a:hlinkClick r:id="rId3"/>
              </a:rPr>
              <a:t>kanoma_it</a:t>
            </a:r>
            <a:endParaRPr b="0" i="0" sz="2000" u="none" cap="none" strike="noStrike">
              <a:solidFill>
                <a:srgbClr val="371570"/>
              </a:solidFill>
              <a:latin typeface="Comfortaa"/>
              <a:ea typeface="Comfortaa"/>
              <a:cs typeface="Comfortaa"/>
              <a:sym typeface="Comfortaa"/>
            </a:endParaRPr>
          </a:p>
          <a:p>
            <a:pPr indent="-355600" lvl="0" marL="914400" marR="0" rtl="0" algn="l">
              <a:lnSpc>
                <a:spcPct val="120000"/>
              </a:lnSpc>
              <a:spcBef>
                <a:spcPts val="0"/>
              </a:spcBef>
              <a:spcAft>
                <a:spcPts val="0"/>
              </a:spcAft>
              <a:buClr>
                <a:srgbClr val="000000"/>
              </a:buClr>
              <a:buSzPts val="2000"/>
              <a:buFont typeface="Comfortaa"/>
              <a:buChar char="-"/>
            </a:pPr>
            <a:r>
              <a:rPr b="0" i="0" lang="fr-FR" sz="2000" u="none" cap="none" strike="noStrike">
                <a:solidFill>
                  <a:srgbClr val="371570"/>
                </a:solidFill>
                <a:latin typeface="Comfortaa"/>
                <a:ea typeface="Comfortaa"/>
                <a:cs typeface="Comfortaa"/>
                <a:sym typeface="Comfortaa"/>
              </a:rPr>
              <a:t>@</a:t>
            </a:r>
            <a:r>
              <a:rPr b="0" i="0" lang="fr-FR" sz="2000" u="sng" cap="none" strike="noStrike">
                <a:solidFill>
                  <a:schemeClr val="hlink"/>
                </a:solidFill>
                <a:latin typeface="Comfortaa"/>
                <a:ea typeface="Comfortaa"/>
                <a:cs typeface="Comfortaa"/>
                <a:sym typeface="Comfortaa"/>
                <a:hlinkClick r:id="rId4"/>
              </a:rPr>
              <a:t>Clainchoupi</a:t>
            </a:r>
            <a:endParaRPr b="0" i="0" sz="2000" u="none" cap="none" strike="noStrike">
              <a:solidFill>
                <a:srgbClr val="371570"/>
              </a:solidFill>
              <a:latin typeface="Comfortaa"/>
              <a:ea typeface="Comfortaa"/>
              <a:cs typeface="Comfortaa"/>
              <a:sym typeface="Comfortaa"/>
            </a:endParaRPr>
          </a:p>
        </p:txBody>
      </p:sp>
      <p:pic>
        <p:nvPicPr>
          <p:cNvPr id="26" name="Google Shape;26;p6"/>
          <p:cNvPicPr preferRelativeResize="0"/>
          <p:nvPr/>
        </p:nvPicPr>
        <p:blipFill rotWithShape="1">
          <a:blip r:embed="rId5">
            <a:alphaModFix/>
          </a:blip>
          <a:srcRect b="0" l="0" r="0" t="0"/>
          <a:stretch/>
        </p:blipFill>
        <p:spPr>
          <a:xfrm>
            <a:off x="298950" y="1515724"/>
            <a:ext cx="571760" cy="461700"/>
          </a:xfrm>
          <a:prstGeom prst="rect">
            <a:avLst/>
          </a:prstGeom>
          <a:noFill/>
          <a:ln>
            <a:noFill/>
          </a:ln>
        </p:spPr>
      </p:pic>
      <p:pic>
        <p:nvPicPr>
          <p:cNvPr id="27" name="Google Shape;27;p6"/>
          <p:cNvPicPr preferRelativeResize="0"/>
          <p:nvPr/>
        </p:nvPicPr>
        <p:blipFill rotWithShape="1">
          <a:blip r:embed="rId6">
            <a:alphaModFix/>
          </a:blip>
          <a:srcRect b="0" l="0" r="0" t="0"/>
          <a:stretch/>
        </p:blipFill>
        <p:spPr>
          <a:xfrm>
            <a:off x="6519350" y="1768925"/>
            <a:ext cx="2027100" cy="2027400"/>
          </a:xfrm>
          <a:prstGeom prst="ellipse">
            <a:avLst/>
          </a:prstGeom>
          <a:noFill/>
          <a:ln>
            <a:noFill/>
          </a:ln>
          <a:effectLst>
            <a:outerShdw blurRad="271463" rotWithShape="0" algn="bl" dir="5400000" dist="19050">
              <a:srgbClr val="000000">
                <a:alpha val="49803"/>
              </a:srgbClr>
            </a:outerShdw>
          </a:effectLst>
        </p:spPr>
      </p:pic>
      <p:pic>
        <p:nvPicPr>
          <p:cNvPr id="28" name="Google Shape;28;p6"/>
          <p:cNvPicPr preferRelativeResize="0"/>
          <p:nvPr/>
        </p:nvPicPr>
        <p:blipFill rotWithShape="1">
          <a:blip r:embed="rId7">
            <a:alphaModFix/>
          </a:blip>
          <a:srcRect b="0" l="0" r="0" t="0"/>
          <a:stretch/>
        </p:blipFill>
        <p:spPr>
          <a:xfrm>
            <a:off x="298950" y="2231625"/>
            <a:ext cx="5153525" cy="195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7"/>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Les objectifs de cette session ?</a:t>
            </a:r>
            <a:endParaRPr b="1" i="0" sz="2000" u="none" cap="none" strike="noStrike">
              <a:solidFill>
                <a:srgbClr val="371570"/>
              </a:solidFill>
              <a:latin typeface="Comfortaa"/>
              <a:ea typeface="Comfortaa"/>
              <a:cs typeface="Comfortaa"/>
              <a:sym typeface="Comfortaa"/>
            </a:endParaRPr>
          </a:p>
        </p:txBody>
      </p:sp>
      <p:sp>
        <p:nvSpPr>
          <p:cNvPr id="34" name="Google Shape;34;p7"/>
          <p:cNvSpPr txBox="1"/>
          <p:nvPr/>
        </p:nvSpPr>
        <p:spPr>
          <a:xfrm>
            <a:off x="389150" y="1599773"/>
            <a:ext cx="8365800" cy="26931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Vous faire découvrir / redécouvrir le monde des APM</a:t>
            </a:r>
            <a:endParaRPr b="0" i="0" sz="2000" u="none" cap="none" strike="noStrike">
              <a:solidFill>
                <a:srgbClr val="371570"/>
              </a:solidFill>
              <a:latin typeface="Comfortaa"/>
              <a:ea typeface="Comfortaa"/>
              <a:cs typeface="Comfortaa"/>
              <a:sym typeface="Comfortaa"/>
            </a:endParaRPr>
          </a:p>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Vous donner envie de tester Glowroot demain matin</a:t>
            </a:r>
            <a:endParaRPr b="0" i="0" sz="2000" u="none" cap="none" strike="noStrike">
              <a:solidFill>
                <a:srgbClr val="371570"/>
              </a:solidFill>
              <a:latin typeface="Comfortaa"/>
              <a:ea typeface="Comfortaa"/>
              <a:cs typeface="Comfortaa"/>
              <a:sym typeface="Comfortaa"/>
            </a:endParaRPr>
          </a:p>
          <a:p>
            <a:pPr indent="-355600" lvl="0" marL="457200" marR="0" rtl="0" algn="l">
              <a:lnSpc>
                <a:spcPct val="200000"/>
              </a:lnSpc>
              <a:spcBef>
                <a:spcPts val="0"/>
              </a:spcBef>
              <a:spcAft>
                <a:spcPts val="0"/>
              </a:spcAft>
              <a:buClr>
                <a:srgbClr val="371570"/>
              </a:buClr>
              <a:buSzPts val="2000"/>
              <a:buFont typeface="Comfortaa"/>
              <a:buAutoNum type="arabicPeriod"/>
            </a:pPr>
            <a:r>
              <a:rPr b="0" i="0" lang="fr-FR" sz="2000" u="none" cap="none" strike="noStrike">
                <a:solidFill>
                  <a:srgbClr val="371570"/>
                </a:solidFill>
                <a:latin typeface="Comfortaa"/>
                <a:ea typeface="Comfortaa"/>
                <a:cs typeface="Comfortaa"/>
                <a:sym typeface="Comfortaa"/>
              </a:rPr>
              <a:t>Penser à des Gifs moins longs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8"/>
          <p:cNvSpPr txBox="1"/>
          <p:nvPr/>
        </p:nvSpPr>
        <p:spPr>
          <a:xfrm>
            <a:off x="605335" y="99508"/>
            <a:ext cx="8365800" cy="4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Introduction : découverte/redécouverte des APM</a:t>
            </a:r>
            <a:endParaRPr b="1" i="0" sz="2000" u="none" cap="none" strike="noStrike">
              <a:solidFill>
                <a:srgbClr val="371570"/>
              </a:solidFill>
              <a:latin typeface="Comfortaa"/>
              <a:ea typeface="Comfortaa"/>
              <a:cs typeface="Comfortaa"/>
              <a:sym typeface="Comfortaa"/>
            </a:endParaRPr>
          </a:p>
        </p:txBody>
      </p:sp>
      <p:sp>
        <p:nvSpPr>
          <p:cNvPr id="40" name="Google Shape;40;p8"/>
          <p:cNvSpPr txBox="1"/>
          <p:nvPr/>
        </p:nvSpPr>
        <p:spPr>
          <a:xfrm>
            <a:off x="389161" y="990166"/>
            <a:ext cx="8365800" cy="3548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fr-FR" sz="2000" u="none" cap="none" strike="noStrike">
                <a:solidFill>
                  <a:srgbClr val="371570"/>
                </a:solidFill>
                <a:latin typeface="Comfortaa"/>
                <a:ea typeface="Comfortaa"/>
                <a:cs typeface="Comfortaa"/>
                <a:sym typeface="Comfortaa"/>
              </a:rPr>
              <a:t>Un APM (</a:t>
            </a:r>
            <a:r>
              <a:rPr b="0" i="0" lang="fr-FR" sz="2000" u="none" cap="none" strike="noStrike">
                <a:solidFill>
                  <a:schemeClr val="hlink"/>
                </a:solidFill>
                <a:uFill>
                  <a:noFill/>
                </a:uFill>
                <a:latin typeface="Comfortaa"/>
                <a:ea typeface="Comfortaa"/>
                <a:cs typeface="Comfortaa"/>
                <a:sym typeface="Comfortaa"/>
                <a:hlinkClick r:id="rId3"/>
              </a:rPr>
              <a:t>Application Performance Management</a:t>
            </a:r>
            <a:r>
              <a:rPr b="0" i="0" lang="fr-FR" sz="2000" u="none" cap="none" strike="noStrike">
                <a:solidFill>
                  <a:srgbClr val="371570"/>
                </a:solidFill>
                <a:latin typeface="Comfortaa"/>
                <a:ea typeface="Comfortaa"/>
                <a:cs typeface="Comfortaa"/>
                <a:sym typeface="Comfortaa"/>
              </a:rPr>
              <a:t>) est un outil permettant le monitoring et la gestion de la performance d’une application.</a:t>
            </a:r>
            <a:endParaRPr b="0" i="0" sz="2000" u="none" cap="none" strike="noStrike">
              <a:solidFill>
                <a:srgbClr val="371570"/>
              </a:solidFill>
              <a:latin typeface="Comfortaa"/>
              <a:ea typeface="Comfortaa"/>
              <a:cs typeface="Comfortaa"/>
              <a:sym typeface="Comfortaa"/>
            </a:endParaRPr>
          </a:p>
          <a:p>
            <a:pPr indent="-184150" lvl="0" marL="285750" marR="0" rtl="0" algn="l">
              <a:lnSpc>
                <a:spcPct val="120000"/>
              </a:lnSpc>
              <a:spcBef>
                <a:spcPts val="0"/>
              </a:spcBef>
              <a:spcAft>
                <a:spcPts val="0"/>
              </a:spcAft>
              <a:buClr>
                <a:srgbClr val="37157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184150" lvl="0" marL="285750" marR="0" rtl="0" algn="l">
              <a:lnSpc>
                <a:spcPct val="120000"/>
              </a:lnSpc>
              <a:spcBef>
                <a:spcPts val="0"/>
              </a:spcBef>
              <a:spcAft>
                <a:spcPts val="0"/>
              </a:spcAft>
              <a:buClr>
                <a:srgbClr val="37157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241300" lvl="0" marL="342900" marR="0" rtl="0" algn="l">
              <a:lnSpc>
                <a:spcPct val="120000"/>
              </a:lnSpc>
              <a:spcBef>
                <a:spcPts val="0"/>
              </a:spcBef>
              <a:spcAft>
                <a:spcPts val="0"/>
              </a:spcAft>
              <a:buClr>
                <a:srgbClr val="00000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241300" lvl="0" marL="342900" marR="0" rtl="0" algn="l">
              <a:lnSpc>
                <a:spcPct val="120000"/>
              </a:lnSpc>
              <a:spcBef>
                <a:spcPts val="0"/>
              </a:spcBef>
              <a:spcAft>
                <a:spcPts val="0"/>
              </a:spcAft>
              <a:buClr>
                <a:srgbClr val="000000"/>
              </a:buClr>
              <a:buSzPts val="1600"/>
              <a:buFont typeface="Arial"/>
              <a:buNone/>
            </a:pPr>
            <a:r>
              <a:t/>
            </a:r>
            <a:endParaRPr b="0" i="0" sz="2000" u="none" cap="none" strike="noStrike">
              <a:solidFill>
                <a:srgbClr val="371570"/>
              </a:solidFill>
              <a:latin typeface="Comfortaa"/>
              <a:ea typeface="Comfortaa"/>
              <a:cs typeface="Comfortaa"/>
              <a:sym typeface="Comfortaa"/>
            </a:endParaRPr>
          </a:p>
        </p:txBody>
      </p:sp>
      <p:pic>
        <p:nvPicPr>
          <p:cNvPr id="41" name="Google Shape;41;p8"/>
          <p:cNvPicPr preferRelativeResize="0"/>
          <p:nvPr/>
        </p:nvPicPr>
        <p:blipFill rotWithShape="1">
          <a:blip r:embed="rId4">
            <a:alphaModFix/>
          </a:blip>
          <a:srcRect b="0" l="0" r="0" t="0"/>
          <a:stretch/>
        </p:blipFill>
        <p:spPr>
          <a:xfrm>
            <a:off x="5650300" y="3571825"/>
            <a:ext cx="2065437" cy="1274875"/>
          </a:xfrm>
          <a:prstGeom prst="rect">
            <a:avLst/>
          </a:prstGeom>
          <a:noFill/>
          <a:ln>
            <a:noFill/>
          </a:ln>
        </p:spPr>
      </p:pic>
      <p:pic>
        <p:nvPicPr>
          <p:cNvPr id="42" name="Google Shape;42;p8"/>
          <p:cNvPicPr preferRelativeResize="0"/>
          <p:nvPr/>
        </p:nvPicPr>
        <p:blipFill rotWithShape="1">
          <a:blip r:embed="rId5">
            <a:alphaModFix/>
          </a:blip>
          <a:srcRect b="0" l="0" r="0" t="0"/>
          <a:stretch/>
        </p:blipFill>
        <p:spPr>
          <a:xfrm>
            <a:off x="1022950" y="3123450"/>
            <a:ext cx="1638900" cy="838625"/>
          </a:xfrm>
          <a:prstGeom prst="rect">
            <a:avLst/>
          </a:prstGeom>
          <a:noFill/>
          <a:ln>
            <a:noFill/>
          </a:ln>
        </p:spPr>
      </p:pic>
      <p:pic>
        <p:nvPicPr>
          <p:cNvPr id="43" name="Google Shape;43;p8"/>
          <p:cNvPicPr preferRelativeResize="0"/>
          <p:nvPr/>
        </p:nvPicPr>
        <p:blipFill rotWithShape="1">
          <a:blip r:embed="rId6">
            <a:alphaModFix/>
          </a:blip>
          <a:srcRect b="0" l="0" r="0" t="0"/>
          <a:stretch/>
        </p:blipFill>
        <p:spPr>
          <a:xfrm>
            <a:off x="7215513" y="1733119"/>
            <a:ext cx="1539427" cy="1457325"/>
          </a:xfrm>
          <a:prstGeom prst="rect">
            <a:avLst/>
          </a:prstGeom>
          <a:noFill/>
          <a:ln>
            <a:noFill/>
          </a:ln>
        </p:spPr>
      </p:pic>
      <p:pic>
        <p:nvPicPr>
          <p:cNvPr id="44" name="Google Shape;44;p8"/>
          <p:cNvPicPr preferRelativeResize="0"/>
          <p:nvPr/>
        </p:nvPicPr>
        <p:blipFill rotWithShape="1">
          <a:blip r:embed="rId7">
            <a:alphaModFix/>
          </a:blip>
          <a:srcRect b="0" l="0" r="0" t="0"/>
          <a:stretch/>
        </p:blipFill>
        <p:spPr>
          <a:xfrm>
            <a:off x="548050" y="2266525"/>
            <a:ext cx="3784350" cy="775800"/>
          </a:xfrm>
          <a:prstGeom prst="rect">
            <a:avLst/>
          </a:prstGeom>
          <a:noFill/>
          <a:ln>
            <a:noFill/>
          </a:ln>
        </p:spPr>
      </p:pic>
      <p:pic>
        <p:nvPicPr>
          <p:cNvPr id="45" name="Google Shape;45;p8"/>
          <p:cNvPicPr preferRelativeResize="0"/>
          <p:nvPr/>
        </p:nvPicPr>
        <p:blipFill rotWithShape="1">
          <a:blip r:embed="rId8">
            <a:alphaModFix/>
          </a:blip>
          <a:srcRect b="0" l="0" r="0" t="0"/>
          <a:stretch/>
        </p:blipFill>
        <p:spPr>
          <a:xfrm>
            <a:off x="5094888" y="2150425"/>
            <a:ext cx="1125425" cy="1125425"/>
          </a:xfrm>
          <a:prstGeom prst="rect">
            <a:avLst/>
          </a:prstGeom>
          <a:noFill/>
          <a:ln>
            <a:noFill/>
          </a:ln>
        </p:spPr>
      </p:pic>
      <p:pic>
        <p:nvPicPr>
          <p:cNvPr id="46" name="Google Shape;46;p8"/>
          <p:cNvPicPr preferRelativeResize="0"/>
          <p:nvPr/>
        </p:nvPicPr>
        <p:blipFill rotWithShape="1">
          <a:blip r:embed="rId9">
            <a:alphaModFix/>
          </a:blip>
          <a:srcRect b="0" l="0" r="0" t="0"/>
          <a:stretch/>
        </p:blipFill>
        <p:spPr>
          <a:xfrm>
            <a:off x="3119800" y="3207788"/>
            <a:ext cx="1638900" cy="163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nvSpPr>
        <p:spPr>
          <a:xfrm>
            <a:off x="605335" y="99508"/>
            <a:ext cx="8365800" cy="4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Introduction : Shift Left</a:t>
            </a:r>
            <a:endParaRPr b="1" i="0" sz="2000" u="none" cap="none" strike="noStrike">
              <a:solidFill>
                <a:srgbClr val="371570"/>
              </a:solidFill>
              <a:latin typeface="Comfortaa"/>
              <a:ea typeface="Comfortaa"/>
              <a:cs typeface="Comfortaa"/>
              <a:sym typeface="Comfortaa"/>
            </a:endParaRPr>
          </a:p>
        </p:txBody>
      </p:sp>
      <p:pic>
        <p:nvPicPr>
          <p:cNvPr id="52" name="Google Shape;52;p9"/>
          <p:cNvPicPr preferRelativeResize="0"/>
          <p:nvPr/>
        </p:nvPicPr>
        <p:blipFill rotWithShape="1">
          <a:blip r:embed="rId3">
            <a:alphaModFix/>
          </a:blip>
          <a:srcRect b="0" l="0" r="0" t="0"/>
          <a:stretch/>
        </p:blipFill>
        <p:spPr>
          <a:xfrm>
            <a:off x="1744463" y="1446350"/>
            <a:ext cx="6112275" cy="3428649"/>
          </a:xfrm>
          <a:prstGeom prst="rect">
            <a:avLst/>
          </a:prstGeom>
          <a:noFill/>
          <a:ln>
            <a:noFill/>
          </a:ln>
        </p:spPr>
      </p:pic>
      <p:sp>
        <p:nvSpPr>
          <p:cNvPr id="53" name="Google Shape;53;p9"/>
          <p:cNvSpPr txBox="1"/>
          <p:nvPr/>
        </p:nvSpPr>
        <p:spPr>
          <a:xfrm>
            <a:off x="466025" y="841423"/>
            <a:ext cx="8365800" cy="26931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fr-FR" sz="2000" u="none" cap="none" strike="noStrike">
                <a:solidFill>
                  <a:srgbClr val="371570"/>
                </a:solidFill>
                <a:latin typeface="Comfortaa"/>
                <a:ea typeface="Comfortaa"/>
                <a:cs typeface="Comfortaa"/>
                <a:sym typeface="Comfortaa"/>
              </a:rPr>
              <a:t>Le principe “ShiftLeft” s’applique aussi à la performance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Glowroot</a:t>
            </a:r>
            <a:endParaRPr b="1" i="0" sz="2000" u="none" cap="none" strike="noStrike">
              <a:solidFill>
                <a:srgbClr val="371570"/>
              </a:solidFill>
              <a:latin typeface="Comfortaa"/>
              <a:ea typeface="Comfortaa"/>
              <a:cs typeface="Comfortaa"/>
              <a:sym typeface="Comfortaa"/>
            </a:endParaRPr>
          </a:p>
        </p:txBody>
      </p:sp>
      <p:pic>
        <p:nvPicPr>
          <p:cNvPr id="59" name="Google Shape;59;p10"/>
          <p:cNvPicPr preferRelativeResize="0"/>
          <p:nvPr/>
        </p:nvPicPr>
        <p:blipFill rotWithShape="1">
          <a:blip r:embed="rId3">
            <a:alphaModFix/>
          </a:blip>
          <a:srcRect b="0" l="0" r="0" t="0"/>
          <a:stretch/>
        </p:blipFill>
        <p:spPr>
          <a:xfrm>
            <a:off x="2089749" y="1636228"/>
            <a:ext cx="5554126" cy="3423876"/>
          </a:xfrm>
          <a:prstGeom prst="rect">
            <a:avLst/>
          </a:prstGeom>
          <a:noFill/>
          <a:ln>
            <a:noFill/>
          </a:ln>
          <a:effectLst>
            <a:outerShdw blurRad="57150" rotWithShape="0" algn="bl" dir="5400000" dist="19050">
              <a:srgbClr val="000000">
                <a:alpha val="49803"/>
              </a:srgbClr>
            </a:outerShdw>
          </a:effectLst>
        </p:spPr>
      </p:pic>
      <p:sp>
        <p:nvSpPr>
          <p:cNvPr id="60" name="Google Shape;60;p10"/>
          <p:cNvSpPr txBox="1"/>
          <p:nvPr/>
        </p:nvSpPr>
        <p:spPr>
          <a:xfrm>
            <a:off x="275025" y="777325"/>
            <a:ext cx="8534100" cy="1968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fr-FR" sz="2000" u="none" cap="none" strike="noStrike">
                <a:solidFill>
                  <a:srgbClr val="371570"/>
                </a:solidFill>
                <a:latin typeface="Comfortaa"/>
                <a:ea typeface="Comfortaa"/>
                <a:cs typeface="Comfortaa"/>
                <a:sym typeface="Comfortaa"/>
              </a:rPr>
              <a:t>Glowroot est un APM pour applications Java, open source, gratuit, ultra simple à installer et à utiliser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Glowroot, sous le capot</a:t>
            </a:r>
            <a:endParaRPr b="1" i="0" sz="2000" u="none" cap="none" strike="noStrike">
              <a:solidFill>
                <a:srgbClr val="371570"/>
              </a:solidFill>
              <a:latin typeface="Comfortaa"/>
              <a:ea typeface="Comfortaa"/>
              <a:cs typeface="Comfortaa"/>
              <a:sym typeface="Comfortaa"/>
            </a:endParaRPr>
          </a:p>
        </p:txBody>
      </p:sp>
      <p:pic>
        <p:nvPicPr>
          <p:cNvPr id="66" name="Google Shape;66;p11"/>
          <p:cNvPicPr preferRelativeResize="0"/>
          <p:nvPr/>
        </p:nvPicPr>
        <p:blipFill rotWithShape="1">
          <a:blip r:embed="rId3">
            <a:alphaModFix/>
          </a:blip>
          <a:srcRect b="0" l="0" r="0" t="0"/>
          <a:stretch/>
        </p:blipFill>
        <p:spPr>
          <a:xfrm>
            <a:off x="0" y="1365521"/>
            <a:ext cx="4414758" cy="2678942"/>
          </a:xfrm>
          <a:prstGeom prst="rect">
            <a:avLst/>
          </a:prstGeom>
          <a:noFill/>
          <a:ln>
            <a:noFill/>
          </a:ln>
        </p:spPr>
      </p:pic>
      <p:pic>
        <p:nvPicPr>
          <p:cNvPr id="67" name="Google Shape;67;p11"/>
          <p:cNvPicPr preferRelativeResize="0"/>
          <p:nvPr/>
        </p:nvPicPr>
        <p:blipFill rotWithShape="1">
          <a:blip r:embed="rId4">
            <a:alphaModFix/>
          </a:blip>
          <a:srcRect b="0" l="0" r="0" t="0"/>
          <a:stretch/>
        </p:blipFill>
        <p:spPr>
          <a:xfrm>
            <a:off x="4461598" y="872196"/>
            <a:ext cx="4509413" cy="1993509"/>
          </a:xfrm>
          <a:prstGeom prst="rect">
            <a:avLst/>
          </a:prstGeom>
          <a:noFill/>
          <a:ln>
            <a:noFill/>
          </a:ln>
        </p:spPr>
      </p:pic>
      <p:pic>
        <p:nvPicPr>
          <p:cNvPr id="68" name="Google Shape;68;p11"/>
          <p:cNvPicPr preferRelativeResize="0"/>
          <p:nvPr/>
        </p:nvPicPr>
        <p:blipFill rotWithShape="1">
          <a:blip r:embed="rId5">
            <a:alphaModFix/>
          </a:blip>
          <a:srcRect b="0" l="0" r="0" t="0"/>
          <a:stretch/>
        </p:blipFill>
        <p:spPr>
          <a:xfrm>
            <a:off x="3552092" y="2966721"/>
            <a:ext cx="3678646" cy="21554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Installation</a:t>
            </a:r>
            <a:endParaRPr b="1" i="0" sz="2000" u="none" cap="none" strike="noStrike">
              <a:solidFill>
                <a:srgbClr val="371570"/>
              </a:solidFill>
              <a:latin typeface="Comfortaa"/>
              <a:ea typeface="Comfortaa"/>
              <a:cs typeface="Comfortaa"/>
              <a:sym typeface="Comfortaa"/>
            </a:endParaRPr>
          </a:p>
        </p:txBody>
      </p:sp>
      <p:sp>
        <p:nvSpPr>
          <p:cNvPr id="74" name="Google Shape;74;p12"/>
          <p:cNvSpPr txBox="1"/>
          <p:nvPr/>
        </p:nvSpPr>
        <p:spPr>
          <a:xfrm>
            <a:off x="389161" y="990166"/>
            <a:ext cx="8365677" cy="354849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fr-FR" sz="2000" u="none" cap="none" strike="noStrike">
                <a:solidFill>
                  <a:srgbClr val="371570"/>
                </a:solidFill>
                <a:latin typeface="Comfortaa"/>
                <a:ea typeface="Comfortaa"/>
                <a:cs typeface="Comfortaa"/>
                <a:sym typeface="Comfortaa"/>
              </a:rPr>
              <a:t>Pour installer Glowroot, en local ou sur un serveur</a:t>
            </a:r>
            <a:endParaRPr b="0" i="0" sz="2000" u="none" cap="none" strike="noStrike">
              <a:solidFill>
                <a:srgbClr val="000000"/>
              </a:solidFill>
              <a:latin typeface="Arial"/>
              <a:ea typeface="Arial"/>
              <a:cs typeface="Arial"/>
              <a:sym typeface="Arial"/>
            </a:endParaRPr>
          </a:p>
          <a:p>
            <a:pPr indent="-150400" lvl="0" marL="252000" marR="0" rtl="0" algn="l">
              <a:lnSpc>
                <a:spcPct val="120000"/>
              </a:lnSpc>
              <a:spcBef>
                <a:spcPts val="0"/>
              </a:spcBef>
              <a:spcAft>
                <a:spcPts val="0"/>
              </a:spcAft>
              <a:buClr>
                <a:srgbClr val="371570"/>
              </a:buClr>
              <a:buSzPts val="1600"/>
              <a:buFont typeface="Arial"/>
              <a:buNone/>
            </a:pPr>
            <a:r>
              <a:t/>
            </a:r>
            <a:endParaRPr b="0" i="0" sz="2000" u="none" cap="none" strike="noStrike">
              <a:solidFill>
                <a:srgbClr val="371570"/>
              </a:solidFill>
              <a:latin typeface="Comfortaa"/>
              <a:ea typeface="Comfortaa"/>
              <a:cs typeface="Comfortaa"/>
              <a:sym typeface="Comfortaa"/>
            </a:endParaRPr>
          </a:p>
          <a:p>
            <a:pPr indent="-252000" lvl="0" marL="252000" marR="0" rtl="0" algn="l">
              <a:lnSpc>
                <a:spcPct val="120000"/>
              </a:lnSpc>
              <a:spcBef>
                <a:spcPts val="0"/>
              </a:spcBef>
              <a:spcAft>
                <a:spcPts val="0"/>
              </a:spcAft>
              <a:buClr>
                <a:srgbClr val="371570"/>
              </a:buClr>
              <a:buSzPts val="2000"/>
              <a:buFont typeface="Arial"/>
              <a:buChar char="•"/>
            </a:pPr>
            <a:r>
              <a:rPr b="0" i="0" lang="fr-FR" sz="2000" u="none" cap="none" strike="noStrike">
                <a:solidFill>
                  <a:srgbClr val="371570"/>
                </a:solidFill>
                <a:latin typeface="Comfortaa"/>
                <a:ea typeface="Comfortaa"/>
                <a:cs typeface="Comfortaa"/>
                <a:sym typeface="Comfortaa"/>
              </a:rPr>
              <a:t>Télécharger le zip de Glowroot (15Mo)</a:t>
            </a:r>
            <a:endParaRPr b="0" i="0" sz="2000" u="none" cap="none" strike="noStrike">
              <a:solidFill>
                <a:srgbClr val="000000"/>
              </a:solidFill>
              <a:latin typeface="Arial"/>
              <a:ea typeface="Arial"/>
              <a:cs typeface="Arial"/>
              <a:sym typeface="Arial"/>
            </a:endParaRPr>
          </a:p>
          <a:p>
            <a:pPr indent="-252000" lvl="0" marL="252000" marR="0" rtl="0" algn="l">
              <a:lnSpc>
                <a:spcPct val="120000"/>
              </a:lnSpc>
              <a:spcBef>
                <a:spcPts val="0"/>
              </a:spcBef>
              <a:spcAft>
                <a:spcPts val="0"/>
              </a:spcAft>
              <a:buClr>
                <a:srgbClr val="371570"/>
              </a:buClr>
              <a:buSzPts val="2000"/>
              <a:buFont typeface="Arial"/>
              <a:buChar char="•"/>
            </a:pPr>
            <a:r>
              <a:rPr b="0" i="0" lang="fr-FR" sz="2000" u="none" cap="none" strike="noStrike">
                <a:solidFill>
                  <a:srgbClr val="371570"/>
                </a:solidFill>
                <a:latin typeface="Comfortaa"/>
                <a:ea typeface="Comfortaa"/>
                <a:cs typeface="Comfortaa"/>
                <a:sym typeface="Comfortaa"/>
              </a:rPr>
              <a:t>Dézipper dans un répertoire</a:t>
            </a:r>
            <a:endParaRPr b="0" i="0" sz="2000" u="none" cap="none" strike="noStrike">
              <a:solidFill>
                <a:srgbClr val="000000"/>
              </a:solidFill>
              <a:latin typeface="Arial"/>
              <a:ea typeface="Arial"/>
              <a:cs typeface="Arial"/>
              <a:sym typeface="Arial"/>
            </a:endParaRPr>
          </a:p>
          <a:p>
            <a:pPr indent="-252000" lvl="0" marL="252000" marR="0" rtl="0" algn="l">
              <a:lnSpc>
                <a:spcPct val="120000"/>
              </a:lnSpc>
              <a:spcBef>
                <a:spcPts val="0"/>
              </a:spcBef>
              <a:spcAft>
                <a:spcPts val="0"/>
              </a:spcAft>
              <a:buClr>
                <a:srgbClr val="371570"/>
              </a:buClr>
              <a:buSzPts val="2000"/>
              <a:buFont typeface="Arial"/>
              <a:buChar char="•"/>
            </a:pPr>
            <a:r>
              <a:rPr b="0" i="0" lang="fr-FR" sz="2000" u="none" cap="none" strike="noStrike">
                <a:solidFill>
                  <a:srgbClr val="371570"/>
                </a:solidFill>
                <a:latin typeface="Comfortaa"/>
                <a:ea typeface="Comfortaa"/>
                <a:cs typeface="Comfortaa"/>
                <a:sym typeface="Comfortaa"/>
              </a:rPr>
              <a:t>Ajouter le Java Agent aux arguments de JVM de l’application à surveiller :</a:t>
            </a:r>
            <a:endParaRPr b="0" i="0" sz="2000" u="none" cap="none" strike="noStrike">
              <a:solidFill>
                <a:srgbClr val="000000"/>
              </a:solidFill>
              <a:latin typeface="Arial"/>
              <a:ea typeface="Arial"/>
              <a:cs typeface="Arial"/>
              <a:sym typeface="Arial"/>
            </a:endParaRPr>
          </a:p>
          <a:p>
            <a:pPr indent="-355600" lvl="1" marL="914400" marR="0" rtl="0" algn="l">
              <a:lnSpc>
                <a:spcPct val="120000"/>
              </a:lnSpc>
              <a:spcBef>
                <a:spcPts val="0"/>
              </a:spcBef>
              <a:spcAft>
                <a:spcPts val="0"/>
              </a:spcAft>
              <a:buClr>
                <a:schemeClr val="accent4"/>
              </a:buClr>
              <a:buSzPts val="2000"/>
              <a:buFont typeface="Arial"/>
              <a:buChar char="○"/>
            </a:pPr>
            <a:r>
              <a:rPr b="0" i="1" lang="fr-FR" sz="2000" u="none" cap="none" strike="noStrike">
                <a:solidFill>
                  <a:schemeClr val="accent4"/>
                </a:solidFill>
                <a:latin typeface="Comfortaa"/>
                <a:ea typeface="Comfortaa"/>
                <a:cs typeface="Comfortaa"/>
                <a:sym typeface="Comfortaa"/>
              </a:rPr>
              <a:t>-javaagent:path/to/glowroot.jar</a:t>
            </a:r>
            <a:endParaRPr b="0" i="0" sz="2000" u="none" cap="none" strike="noStrike">
              <a:solidFill>
                <a:schemeClr val="accent4"/>
              </a:solidFill>
              <a:latin typeface="Arial"/>
              <a:ea typeface="Arial"/>
              <a:cs typeface="Arial"/>
              <a:sym typeface="Arial"/>
            </a:endParaRPr>
          </a:p>
          <a:p>
            <a:pPr indent="0" lvl="0" marL="457200" marR="0" rtl="0" algn="l">
              <a:lnSpc>
                <a:spcPct val="12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51999" lvl="0" marL="251999" marR="0" rtl="0" algn="l">
              <a:lnSpc>
                <a:spcPct val="120000"/>
              </a:lnSpc>
              <a:spcBef>
                <a:spcPts val="0"/>
              </a:spcBef>
              <a:spcAft>
                <a:spcPts val="0"/>
              </a:spcAft>
              <a:buClr>
                <a:srgbClr val="371570"/>
              </a:buClr>
              <a:buSzPts val="2000"/>
              <a:buFont typeface="Arial"/>
              <a:buChar char="•"/>
            </a:pPr>
            <a:r>
              <a:rPr b="0" i="0" lang="fr-FR" sz="2000" u="none" cap="none" strike="noStrike">
                <a:solidFill>
                  <a:srgbClr val="371570"/>
                </a:solidFill>
                <a:latin typeface="Comfortaa"/>
                <a:ea typeface="Comfortaa"/>
                <a:cs typeface="Comfortaa"/>
                <a:sym typeface="Comfortaa"/>
              </a:rPr>
              <a:t>Accéder à </a:t>
            </a:r>
            <a:r>
              <a:rPr b="0" i="0" lang="fr-FR" sz="2000" u="sng" cap="none" strike="noStrike">
                <a:solidFill>
                  <a:schemeClr val="hlink"/>
                </a:solidFill>
                <a:latin typeface="Comfortaa"/>
                <a:ea typeface="Comfortaa"/>
                <a:cs typeface="Comfortaa"/>
                <a:sym typeface="Comfortaa"/>
                <a:hlinkClick r:id="rId3"/>
              </a:rPr>
              <a:t>http://localhost:4000</a:t>
            </a:r>
            <a:r>
              <a:rPr b="0" i="0" lang="fr-FR" sz="2000" u="none" cap="none" strike="noStrike">
                <a:solidFill>
                  <a:srgbClr val="371570"/>
                </a:solidFill>
                <a:latin typeface="Comfortaa"/>
                <a:ea typeface="Comfortaa"/>
                <a:cs typeface="Comfortaa"/>
                <a:sym typeface="Comfortaa"/>
              </a:rPr>
              <a:t> </a:t>
            </a:r>
            <a:endParaRPr b="0" i="0" sz="2000" u="none" cap="none" strike="noStrike">
              <a:solidFill>
                <a:srgbClr val="37157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nvSpPr>
        <p:spPr>
          <a:xfrm>
            <a:off x="605335" y="99508"/>
            <a:ext cx="8365676"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rgbClr val="371570"/>
                </a:solidFill>
                <a:latin typeface="Comfortaa"/>
                <a:ea typeface="Comfortaa"/>
                <a:cs typeface="Comfortaa"/>
                <a:sym typeface="Comfortaa"/>
              </a:rPr>
              <a:t>Démo</a:t>
            </a:r>
            <a:endParaRPr b="1" i="0" sz="2000" u="none" cap="none" strike="noStrike">
              <a:solidFill>
                <a:srgbClr val="371570"/>
              </a:solidFill>
              <a:latin typeface="Comfortaa"/>
              <a:ea typeface="Comfortaa"/>
              <a:cs typeface="Comfortaa"/>
              <a:sym typeface="Comfortaa"/>
            </a:endParaRPr>
          </a:p>
        </p:txBody>
      </p:sp>
      <p:pic>
        <p:nvPicPr>
          <p:cNvPr id="80" name="Google Shape;80;p13"/>
          <p:cNvPicPr preferRelativeResize="0"/>
          <p:nvPr/>
        </p:nvPicPr>
        <p:blipFill rotWithShape="1">
          <a:blip r:embed="rId3">
            <a:alphaModFix/>
          </a:blip>
          <a:srcRect b="0" l="0" r="0" t="0"/>
          <a:stretch/>
        </p:blipFill>
        <p:spPr>
          <a:xfrm>
            <a:off x="2273550" y="757523"/>
            <a:ext cx="4906200" cy="4277400"/>
          </a:xfrm>
          <a:prstGeom prst="roundRect">
            <a:avLst>
              <a:gd fmla="val 5548" name="adj"/>
            </a:avLst>
          </a:prstGeom>
          <a:noFill/>
          <a:ln>
            <a:noFill/>
          </a:ln>
          <a:effectLst>
            <a:outerShdw blurRad="285750" rotWithShape="0" algn="bl" dir="5400000" dist="19050">
              <a:srgbClr val="000000">
                <a:alpha val="49803"/>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eption personnalisé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