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7" r:id="rId7"/>
    <p:sldId id="25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9" r:id="rId16"/>
    <p:sldId id="280" r:id="rId17"/>
    <p:sldId id="278" r:id="rId18"/>
    <p:sldId id="262" r:id="rId19"/>
    <p:sldId id="264" r:id="rId20"/>
    <p:sldId id="265" r:id="rId21"/>
    <p:sldId id="277" r:id="rId22"/>
    <p:sldId id="263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94" y="-15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69633" units="1/cm"/>
          <inkml:channelProperty channel="T" name="resolution" value="1" units="1/dev"/>
        </inkml:channelProperties>
      </inkml:inkSource>
      <inkml:timestamp xml:id="ts0" timeString="2017-12-20T21:42:11.9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F" name="resolution" value="1065.625" units="1/dev"/>
          <inkml:channelProperty channel="T" name="resolution" value="1" units="1/dev"/>
        </inkml:channelProperties>
      </inkml:inkSource>
      <inkml:timestamp xml:id="ts1" timeString="2017-12-20T21:44:47.981"/>
    </inkml:context>
  </inkml:definitions>
  <inkml:traceGroup>
    <inkml:annotationXML>
      <emma:emma xmlns:emma="http://www.w3.org/2003/04/emma" version="1.0">
        <emma:interpretation id="{E0AB3476-7B28-4F59-BCFF-8C4AE271DDFC}" emma:medium="tactile" emma:mode="ink">
          <msink:context xmlns:msink="http://schemas.microsoft.com/ink/2010/main" type="writingRegion" rotatedBoundingBox="17523,7155 23125,6869 23241,9148 17639,9434"/>
        </emma:interpretation>
      </emma:emma>
    </inkml:annotationXML>
    <inkml:traceGroup>
      <inkml:annotationXML>
        <emma:emma xmlns:emma="http://www.w3.org/2003/04/emma" version="1.0">
          <emma:interpretation id="{D0CF46B5-E3DE-4BCE-9D2B-415D52D68E2B}" emma:medium="tactile" emma:mode="ink">
            <msink:context xmlns:msink="http://schemas.microsoft.com/ink/2010/main" type="paragraph" rotatedBoundingBox="17523,7155 23125,6869 23241,9148 17639,94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A136D6-203A-4264-A860-9335922786AE}" emma:medium="tactile" emma:mode="ink">
              <msink:context xmlns:msink="http://schemas.microsoft.com/ink/2010/main" type="line" rotatedBoundingBox="17523,7155 23125,6869 23241,9148 17639,9434"/>
            </emma:interpretation>
          </emma:emma>
        </inkml:annotationXML>
        <inkml:traceGroup>
          <inkml:annotationXML>
            <emma:emma xmlns:emma="http://www.w3.org/2003/04/emma" version="1.0">
              <emma:interpretation id="{682809EB-D700-4F26-BC9D-A2F0CC267E2E}" emma:medium="tactile" emma:mode="ink">
                <msink:context xmlns:msink="http://schemas.microsoft.com/ink/2010/main" type="inkWord" rotatedBoundingBox="17532,7337 17971,7272 18033,7687 17595,775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6826 3246 0,'35'35'47,"-35"0"-47,36 1 15,-36-1 1,35 35-16,-35-34 31,0-1-31,35 0 16,-35 0-16,35 1 15,1-36 32,-1 0-47,-35-36 16,35 1 0,36-106 30,-36 106-30,-35 0 0,35 35-16,-35-36 15,36 36 1</inkml:trace>
        </inkml:traceGroup>
        <inkml:traceGroup>
          <inkml:annotationXML>
            <emma:emma xmlns:emma="http://www.w3.org/2003/04/emma" version="1.0">
              <emma:interpretation id="{A7CB4002-2E68-4FD4-BEE3-157999BF95CE}" emma:medium="tactile" emma:mode="ink">
                <msink:context xmlns:msink="http://schemas.microsoft.com/ink/2010/main" type="inkWord" rotatedBoundingBox="19471,7056 19508,7054 19510,7089 19472,7091"/>
              </emma:interpretation>
            </emma:emma>
          </inkml:annotationXML>
          <inkml:trace contextRef="#ctx0" brushRef="#br0" timeOffset="4555.0016">8802 2964 0,'-36'0'109,"36"35"-93,0-70-16,36 35 47</inkml:trace>
        </inkml:traceGroup>
        <inkml:traceGroup>
          <inkml:annotationXML>
            <emma:emma xmlns:emma="http://www.w3.org/2003/04/emma" version="1.0">
              <emma:interpretation id="{48443E5B-465C-4210-9CC1-5B331EC11DFB}" emma:medium="tactile" emma:mode="ink">
                <msink:context xmlns:msink="http://schemas.microsoft.com/ink/2010/main" type="inkWord" rotatedBoundingBox="21823,6963 23126,6896 23241,9148 21938,9215"/>
              </emma:interpretation>
            </emma:emma>
          </inkml:annotationXML>
          <inkml:trace contextRef="#ctx0" brushRef="#br0" timeOffset="7738.638">11130 3105 0,'0'35'63,"35"-35"-17,0 0-30,1-35-16,34-1 47,-34 36-31,-36 36 15,35-1-16,-35 0 1,35-35-16,36 35 31</inkml:trace>
          <inkml:trace contextRef="#ctx1" brushRef="#br0">11375 5078 512 0,'0'0'0'0,"0"0"0"16,0 0 0 0,0 0 0-16,0 0 0 0,0 38 0 15,0-38 0-15,0 0 0 16,0 0 0 0</inkml:trace>
          <inkml:trace contextRef="#ctx0" brushRef="#br0" timeOffset="7888.6393">11659 3140 0,'35'35'94</inkml:trace>
          <inkml:trace contextRef="#ctx0" brushRef="#br0" timeOffset="8058.6449">11694 2928 0,'106'0'78</inkml:trace>
          <inkml:trace contextRef="#ctx0" brushRef="#br0" timeOffset="8484.419">11941 3034 0,'141'0'94,"1"35"-47,-1-35-32,-71 36-15</inkml:trace>
          <inkml:trace contextRef="#ctx0" brushRef="#br0" timeOffset="8308.6515">12012 3105 0</inkml:trace>
          <inkml:trace contextRef="#ctx0" brushRef="#br0" timeOffset="8288.6505">12082 2822 0,'0'36'47,"0"34"-16,0 107 1,0-36 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69633" units="1/cm"/>
          <inkml:channelProperty channel="T" name="resolution" value="1" units="1/dev"/>
        </inkml:channelProperties>
      </inkml:inkSource>
      <inkml:timestamp xml:id="ts0" timeString="2017-12-20T22:15:51.7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87B18B-8136-4A2E-8288-158479DD1572}" emma:medium="tactile" emma:mode="ink">
          <msink:context xmlns:msink="http://schemas.microsoft.com/ink/2010/main" type="inkDrawing" rotatedBoundingBox="526,9806 1685,10384 1157,11443 -1,10866" semanticType="enclosure" shapeName="Other">
            <msink:destinationLink direction="with" ref="{154244D2-5EE4-4BB2-8D9B-6F01C16C4E34}"/>
            <msink:destinationLink direction="with" ref="{91E987EE-6F4A-4C71-A743-5EB584BDE058}"/>
            <msink:destinationLink direction="to" ref="{4FDD7DEE-910B-4041-A485-DC92B883675C}"/>
          </msink:context>
        </emma:interpretation>
      </emma:emma>
    </inkml:annotationXML>
    <inkml:trace contextRef="#ctx0" brushRef="#br0">1031 131 0,'-70'-71'31,"34"71"-31,1-35 0,0 35 16,0 0-16,-36-35 31,-105 70 1,35 0-17,-36 71-15,36 70 31,70-35 1,36-70-32,35-36 0,0 142 15,35-107-15,-35-35 16,106 71 0,35-35-1,36-1 1,-71-34 15,70-1-31,-70-35 16,70-35-1,-70-36 17,-35 36-17,-71 0-15,0-1 16,-36-140 15,1 141-15,35-1-16,0 1 0,-71 0 15,36-1-15,-35 36 0,34-35 16,1 35 0,-35 0-16,-36 35 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69633" units="1/cm"/>
          <inkml:channelProperty channel="T" name="resolution" value="1" units="1/dev"/>
        </inkml:channelProperties>
      </inkml:inkSource>
      <inkml:timestamp xml:id="ts0" timeString="2017-12-20T22:15:52.5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1E987EE-6F4A-4C71-A743-5EB584BDE058}" emma:medium="tactile" emma:mode="ink">
          <msink:context xmlns:msink="http://schemas.microsoft.com/ink/2010/main" type="inkDrawing" rotatedBoundingBox="-3401,12790 -19,10946 88,11145 -3293,12988" semanticType="callout" shapeName="Other">
            <msink:sourceLink direction="with" ref="{B387B18B-8136-4A2E-8288-158479DD1572}"/>
            <msink:sourceLink direction="with" ref="{9516AC82-658E-43B3-AAD4-9107B140D4CF}"/>
          </msink:context>
        </emma:interpretation>
      </emma:emma>
    </inkml:annotationXML>
    <inkml:trace contextRef="#ctx0" brushRef="#br0">3352 0 0,'-36'0'78,"1"35"-78,0-35 16,-36 36 0,-70 34-1,-35 1-15,-1-36 32,36 36-32,-35-1 15,35 1 1,-36-1-16,36 1 15,-35-1 1,35 36-16,0 0 16,0-71-1,35 36-15,-71 35 16,36-36 0,0 71-1,70-105-15,-105 69 16,0 37 15,35-37-15,0 1 15,105-70-15,1-36 15,70 35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69633" units="1/cm"/>
          <inkml:channelProperty channel="T" name="resolution" value="1" units="1/dev"/>
        </inkml:channelProperties>
      </inkml:inkSource>
      <inkml:timestamp xml:id="ts0" timeString="2017-12-20T22:16:00.8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9B9DF6-49A9-4570-A9A3-8D269B727E8A}" emma:medium="tactile" emma:mode="ink">
          <msink:context xmlns:msink="http://schemas.microsoft.com/ink/2010/main" type="writingRegion" rotatedBoundingBox="-3597,6667 -3491,6667 -3491,7987 -3597,7987"/>
        </emma:interpretation>
      </emma:emma>
    </inkml:annotationXML>
    <inkml:traceGroup>
      <inkml:annotationXML>
        <emma:emma xmlns:emma="http://www.w3.org/2003/04/emma" version="1.0">
          <emma:interpretation id="{93DA7173-DA4A-49F5-8F1A-8B8DF1729FC6}" emma:medium="tactile" emma:mode="ink">
            <msink:context xmlns:msink="http://schemas.microsoft.com/ink/2010/main" type="paragraph" rotatedBoundingBox="-3597,6667 -3491,6667 -3491,7987 -3597,79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C3FC81-AC67-4FAB-83D4-6E4A3A258030}" emma:medium="tactile" emma:mode="ink">
              <msink:context xmlns:msink="http://schemas.microsoft.com/ink/2010/main" type="line" rotatedBoundingBox="-3597,6667 -3491,6667 -3491,7987 -3597,7987"/>
            </emma:interpretation>
          </emma:emma>
        </inkml:annotationXML>
        <inkml:traceGroup>
          <inkml:annotationXML>
            <emma:emma xmlns:emma="http://www.w3.org/2003/04/emma" version="1.0">
              <emma:interpretation id="{80013324-A82E-489B-8B3C-BB35BBA8D89E}" emma:medium="tactile" emma:mode="ink">
                <msink:context xmlns:msink="http://schemas.microsoft.com/ink/2010/main" type="inkWord" rotatedBoundingBox="-3597,6667 -3491,6667 -3491,7987 -3597,7987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}</emma:literal>
                </emma:interpretation>
                <emma:interpretation id="interp3" emma:lang="" emma:confidence="0">
                  <emma:literal>w</emma:literal>
                </emma:interpretation>
                <emma:interpretation id="interp4" emma:lang="" emma:confidence="0">
                  <emma:literal>3</emma:literal>
                </emma:interpretation>
              </emma:one-of>
            </emma:emma>
          </inkml:annotationXML>
          <inkml:trace contextRef="#ctx0" brushRef="#br0">0 1693 0</inkml:trace>
          <inkml:trace contextRef="#ctx0" brushRef="#br0" timeOffset="-300.0094">70 388 0,'36'35'32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69633" units="1/cm"/>
          <inkml:channelProperty channel="T" name="resolution" value="1" units="1/dev"/>
        </inkml:channelProperties>
      </inkml:inkSource>
      <inkml:timestamp xml:id="ts0" timeString="2017-12-20T22:15:47.4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1C79E2-B778-4EDA-8AF3-50ABB8667C2E}" emma:medium="tactile" emma:mode="ink">
          <msink:context xmlns:msink="http://schemas.microsoft.com/ink/2010/main" type="writingRegion" rotatedBoundingBox="-5643,9983 -4832,9983 -4832,10477 -5643,10477"/>
        </emma:interpretation>
      </emma:emma>
    </inkml:annotationXML>
    <inkml:traceGroup>
      <inkml:annotationXML>
        <emma:emma xmlns:emma="http://www.w3.org/2003/04/emma" version="1.0">
          <emma:interpretation id="{C885C668-451C-4298-B55E-D20EBD057AFD}" emma:medium="tactile" emma:mode="ink">
            <msink:context xmlns:msink="http://schemas.microsoft.com/ink/2010/main" type="paragraph" rotatedBoundingBox="-5643,9983 -4832,9983 -4832,10477 -5643,104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881A75-B728-47A7-B434-4FAD109F9B27}" emma:medium="tactile" emma:mode="ink">
              <msink:context xmlns:msink="http://schemas.microsoft.com/ink/2010/main" type="line" rotatedBoundingBox="-5643,9983 -4832,9983 -4832,10477 -5643,10477"/>
            </emma:interpretation>
          </emma:emma>
        </inkml:annotationXML>
        <inkml:traceGroup>
          <inkml:annotationXML>
            <emma:emma xmlns:emma="http://www.w3.org/2003/04/emma" version="1.0">
              <emma:interpretation id="{558366EE-9FB0-41A8-9BDB-D3D14B23260E}" emma:medium="tactile" emma:mode="ink">
                <msink:context xmlns:msink="http://schemas.microsoft.com/ink/2010/main" type="inkWord" rotatedBoundingBox="-5643,9983 -4832,9983 -4832,10477 -5643,10477"/>
              </emma:interpretation>
              <emma:one-of disjunction-type="recognition" id="oneOf0">
                <emma:interpretation id="interp0" emma:lang="" emma:confidence="0">
                  <emma:literal>0</emma:literal>
                </emma:interpretation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D</emma:literal>
                </emma:interpretation>
                <emma:interpretation id="interp4" emma:lang="" emma:confidence="0">
                  <emma:literal>C</emma:literal>
                </emma:interpretation>
              </emma:one-of>
            </emma:emma>
          </inkml:annotationXML>
          <inkml:trace contextRef="#ctx0" brushRef="#br0">-1870 3704 0,'-35'36'31,"-36"69"-31,71-69 16,0-1-16,-35 0 16,0 71-1,35-71 1,105-70 31</inkml:trace>
          <inkml:trace contextRef="#ctx0" brushRef="#br0" timeOffset="930.0297">-1447 3845 0,'-35'0'63,"-35"0"-63,34 36 15,36-1 1,-35 0-16,0 106 31,70-70 1,71-36-17,-36-35 16,-34 0-31,34-35 32,1 0-17,-71-1 1,35-105 15,-35 106-31,-35 0 16,35-1-1,-36 36 1,-140 0 62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69633" units="1/cm"/>
          <inkml:channelProperty channel="T" name="resolution" value="1" units="1/dev"/>
        </inkml:channelProperties>
      </inkml:inkSource>
      <inkml:timestamp xml:id="ts0" timeString="2017-12-20T21:46:43.6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A9AA9F-B0D1-4EFD-9262-E1FD1AA3DAC2}" emma:medium="tactile" emma:mode="ink">
          <msink:context xmlns:msink="http://schemas.microsoft.com/ink/2010/main" type="inkDrawing" rotatedBoundingBox="21197,5068 21572,4927 21590,4974 21215,5114" shapeName="Other"/>
        </emma:interpretation>
      </emma:emma>
    </inkml:annotationXML>
    <inkml:trace contextRef="#ctx0" brushRef="#br0">10530 988 0,'-35'0'16,"70"0"62,0 0-62,1 0-16,-1-35 15,0-1 1,1 36 0,-1-35-1,0 35 1,0 0 15,36 0-15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69633" units="1/cm"/>
          <inkml:channelProperty channel="T" name="resolution" value="1" units="1/dev"/>
        </inkml:channelProperties>
      </inkml:inkSource>
      <inkml:timestamp xml:id="ts0" timeString="2017-12-20T21:46:45.4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45F0B8-03EE-4016-8C1B-5AEC6F4CD81A}" emma:medium="tactile" emma:mode="ink">
          <msink:context xmlns:msink="http://schemas.microsoft.com/ink/2010/main" type="inkDrawing" rotatedBoundingBox="23211,4904 23459,4901 23460,5007 23213,5010" shapeName="Other"/>
        </emma:interpretation>
      </emma:emma>
    </inkml:annotationXML>
    <inkml:trace contextRef="#ctx0" brushRef="#br0">12506 812 0,'0'35'78,"0"0"-78,0 0 47,70-35-15,-34 0-32,-1 0 15,-35-35-15,35 0 31,36 35-15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69633" units="1/cm"/>
          <inkml:channelProperty channel="T" name="resolution" value="1" units="1/dev"/>
        </inkml:channelProperties>
      </inkml:inkSource>
      <inkml:timestamp xml:id="ts0" timeString="2017-12-20T21:48:34.7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C41A8D-1C7C-4C30-8D5E-AF43F9D508A3}" emma:medium="tactile" emma:mode="ink">
          <msink:context xmlns:msink="http://schemas.microsoft.com/ink/2010/main" type="writingRegion" rotatedBoundingBox="22034,16580 22049,16580 22049,16616 22034,16616"/>
        </emma:interpretation>
      </emma:emma>
    </inkml:annotationXML>
    <inkml:traceGroup>
      <inkml:annotationXML>
        <emma:emma xmlns:emma="http://www.w3.org/2003/04/emma" version="1.0">
          <emma:interpretation id="{6BC3882A-2E40-4BA6-9DE3-342D0EEB5C73}" emma:medium="tactile" emma:mode="ink">
            <msink:context xmlns:msink="http://schemas.microsoft.com/ink/2010/main" type="paragraph" rotatedBoundingBox="22034,16580 22049,16580 22049,16616 22034,166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6A27C9-A577-4437-BEDD-1AFE58C7B167}" emma:medium="tactile" emma:mode="ink">
              <msink:context xmlns:msink="http://schemas.microsoft.com/ink/2010/main" type="line" rotatedBoundingBox="22034,16580 22049,16580 22049,16616 22034,16616"/>
            </emma:interpretation>
          </emma:emma>
        </inkml:annotationXML>
        <inkml:traceGroup>
          <inkml:annotationXML>
            <emma:emma xmlns:emma="http://www.w3.org/2003/04/emma" version="1.0">
              <emma:interpretation id="{0E480D53-038A-4BBD-8D5C-E5184FFC43D7}" emma:medium="tactile" emma:mode="ink">
                <msink:context xmlns:msink="http://schemas.microsoft.com/ink/2010/main" type="inkWord" rotatedBoundingBox="22034,16580 22049,16580 22049,16616 22034,16616"/>
              </emma:interpretation>
            </emma:emma>
          </inkml:annotationXML>
          <inkml:trace contextRef="#ctx0" brushRef="#br0">0 0 0,'0'36'265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69633" units="1/cm"/>
          <inkml:channelProperty channel="T" name="resolution" value="1" units="1/dev"/>
        </inkml:channelProperties>
      </inkml:inkSource>
      <inkml:timestamp xml:id="ts0" timeString="2017-12-20T22:01:55.6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9EA7A39-D15F-480E-9E1A-0AFA3733F102}" emma:medium="tactile" emma:mode="ink">
          <msink:context xmlns:msink="http://schemas.microsoft.com/ink/2010/main" type="writingRegion" rotatedBoundingBox="902,5961 917,5961 917,6032 902,6032"/>
        </emma:interpretation>
      </emma:emma>
    </inkml:annotationXML>
    <inkml:traceGroup>
      <inkml:annotationXML>
        <emma:emma xmlns:emma="http://www.w3.org/2003/04/emma" version="1.0">
          <emma:interpretation id="{129A8A01-DDD8-4F2B-BAD6-0B5DC7CF177F}" emma:medium="tactile" emma:mode="ink">
            <msink:context xmlns:msink="http://schemas.microsoft.com/ink/2010/main" type="paragraph" rotatedBoundingBox="902,5961 917,5961 917,6032 902,60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4F8069-CA2E-463F-9B4C-16957B0045A8}" emma:medium="tactile" emma:mode="ink">
              <msink:context xmlns:msink="http://schemas.microsoft.com/ink/2010/main" type="line" rotatedBoundingBox="902,5961 917,5961 917,6032 902,6032"/>
            </emma:interpretation>
          </emma:emma>
        </inkml:annotationXML>
        <inkml:traceGroup>
          <inkml:annotationXML>
            <emma:emma xmlns:emma="http://www.w3.org/2003/04/emma" version="1.0">
              <emma:interpretation id="{DCFA4745-B929-430C-80D5-49C64A41E52E}" emma:medium="tactile" emma:mode="ink">
                <msink:context xmlns:msink="http://schemas.microsoft.com/ink/2010/main" type="inkWord" rotatedBoundingBox="902,5961 917,5961 917,6032 902,6032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•</emma:literal>
                </emma:interpretation>
                <emma:interpretation id="interp2" emma:lang="" emma:confidence="0">
                  <emma:literal>|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I</emma:literal>
                </emma:interpretation>
              </emma:one-of>
            </emma:emma>
          </inkml:annotationXML>
          <inkml:trace contextRef="#ctx0" brushRef="#br0">0 71 0,'0'-35'109,"0"-1"-93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69633" units="1/cm"/>
          <inkml:channelProperty channel="T" name="resolution" value="1" units="1/dev"/>
        </inkml:channelProperties>
      </inkml:inkSource>
      <inkml:timestamp xml:id="ts0" timeString="2017-12-20T22:15:42.9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EAFCAE-F3DE-4A80-8EFD-EE8CE64CE35A}" emma:medium="tactile" emma:mode="ink">
          <msink:context xmlns:msink="http://schemas.microsoft.com/ink/2010/main" type="writingRegion" rotatedBoundingBox="-3079,6261 -3293,13031 -4073,13006 -3859,6236"/>
        </emma:interpretation>
      </emma:emma>
    </inkml:annotationXML>
    <inkml:traceGroup>
      <inkml:annotationXML>
        <emma:emma xmlns:emma="http://www.w3.org/2003/04/emma" version="1.0">
          <emma:interpretation id="{0A7C9FB1-A2C7-40E6-92AD-FE9A2F004BFA}" emma:medium="tactile" emma:mode="ink">
            <msink:context xmlns:msink="http://schemas.microsoft.com/ink/2010/main" type="paragraph" rotatedBoundingBox="-3079,6261 -3293,13031 -4073,13006 -3859,6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D4662A-D604-4BEF-9009-851DF2D49723}" emma:medium="tactile" emma:mode="ink">
              <msink:context xmlns:msink="http://schemas.microsoft.com/ink/2010/main" type="line" rotatedBoundingBox="-3079,6261 -3293,13031 -4073,13006 -3859,6236"/>
            </emma:interpretation>
          </emma:emma>
        </inkml:annotationXML>
        <inkml:traceGroup>
          <inkml:annotationXML>
            <emma:emma xmlns:emma="http://www.w3.org/2003/04/emma" version="1.0">
              <emma:interpretation id="{49AE898E-6A5E-4DD2-AB42-6347DBD3EB78}" emma:medium="tactile" emma:mode="ink">
                <msink:context xmlns:msink="http://schemas.microsoft.com/ink/2010/main" type="inkWord" rotatedBoundingBox="-3079,6261 -3186,9647 -3966,9622 -3859,6236">
                  <msink:destinationLink direction="with" ref="{154244D2-5EE4-4BB2-8D9B-6F01C16C4E34}"/>
                  <msink:destinationLink direction="from" ref="{4FDD7DEE-910B-4041-A485-DC92B883675C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211 176 0,'-141'-176'0,"35"141"0,212 987 15,71-1022-15,-142 34 16,35-34-16,-34 35 15,-36-71 1,0 70-16,-71-140 31,1 106-31,-36-1 32,106 36-32,-36 35 15,1 0-15,-35 0 31</inkml:trace>
          <inkml:trace contextRef="#ctx0" brushRef="#br0" timeOffset="1182.7879">282 1482 0,'-177'0'47,"72"0"-32,69 0 1,-34 35-16,-36 71 31,71-71-31,35 0 0,0 106 32,35-70-17,71 0 1,-71-71-1,106 0 1,-35 0-16,70-36 16,-105-34 15,-36 70-31,-35-36 0,0 1 16,0 0-1,-35-36-15,0 36 16,-106-35-1,-36 34 17,142 1-17,-36 35-15,1 35 16</inkml:trace>
          <inkml:trace contextRef="#ctx0" brushRef="#br0" timeOffset="1806.9738">0 2716 0,'-106'0'16,"-71"36"15,142-1-31,0 0 16,35 106 0,0 0-1,0-105 1,35 34-16,36 1 0,34-1 31,-34-70-31,70 0 16,-35 0-16,70-35 31,-140-35 0,-36 34-31,0 1 0,-71 0 31,36-36-31,0 36 16,-107-36-16,1 71 31,35 0-15</inkml:trace>
        </inkml:traceGroup>
        <inkml:traceGroup>
          <inkml:annotationXML>
            <emma:emma xmlns:emma="http://www.w3.org/2003/04/emma" version="1.0">
              <emma:interpretation id="{9516AC82-658E-43B3-AAD4-9107B140D4CF}" emma:medium="tactile" emma:mode="ink">
                <msink:context xmlns:msink="http://schemas.microsoft.com/ink/2010/main" type="inkWord" rotatedBoundingBox="-3378,10479 -3459,13025 -3928,13011 -3847,10464">
                  <msink:destinationLink direction="with" ref="{91E987EE-6F4A-4C71-A743-5EB584BDE058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466.9954">70 4621 0,'0'142'109,"0"-107"-93,0 0-16,0 71 47,0 70 0,0-140-32</inkml:trace>
          <inkml:trace contextRef="#ctx0" brushRef="#br0" timeOffset="2617">35 5362 0,'-35'106'47,"35"0"0,35-71-47</inkml:trace>
          <inkml:trace contextRef="#ctx0" brushRef="#br0" timeOffset="2146.9839">141 4198 0,'35'35'62</inkml:trace>
          <inkml:trace contextRef="#ctx0" brushRef="#br0" timeOffset="3490.4582">70 6209 0,'-35'-35'0,"0"35"16,-107 0 15,107 0-31,0 35 16,0-35-1,-36 106 1,71-71 0,0 71-1,35 35 1,1-70 15,-1-36-31,35 0 16,-34-35-1,140 0 32,-141 0-31,-35-35-16,36-36 15,-36 36 1,0-141 15,0 35 1,0-36-1,0 142-16,-36 35 1,36-35-16,-35-1 0,0-34 31,0 70-31,-1 0 32,-34 0 14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69633" units="1/cm"/>
          <inkml:channelProperty channel="T" name="resolution" value="1" units="1/dev"/>
        </inkml:channelProperties>
      </inkml:inkSource>
      <inkml:timestamp xml:id="ts0" timeString="2017-12-20T22:15:50.2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4B2814-A736-4551-9451-141132D6D290}" emma:medium="tactile" emma:mode="ink">
          <msink:context xmlns:msink="http://schemas.microsoft.com/ink/2010/main" type="inkDrawing" rotatedBoundingBox="-2926,8208 124,9589 51,9749 -2998,8368" semanticType="underline" shapeName="Other"/>
        </emma:interpretation>
      </emma:emma>
    </inkml:annotationXML>
    <inkml:trace contextRef="#ctx0" brushRef="#br0">0 0 0,'35'0'31,"71"35"1,35 36-32,0-36 15,0 36 1,0-1-16,36 1 15,-36-1 1,35 1 0,-35-1-16,36 1 0,-36-36 15,35 36 1,-35-1-16,0 1 16,1-1-16,-1-34 0,0 70 31,0-36-31,35 1 31,1 34-15,-142-105-1,-70 0 1,-142 0 0,71 0-1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69633" units="1/cm"/>
          <inkml:channelProperty channel="T" name="resolution" value="1" units="1/dev"/>
        </inkml:channelProperties>
      </inkml:inkSource>
      <inkml:timestamp xml:id="ts0" timeString="2017-12-20T22:15:49.6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DD7DEE-910B-4041-A485-DC92B883675C}" emma:medium="tactile" emma:mode="ink">
          <msink:context xmlns:msink="http://schemas.microsoft.com/ink/2010/main" type="inkDrawing" rotatedBoundingBox="-2959,6757 1593,10355 1163,10900 -3389,7302" semanticType="callout" shapeName="Other">
            <msink:sourceLink direction="to" ref="{B387B18B-8136-4A2E-8288-158479DD1572}"/>
            <msink:sourceLink direction="from" ref="{49AE898E-6A5E-4DD2-AB42-6347DBD3EB78}"/>
          </msink:context>
        </emma:interpretation>
      </emma:emma>
    </inkml:annotationXML>
    <inkml:trace contextRef="#ctx0" brushRef="#br0">0 0 0,'177'106'78,"-1"35"-62,-35 0-1,36-35 1,-1 0-1,-35 35 1,36-35-16,-36 0 31,0 35-31,35 0 16,1-35 0,-36 35-16,35 0 15,-70-35-15,70 35 31,1 0-31,-1-35 0,-35 35 32,0-35-32,36 35 15,-107-106-15,107 106 16,-71-35 31,-142-141-16,-34 0-31</inkml:trace>
    <inkml:trace contextRef="#ctx0" brushRef="#br0" timeOffset="17722.6004">3916 3281 0,'0'35'78,"36"1"-47,-36-1-15,35 0 0,-35 0-1,0 1-15,35-36 0,-35 35 32,35 0-32,-35 1 15,0-1 1,36 0-1,-36 0 1,0 107 31,35-72-31,0 71 62,-35-106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69633" units="1/cm"/>
          <inkml:channelProperty channel="T" name="resolution" value="1" units="1/dev"/>
        </inkml:channelProperties>
      </inkml:inkSource>
      <inkml:timestamp xml:id="ts0" timeString="2017-12-20T22:15:50.6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54244D2-5EE4-4BB2-8D9B-6F01C16C4E34}" emma:medium="tactile" emma:mode="ink">
          <msink:context xmlns:msink="http://schemas.microsoft.com/ink/2010/main" type="inkDrawing" rotatedBoundingBox="-3406,9420 -290,10110 -316,10230 -3433,9540" semanticType="callout" shapeName="Other">
            <msink:sourceLink direction="with" ref="{B387B18B-8136-4A2E-8288-158479DD1572}"/>
            <msink:sourceLink direction="with" ref="{49AE898E-6A5E-4DD2-AB42-6347DBD3EB78}"/>
          </msink:context>
        </emma:interpretation>
      </emma:emma>
    </inkml:annotationXML>
    <inkml:trace contextRef="#ctx0" brushRef="#br0">0 0 0,'35'0'47,"106"36"-31,1-1-16,34-35 15,-35 35 1,0-35-16,0 35 15,0 1-15,1-1 16,34 0 0,0 1-16,1-1 0,-1 0 15,-35 0 1,36 1-16,-1-1 16,-35 0-16,0 1 15,0 34 1,36 1-16,-142-71 15,36 70 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1B5-9E0E-4CFA-836B-80669CA3316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B171-8C50-491B-9EEA-70061D65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1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1B5-9E0E-4CFA-836B-80669CA3316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B171-8C50-491B-9EEA-70061D65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1B5-9E0E-4CFA-836B-80669CA3316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B171-8C50-491B-9EEA-70061D65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1B5-9E0E-4CFA-836B-80669CA3316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B171-8C50-491B-9EEA-70061D65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1B5-9E0E-4CFA-836B-80669CA3316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B171-8C50-491B-9EEA-70061D65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1B5-9E0E-4CFA-836B-80669CA3316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B171-8C50-491B-9EEA-70061D65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1B5-9E0E-4CFA-836B-80669CA3316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B171-8C50-491B-9EEA-70061D65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1B5-9E0E-4CFA-836B-80669CA3316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B171-8C50-491B-9EEA-70061D65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6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1B5-9E0E-4CFA-836B-80669CA3316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B171-8C50-491B-9EEA-70061D65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1B5-9E0E-4CFA-836B-80669CA3316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B171-8C50-491B-9EEA-70061D65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C1B5-9E0E-4CFA-836B-80669CA3316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B171-8C50-491B-9EEA-70061D65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4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AC1B5-9E0E-4CFA-836B-80669CA3316A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B171-8C50-491B-9EEA-70061D654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54.emf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56.png"/><Relationship Id="rId12" Type="http://schemas.openxmlformats.org/officeDocument/2006/relationships/image" Target="../media/image3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39.png"/><Relationship Id="rId18" Type="http://schemas.openxmlformats.org/officeDocument/2006/relationships/image" Target="../media/image58.emf"/><Relationship Id="rId26" Type="http://schemas.openxmlformats.org/officeDocument/2006/relationships/image" Target="../media/image62.emf"/><Relationship Id="rId3" Type="http://schemas.openxmlformats.org/officeDocument/2006/relationships/image" Target="../media/image56.jpg"/><Relationship Id="rId21" Type="http://schemas.openxmlformats.org/officeDocument/2006/relationships/customXml" Target="../ink/ink9.xm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57.png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24" Type="http://schemas.openxmlformats.org/officeDocument/2006/relationships/image" Target="../media/image61.emf"/><Relationship Id="rId5" Type="http://schemas.openxmlformats.org/officeDocument/2006/relationships/image" Target="../media/image32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63.emf"/><Relationship Id="rId10" Type="http://schemas.openxmlformats.org/officeDocument/2006/relationships/image" Target="../media/image36.png"/><Relationship Id="rId19" Type="http://schemas.openxmlformats.org/officeDocument/2006/relationships/customXml" Target="../ink/ink8.xml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40.png"/><Relationship Id="rId22" Type="http://schemas.openxmlformats.org/officeDocument/2006/relationships/image" Target="../media/image60.emf"/><Relationship Id="rId27" Type="http://schemas.openxmlformats.org/officeDocument/2006/relationships/customXml" Target="../ink/ink12.xml"/><Relationship Id="rId30" Type="http://schemas.openxmlformats.org/officeDocument/2006/relationships/image" Target="../media/image6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39.png"/><Relationship Id="rId3" Type="http://schemas.openxmlformats.org/officeDocument/2006/relationships/image" Target="../media/image65.jp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39.png"/><Relationship Id="rId3" Type="http://schemas.openxmlformats.org/officeDocument/2006/relationships/image" Target="../media/image63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image" Target="../media/image66.jp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65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.png"/><Relationship Id="rId18" Type="http://schemas.openxmlformats.org/officeDocument/2006/relationships/customXml" Target="../ink/ink3.xml"/><Relationship Id="rId3" Type="http://schemas.openxmlformats.org/officeDocument/2006/relationships/image" Target="../media/image31.png"/><Relationship Id="rId21" Type="http://schemas.openxmlformats.org/officeDocument/2006/relationships/image" Target="../media/image34.emf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17" Type="http://schemas.openxmlformats.org/officeDocument/2006/relationships/image" Target="../media/image32.emf"/><Relationship Id="rId2" Type="http://schemas.openxmlformats.org/officeDocument/2006/relationships/image" Target="../media/image41.png"/><Relationship Id="rId16" Type="http://schemas.openxmlformats.org/officeDocument/2006/relationships/customXml" Target="../ink/ink2.xml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31.emf"/><Relationship Id="rId10" Type="http://schemas.openxmlformats.org/officeDocument/2006/relationships/image" Target="../media/image37.png"/><Relationship Id="rId19" Type="http://schemas.openxmlformats.org/officeDocument/2006/relationships/image" Target="../media/image33.emf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33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Quick Summary of Spike-based Error-</a:t>
            </a:r>
            <a:r>
              <a:rPr lang="en-US" dirty="0" err="1" smtClean="0"/>
              <a:t>Backprop</a:t>
            </a:r>
            <a:r>
              <a:rPr lang="en-US" dirty="0" smtClean="0"/>
              <a:t> for Deep SNN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Yingyezhe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08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do </a:t>
            </a:r>
            <a:r>
              <a:rPr lang="en-US" dirty="0" err="1"/>
              <a:t>backprop</a:t>
            </a:r>
            <a:r>
              <a:rPr lang="en-US" dirty="0"/>
              <a:t> in SNN?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3889"/>
                <a:ext cx="8229600" cy="550171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900" dirty="0" smtClean="0"/>
                  <a:t>Hidden layer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5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500" i="1">
                        <a:latin typeface="Cambria Math"/>
                      </a:rPr>
                      <m:t>=</m:t>
                    </m:r>
                    <m:r>
                      <a:rPr lang="en-US" sz="25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sz="25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5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5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sup>
                          <m:e>
                            <m:sSubSup>
                              <m:sSub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5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2500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5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5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25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500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sz="2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5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5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sup>
                          <m:e>
                            <m:sSubSup>
                              <m:sSub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5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2500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25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500" i="1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5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5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5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25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5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5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500" i="1">
                            <a:latin typeface="Cambria Math"/>
                          </a:rPr>
                          <m:t>𝑖</m:t>
                        </m:r>
                        <m:r>
                          <a:rPr lang="en-US" sz="25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500" i="1">
                            <a:latin typeface="Cambria Math"/>
                          </a:rPr>
                          <m:t>𝑖</m:t>
                        </m:r>
                        <m:r>
                          <a:rPr lang="en-US" sz="25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r>
                          <a:rPr lang="en-US" sz="25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500" b="0" i="1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r>
                          <a:rPr lang="en-US" sz="25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500" i="1" dirty="0" smtClean="0">
                    <a:latin typeface="Cambria Math"/>
                  </a:rPr>
                  <a:t> (we do not need to know the exact f from to compute </a:t>
                </a:r>
                <a:r>
                  <a:rPr lang="en-US" sz="2500" i="1" dirty="0" err="1" smtClean="0">
                    <a:latin typeface="Cambria Math"/>
                  </a:rPr>
                  <a:t>a^k_j</a:t>
                </a:r>
                <a:r>
                  <a:rPr lang="en-US" sz="2500" i="1" dirty="0" smtClean="0">
                    <a:latin typeface="Cambria Math"/>
                  </a:rPr>
                  <a:t>, we only know the derivative of f later)</a:t>
                </a:r>
                <a:endParaRPr lang="en-US" sz="25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  <m:r>
                          <a:rPr lang="en-US" sz="2600" i="1">
                            <a:latin typeface="Cambria Math"/>
                          </a:rPr>
                          <m:t>|</m:t>
                        </m:r>
                        <m:r>
                          <a:rPr lang="en-US" sz="26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sz="26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𝜕</m:t>
                        </m:r>
                        <m:r>
                          <a:rPr lang="en-US" sz="25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25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2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𝜕</m:t>
                        </m:r>
                        <m:r>
                          <a:rPr lang="en-US" sz="25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25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25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en-US" sz="25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endParaRPr lang="en-US" sz="2500" dirty="0"/>
              </a:p>
              <a:p>
                <a:r>
                  <a:rPr lang="en-US" sz="2900" dirty="0" smtClean="0"/>
                  <a:t>The </a:t>
                </a:r>
                <a:r>
                  <a:rPr lang="en-US" sz="2900" dirty="0"/>
                  <a:t>first term 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5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𝜕</m:t>
                        </m:r>
                        <m:r>
                          <a:rPr lang="en-US" sz="25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25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25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i="1">
                            <a:latin typeface="Cambria Math"/>
                          </a:rPr>
                          <m:t>𝑙</m:t>
                        </m:r>
                        <m:r>
                          <a:rPr lang="en-US" sz="25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sup>
                      <m:e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500" i="1">
                                <a:latin typeface="Cambria Math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5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500" i="1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25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500" i="1">
                                    <a:latin typeface="Cambria Math"/>
                                  </a:rPr>
                                  <m:t>+1</m:t>
                                </m:r>
                              </m:sup>
                            </m:sSubSup>
                          </m:den>
                        </m:f>
                      </m:e>
                    </m:nary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a:rPr lang="en-US" sz="25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endParaRPr lang="en-US" sz="25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𝜕</m:t>
                        </m:r>
                        <m:r>
                          <a:rPr lang="en-US" sz="25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25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</m:den>
                    </m:f>
                    <m:r>
                      <a:rPr lang="en-US" sz="25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sz="2500" i="1">
                            <a:latin typeface="Cambria Math"/>
                          </a:rPr>
                          <m:t>𝑘</m:t>
                        </m:r>
                        <m:r>
                          <a:rPr lang="en-US" sz="2500" i="1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endParaRPr lang="en-US" sz="25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sz="2500" i="1">
                            <a:latin typeface="Cambria Math"/>
                          </a:rPr>
                          <m:t>𝑘</m:t>
                        </m:r>
                        <m:r>
                          <a:rPr lang="en-US" sz="25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25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500" i="1">
                            <a:latin typeface="Cambria Math"/>
                          </a:rPr>
                          <m:t>𝑗</m:t>
                        </m:r>
                        <m:r>
                          <a:rPr lang="en-US" sz="25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𝑗𝑙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5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</m:e>
                    </m:nary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500" i="1">
                            <a:latin typeface="Cambria Math"/>
                          </a:rPr>
                          <m:t>𝑗</m:t>
                        </m:r>
                        <m:r>
                          <a:rPr lang="en-US" sz="25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𝑗𝑙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  <m:r>
                          <a:rPr lang="en-US" sz="25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500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500" b="0" i="1" smtClean="0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500" i="1">
                            <a:latin typeface="Cambria Math"/>
                          </a:rPr>
                          <m:t>𝑗</m:t>
                        </m:r>
                        <m:r>
                          <a:rPr lang="en-US" sz="25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𝑗𝑙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  <m:r>
                          <a:rPr lang="en-US" sz="25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sz="2500" b="0" i="1" smtClean="0"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5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500" b="0" i="1" smtClean="0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2500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sz="25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6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6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26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𝑗𝑙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latin typeface="Cambria Math"/>
                          </a:rPr>
                          <m:t>+1</m:t>
                        </m:r>
                      </m:sup>
                    </m:sSubSup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</m:d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𝑗𝑙</m:t>
                            </m:r>
                          </m:sub>
                          <m:sup>
                            <m:r>
                              <a:rPr lang="en-US" sz="26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r>
                          <a:rPr lang="en-US" sz="26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den>
                    </m:f>
                  </m:oMath>
                </a14:m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40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𝑙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𝑗𝑙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sup>
                    </m:sSub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𝑙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𝑗𝑙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′(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500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3889"/>
                <a:ext cx="8229600" cy="5501711"/>
              </a:xfrm>
              <a:blipFill>
                <a:blip r:embed="rId2"/>
                <a:stretch>
                  <a:fillRect l="-444" t="-1440" b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5740591" y="2430854"/>
            <a:ext cx="2622158" cy="2213573"/>
            <a:chOff x="6080245" y="3886200"/>
            <a:chExt cx="2622158" cy="2213573"/>
          </a:xfrm>
        </p:grpSpPr>
        <p:grpSp>
          <p:nvGrpSpPr>
            <p:cNvPr id="38" name="Group 37"/>
            <p:cNvGrpSpPr/>
            <p:nvPr/>
          </p:nvGrpSpPr>
          <p:grpSpPr>
            <a:xfrm>
              <a:off x="6080245" y="3886200"/>
              <a:ext cx="2622158" cy="1534714"/>
              <a:chOff x="6080245" y="3886200"/>
              <a:chExt cx="2622158" cy="153471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6080245" y="3886200"/>
                <a:ext cx="2622158" cy="1534714"/>
                <a:chOff x="6050264" y="1837884"/>
                <a:chExt cx="2622158" cy="1534714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6050264" y="1837884"/>
                  <a:ext cx="2622158" cy="1534714"/>
                  <a:chOff x="3831628" y="4310600"/>
                  <a:chExt cx="2622158" cy="1534714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410200" y="5313049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>
                    <a:endCxn id="84" idx="2"/>
                  </p:cNvCxnSpPr>
                  <p:nvPr/>
                </p:nvCxnSpPr>
                <p:spPr>
                  <a:xfrm>
                    <a:off x="4273550" y="5098737"/>
                    <a:ext cx="1136650" cy="3571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/>
                  <p:cNvCxnSpPr>
                    <a:stCxn id="84" idx="6"/>
                  </p:cNvCxnSpPr>
                  <p:nvPr/>
                </p:nvCxnSpPr>
                <p:spPr>
                  <a:xfrm>
                    <a:off x="5684045" y="5455924"/>
                    <a:ext cx="76974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Freeform 86"/>
                  <p:cNvSpPr/>
                  <p:nvPr/>
                </p:nvSpPr>
                <p:spPr>
                  <a:xfrm>
                    <a:off x="5288233" y="5083251"/>
                    <a:ext cx="91470" cy="762063"/>
                  </a:xfrm>
                  <a:custGeom>
                    <a:avLst/>
                    <a:gdLst>
                      <a:gd name="connsiteX0" fmla="*/ 335341 w 335341"/>
                      <a:gd name="connsiteY0" fmla="*/ 0 h 876300"/>
                      <a:gd name="connsiteX1" fmla="*/ 61 w 335341"/>
                      <a:gd name="connsiteY1" fmla="*/ 457200 h 876300"/>
                      <a:gd name="connsiteX2" fmla="*/ 304861 w 335341"/>
                      <a:gd name="connsiteY2" fmla="*/ 845820 h 876300"/>
                      <a:gd name="connsiteX3" fmla="*/ 304861 w 335341"/>
                      <a:gd name="connsiteY3" fmla="*/ 845820 h 876300"/>
                      <a:gd name="connsiteX4" fmla="*/ 327721 w 335341"/>
                      <a:gd name="connsiteY4" fmla="*/ 876300 h 87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5341" h="876300">
                        <a:moveTo>
                          <a:pt x="335341" y="0"/>
                        </a:moveTo>
                        <a:cubicBezTo>
                          <a:pt x="170241" y="158115"/>
                          <a:pt x="5141" y="316230"/>
                          <a:pt x="61" y="457200"/>
                        </a:cubicBezTo>
                        <a:cubicBezTo>
                          <a:pt x="-5019" y="598170"/>
                          <a:pt x="304861" y="845820"/>
                          <a:pt x="304861" y="845820"/>
                        </a:cubicBezTo>
                        <a:lnTo>
                          <a:pt x="304861" y="845820"/>
                        </a:lnTo>
                        <a:lnTo>
                          <a:pt x="327721" y="8763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87"/>
                      <p:cNvSpPr txBox="1"/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r="-6383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r="-16071"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0" name="Oval 89"/>
                  <p:cNvSpPr/>
                  <p:nvPr/>
                </p:nvSpPr>
                <p:spPr>
                  <a:xfrm>
                    <a:off x="4147109" y="4940376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TextBox 90"/>
                      <p:cNvSpPr txBox="1"/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/>
                      <p:cNvSpPr txBox="1"/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l="-7500" r="-17500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3" name="Straight Arrow Connector 92"/>
                  <p:cNvCxnSpPr/>
                  <p:nvPr/>
                </p:nvCxnSpPr>
                <p:spPr>
                  <a:xfrm flipH="1">
                    <a:off x="5684046" y="5342445"/>
                    <a:ext cx="62171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TextBox 93"/>
                      <p:cNvSpPr txBox="1"/>
                      <p:nvPr/>
                    </p:nvSpPr>
                    <p:spPr>
                      <a:xfrm>
                        <a:off x="5218983" y="4310600"/>
                        <a:ext cx="379719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18983" y="4310600"/>
                        <a:ext cx="379719" cy="374270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TextBox 95"/>
                      <p:cNvSpPr txBox="1"/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72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101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6172200" y="5029200"/>
              <a:ext cx="829661" cy="195320"/>
              <a:chOff x="6256939" y="4870199"/>
              <a:chExt cx="829661" cy="195320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V="1">
                <a:off x="674916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6395726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7696200" y="5436879"/>
              <a:ext cx="829661" cy="195320"/>
              <a:chOff x="6256939" y="4870199"/>
              <a:chExt cx="829661" cy="195320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663793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485539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1494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6994430" y="5271309"/>
              <a:ext cx="663029" cy="32513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330140" y="2146140"/>
              <a:ext cx="360" cy="25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8260" y="2134260"/>
                <a:ext cx="2412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do </a:t>
            </a:r>
            <a:r>
              <a:rPr lang="en-US" dirty="0" err="1"/>
              <a:t>backprop</a:t>
            </a:r>
            <a:r>
              <a:rPr lang="en-US" dirty="0"/>
              <a:t> in SNN?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3889"/>
                <a:ext cx="8229600" cy="326909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Second term :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sz="1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sz="18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r>
                  <a:rPr lang="en-US" sz="2000" dirty="0"/>
                  <a:t>The </a:t>
                </a:r>
                <a:r>
                  <a:rPr lang="en-US" sz="2000" dirty="0" smtClean="0"/>
                  <a:t>derivative for hidden layer: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𝜕</m:t>
                        </m:r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/>
                          </a:rPr>
                          <m:t>𝑙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𝑗𝑙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𝑓</m:t>
                    </m:r>
                    <m:r>
                      <a:rPr lang="en-US" sz="1800" i="1">
                        <a:latin typeface="Cambria Math"/>
                      </a:rPr>
                      <m:t>′(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3889"/>
                <a:ext cx="8229600" cy="3269093"/>
              </a:xfrm>
              <a:blipFill rotWithShape="1">
                <a:blip r:embed="rId2"/>
                <a:stretch>
                  <a:fillRect l="-593" t="-931" b="-5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5288957" y="3868696"/>
            <a:ext cx="2622158" cy="2213573"/>
            <a:chOff x="6080245" y="3886200"/>
            <a:chExt cx="2622158" cy="2213573"/>
          </a:xfrm>
        </p:grpSpPr>
        <p:grpSp>
          <p:nvGrpSpPr>
            <p:cNvPr id="38" name="Group 37"/>
            <p:cNvGrpSpPr/>
            <p:nvPr/>
          </p:nvGrpSpPr>
          <p:grpSpPr>
            <a:xfrm>
              <a:off x="6080245" y="3886200"/>
              <a:ext cx="2622158" cy="1534714"/>
              <a:chOff x="6080245" y="3886200"/>
              <a:chExt cx="2622158" cy="153471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6080245" y="3886200"/>
                <a:ext cx="2622158" cy="1534714"/>
                <a:chOff x="6050264" y="1837884"/>
                <a:chExt cx="2622158" cy="1534714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6050264" y="1837884"/>
                  <a:ext cx="2622158" cy="1534714"/>
                  <a:chOff x="3831628" y="4310600"/>
                  <a:chExt cx="2622158" cy="1534714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410200" y="5313049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>
                    <a:endCxn id="84" idx="2"/>
                  </p:cNvCxnSpPr>
                  <p:nvPr/>
                </p:nvCxnSpPr>
                <p:spPr>
                  <a:xfrm>
                    <a:off x="4273550" y="5098737"/>
                    <a:ext cx="1136650" cy="3571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/>
                  <p:cNvCxnSpPr>
                    <a:stCxn id="84" idx="6"/>
                  </p:cNvCxnSpPr>
                  <p:nvPr/>
                </p:nvCxnSpPr>
                <p:spPr>
                  <a:xfrm>
                    <a:off x="5684045" y="5455924"/>
                    <a:ext cx="76974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Freeform 86"/>
                  <p:cNvSpPr/>
                  <p:nvPr/>
                </p:nvSpPr>
                <p:spPr>
                  <a:xfrm>
                    <a:off x="5288233" y="5083251"/>
                    <a:ext cx="91470" cy="762063"/>
                  </a:xfrm>
                  <a:custGeom>
                    <a:avLst/>
                    <a:gdLst>
                      <a:gd name="connsiteX0" fmla="*/ 335341 w 335341"/>
                      <a:gd name="connsiteY0" fmla="*/ 0 h 876300"/>
                      <a:gd name="connsiteX1" fmla="*/ 61 w 335341"/>
                      <a:gd name="connsiteY1" fmla="*/ 457200 h 876300"/>
                      <a:gd name="connsiteX2" fmla="*/ 304861 w 335341"/>
                      <a:gd name="connsiteY2" fmla="*/ 845820 h 876300"/>
                      <a:gd name="connsiteX3" fmla="*/ 304861 w 335341"/>
                      <a:gd name="connsiteY3" fmla="*/ 845820 h 876300"/>
                      <a:gd name="connsiteX4" fmla="*/ 327721 w 335341"/>
                      <a:gd name="connsiteY4" fmla="*/ 876300 h 87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5341" h="876300">
                        <a:moveTo>
                          <a:pt x="335341" y="0"/>
                        </a:moveTo>
                        <a:cubicBezTo>
                          <a:pt x="170241" y="158115"/>
                          <a:pt x="5141" y="316230"/>
                          <a:pt x="61" y="457200"/>
                        </a:cubicBezTo>
                        <a:cubicBezTo>
                          <a:pt x="-5019" y="598170"/>
                          <a:pt x="304861" y="845820"/>
                          <a:pt x="304861" y="845820"/>
                        </a:cubicBezTo>
                        <a:lnTo>
                          <a:pt x="304861" y="845820"/>
                        </a:lnTo>
                        <a:lnTo>
                          <a:pt x="327721" y="8763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87"/>
                      <p:cNvSpPr txBox="1"/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r="-6383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r="-16071"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0" name="Oval 89"/>
                  <p:cNvSpPr/>
                  <p:nvPr/>
                </p:nvSpPr>
                <p:spPr>
                  <a:xfrm>
                    <a:off x="4147109" y="4940376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TextBox 90"/>
                      <p:cNvSpPr txBox="1"/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/>
                      <p:cNvSpPr txBox="1"/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l="-7500" r="-17500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3" name="Straight Arrow Connector 92"/>
                  <p:cNvCxnSpPr/>
                  <p:nvPr/>
                </p:nvCxnSpPr>
                <p:spPr>
                  <a:xfrm flipH="1">
                    <a:off x="5684046" y="5342445"/>
                    <a:ext cx="62171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TextBox 93"/>
                      <p:cNvSpPr txBox="1"/>
                      <p:nvPr/>
                    </p:nvSpPr>
                    <p:spPr>
                      <a:xfrm>
                        <a:off x="5218983" y="4310600"/>
                        <a:ext cx="379719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18983" y="4310600"/>
                        <a:ext cx="379719" cy="374270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TextBox 95"/>
                      <p:cNvSpPr txBox="1"/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72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101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6172200" y="5029200"/>
              <a:ext cx="829661" cy="195320"/>
              <a:chOff x="6256939" y="4870199"/>
              <a:chExt cx="829661" cy="195320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V="1">
                <a:off x="674916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6395726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7696200" y="5436879"/>
              <a:ext cx="829661" cy="195320"/>
              <a:chOff x="6256939" y="4870199"/>
              <a:chExt cx="829661" cy="195320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663793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485539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1494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6994430" y="5271309"/>
              <a:ext cx="663029" cy="32513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ounded Rectangle 35"/>
          <p:cNvSpPr/>
          <p:nvPr/>
        </p:nvSpPr>
        <p:spPr>
          <a:xfrm>
            <a:off x="3429000" y="3505200"/>
            <a:ext cx="2282379" cy="533400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4" idx="1"/>
            <a:endCxn id="36" idx="3"/>
          </p:cNvCxnSpPr>
          <p:nvPr/>
        </p:nvCxnSpPr>
        <p:spPr>
          <a:xfrm flipH="1">
            <a:off x="5711379" y="3320769"/>
            <a:ext cx="587825" cy="45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99204" y="3151492"/>
            <a:ext cx="2787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Back-propagated error in SNN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0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do </a:t>
            </a:r>
            <a:r>
              <a:rPr lang="en-US" dirty="0" err="1"/>
              <a:t>backprop</a:t>
            </a:r>
            <a:r>
              <a:rPr lang="en-US" dirty="0"/>
              <a:t> in SNN?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3890"/>
                <a:ext cx="8229600" cy="3526332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Estimate the derivative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 smtClean="0"/>
                  <a:t> (define the f first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 smtClean="0"/>
                  <a:t>  current setting)</a:t>
                </a:r>
                <a:endParaRPr lang="en-US" sz="1800" dirty="0" smtClean="0"/>
              </a:p>
              <a:p>
                <a:pPr lvl="1"/>
                <a:r>
                  <a:rPr lang="en-US" sz="1800" dirty="0"/>
                  <a:t>Assume in </a:t>
                </a:r>
                <a:r>
                  <a:rPr lang="en-US" sz="1800" i="1" dirty="0"/>
                  <a:t>average</a:t>
                </a:r>
                <a:r>
                  <a:rPr lang="en-US" sz="1800" dirty="0"/>
                  <a:t> the effect of each spike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den>
                    </m:f>
                    <m:r>
                      <a:rPr lang="en-US" sz="1800" dirty="0">
                        <a:latin typeface="Cambria Math"/>
                      </a:rPr>
                      <m:t>, 0≤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|</m:t>
                        </m:r>
                        <m:r>
                          <a:rPr lang="en-US" sz="1800" i="1" dirty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 dirty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800" i="1" dirty="0">
                        <a:latin typeface="Cambria Math"/>
                      </a:rPr>
                      <m:t>≤1</m:t>
                    </m:r>
                  </m:oMath>
                </a14:m>
                <a:endParaRPr lang="en-US" sz="18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can be naively estimated as: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2000" dirty="0" smtClean="0"/>
                  <a:t>Notice </a:t>
                </a:r>
                <a:r>
                  <a:rPr lang="en-US" sz="2000" dirty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2000" dirty="0"/>
                  <a:t> is a crude linearization!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800" dirty="0"/>
                  <a:t> is a function of input spike train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1800" dirty="0"/>
                  <a:t> and output spike train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100" dirty="0"/>
                  <a:t> </a:t>
                </a:r>
                <a:endParaRPr lang="en-US" sz="2100" dirty="0" smtClean="0"/>
              </a:p>
              <a:p>
                <a:r>
                  <a:rPr lang="en-US" sz="2000" dirty="0" smtClean="0"/>
                  <a:t>In my current code, I am assuming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(over-estimate)</a:t>
                </a:r>
                <a:endParaRPr lang="en-US" sz="2000" dirty="0"/>
              </a:p>
              <a:p>
                <a:pPr lvl="1"/>
                <a:endParaRPr lang="en-US" sz="1800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3890"/>
                <a:ext cx="8229600" cy="3526332"/>
              </a:xfrm>
              <a:blipFill>
                <a:blip r:embed="rId2"/>
                <a:stretch>
                  <a:fillRect l="-667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5992636" y="4413638"/>
            <a:ext cx="2622158" cy="2153858"/>
            <a:chOff x="6080245" y="3945915"/>
            <a:chExt cx="2622158" cy="2153858"/>
          </a:xfrm>
        </p:grpSpPr>
        <p:grpSp>
          <p:nvGrpSpPr>
            <p:cNvPr id="38" name="Group 37"/>
            <p:cNvGrpSpPr/>
            <p:nvPr/>
          </p:nvGrpSpPr>
          <p:grpSpPr>
            <a:xfrm>
              <a:off x="6080245" y="3945915"/>
              <a:ext cx="2622158" cy="1474999"/>
              <a:chOff x="6080245" y="3945915"/>
              <a:chExt cx="2622158" cy="1474999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6080245" y="3945915"/>
                <a:ext cx="2622158" cy="1474999"/>
                <a:chOff x="6050264" y="1897599"/>
                <a:chExt cx="2622158" cy="1474999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6050264" y="1897599"/>
                  <a:ext cx="2622158" cy="1474999"/>
                  <a:chOff x="3831628" y="4370315"/>
                  <a:chExt cx="2622158" cy="1474999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410200" y="5313049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>
                    <a:endCxn id="84" idx="2"/>
                  </p:cNvCxnSpPr>
                  <p:nvPr/>
                </p:nvCxnSpPr>
                <p:spPr>
                  <a:xfrm>
                    <a:off x="4273550" y="5098737"/>
                    <a:ext cx="1136650" cy="3571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/>
                  <p:cNvCxnSpPr>
                    <a:stCxn id="84" idx="6"/>
                  </p:cNvCxnSpPr>
                  <p:nvPr/>
                </p:nvCxnSpPr>
                <p:spPr>
                  <a:xfrm>
                    <a:off x="5684045" y="5455924"/>
                    <a:ext cx="76974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Freeform 86"/>
                  <p:cNvSpPr/>
                  <p:nvPr/>
                </p:nvSpPr>
                <p:spPr>
                  <a:xfrm>
                    <a:off x="5288233" y="5083251"/>
                    <a:ext cx="91470" cy="762063"/>
                  </a:xfrm>
                  <a:custGeom>
                    <a:avLst/>
                    <a:gdLst>
                      <a:gd name="connsiteX0" fmla="*/ 335341 w 335341"/>
                      <a:gd name="connsiteY0" fmla="*/ 0 h 876300"/>
                      <a:gd name="connsiteX1" fmla="*/ 61 w 335341"/>
                      <a:gd name="connsiteY1" fmla="*/ 457200 h 876300"/>
                      <a:gd name="connsiteX2" fmla="*/ 304861 w 335341"/>
                      <a:gd name="connsiteY2" fmla="*/ 845820 h 876300"/>
                      <a:gd name="connsiteX3" fmla="*/ 304861 w 335341"/>
                      <a:gd name="connsiteY3" fmla="*/ 845820 h 876300"/>
                      <a:gd name="connsiteX4" fmla="*/ 327721 w 335341"/>
                      <a:gd name="connsiteY4" fmla="*/ 876300 h 87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5341" h="876300">
                        <a:moveTo>
                          <a:pt x="335341" y="0"/>
                        </a:moveTo>
                        <a:cubicBezTo>
                          <a:pt x="170241" y="158115"/>
                          <a:pt x="5141" y="316230"/>
                          <a:pt x="61" y="457200"/>
                        </a:cubicBezTo>
                        <a:cubicBezTo>
                          <a:pt x="-5019" y="598170"/>
                          <a:pt x="304861" y="845820"/>
                          <a:pt x="304861" y="845820"/>
                        </a:cubicBezTo>
                        <a:lnTo>
                          <a:pt x="304861" y="845820"/>
                        </a:lnTo>
                        <a:lnTo>
                          <a:pt x="327721" y="8763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87"/>
                      <p:cNvSpPr txBox="1"/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r="-6383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r="-16071"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0" name="Oval 89"/>
                  <p:cNvSpPr/>
                  <p:nvPr/>
                </p:nvSpPr>
                <p:spPr>
                  <a:xfrm>
                    <a:off x="4147109" y="4940376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TextBox 90"/>
                      <p:cNvSpPr txBox="1"/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/>
                      <p:cNvSpPr txBox="1"/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l="-7500" r="-17500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3" name="Straight Arrow Connector 92"/>
                  <p:cNvCxnSpPr/>
                  <p:nvPr/>
                </p:nvCxnSpPr>
                <p:spPr>
                  <a:xfrm flipH="1">
                    <a:off x="5684046" y="5342445"/>
                    <a:ext cx="62171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TextBox 93"/>
                      <p:cNvSpPr txBox="1"/>
                      <p:nvPr/>
                    </p:nvSpPr>
                    <p:spPr>
                      <a:xfrm>
                        <a:off x="5218983" y="4370315"/>
                        <a:ext cx="379719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4" name="TextBox 9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18983" y="4370315"/>
                        <a:ext cx="379719" cy="374270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TextBox 95"/>
                      <p:cNvSpPr txBox="1"/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72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101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6172200" y="5029200"/>
              <a:ext cx="829661" cy="195320"/>
              <a:chOff x="6256939" y="4870199"/>
              <a:chExt cx="829661" cy="195320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V="1">
                <a:off x="674916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6395726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7696200" y="5436879"/>
              <a:ext cx="829661" cy="195320"/>
              <a:chOff x="6256939" y="4870199"/>
              <a:chExt cx="829661" cy="195320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663793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485539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1494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6994430" y="5271309"/>
              <a:ext cx="663029" cy="32513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2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do </a:t>
            </a:r>
            <a:r>
              <a:rPr lang="en-US" dirty="0" err="1"/>
              <a:t>backprop</a:t>
            </a:r>
            <a:r>
              <a:rPr lang="en-US" dirty="0"/>
              <a:t> in SNN?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5668"/>
                <a:ext cx="8229600" cy="3526332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plot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5668"/>
                <a:ext cx="8229600" cy="3526332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46003"/>
            <a:ext cx="8086725" cy="4619625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1803228" y="1546003"/>
            <a:ext cx="2622158" cy="2153858"/>
            <a:chOff x="6080245" y="3945915"/>
            <a:chExt cx="2622158" cy="215385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0245" y="3945915"/>
              <a:ext cx="2622158" cy="1474999"/>
              <a:chOff x="6080245" y="3945915"/>
              <a:chExt cx="2622158" cy="1474999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6080245" y="3945915"/>
                <a:ext cx="2622158" cy="1474999"/>
                <a:chOff x="6050264" y="1897599"/>
                <a:chExt cx="2622158" cy="1474999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6050264" y="1897599"/>
                  <a:ext cx="2622158" cy="1474999"/>
                  <a:chOff x="3831628" y="4370315"/>
                  <a:chExt cx="2622158" cy="1474999"/>
                </a:xfrm>
              </p:grpSpPr>
              <p:sp>
                <p:nvSpPr>
                  <p:cNvPr id="63" name="Oval 62"/>
                  <p:cNvSpPr/>
                  <p:nvPr/>
                </p:nvSpPr>
                <p:spPr>
                  <a:xfrm>
                    <a:off x="5410200" y="5313049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Arrow Connector 63"/>
                  <p:cNvCxnSpPr>
                    <a:endCxn id="63" idx="2"/>
                  </p:cNvCxnSpPr>
                  <p:nvPr/>
                </p:nvCxnSpPr>
                <p:spPr>
                  <a:xfrm>
                    <a:off x="4273550" y="5098737"/>
                    <a:ext cx="1136650" cy="3571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/>
                  <p:cNvCxnSpPr>
                    <a:stCxn id="63" idx="6"/>
                  </p:cNvCxnSpPr>
                  <p:nvPr/>
                </p:nvCxnSpPr>
                <p:spPr>
                  <a:xfrm>
                    <a:off x="5684045" y="5455924"/>
                    <a:ext cx="76974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Freeform 65"/>
                  <p:cNvSpPr/>
                  <p:nvPr/>
                </p:nvSpPr>
                <p:spPr>
                  <a:xfrm>
                    <a:off x="5288233" y="5083251"/>
                    <a:ext cx="91470" cy="762063"/>
                  </a:xfrm>
                  <a:custGeom>
                    <a:avLst/>
                    <a:gdLst>
                      <a:gd name="connsiteX0" fmla="*/ 335341 w 335341"/>
                      <a:gd name="connsiteY0" fmla="*/ 0 h 876300"/>
                      <a:gd name="connsiteX1" fmla="*/ 61 w 335341"/>
                      <a:gd name="connsiteY1" fmla="*/ 457200 h 876300"/>
                      <a:gd name="connsiteX2" fmla="*/ 304861 w 335341"/>
                      <a:gd name="connsiteY2" fmla="*/ 845820 h 876300"/>
                      <a:gd name="connsiteX3" fmla="*/ 304861 w 335341"/>
                      <a:gd name="connsiteY3" fmla="*/ 845820 h 876300"/>
                      <a:gd name="connsiteX4" fmla="*/ 327721 w 335341"/>
                      <a:gd name="connsiteY4" fmla="*/ 876300 h 87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5341" h="876300">
                        <a:moveTo>
                          <a:pt x="335341" y="0"/>
                        </a:moveTo>
                        <a:cubicBezTo>
                          <a:pt x="170241" y="158115"/>
                          <a:pt x="5141" y="316230"/>
                          <a:pt x="61" y="457200"/>
                        </a:cubicBezTo>
                        <a:cubicBezTo>
                          <a:pt x="-5019" y="598170"/>
                          <a:pt x="304861" y="845820"/>
                          <a:pt x="304861" y="845820"/>
                        </a:cubicBezTo>
                        <a:lnTo>
                          <a:pt x="304861" y="845820"/>
                        </a:lnTo>
                        <a:lnTo>
                          <a:pt x="327721" y="8763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r="-6383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16071"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9" name="Oval 68"/>
                  <p:cNvSpPr/>
                  <p:nvPr/>
                </p:nvSpPr>
                <p:spPr>
                  <a:xfrm>
                    <a:off x="4147109" y="4940376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r="-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l="-7500" r="-17500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7" name="Straight Arrow Connector 96"/>
                  <p:cNvCxnSpPr/>
                  <p:nvPr/>
                </p:nvCxnSpPr>
                <p:spPr>
                  <a:xfrm flipH="1">
                    <a:off x="5684046" y="5342445"/>
                    <a:ext cx="62171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5218983" y="4370315"/>
                        <a:ext cx="379719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8" name="TextBox 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18983" y="4370315"/>
                        <a:ext cx="379719" cy="374270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TextBox 99"/>
                      <p:cNvSpPr txBox="1"/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b="-72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01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/>
            <p:cNvGrpSpPr/>
            <p:nvPr/>
          </p:nvGrpSpPr>
          <p:grpSpPr>
            <a:xfrm>
              <a:off x="6172200" y="5029200"/>
              <a:ext cx="829661" cy="195320"/>
              <a:chOff x="6256939" y="4870199"/>
              <a:chExt cx="829661" cy="195320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674916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395726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7696200" y="5436879"/>
              <a:ext cx="829661" cy="195320"/>
              <a:chOff x="6256939" y="4870199"/>
              <a:chExt cx="829661" cy="195320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663793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6485539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11494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>
              <a:off x="6994430" y="5271309"/>
              <a:ext cx="663029" cy="32513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/>
              <p14:cNvContentPartPr/>
              <p14:nvPr/>
            </p14:nvContentPartPr>
            <p14:xfrm>
              <a:off x="-1427740" y="2260580"/>
              <a:ext cx="300960" cy="24328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439620" y="2248700"/>
                <a:ext cx="324720" cy="24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/>
              <p14:cNvContentPartPr/>
              <p14:nvPr/>
            </p14:nvContentPartPr>
            <p14:xfrm>
              <a:off x="-1066700" y="2984540"/>
              <a:ext cx="1096920" cy="4878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078580" y="2972660"/>
                <a:ext cx="11206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/>
              <p14:cNvContentPartPr/>
              <p14:nvPr/>
            </p14:nvContentPartPr>
            <p14:xfrm>
              <a:off x="-1079660" y="2451020"/>
              <a:ext cx="1499040" cy="14734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091540" y="2439140"/>
                <a:ext cx="1522800" cy="14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/>
              <p14:cNvContentPartPr/>
              <p14:nvPr/>
            </p14:nvContentPartPr>
            <p14:xfrm>
              <a:off x="-1231940" y="3416180"/>
              <a:ext cx="1118160" cy="2671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1243820" y="3404300"/>
                <a:ext cx="11419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Ink 24"/>
              <p14:cNvContentPartPr/>
              <p14:nvPr/>
            </p14:nvContentPartPr>
            <p14:xfrm>
              <a:off x="47860" y="3610580"/>
              <a:ext cx="438120" cy="42660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980" y="3598700"/>
                <a:ext cx="4618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/>
              <p14:cNvContentPartPr/>
              <p14:nvPr/>
            </p14:nvContentPartPr>
            <p14:xfrm>
              <a:off x="-1181180" y="4000460"/>
              <a:ext cx="1207080" cy="6735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1193060" y="3988580"/>
                <a:ext cx="123084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Ink 29"/>
              <p14:cNvContentPartPr/>
              <p14:nvPr/>
            </p14:nvContentPartPr>
            <p14:xfrm>
              <a:off x="-1295260" y="2400260"/>
              <a:ext cx="38520" cy="4701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1307140" y="2388380"/>
                <a:ext cx="62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1" name="Ink 30"/>
              <p14:cNvContentPartPr/>
              <p14:nvPr/>
            </p14:nvContentPartPr>
            <p14:xfrm>
              <a:off x="-2033980" y="3594020"/>
              <a:ext cx="294840" cy="18000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-2045860" y="3582140"/>
                <a:ext cx="31860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9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do </a:t>
            </a:r>
            <a:r>
              <a:rPr lang="en-US" dirty="0" err="1"/>
              <a:t>backprop</a:t>
            </a:r>
            <a:r>
              <a:rPr lang="en-US" dirty="0"/>
              <a:t> in SNN?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5668"/>
                <a:ext cx="8229600" cy="3526332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plot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5668"/>
                <a:ext cx="8229600" cy="3526332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874"/>
            <a:ext cx="9144000" cy="30021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361465" y="4672715"/>
            <a:ext cx="2622158" cy="2153858"/>
            <a:chOff x="6080245" y="3945915"/>
            <a:chExt cx="2622158" cy="2153858"/>
          </a:xfrm>
        </p:grpSpPr>
        <p:grpSp>
          <p:nvGrpSpPr>
            <p:cNvPr id="8" name="Group 7"/>
            <p:cNvGrpSpPr/>
            <p:nvPr/>
          </p:nvGrpSpPr>
          <p:grpSpPr>
            <a:xfrm>
              <a:off x="6080245" y="3945915"/>
              <a:ext cx="2622158" cy="1474999"/>
              <a:chOff x="6080245" y="3945915"/>
              <a:chExt cx="2622158" cy="147499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080245" y="3945915"/>
                <a:ext cx="2622158" cy="1474999"/>
                <a:chOff x="6050264" y="1897599"/>
                <a:chExt cx="2622158" cy="1474999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6050264" y="1897599"/>
                  <a:ext cx="2622158" cy="1474999"/>
                  <a:chOff x="3831628" y="4370315"/>
                  <a:chExt cx="2622158" cy="1474999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5410200" y="5313049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Arrow Connector 26"/>
                  <p:cNvCxnSpPr>
                    <a:endCxn id="26" idx="2"/>
                  </p:cNvCxnSpPr>
                  <p:nvPr/>
                </p:nvCxnSpPr>
                <p:spPr>
                  <a:xfrm>
                    <a:off x="4273550" y="5098737"/>
                    <a:ext cx="1136650" cy="3571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>
                    <a:stCxn id="26" idx="6"/>
                  </p:cNvCxnSpPr>
                  <p:nvPr/>
                </p:nvCxnSpPr>
                <p:spPr>
                  <a:xfrm>
                    <a:off x="5684045" y="5455924"/>
                    <a:ext cx="76974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Freeform 28"/>
                  <p:cNvSpPr/>
                  <p:nvPr/>
                </p:nvSpPr>
                <p:spPr>
                  <a:xfrm>
                    <a:off x="5288233" y="5083251"/>
                    <a:ext cx="91470" cy="762063"/>
                  </a:xfrm>
                  <a:custGeom>
                    <a:avLst/>
                    <a:gdLst>
                      <a:gd name="connsiteX0" fmla="*/ 335341 w 335341"/>
                      <a:gd name="connsiteY0" fmla="*/ 0 h 876300"/>
                      <a:gd name="connsiteX1" fmla="*/ 61 w 335341"/>
                      <a:gd name="connsiteY1" fmla="*/ 457200 h 876300"/>
                      <a:gd name="connsiteX2" fmla="*/ 304861 w 335341"/>
                      <a:gd name="connsiteY2" fmla="*/ 845820 h 876300"/>
                      <a:gd name="connsiteX3" fmla="*/ 304861 w 335341"/>
                      <a:gd name="connsiteY3" fmla="*/ 845820 h 876300"/>
                      <a:gd name="connsiteX4" fmla="*/ 327721 w 335341"/>
                      <a:gd name="connsiteY4" fmla="*/ 876300 h 87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5341" h="876300">
                        <a:moveTo>
                          <a:pt x="335341" y="0"/>
                        </a:moveTo>
                        <a:cubicBezTo>
                          <a:pt x="170241" y="158115"/>
                          <a:pt x="5141" y="316230"/>
                          <a:pt x="61" y="457200"/>
                        </a:cubicBezTo>
                        <a:cubicBezTo>
                          <a:pt x="-5019" y="598170"/>
                          <a:pt x="304861" y="845820"/>
                          <a:pt x="304861" y="845820"/>
                        </a:cubicBezTo>
                        <a:lnTo>
                          <a:pt x="304861" y="845820"/>
                        </a:lnTo>
                        <a:lnTo>
                          <a:pt x="327721" y="8763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r="-6383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16071"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2" name="Oval 31"/>
                  <p:cNvSpPr/>
                  <p:nvPr/>
                </p:nvSpPr>
                <p:spPr>
                  <a:xfrm>
                    <a:off x="4147109" y="4940376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r="-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l="-7500" r="-17500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5684046" y="5342445"/>
                    <a:ext cx="62171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5218983" y="4370315"/>
                        <a:ext cx="379719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18983" y="4370315"/>
                        <a:ext cx="379719" cy="374270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b="-72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01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6172200" y="5029200"/>
              <a:ext cx="829661" cy="195320"/>
              <a:chOff x="6256939" y="4870199"/>
              <a:chExt cx="829661" cy="19532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674916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395726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696200" y="5436879"/>
              <a:ext cx="829661" cy="195320"/>
              <a:chOff x="6256939" y="4870199"/>
              <a:chExt cx="829661" cy="19532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663793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485539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11494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>
              <a:off x="6994430" y="5271309"/>
              <a:ext cx="663029" cy="32513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Estimations:</a:t>
            </a:r>
          </a:p>
          <a:p>
            <a:pPr lvl="1"/>
            <a:r>
              <a:rPr lang="en-US" dirty="0" smtClean="0"/>
              <a:t>Neglect all the timing information for pre/post spike trains</a:t>
            </a:r>
          </a:p>
          <a:p>
            <a:pPr lvl="1"/>
            <a:r>
              <a:rPr lang="en-US" dirty="0" smtClean="0"/>
              <a:t>Leakage is neglected by set \alpha = 1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Finding the derivatives for firing counts w.r.t. weight changes (both timing and rate information is required)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Timing information is still neglected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7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comparison</a:t>
            </a:r>
          </a:p>
          <a:p>
            <a:pPr lvl="1"/>
            <a:r>
              <a:rPr lang="en-US" dirty="0" smtClean="0"/>
              <a:t>Simulation \delta w up/down, see the firing counts (might go up/ down)</a:t>
            </a:r>
          </a:p>
          <a:p>
            <a:pPr lvl="2"/>
            <a:r>
              <a:rPr lang="en-US" dirty="0" smtClean="0"/>
              <a:t>Try to match the simulated derivatives with our estimated derivatives</a:t>
            </a:r>
          </a:p>
          <a:p>
            <a:r>
              <a:rPr lang="en-US" dirty="0" smtClean="0"/>
              <a:t>Theoretically show?</a:t>
            </a:r>
          </a:p>
          <a:p>
            <a:r>
              <a:rPr lang="en-US" dirty="0" smtClean="0"/>
              <a:t>Numerically simulation for sensitivity of the f function w.r.t to time shift and fire </a:t>
            </a:r>
            <a:r>
              <a:rPr lang="en-US" smtClean="0"/>
              <a:t>count increase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533"/>
            <a:ext cx="9144000" cy="3920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do </a:t>
            </a:r>
            <a:r>
              <a:rPr lang="en-US" dirty="0" err="1"/>
              <a:t>backprop</a:t>
            </a:r>
            <a:r>
              <a:rPr lang="en-US" dirty="0"/>
              <a:t> in SNN?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5668"/>
                <a:ext cx="8229600" cy="3526332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plot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 smtClean="0"/>
                  <a:t> for N-MNIST dataset</a:t>
                </a:r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5668"/>
                <a:ext cx="8229600" cy="3526332"/>
              </a:xfrm>
              <a:blipFill rotWithShape="1"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324600" y="4800600"/>
            <a:ext cx="2622158" cy="2153858"/>
            <a:chOff x="6080245" y="3945915"/>
            <a:chExt cx="2622158" cy="2153858"/>
          </a:xfrm>
        </p:grpSpPr>
        <p:grpSp>
          <p:nvGrpSpPr>
            <p:cNvPr id="8" name="Group 7"/>
            <p:cNvGrpSpPr/>
            <p:nvPr/>
          </p:nvGrpSpPr>
          <p:grpSpPr>
            <a:xfrm>
              <a:off x="6080245" y="3945915"/>
              <a:ext cx="2622158" cy="1474999"/>
              <a:chOff x="6080245" y="3945915"/>
              <a:chExt cx="2622158" cy="147499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080245" y="3945915"/>
                <a:ext cx="2622158" cy="1474999"/>
                <a:chOff x="6050264" y="1897599"/>
                <a:chExt cx="2622158" cy="1474999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6050264" y="1897599"/>
                  <a:ext cx="2622158" cy="1474999"/>
                  <a:chOff x="3831628" y="4370315"/>
                  <a:chExt cx="2622158" cy="1474999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5410200" y="5313049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Arrow Connector 26"/>
                  <p:cNvCxnSpPr>
                    <a:endCxn id="26" idx="2"/>
                  </p:cNvCxnSpPr>
                  <p:nvPr/>
                </p:nvCxnSpPr>
                <p:spPr>
                  <a:xfrm>
                    <a:off x="4273550" y="5098737"/>
                    <a:ext cx="1136650" cy="3571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>
                    <a:stCxn id="26" idx="6"/>
                  </p:cNvCxnSpPr>
                  <p:nvPr/>
                </p:nvCxnSpPr>
                <p:spPr>
                  <a:xfrm>
                    <a:off x="5684045" y="5455924"/>
                    <a:ext cx="76974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Freeform 28"/>
                  <p:cNvSpPr/>
                  <p:nvPr/>
                </p:nvSpPr>
                <p:spPr>
                  <a:xfrm>
                    <a:off x="5288233" y="5083251"/>
                    <a:ext cx="91470" cy="762063"/>
                  </a:xfrm>
                  <a:custGeom>
                    <a:avLst/>
                    <a:gdLst>
                      <a:gd name="connsiteX0" fmla="*/ 335341 w 335341"/>
                      <a:gd name="connsiteY0" fmla="*/ 0 h 876300"/>
                      <a:gd name="connsiteX1" fmla="*/ 61 w 335341"/>
                      <a:gd name="connsiteY1" fmla="*/ 457200 h 876300"/>
                      <a:gd name="connsiteX2" fmla="*/ 304861 w 335341"/>
                      <a:gd name="connsiteY2" fmla="*/ 845820 h 876300"/>
                      <a:gd name="connsiteX3" fmla="*/ 304861 w 335341"/>
                      <a:gd name="connsiteY3" fmla="*/ 845820 h 876300"/>
                      <a:gd name="connsiteX4" fmla="*/ 327721 w 335341"/>
                      <a:gd name="connsiteY4" fmla="*/ 876300 h 87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5341" h="876300">
                        <a:moveTo>
                          <a:pt x="335341" y="0"/>
                        </a:moveTo>
                        <a:cubicBezTo>
                          <a:pt x="170241" y="158115"/>
                          <a:pt x="5141" y="316230"/>
                          <a:pt x="61" y="457200"/>
                        </a:cubicBezTo>
                        <a:cubicBezTo>
                          <a:pt x="-5019" y="598170"/>
                          <a:pt x="304861" y="845820"/>
                          <a:pt x="304861" y="845820"/>
                        </a:cubicBezTo>
                        <a:lnTo>
                          <a:pt x="304861" y="845820"/>
                        </a:lnTo>
                        <a:lnTo>
                          <a:pt x="327721" y="8763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r="-6383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16071"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2" name="Oval 31"/>
                  <p:cNvSpPr/>
                  <p:nvPr/>
                </p:nvSpPr>
                <p:spPr>
                  <a:xfrm>
                    <a:off x="4147109" y="4940376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r="-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l="-7500" r="-17500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5684046" y="5342445"/>
                    <a:ext cx="62171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5218983" y="4370315"/>
                        <a:ext cx="379719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18983" y="4370315"/>
                        <a:ext cx="379719" cy="374270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b="-72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01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6172200" y="5029200"/>
              <a:ext cx="829661" cy="195320"/>
              <a:chOff x="6256939" y="4870199"/>
              <a:chExt cx="829661" cy="19532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674916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395726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696200" y="5436879"/>
              <a:ext cx="829661" cy="195320"/>
              <a:chOff x="6256939" y="4870199"/>
              <a:chExt cx="829661" cy="19532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663793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485539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11494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>
              <a:off x="6994430" y="5271309"/>
              <a:ext cx="663029" cy="32513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58326" y="5003729"/>
                <a:ext cx="571323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326" y="5003729"/>
                <a:ext cx="571323" cy="391582"/>
              </a:xfrm>
              <a:prstGeom prst="rect">
                <a:avLst/>
              </a:prstGeom>
              <a:blipFill rotWithShape="1">
                <a:blip r:embed="rId15"/>
                <a:stretch>
                  <a:fillRect r="-638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04800" y="2793814"/>
                <a:ext cx="644546" cy="422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793814"/>
                <a:ext cx="644546" cy="422873"/>
              </a:xfrm>
              <a:prstGeom prst="rect">
                <a:avLst/>
              </a:prstGeom>
              <a:blipFill rotWithShape="1">
                <a:blip r:embed="rId1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4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Several Tuning “Tricks”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8159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Dynamic threshold (Tried)</a:t>
            </a:r>
          </a:p>
          <a:p>
            <a:pPr lvl="1"/>
            <a:r>
              <a:rPr lang="en-US" dirty="0" smtClean="0"/>
              <a:t>No performance improvement</a:t>
            </a:r>
          </a:p>
          <a:p>
            <a:r>
              <a:rPr lang="en-US" sz="2800" dirty="0" smtClean="0"/>
              <a:t>Add Bias Neuron (Tried)</a:t>
            </a:r>
          </a:p>
          <a:p>
            <a:pPr lvl="1"/>
            <a:r>
              <a:rPr lang="en-US" dirty="0" smtClean="0"/>
              <a:t>Little performance improvement</a:t>
            </a:r>
          </a:p>
          <a:p>
            <a:r>
              <a:rPr lang="en-US" sz="2800" dirty="0" err="1" smtClean="0"/>
              <a:t>Laterial</a:t>
            </a:r>
            <a:r>
              <a:rPr lang="en-US" sz="2800" dirty="0" smtClean="0"/>
              <a:t> Inhibition (Tried)</a:t>
            </a:r>
            <a:endParaRPr lang="en-US" dirty="0" smtClean="0"/>
          </a:p>
          <a:p>
            <a:r>
              <a:rPr lang="en-US" sz="2800" dirty="0" smtClean="0"/>
              <a:t>Weight Regularization (Tried)</a:t>
            </a:r>
          </a:p>
          <a:p>
            <a:r>
              <a:rPr lang="en-US" sz="2800" dirty="0" smtClean="0"/>
              <a:t>Dedicated ways of weight initialization(On-going)</a:t>
            </a:r>
          </a:p>
          <a:p>
            <a:r>
              <a:rPr lang="en-US" sz="2800" dirty="0" smtClean="0"/>
              <a:t>SGD(Tried)</a:t>
            </a:r>
          </a:p>
          <a:p>
            <a:pPr lvl="1"/>
            <a:r>
              <a:rPr lang="en-US" sz="2400" dirty="0" smtClean="0"/>
              <a:t>Helpful</a:t>
            </a:r>
          </a:p>
        </p:txBody>
      </p:sp>
    </p:spTree>
    <p:extLst>
      <p:ext uri="{BB962C8B-B14F-4D97-AF65-F5344CB8AC3E}">
        <p14:creationId xmlns:p14="http://schemas.microsoft.com/office/powerpoint/2010/main" val="38743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On-going efforts (Dec. 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8159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Matching the SNN to DNN</a:t>
            </a:r>
          </a:p>
          <a:p>
            <a:pPr lvl="1"/>
            <a:r>
              <a:rPr lang="en-US" sz="2000" dirty="0" err="1" smtClean="0"/>
              <a:t>Softmax</a:t>
            </a:r>
            <a:r>
              <a:rPr lang="en-US" sz="2000" dirty="0" smtClean="0"/>
              <a:t> – works for batch processing in GPU.</a:t>
            </a:r>
          </a:p>
          <a:p>
            <a:pPr lvl="2"/>
            <a:r>
              <a:rPr lang="en-US" sz="1600" dirty="0" smtClean="0"/>
              <a:t>Pros: fast</a:t>
            </a:r>
          </a:p>
          <a:p>
            <a:pPr lvl="2"/>
            <a:r>
              <a:rPr lang="en-US" sz="1600" dirty="0" smtClean="0"/>
              <a:t>Cons: the performance is not impressive.</a:t>
            </a:r>
          </a:p>
          <a:p>
            <a:pPr lvl="1"/>
            <a:r>
              <a:rPr lang="en-US" sz="2000" dirty="0" smtClean="0"/>
              <a:t>Try to match the update levels of the gradients.</a:t>
            </a:r>
          </a:p>
          <a:p>
            <a:pPr lvl="2"/>
            <a:r>
              <a:rPr lang="en-US" sz="1600" dirty="0" smtClean="0"/>
              <a:t>Want to make batch processing works for original simple objective function</a:t>
            </a:r>
          </a:p>
          <a:p>
            <a:r>
              <a:rPr lang="en-US" sz="2400" dirty="0" smtClean="0"/>
              <a:t>Research on why performance is SNN is worse than DNN?</a:t>
            </a:r>
          </a:p>
          <a:p>
            <a:pPr lvl="1"/>
            <a:r>
              <a:rPr lang="en-US" sz="2000" dirty="0" smtClean="0"/>
              <a:t>“Dead” neurons hinders the error-</a:t>
            </a:r>
            <a:r>
              <a:rPr lang="en-US" sz="2000" dirty="0" err="1" smtClean="0"/>
              <a:t>backprop</a:t>
            </a:r>
            <a:endParaRPr lang="en-US" sz="2000" dirty="0" smtClean="0"/>
          </a:p>
          <a:p>
            <a:pPr lvl="2"/>
            <a:r>
              <a:rPr lang="en-US" sz="1600" dirty="0" smtClean="0"/>
              <a:t>Need to tune the Vth.</a:t>
            </a:r>
          </a:p>
          <a:p>
            <a:pPr lvl="2"/>
            <a:r>
              <a:rPr lang="en-US" sz="1600" dirty="0" smtClean="0"/>
              <a:t>Add artificial spike trains for training purpose.</a:t>
            </a:r>
          </a:p>
          <a:p>
            <a:r>
              <a:rPr lang="en-US" sz="2400" dirty="0" smtClean="0"/>
              <a:t>Digging into the existing setting</a:t>
            </a:r>
          </a:p>
          <a:p>
            <a:pPr lvl="1"/>
            <a:r>
              <a:rPr lang="en-US" sz="2000" dirty="0" smtClean="0"/>
              <a:t>The spikes count of the dataset is small! (sparse spikes)</a:t>
            </a:r>
          </a:p>
          <a:p>
            <a:pPr lvl="1"/>
            <a:r>
              <a:rPr lang="en-US" sz="1600" dirty="0" smtClean="0"/>
              <a:t>More in-depth tuning needed.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385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Current Best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Network topology:</a:t>
            </a:r>
          </a:p>
          <a:p>
            <a:pPr lvl="1"/>
            <a:r>
              <a:rPr lang="en-US" dirty="0" smtClean="0"/>
              <a:t>28x28 - 400 - 10 (MNIST)</a:t>
            </a:r>
          </a:p>
          <a:p>
            <a:pPr lvl="1"/>
            <a:r>
              <a:rPr lang="en-US" dirty="0" smtClean="0"/>
              <a:t>34x34 - 800 - 10 (NMNIST)</a:t>
            </a:r>
          </a:p>
          <a:p>
            <a:r>
              <a:rPr lang="en-US" dirty="0" smtClean="0"/>
              <a:t>MNIST Dataset (Poisson rate code)</a:t>
            </a:r>
          </a:p>
          <a:p>
            <a:pPr lvl="1"/>
            <a:r>
              <a:rPr lang="en-US" dirty="0" smtClean="0"/>
              <a:t>60,000 for training, 10,000 for testing</a:t>
            </a:r>
          </a:p>
          <a:p>
            <a:pPr lvl="1"/>
            <a:r>
              <a:rPr lang="en-US" dirty="0" smtClean="0"/>
              <a:t>Best performance: </a:t>
            </a:r>
            <a:r>
              <a:rPr lang="en-US" b="1" dirty="0" smtClean="0"/>
              <a:t>98.46% (98.42% for 28x28 – 800 – 10 )</a:t>
            </a:r>
          </a:p>
          <a:p>
            <a:pPr lvl="1"/>
            <a:r>
              <a:rPr lang="en-US" dirty="0" smtClean="0"/>
              <a:t>Run time for one iteration @CPU: 7 Hours</a:t>
            </a:r>
          </a:p>
          <a:p>
            <a:r>
              <a:rPr lang="en-US" dirty="0" smtClean="0"/>
              <a:t>Neuromorphic MNIST Dataset</a:t>
            </a:r>
          </a:p>
          <a:p>
            <a:pPr lvl="1"/>
            <a:r>
              <a:rPr lang="en-US" dirty="0" smtClean="0"/>
              <a:t>Best performance: </a:t>
            </a:r>
            <a:r>
              <a:rPr lang="en-US" b="1" dirty="0" smtClean="0"/>
              <a:t>97.89% (97.7% for 34x34x2 – 800 - 10)</a:t>
            </a:r>
            <a:endParaRPr lang="en-US" dirty="0" smtClean="0"/>
          </a:p>
          <a:p>
            <a:pPr lvl="1"/>
            <a:r>
              <a:rPr lang="en-US" dirty="0" smtClean="0"/>
              <a:t>Run time for one iteration @CPU: 10 Hours</a:t>
            </a:r>
          </a:p>
          <a:p>
            <a:r>
              <a:rPr lang="en-US" dirty="0" smtClean="0"/>
              <a:t>Target Performance: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98.6%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On-going efforts (Dec. 12)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8159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Batch Processing in GPU</a:t>
            </a:r>
          </a:p>
          <a:p>
            <a:pPr lvl="1"/>
            <a:r>
              <a:rPr lang="en-US" sz="2000" dirty="0" smtClean="0"/>
              <a:t>Fix one “bug” in GPU related to batch processing.</a:t>
            </a:r>
          </a:p>
          <a:p>
            <a:pPr lvl="2"/>
            <a:r>
              <a:rPr lang="en-US" sz="1600" dirty="0" smtClean="0"/>
              <a:t>The performance gets better (75% </a:t>
            </a:r>
            <a:r>
              <a:rPr lang="en-US" sz="1600" dirty="0" err="1" smtClean="0"/>
              <a:t>v.s</a:t>
            </a:r>
            <a:r>
              <a:rPr lang="en-US" sz="1600" dirty="0" smtClean="0"/>
              <a:t>. 10%), but it is still bad</a:t>
            </a:r>
          </a:p>
          <a:p>
            <a:pPr lvl="2"/>
            <a:r>
              <a:rPr lang="en-US" sz="1600" dirty="0" smtClean="0"/>
              <a:t>Batch process might not work well for SNN? </a:t>
            </a:r>
          </a:p>
          <a:p>
            <a:r>
              <a:rPr lang="en-US" sz="2400" dirty="0" smtClean="0"/>
              <a:t>Research on why performance is SNN is worse than DNN?</a:t>
            </a:r>
          </a:p>
          <a:p>
            <a:pPr lvl="1"/>
            <a:r>
              <a:rPr lang="en-US" sz="2000" dirty="0" smtClean="0"/>
              <a:t>Silent neurons hinders the error-</a:t>
            </a:r>
            <a:r>
              <a:rPr lang="en-US" sz="2000" dirty="0" err="1" smtClean="0"/>
              <a:t>backprop</a:t>
            </a:r>
            <a:r>
              <a:rPr lang="en-US" sz="2000" dirty="0" smtClean="0"/>
              <a:t>?</a:t>
            </a:r>
          </a:p>
          <a:p>
            <a:pPr lvl="2"/>
            <a:r>
              <a:rPr lang="en-US" sz="1600" dirty="0" smtClean="0"/>
              <a:t>Tuning the Vth, but not much insight obtained</a:t>
            </a:r>
          </a:p>
          <a:p>
            <a:pPr lvl="2"/>
            <a:r>
              <a:rPr lang="en-US" sz="1600" dirty="0" smtClean="0"/>
              <a:t>Allow the gradient for pre-synaptic neurons of silent neuron</a:t>
            </a:r>
          </a:p>
          <a:p>
            <a:pPr lvl="3"/>
            <a:r>
              <a:rPr lang="en-US" sz="1200" dirty="0" smtClean="0"/>
              <a:t>This is equivalent to change the </a:t>
            </a:r>
            <a:r>
              <a:rPr lang="en-US" sz="1200" dirty="0" err="1" smtClean="0"/>
              <a:t>Relu</a:t>
            </a:r>
            <a:r>
              <a:rPr lang="en-US" sz="1200" dirty="0" smtClean="0"/>
              <a:t> to Leaky-</a:t>
            </a:r>
            <a:r>
              <a:rPr lang="en-US" sz="1200" dirty="0" err="1" smtClean="0"/>
              <a:t>Relu</a:t>
            </a:r>
            <a:endParaRPr lang="en-US" sz="1200" dirty="0" smtClean="0"/>
          </a:p>
          <a:p>
            <a:pPr lvl="3"/>
            <a:r>
              <a:rPr lang="en-US" sz="1200" dirty="0" smtClean="0"/>
              <a:t>Little performance improvement obtained</a:t>
            </a:r>
          </a:p>
          <a:p>
            <a:r>
              <a:rPr lang="en-US" sz="2400" dirty="0" smtClean="0"/>
              <a:t>Lateral inhibition</a:t>
            </a:r>
          </a:p>
          <a:p>
            <a:pPr lvl="1"/>
            <a:r>
              <a:rPr lang="en-US" sz="2000" dirty="0" smtClean="0"/>
              <a:t>Works when only add to the output layer.</a:t>
            </a:r>
          </a:p>
          <a:p>
            <a:pPr lvl="2"/>
            <a:r>
              <a:rPr lang="en-US" sz="1600" dirty="0" smtClean="0"/>
              <a:t>Help the SNN converge faster</a:t>
            </a:r>
          </a:p>
          <a:p>
            <a:pPr lvl="2"/>
            <a:r>
              <a:rPr lang="en-US" sz="1600" dirty="0" smtClean="0"/>
              <a:t>No more modification of the existing rule needed if only added to the final layer</a:t>
            </a:r>
            <a:endParaRPr lang="en-US" sz="1600" dirty="0"/>
          </a:p>
          <a:p>
            <a:pPr marL="914400" lvl="2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95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On-going efforts (Dec. 20)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815911"/>
          </a:xfrm>
        </p:spPr>
        <p:txBody>
          <a:bodyPr>
            <a:normAutofit/>
          </a:bodyPr>
          <a:lstStyle/>
          <a:p>
            <a:r>
              <a:rPr lang="en-US" sz="2400" dirty="0"/>
              <a:t>Lateral inhibition</a:t>
            </a:r>
          </a:p>
          <a:p>
            <a:pPr lvl="1"/>
            <a:r>
              <a:rPr lang="en-US" sz="2000" dirty="0"/>
              <a:t>Works when only add to the output layer.</a:t>
            </a:r>
          </a:p>
          <a:p>
            <a:pPr lvl="2"/>
            <a:r>
              <a:rPr lang="en-US" sz="1600" dirty="0"/>
              <a:t>Help the SNN converge faster</a:t>
            </a:r>
          </a:p>
          <a:p>
            <a:pPr lvl="2"/>
            <a:r>
              <a:rPr lang="en-US" sz="1600" dirty="0" smtClean="0"/>
              <a:t>Slightly modify the update to incorporate the effect of lateral inhibition </a:t>
            </a:r>
          </a:p>
          <a:p>
            <a:pPr lvl="2"/>
            <a:r>
              <a:rPr lang="en-US" sz="1600" dirty="0" smtClean="0"/>
              <a:t>Slightly better results achieved</a:t>
            </a:r>
            <a:endParaRPr lang="en-US" sz="1600" dirty="0"/>
          </a:p>
          <a:p>
            <a:r>
              <a:rPr lang="en-US" sz="2400" dirty="0" smtClean="0"/>
              <a:t>Re-derive the entire rule</a:t>
            </a:r>
          </a:p>
          <a:p>
            <a:pPr lvl="1"/>
            <a:r>
              <a:rPr lang="en-US" sz="2000" dirty="0" smtClean="0"/>
              <a:t>Run experiments  on the effect ratio included cases.</a:t>
            </a:r>
          </a:p>
          <a:p>
            <a:pPr lvl="2"/>
            <a:r>
              <a:rPr lang="en-US" sz="1600" dirty="0" smtClean="0"/>
              <a:t>Still wait for results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5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Next Steps (Dec. 20)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815911"/>
          </a:xfrm>
        </p:spPr>
        <p:txBody>
          <a:bodyPr>
            <a:normAutofit/>
          </a:bodyPr>
          <a:lstStyle/>
          <a:p>
            <a:r>
              <a:rPr lang="en-US" dirty="0" smtClean="0"/>
              <a:t>Look into the dataset of N-MNIST</a:t>
            </a:r>
          </a:p>
          <a:p>
            <a:pPr lvl="1"/>
            <a:r>
              <a:rPr lang="en-US" dirty="0" smtClean="0"/>
              <a:t>Find out why the performance is not as good as the MNIST</a:t>
            </a:r>
          </a:p>
          <a:p>
            <a:r>
              <a:rPr lang="en-US" dirty="0" smtClean="0"/>
              <a:t>Set up the experiments for Spiking CNN</a:t>
            </a:r>
          </a:p>
          <a:p>
            <a:r>
              <a:rPr lang="en-US" dirty="0" smtClean="0"/>
              <a:t>Try Adam in the near future</a:t>
            </a:r>
          </a:p>
          <a:p>
            <a:r>
              <a:rPr lang="en-US" dirty="0" smtClean="0"/>
              <a:t>Dig into theory (Spiking Neuron Models)</a:t>
            </a:r>
          </a:p>
          <a:p>
            <a:pPr lvl="1"/>
            <a:r>
              <a:rPr lang="en-US" dirty="0" smtClean="0"/>
              <a:t>Better understand the SNN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899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Performance Demo (“Current best </a:t>
            </a:r>
            <a:r>
              <a:rPr lang="en-US" sz="2800" dirty="0" err="1" smtClean="0"/>
              <a:t>setting”MNIST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89100"/>
            <a:ext cx="48006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6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</a:t>
            </a:r>
            <a:r>
              <a:rPr lang="en-US" dirty="0" smtClean="0"/>
              <a:t>do </a:t>
            </a:r>
            <a:r>
              <a:rPr lang="en-US" dirty="0" err="1"/>
              <a:t>backprop</a:t>
            </a:r>
            <a:r>
              <a:rPr lang="en-US" dirty="0"/>
              <a:t> in ANN?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57920" y="1229912"/>
                <a:ext cx="8229600" cy="547568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300" dirty="0" smtClean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800" dirty="0" smtClean="0"/>
                  <a:t> : the weight for neuron j in k</a:t>
                </a:r>
                <a:r>
                  <a:rPr lang="en-US" sz="1800" baseline="-25000" dirty="0" smtClean="0"/>
                  <a:t>th</a:t>
                </a:r>
                <a:r>
                  <a:rPr lang="en-US" sz="1800" dirty="0" smtClean="0"/>
                  <a:t> layer for incoming neuron I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800" dirty="0"/>
                  <a:t> : the </a:t>
                </a:r>
                <a:r>
                  <a:rPr lang="en-US" sz="1800" dirty="0" smtClean="0"/>
                  <a:t>weighted sum for neuron j in k</a:t>
                </a:r>
                <a:r>
                  <a:rPr lang="en-US" sz="1800" baseline="-25000" dirty="0" smtClean="0"/>
                  <a:t>th</a:t>
                </a:r>
                <a:r>
                  <a:rPr lang="en-US" sz="1800" dirty="0" smtClean="0"/>
                  <a:t> layer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800" dirty="0" smtClean="0"/>
                  <a:t> : the output for neuron j in k</a:t>
                </a:r>
                <a:r>
                  <a:rPr lang="en-US" sz="1800" baseline="-25000" dirty="0" smtClean="0"/>
                  <a:t>th</a:t>
                </a:r>
                <a:r>
                  <a:rPr lang="en-US" sz="1800" dirty="0" smtClean="0"/>
                  <a:t> layer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𝑟</m:t>
                        </m:r>
                      </m:e>
                      <m:sub/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800" dirty="0" smtClean="0"/>
                  <a:t> : the number of neurons in k</a:t>
                </a:r>
                <a:r>
                  <a:rPr lang="en-US" sz="1800" baseline="-25000" dirty="0" smtClean="0"/>
                  <a:t>th</a:t>
                </a:r>
                <a:r>
                  <a:rPr lang="en-US" sz="1800" dirty="0" smtClean="0"/>
                  <a:t> layer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1800" dirty="0" smtClean="0"/>
                  <a:t> : the activation function </a:t>
                </a:r>
              </a:p>
              <a:p>
                <a:r>
                  <a:rPr lang="en-US" sz="2300" dirty="0" smtClean="0"/>
                  <a:t>Cost function derivatives (without any consideration of a particular loss function):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/>
                          </a:rPr>
                          <m:t>𝜕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900" b="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19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/>
                          </a:rPr>
                          <m:t>𝜕</m:t>
                        </m:r>
                        <m:r>
                          <a:rPr lang="en-US" sz="1900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900" b="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19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en-US" sz="1900" b="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endParaRPr lang="en-US" sz="1900" b="0" dirty="0" smtClean="0"/>
              </a:p>
              <a:p>
                <a:pPr lvl="1"/>
                <a:r>
                  <a:rPr lang="en-US" sz="1900" dirty="0" smtClean="0"/>
                  <a:t>Denote the first term 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900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900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9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/>
                          </a:rPr>
                          <m:t>𝜕</m:t>
                        </m:r>
                        <m:r>
                          <a:rPr lang="en-US" sz="19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900" b="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endParaRPr lang="en-US" sz="1900" b="0" dirty="0" smtClean="0"/>
              </a:p>
              <a:p>
                <a:pPr lvl="1"/>
                <a:r>
                  <a:rPr lang="en-US" sz="1900" dirty="0" smtClean="0"/>
                  <a:t>The second term: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en-US" sz="19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19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1900" b="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1900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9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9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9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19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19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r>
                          <a:rPr lang="en-US" sz="19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9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9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9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1900" dirty="0" smtClean="0"/>
                  <a:t>  </a:t>
                </a:r>
              </a:p>
              <a:p>
                <a:pPr lvl="1"/>
                <a:r>
                  <a:rPr lang="en-US" sz="1900" dirty="0"/>
                  <a:t>In general: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/>
                          </a:rPr>
                          <m:t>𝜕</m:t>
                        </m:r>
                        <m:r>
                          <a:rPr lang="en-US" sz="19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9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9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9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19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9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900" i="1">
                            <a:latin typeface="Cambria Math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9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900" i="1">
                            <a:latin typeface="Cambria Math"/>
                          </a:rPr>
                          <m:t>𝑘</m:t>
                        </m:r>
                        <m:r>
                          <a:rPr lang="en-US" sz="1900" i="1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endParaRPr lang="en-US" sz="1900" dirty="0" smtClean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20" y="1229912"/>
                <a:ext cx="8229600" cy="5475688"/>
              </a:xfrm>
              <a:blipFill rotWithShape="1">
                <a:blip r:embed="rId2"/>
                <a:stretch>
                  <a:fillRect l="-593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485220" y="4006245"/>
            <a:ext cx="2500222" cy="1789715"/>
            <a:chOff x="6172200" y="2209800"/>
            <a:chExt cx="2500222" cy="1789715"/>
          </a:xfrm>
        </p:grpSpPr>
        <p:grpSp>
          <p:nvGrpSpPr>
            <p:cNvPr id="28" name="Group 27"/>
            <p:cNvGrpSpPr/>
            <p:nvPr/>
          </p:nvGrpSpPr>
          <p:grpSpPr>
            <a:xfrm>
              <a:off x="6172200" y="2209800"/>
              <a:ext cx="2500222" cy="1789715"/>
              <a:chOff x="3953564" y="4682516"/>
              <a:chExt cx="2500222" cy="178971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410200" y="5313049"/>
                <a:ext cx="273845" cy="2857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>
                <a:endCxn id="4" idx="2"/>
              </p:cNvCxnSpPr>
              <p:nvPr/>
            </p:nvCxnSpPr>
            <p:spPr>
              <a:xfrm>
                <a:off x="4273550" y="5098737"/>
                <a:ext cx="1136650" cy="3571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4" idx="6"/>
              </p:cNvCxnSpPr>
              <p:nvPr/>
            </p:nvCxnSpPr>
            <p:spPr>
              <a:xfrm>
                <a:off x="5684045" y="5455924"/>
                <a:ext cx="76974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288233" y="5083251"/>
                <a:ext cx="91470" cy="762063"/>
              </a:xfrm>
              <a:custGeom>
                <a:avLst/>
                <a:gdLst>
                  <a:gd name="connsiteX0" fmla="*/ 335341 w 335341"/>
                  <a:gd name="connsiteY0" fmla="*/ 0 h 876300"/>
                  <a:gd name="connsiteX1" fmla="*/ 61 w 335341"/>
                  <a:gd name="connsiteY1" fmla="*/ 457200 h 876300"/>
                  <a:gd name="connsiteX2" fmla="*/ 304861 w 335341"/>
                  <a:gd name="connsiteY2" fmla="*/ 845820 h 876300"/>
                  <a:gd name="connsiteX3" fmla="*/ 304861 w 335341"/>
                  <a:gd name="connsiteY3" fmla="*/ 845820 h 876300"/>
                  <a:gd name="connsiteX4" fmla="*/ 327721 w 335341"/>
                  <a:gd name="connsiteY4" fmla="*/ 87630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5341" h="876300">
                    <a:moveTo>
                      <a:pt x="335341" y="0"/>
                    </a:moveTo>
                    <a:cubicBezTo>
                      <a:pt x="170241" y="158115"/>
                      <a:pt x="5141" y="316230"/>
                      <a:pt x="61" y="457200"/>
                    </a:cubicBezTo>
                    <a:cubicBezTo>
                      <a:pt x="-5019" y="598170"/>
                      <a:pt x="304861" y="845820"/>
                      <a:pt x="304861" y="845820"/>
                    </a:cubicBezTo>
                    <a:lnTo>
                      <a:pt x="304861" y="845820"/>
                    </a:lnTo>
                    <a:lnTo>
                      <a:pt x="327721" y="8763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375411" y="4682516"/>
                    <a:ext cx="571323" cy="391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5411" y="4682516"/>
                    <a:ext cx="571323" cy="39158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5319"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131510" y="4726361"/>
                    <a:ext cx="339725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510" y="4726361"/>
                    <a:ext cx="339725" cy="42287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14286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4147109" y="4940376"/>
                <a:ext cx="273845" cy="2857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953564" y="5158093"/>
                    <a:ext cx="243871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564" y="5158093"/>
                    <a:ext cx="243871" cy="37427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410168" y="5596773"/>
                    <a:ext cx="243871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0168" y="5596773"/>
                    <a:ext cx="243871" cy="37427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7500" r="-17500"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/>
              <p:nvPr/>
            </p:nvCxnSpPr>
            <p:spPr>
              <a:xfrm flipH="1">
                <a:off x="5684046" y="5342445"/>
                <a:ext cx="6217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410168" y="6097961"/>
                    <a:ext cx="379719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0168" y="6097961"/>
                    <a:ext cx="379719" cy="37427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882463" y="4922355"/>
                    <a:ext cx="571323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2463" y="4922355"/>
                    <a:ext cx="571323" cy="42287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789919" y="5505278"/>
                    <a:ext cx="571323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9919" y="5505278"/>
                    <a:ext cx="571323" cy="42287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570470" y="2880895"/>
                  <a:ext cx="644546" cy="422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470" y="2880895"/>
                  <a:ext cx="644546" cy="42287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ounded Rectangle 19"/>
          <p:cNvSpPr/>
          <p:nvPr/>
        </p:nvSpPr>
        <p:spPr>
          <a:xfrm>
            <a:off x="1676400" y="4449556"/>
            <a:ext cx="852291" cy="533400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28691" y="4636778"/>
            <a:ext cx="595509" cy="79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59094" y="4460387"/>
            <a:ext cx="1641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Usually called Error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5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do </a:t>
            </a:r>
            <a:r>
              <a:rPr lang="en-US" dirty="0" err="1"/>
              <a:t>backprop</a:t>
            </a:r>
            <a:r>
              <a:rPr lang="en-US" dirty="0"/>
              <a:t> in ANN?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68476" y="1143000"/>
                <a:ext cx="82296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sz="2300" dirty="0" smtClean="0"/>
                  <a:t>Cost </a:t>
                </a:r>
                <a:r>
                  <a:rPr lang="en-US" sz="2300" dirty="0"/>
                  <a:t>function (break-down for single neuron, i.e., first neuron): </a:t>
                </a:r>
                <a:endParaRPr lang="en-US" sz="19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 dirty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 dirty="0">
                                <a:latin typeface="Cambria Math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  (assume that output layer is the </a:t>
                </a:r>
                <a:r>
                  <a:rPr lang="en-US" sz="1600" dirty="0" err="1"/>
                  <a:t>m</a:t>
                </a:r>
                <a:r>
                  <a:rPr lang="en-US" sz="1600" baseline="-25000" dirty="0" err="1"/>
                  <a:t>th</a:t>
                </a:r>
                <a:r>
                  <a:rPr lang="en-US" sz="1600" dirty="0"/>
                  <a:t> layer</a:t>
                </a:r>
                <a:r>
                  <a:rPr lang="en-US" sz="16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1600" dirty="0"/>
                  <a:t> : the activation function </a:t>
                </a:r>
                <a:endParaRPr lang="en-US" sz="1600" dirty="0" smtClean="0"/>
              </a:p>
              <a:p>
                <a:r>
                  <a:rPr lang="en-US" sz="2300" dirty="0" smtClean="0"/>
                  <a:t>Output layer: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en-US" sz="16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endParaRPr lang="en-US" sz="1600" dirty="0"/>
              </a:p>
              <a:p>
                <a:pPr lvl="1"/>
                <a:r>
                  <a:rPr lang="en-US" sz="1800" dirty="0" smtClean="0"/>
                  <a:t>The first term: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p>
                    </m:sSubSup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𝑔</m:t>
                    </m:r>
                    <m:r>
                      <a:rPr lang="en-US" sz="1600" b="0" i="1" smtClean="0">
                        <a:latin typeface="Cambria Math"/>
                      </a:rPr>
                      <m:t>′(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/>
                          </a:rPr>
                          <m:t>𝑚</m:t>
                        </m:r>
                      </m:sup>
                    </m:sSubSup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lvl="1"/>
                <a:r>
                  <a:rPr lang="en-US" sz="1800" dirty="0" smtClean="0"/>
                  <a:t>The second term: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en-US" sz="1600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endParaRPr lang="en-US" sz="1600" dirty="0" smtClean="0"/>
              </a:p>
              <a:p>
                <a:pPr lvl="1"/>
                <a:r>
                  <a:rPr lang="en-US" sz="1800" dirty="0" smtClean="0"/>
                  <a:t>The derivative: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p>
                    </m:sSub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𝑔</m:t>
                    </m:r>
                    <m:r>
                      <a:rPr lang="en-US" sz="1600" i="1">
                        <a:latin typeface="Cambria Math"/>
                      </a:rPr>
                      <m:t>′(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p>
                    </m:sSubSup>
                    <m:r>
                      <a:rPr lang="en-US" sz="1600" i="1">
                        <a:latin typeface="Cambria Math"/>
                      </a:rPr>
                      <m:t>)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endParaRPr lang="en-US" sz="1900" dirty="0" smtClean="0"/>
              </a:p>
              <a:p>
                <a:pPr lvl="3"/>
                <a:endParaRPr lang="en-US" sz="1500" dirty="0" smtClean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476" y="1143000"/>
                <a:ext cx="8229600" cy="5410200"/>
              </a:xfrm>
              <a:blipFill rotWithShape="1">
                <a:blip r:embed="rId2"/>
                <a:stretch>
                  <a:fillRect l="-889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034178" y="3200400"/>
            <a:ext cx="2500222" cy="1657859"/>
            <a:chOff x="6172200" y="2209800"/>
            <a:chExt cx="2500222" cy="1657859"/>
          </a:xfrm>
        </p:grpSpPr>
        <p:grpSp>
          <p:nvGrpSpPr>
            <p:cNvPr id="28" name="Group 27"/>
            <p:cNvGrpSpPr/>
            <p:nvPr/>
          </p:nvGrpSpPr>
          <p:grpSpPr>
            <a:xfrm>
              <a:off x="6172200" y="2209800"/>
              <a:ext cx="2500222" cy="1657859"/>
              <a:chOff x="3953564" y="4682516"/>
              <a:chExt cx="2500222" cy="165785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410200" y="5313049"/>
                <a:ext cx="273845" cy="2857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>
                <a:endCxn id="4" idx="2"/>
              </p:cNvCxnSpPr>
              <p:nvPr/>
            </p:nvCxnSpPr>
            <p:spPr>
              <a:xfrm>
                <a:off x="4273550" y="5098737"/>
                <a:ext cx="1136650" cy="3571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4" idx="6"/>
              </p:cNvCxnSpPr>
              <p:nvPr/>
            </p:nvCxnSpPr>
            <p:spPr>
              <a:xfrm>
                <a:off x="5684045" y="5455924"/>
                <a:ext cx="76974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288233" y="5083251"/>
                <a:ext cx="91470" cy="762063"/>
              </a:xfrm>
              <a:custGeom>
                <a:avLst/>
                <a:gdLst>
                  <a:gd name="connsiteX0" fmla="*/ 335341 w 335341"/>
                  <a:gd name="connsiteY0" fmla="*/ 0 h 876300"/>
                  <a:gd name="connsiteX1" fmla="*/ 61 w 335341"/>
                  <a:gd name="connsiteY1" fmla="*/ 457200 h 876300"/>
                  <a:gd name="connsiteX2" fmla="*/ 304861 w 335341"/>
                  <a:gd name="connsiteY2" fmla="*/ 845820 h 876300"/>
                  <a:gd name="connsiteX3" fmla="*/ 304861 w 335341"/>
                  <a:gd name="connsiteY3" fmla="*/ 845820 h 876300"/>
                  <a:gd name="connsiteX4" fmla="*/ 327721 w 335341"/>
                  <a:gd name="connsiteY4" fmla="*/ 87630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5341" h="876300">
                    <a:moveTo>
                      <a:pt x="335341" y="0"/>
                    </a:moveTo>
                    <a:cubicBezTo>
                      <a:pt x="170241" y="158115"/>
                      <a:pt x="5141" y="316230"/>
                      <a:pt x="61" y="457200"/>
                    </a:cubicBezTo>
                    <a:cubicBezTo>
                      <a:pt x="-5019" y="598170"/>
                      <a:pt x="304861" y="845820"/>
                      <a:pt x="304861" y="845820"/>
                    </a:cubicBezTo>
                    <a:lnTo>
                      <a:pt x="304861" y="845820"/>
                    </a:lnTo>
                    <a:lnTo>
                      <a:pt x="327721" y="8763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375411" y="4682516"/>
                    <a:ext cx="571323" cy="391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5411" y="4682516"/>
                    <a:ext cx="571323" cy="39158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14894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131510" y="4726361"/>
                    <a:ext cx="3397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510" y="4726361"/>
                    <a:ext cx="3397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26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4147109" y="4940376"/>
                <a:ext cx="273845" cy="2857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953564" y="5158093"/>
                    <a:ext cx="243871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564" y="5158093"/>
                    <a:ext cx="243871" cy="37427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432984" y="5596773"/>
                    <a:ext cx="243871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2984" y="5596773"/>
                    <a:ext cx="243871" cy="37427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/>
              <p:nvPr/>
            </p:nvCxnSpPr>
            <p:spPr>
              <a:xfrm flipH="1">
                <a:off x="5684046" y="5342445"/>
                <a:ext cx="6217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281375" y="5971043"/>
                    <a:ext cx="3797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1375" y="5971043"/>
                    <a:ext cx="37971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882463" y="4922355"/>
                    <a:ext cx="571323" cy="379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2463" y="4922355"/>
                    <a:ext cx="571323" cy="37971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789919" y="5505278"/>
                    <a:ext cx="5713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9919" y="5505278"/>
                    <a:ext cx="5713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570470" y="2880895"/>
                  <a:ext cx="644546" cy="3696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470" y="2880895"/>
                  <a:ext cx="644546" cy="36965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26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do </a:t>
            </a:r>
            <a:r>
              <a:rPr lang="en-US" dirty="0" err="1"/>
              <a:t>backprop</a:t>
            </a:r>
            <a:r>
              <a:rPr lang="en-US" dirty="0"/>
              <a:t> in ANN?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57920" y="1229912"/>
                <a:ext cx="8229600" cy="547568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000" dirty="0" smtClean="0"/>
                  <a:t>Hidden layer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r>
                          <a:rPr lang="en-US" sz="17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1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r>
                          <a:rPr lang="en-US" sz="17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17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endParaRPr lang="en-US" sz="1700" dirty="0" smtClean="0"/>
              </a:p>
              <a:p>
                <a:pPr lvl="1"/>
                <a:r>
                  <a:rPr lang="en-US" sz="1700" dirty="0"/>
                  <a:t> </a:t>
                </a:r>
                <a:r>
                  <a:rPr lang="en-US" sz="1700" dirty="0" smtClean="0"/>
                  <a:t>The </a:t>
                </a:r>
                <a:r>
                  <a:rPr lang="en-US" sz="1700" dirty="0"/>
                  <a:t>first term 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7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r>
                          <a:rPr lang="en-US" sz="17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17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7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1700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sup>
                      <m:e>
                        <m:f>
                          <m:f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US" sz="1700" b="0" i="1" smtClean="0"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700" b="0" i="1" smtClean="0">
                                <a:latin typeface="Cambria Math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+1</m:t>
                                </m:r>
                              </m:sup>
                            </m:sSubSup>
                          </m:den>
                        </m:f>
                      </m:e>
                    </m:nary>
                    <m:f>
                      <m:f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17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1700" b="0" i="1" smtClean="0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a:rPr lang="en-US" sz="1700" b="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7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endParaRPr lang="en-US" sz="1700" b="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r>
                          <a:rPr lang="en-US" sz="17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</m:den>
                    </m:f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sz="17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700" b="0" i="1" smtClean="0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endParaRPr lang="en-US" sz="1700" b="0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17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7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𝑗𝑙</m:t>
                            </m:r>
                          </m:sub>
                          <m:sup>
                            <m:r>
                              <a:rPr lang="en-US" sz="17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1700" b="0" i="1" smtClean="0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  <m:r>
                          <a:rPr lang="en-US" sz="1700" b="0" i="1" smtClean="0">
                            <a:latin typeface="Cambria Math"/>
                          </a:rPr>
                          <m:t>𝑔</m:t>
                        </m:r>
                        <m:r>
                          <a:rPr lang="en-US" sz="1700" b="0" i="1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7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r>
                          <a:rPr lang="en-US" sz="17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7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𝑗𝑙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sz="1700" i="1">
                        <a:latin typeface="Cambria Math"/>
                      </a:rPr>
                      <m:t>𝑔</m:t>
                    </m:r>
                    <m:r>
                      <a:rPr lang="en-US" sz="1700" b="0" i="1" smtClean="0">
                        <a:latin typeface="Cambria Math"/>
                      </a:rPr>
                      <m:t>′</m:t>
                    </m:r>
                    <m:r>
                      <a:rPr lang="en-US" sz="17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7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700" b="0" i="0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/>
                          </a:rPr>
                          <m:t>𝑙</m:t>
                        </m:r>
                        <m:r>
                          <a:rPr lang="en-US" sz="17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𝑗𝑙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</a:rPr>
                          <m:t>+1</m:t>
                        </m:r>
                      </m:sup>
                    </m:sSubSup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sz="17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sz="17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sz="17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  <m:nary>
                      <m:naryPr>
                        <m:chr m:val="∑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/>
                          </a:rPr>
                          <m:t>𝑙</m:t>
                        </m:r>
                        <m:r>
                          <a:rPr lang="en-US" sz="17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𝑗𝑙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endParaRPr lang="en-US" sz="17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700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endParaRPr lang="en-US" sz="1700" b="0" dirty="0" smtClean="0"/>
              </a:p>
              <a:p>
                <a:r>
                  <a:rPr lang="en-US" sz="2100" dirty="0" smtClean="0"/>
                  <a:t>The derivative: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r>
                          <a:rPr lang="en-US" sz="17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7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sz="17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</a:rPr>
                          <m:t>−1</m:t>
                        </m:r>
                      </m:sup>
                    </m:sSubSup>
                    <m:nary>
                      <m:naryPr>
                        <m:chr m:val="∑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/>
                          </a:rPr>
                          <m:t>𝑙</m:t>
                        </m:r>
                        <m:r>
                          <a:rPr lang="en-US" sz="17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17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700" i="1">
                                <a:latin typeface="Cambria Math"/>
                              </a:rPr>
                              <m:t>+1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𝑗𝑙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endParaRPr lang="en-US" sz="1700" dirty="0" smtClean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20" y="1229912"/>
                <a:ext cx="8229600" cy="5475688"/>
              </a:xfrm>
              <a:blipFill rotWithShape="1">
                <a:blip r:embed="rId2"/>
                <a:stretch>
                  <a:fillRect l="-1259" t="-1002" b="-6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992026" y="2172685"/>
            <a:ext cx="2500222" cy="1789715"/>
            <a:chOff x="6172200" y="2209800"/>
            <a:chExt cx="2500222" cy="1789715"/>
          </a:xfrm>
        </p:grpSpPr>
        <p:grpSp>
          <p:nvGrpSpPr>
            <p:cNvPr id="28" name="Group 27"/>
            <p:cNvGrpSpPr/>
            <p:nvPr/>
          </p:nvGrpSpPr>
          <p:grpSpPr>
            <a:xfrm>
              <a:off x="6172200" y="2209800"/>
              <a:ext cx="2500222" cy="1789715"/>
              <a:chOff x="3953564" y="4682516"/>
              <a:chExt cx="2500222" cy="178971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410200" y="5313049"/>
                <a:ext cx="273845" cy="2857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>
                <a:endCxn id="4" idx="2"/>
              </p:cNvCxnSpPr>
              <p:nvPr/>
            </p:nvCxnSpPr>
            <p:spPr>
              <a:xfrm>
                <a:off x="4273550" y="5098737"/>
                <a:ext cx="1136650" cy="3571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4" idx="6"/>
              </p:cNvCxnSpPr>
              <p:nvPr/>
            </p:nvCxnSpPr>
            <p:spPr>
              <a:xfrm>
                <a:off x="5684045" y="5455924"/>
                <a:ext cx="76974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288233" y="5083251"/>
                <a:ext cx="91470" cy="762063"/>
              </a:xfrm>
              <a:custGeom>
                <a:avLst/>
                <a:gdLst>
                  <a:gd name="connsiteX0" fmla="*/ 335341 w 335341"/>
                  <a:gd name="connsiteY0" fmla="*/ 0 h 876300"/>
                  <a:gd name="connsiteX1" fmla="*/ 61 w 335341"/>
                  <a:gd name="connsiteY1" fmla="*/ 457200 h 876300"/>
                  <a:gd name="connsiteX2" fmla="*/ 304861 w 335341"/>
                  <a:gd name="connsiteY2" fmla="*/ 845820 h 876300"/>
                  <a:gd name="connsiteX3" fmla="*/ 304861 w 335341"/>
                  <a:gd name="connsiteY3" fmla="*/ 845820 h 876300"/>
                  <a:gd name="connsiteX4" fmla="*/ 327721 w 335341"/>
                  <a:gd name="connsiteY4" fmla="*/ 87630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5341" h="876300">
                    <a:moveTo>
                      <a:pt x="335341" y="0"/>
                    </a:moveTo>
                    <a:cubicBezTo>
                      <a:pt x="170241" y="158115"/>
                      <a:pt x="5141" y="316230"/>
                      <a:pt x="61" y="457200"/>
                    </a:cubicBezTo>
                    <a:cubicBezTo>
                      <a:pt x="-5019" y="598170"/>
                      <a:pt x="304861" y="845820"/>
                      <a:pt x="304861" y="845820"/>
                    </a:cubicBezTo>
                    <a:lnTo>
                      <a:pt x="304861" y="845820"/>
                    </a:lnTo>
                    <a:lnTo>
                      <a:pt x="327721" y="8763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375411" y="4682516"/>
                    <a:ext cx="571323" cy="391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5411" y="4682516"/>
                    <a:ext cx="571323" cy="39158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5319"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131510" y="4726361"/>
                    <a:ext cx="339725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510" y="4726361"/>
                    <a:ext cx="339725" cy="42287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14286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4147109" y="4940376"/>
                <a:ext cx="273845" cy="2857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953564" y="5158093"/>
                    <a:ext cx="243871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3564" y="5158093"/>
                    <a:ext cx="243871" cy="37427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410168" y="5596773"/>
                    <a:ext cx="243871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0168" y="5596773"/>
                    <a:ext cx="243871" cy="37427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7500" r="-17500"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/>
              <p:nvPr/>
            </p:nvCxnSpPr>
            <p:spPr>
              <a:xfrm flipH="1">
                <a:off x="5684046" y="5342445"/>
                <a:ext cx="6217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410168" y="6097961"/>
                    <a:ext cx="379719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0168" y="6097961"/>
                    <a:ext cx="379719" cy="37427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882463" y="4922355"/>
                    <a:ext cx="571323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2463" y="4922355"/>
                    <a:ext cx="571323" cy="42287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789919" y="5505278"/>
                    <a:ext cx="571323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9919" y="5505278"/>
                    <a:ext cx="571323" cy="42287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570470" y="2880895"/>
                  <a:ext cx="644546" cy="422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470" y="2880895"/>
                  <a:ext cx="644546" cy="42287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ounded Rectangle 6"/>
          <p:cNvSpPr/>
          <p:nvPr/>
        </p:nvSpPr>
        <p:spPr>
          <a:xfrm>
            <a:off x="4724400" y="4648200"/>
            <a:ext cx="1511497" cy="533400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4" idx="1"/>
            <a:endCxn id="7" idx="3"/>
          </p:cNvCxnSpPr>
          <p:nvPr/>
        </p:nvCxnSpPr>
        <p:spPr>
          <a:xfrm flipH="1">
            <a:off x="6235897" y="4600539"/>
            <a:ext cx="783507" cy="314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19404" y="4462039"/>
            <a:ext cx="1695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Back-propagated error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6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How to do </a:t>
            </a:r>
            <a:r>
              <a:rPr lang="en-US" dirty="0" err="1" smtClean="0"/>
              <a:t>backprop</a:t>
            </a:r>
            <a:r>
              <a:rPr lang="en-US" dirty="0" smtClean="0"/>
              <a:t> in SNN?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3407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900" dirty="0" smtClean="0"/>
                  <a:t>Key notations:</a:t>
                </a:r>
              </a:p>
              <a:p>
                <a:pPr lvl="1"/>
                <a:r>
                  <a:rPr lang="en-US" sz="1500" dirty="0" smtClean="0"/>
                  <a:t>The input spike train and the post-synaptic neuron spike train, we can compute how much </a:t>
                </a:r>
                <a:r>
                  <a:rPr lang="en-US" sz="1500" b="1" dirty="0"/>
                  <a:t>effect</a:t>
                </a:r>
                <a:r>
                  <a:rPr lang="en-US" sz="1500" dirty="0"/>
                  <a:t> </a:t>
                </a:r>
                <a:r>
                  <a:rPr lang="en-US" sz="1500" dirty="0" smtClean="0"/>
                  <a:t>its has </a:t>
                </a:r>
                <a:r>
                  <a:rPr lang="en-US" sz="1500" dirty="0"/>
                  <a:t>on </a:t>
                </a:r>
                <a:r>
                  <a:rPr lang="en-US" sz="1500" dirty="0" smtClean="0"/>
                  <a:t>the post-synaptic membrane voltage.</a:t>
                </a:r>
              </a:p>
              <a:p>
                <a:pPr lvl="1"/>
                <a:r>
                  <a:rPr lang="en-US" sz="1500" dirty="0" smtClean="0"/>
                  <a:t>We model the SNN from the behavioral level.</a:t>
                </a:r>
              </a:p>
              <a:p>
                <a:pPr lvl="1"/>
                <a:r>
                  <a:rPr lang="en-US" sz="1500" dirty="0" smtClean="0"/>
                  <a:t>We refer the total effect of the input spike train on the post-synaptic neuron as “</a:t>
                </a:r>
                <a:r>
                  <a:rPr lang="en-US" sz="1500" b="1" dirty="0" smtClean="0"/>
                  <a:t>accumulative spike effect</a:t>
                </a:r>
                <a:r>
                  <a:rPr lang="en-US" sz="1500" dirty="0" smtClean="0"/>
                  <a:t>”</a:t>
                </a:r>
              </a:p>
              <a:p>
                <a:r>
                  <a:rPr lang="en-US" sz="1900" dirty="0" smtClean="0"/>
                  <a:t>Definitions</a:t>
                </a:r>
                <a:r>
                  <a:rPr lang="en-US" sz="23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500" dirty="0"/>
                  <a:t> : the weight for neuron j in k</a:t>
                </a:r>
                <a:r>
                  <a:rPr lang="en-US" sz="1500" baseline="-25000" dirty="0"/>
                  <a:t>th</a:t>
                </a:r>
                <a:r>
                  <a:rPr lang="en-US" sz="1500" dirty="0"/>
                  <a:t> layer for incoming neuron </a:t>
                </a:r>
                <a:r>
                  <a:rPr lang="en-US" sz="1500" dirty="0" err="1" smtClean="0"/>
                  <a:t>i</a:t>
                </a:r>
                <a:endParaRPr lang="en-US" sz="15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  <m:r>
                          <a:rPr lang="en-US" sz="1500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1500" dirty="0" smtClean="0"/>
                  <a:t> : the spike train generated by the neuron </a:t>
                </a:r>
                <a:r>
                  <a:rPr lang="en-US" sz="1500" dirty="0" err="1"/>
                  <a:t>i</a:t>
                </a:r>
                <a:r>
                  <a:rPr lang="en-US" sz="1500" dirty="0" smtClean="0"/>
                  <a:t> in  (k-1)</a:t>
                </a:r>
                <a:r>
                  <a:rPr lang="en-US" sz="1500" baseline="-25000" dirty="0" err="1" smtClean="0"/>
                  <a:t>th</a:t>
                </a:r>
                <a:r>
                  <a:rPr lang="en-US" sz="1500" dirty="0" smtClean="0"/>
                  <a:t> layer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500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500" dirty="0" smtClean="0"/>
                  <a:t> : the spike train generated by the neuron j in k</a:t>
                </a:r>
                <a:r>
                  <a:rPr lang="en-US" sz="1500" baseline="-25000" dirty="0" smtClean="0"/>
                  <a:t>th</a:t>
                </a:r>
                <a:r>
                  <a:rPr lang="en-US" sz="1500" dirty="0" smtClean="0"/>
                  <a:t> layer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𝑖</m:t>
                        </m:r>
                        <m:r>
                          <a:rPr lang="en-US" sz="1500" b="0" i="1" smtClean="0">
                            <a:latin typeface="Cambria Math"/>
                          </a:rPr>
                          <m:t>|</m:t>
                        </m:r>
                        <m:r>
                          <a:rPr lang="en-US" sz="15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500" dirty="0" smtClean="0"/>
                  <a:t> : the accumulative spike effect of the spike train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  <m:r>
                          <a:rPr lang="en-US" sz="1500" i="1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1500" dirty="0"/>
                  <a:t> </a:t>
                </a:r>
                <a:r>
                  <a:rPr lang="en-US" sz="1500" dirty="0" smtClean="0"/>
                  <a:t>on its post-synaptic neuron given the spike train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500" dirty="0" smtClean="0"/>
                  <a:t> as the post-synaptic spike train.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500" dirty="0"/>
                  <a:t> : the weighted sum of </a:t>
                </a:r>
                <a:r>
                  <a:rPr lang="en-US" sz="1500" dirty="0" smtClean="0"/>
                  <a:t>all accumulated </a:t>
                </a:r>
                <a:r>
                  <a:rPr lang="en-US" sz="1500" dirty="0"/>
                  <a:t>spike </a:t>
                </a:r>
                <a:r>
                  <a:rPr lang="en-US" sz="1500" dirty="0" smtClean="0"/>
                  <a:t>effects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5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5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5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15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5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500" dirty="0" smtClean="0"/>
                  <a:t>) for </a:t>
                </a:r>
                <a:r>
                  <a:rPr lang="en-US" sz="1500" dirty="0"/>
                  <a:t>neuron j in k</a:t>
                </a:r>
                <a:r>
                  <a:rPr lang="en-US" sz="1500" baseline="-25000" dirty="0"/>
                  <a:t>th</a:t>
                </a:r>
                <a:r>
                  <a:rPr lang="en-US" sz="1500" dirty="0"/>
                  <a:t> layer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500" dirty="0"/>
                  <a:t> : the output spike counts for neuron j in k</a:t>
                </a:r>
                <a:r>
                  <a:rPr lang="en-US" sz="1500" baseline="-25000" dirty="0"/>
                  <a:t>th</a:t>
                </a:r>
                <a:r>
                  <a:rPr lang="en-US" sz="1500" dirty="0"/>
                  <a:t> layer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i="1">
                            <a:latin typeface="Cambria Math"/>
                          </a:rPr>
                          <m:t>𝑟</m:t>
                        </m:r>
                      </m:e>
                      <m:sub/>
                      <m:sup>
                        <m:r>
                          <a:rPr lang="en-US" sz="15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500" dirty="0"/>
                  <a:t> : the number of neurons in k</a:t>
                </a:r>
                <a:r>
                  <a:rPr lang="en-US" sz="1500" baseline="-25000" dirty="0"/>
                  <a:t>th</a:t>
                </a:r>
                <a:r>
                  <a:rPr lang="en-US" sz="1500" dirty="0"/>
                  <a:t> </a:t>
                </a:r>
                <a:r>
                  <a:rPr lang="en-US" sz="1500" dirty="0" smtClean="0"/>
                  <a:t>layer</a:t>
                </a:r>
                <a:endParaRPr lang="en-US" sz="15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1500" dirty="0"/>
                  <a:t> : the activation function </a:t>
                </a:r>
                <a:r>
                  <a:rPr lang="en-US" sz="1500" dirty="0" smtClean="0"/>
                  <a:t>for spiking neuron</a:t>
                </a:r>
              </a:p>
              <a:p>
                <a:pPr lvl="1"/>
                <a:endParaRPr lang="en-US" sz="2000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340753"/>
              </a:xfrm>
              <a:blipFill rotWithShape="1">
                <a:blip r:embed="rId2"/>
                <a:stretch>
                  <a:fillRect l="-444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5867400" y="4644427"/>
            <a:ext cx="2622158" cy="2213573"/>
            <a:chOff x="6080245" y="3886200"/>
            <a:chExt cx="2622158" cy="2213573"/>
          </a:xfrm>
        </p:grpSpPr>
        <p:grpSp>
          <p:nvGrpSpPr>
            <p:cNvPr id="5" name="Group 4"/>
            <p:cNvGrpSpPr/>
            <p:nvPr/>
          </p:nvGrpSpPr>
          <p:grpSpPr>
            <a:xfrm>
              <a:off x="6080245" y="3886200"/>
              <a:ext cx="2622158" cy="1534714"/>
              <a:chOff x="6080245" y="3886200"/>
              <a:chExt cx="2622158" cy="153471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080245" y="3886200"/>
                <a:ext cx="2622158" cy="1534714"/>
                <a:chOff x="6050264" y="1837884"/>
                <a:chExt cx="2622158" cy="1534714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6050264" y="1837884"/>
                  <a:ext cx="2622158" cy="1534714"/>
                  <a:chOff x="3831628" y="4310600"/>
                  <a:chExt cx="2622158" cy="1534714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5410200" y="5313049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" name="Straight Arrow Connector 15"/>
                  <p:cNvCxnSpPr>
                    <a:endCxn id="15" idx="2"/>
                  </p:cNvCxnSpPr>
                  <p:nvPr/>
                </p:nvCxnSpPr>
                <p:spPr>
                  <a:xfrm>
                    <a:off x="4273550" y="5098737"/>
                    <a:ext cx="1136650" cy="3571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>
                    <a:stCxn id="15" idx="6"/>
                  </p:cNvCxnSpPr>
                  <p:nvPr/>
                </p:nvCxnSpPr>
                <p:spPr>
                  <a:xfrm>
                    <a:off x="5684045" y="5455924"/>
                    <a:ext cx="76974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Freeform 17"/>
                  <p:cNvSpPr/>
                  <p:nvPr/>
                </p:nvSpPr>
                <p:spPr>
                  <a:xfrm>
                    <a:off x="5288233" y="5083251"/>
                    <a:ext cx="91470" cy="762063"/>
                  </a:xfrm>
                  <a:custGeom>
                    <a:avLst/>
                    <a:gdLst>
                      <a:gd name="connsiteX0" fmla="*/ 335341 w 335341"/>
                      <a:gd name="connsiteY0" fmla="*/ 0 h 876300"/>
                      <a:gd name="connsiteX1" fmla="*/ 61 w 335341"/>
                      <a:gd name="connsiteY1" fmla="*/ 457200 h 876300"/>
                      <a:gd name="connsiteX2" fmla="*/ 304861 w 335341"/>
                      <a:gd name="connsiteY2" fmla="*/ 845820 h 876300"/>
                      <a:gd name="connsiteX3" fmla="*/ 304861 w 335341"/>
                      <a:gd name="connsiteY3" fmla="*/ 845820 h 876300"/>
                      <a:gd name="connsiteX4" fmla="*/ 327721 w 335341"/>
                      <a:gd name="connsiteY4" fmla="*/ 876300 h 87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5341" h="876300">
                        <a:moveTo>
                          <a:pt x="335341" y="0"/>
                        </a:moveTo>
                        <a:cubicBezTo>
                          <a:pt x="170241" y="158115"/>
                          <a:pt x="5141" y="316230"/>
                          <a:pt x="61" y="457200"/>
                        </a:cubicBezTo>
                        <a:cubicBezTo>
                          <a:pt x="-5019" y="598170"/>
                          <a:pt x="304861" y="845820"/>
                          <a:pt x="304861" y="845820"/>
                        </a:cubicBezTo>
                        <a:lnTo>
                          <a:pt x="304861" y="845820"/>
                        </a:lnTo>
                        <a:lnTo>
                          <a:pt x="327721" y="8763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r="-6452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r="-16364"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" name="Oval 20"/>
                  <p:cNvSpPr/>
                  <p:nvPr/>
                </p:nvSpPr>
                <p:spPr>
                  <a:xfrm>
                    <a:off x="4147109" y="4940376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/>
                      <p:cNvSpPr txBox="1"/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l="-7500" r="-17500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7" name="Straight Arrow Connector 26"/>
                  <p:cNvCxnSpPr/>
                  <p:nvPr/>
                </p:nvCxnSpPr>
                <p:spPr>
                  <a:xfrm flipH="1">
                    <a:off x="5684046" y="5342445"/>
                    <a:ext cx="62171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5218983" y="4310600"/>
                        <a:ext cx="379719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18983" y="4310600"/>
                        <a:ext cx="379719" cy="374270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72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101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6172200" y="5029200"/>
              <a:ext cx="829661" cy="195320"/>
              <a:chOff x="6256939" y="4870199"/>
              <a:chExt cx="829661" cy="19532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74916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395726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7696200" y="5436879"/>
              <a:ext cx="829661" cy="195320"/>
              <a:chOff x="6256939" y="4870199"/>
              <a:chExt cx="829661" cy="195320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663793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485539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0227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6994430" y="5271309"/>
              <a:ext cx="663029" cy="32513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5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do </a:t>
            </a:r>
            <a:r>
              <a:rPr lang="en-US" dirty="0" err="1"/>
              <a:t>backprop</a:t>
            </a:r>
            <a:r>
              <a:rPr lang="en-US" dirty="0"/>
              <a:t> in SNN?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3889"/>
                <a:ext cx="8229600" cy="396720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How to interpret the transfer function in terms of spike trains and weights?</a:t>
                </a:r>
              </a:p>
              <a:p>
                <a:pPr lvl="1"/>
                <a:r>
                  <a:rPr lang="en-US" dirty="0"/>
                  <a:t>To optimize on spike count, (i.e.,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), we want to obtain the relationship between </a:t>
                </a:r>
                <a:r>
                  <a:rPr lang="en-US" b="1" i="1" dirty="0"/>
                  <a:t>output spike count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b="1" i="1" dirty="0"/>
                  <a:t>)</a:t>
                </a:r>
                <a:r>
                  <a:rPr lang="en-US" dirty="0"/>
                  <a:t> and </a:t>
                </a:r>
                <a:r>
                  <a:rPr lang="en-US" b="1" i="1" dirty="0"/>
                  <a:t>input spike trains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⋅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b="1" i="1" dirty="0"/>
                  <a:t>) </a:t>
                </a:r>
                <a:r>
                  <a:rPr lang="en-US" dirty="0"/>
                  <a:t>and </a:t>
                </a:r>
                <a:r>
                  <a:rPr lang="en-US" i="1" dirty="0"/>
                  <a:t>weights </a:t>
                </a:r>
                <a:r>
                  <a:rPr lang="en-US" i="1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⋅</m:t>
                        </m:r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i="1" dirty="0" smtClean="0"/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⋅</m:t>
                            </m:r>
                          </m:sub>
                          <m:sup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⋅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“Activation” function: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We know exactly how much effect each spike trains has on the post-synaptic voltage!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,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≈</m:t>
                    </m:r>
                  </m:oMath>
                </a14:m>
                <a:r>
                  <a:rPr lang="en-US" dirty="0" smtClean="0"/>
                  <a:t> is used due to the rounding </a:t>
                </a:r>
                <a:r>
                  <a:rPr lang="en-US" dirty="0" smtClean="0"/>
                  <a:t>effect and finite time step size)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3889"/>
                <a:ext cx="8229600" cy="3967208"/>
              </a:xfrm>
              <a:blipFill>
                <a:blip r:embed="rId2"/>
                <a:stretch>
                  <a:fillRect l="-815" t="-2458" r="-74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6217042" y="4568227"/>
            <a:ext cx="2622158" cy="2213573"/>
            <a:chOff x="6080245" y="3886200"/>
            <a:chExt cx="2622158" cy="2213573"/>
          </a:xfrm>
        </p:grpSpPr>
        <p:grpSp>
          <p:nvGrpSpPr>
            <p:cNvPr id="27" name="Group 26"/>
            <p:cNvGrpSpPr/>
            <p:nvPr/>
          </p:nvGrpSpPr>
          <p:grpSpPr>
            <a:xfrm>
              <a:off x="6080245" y="3886200"/>
              <a:ext cx="2622158" cy="1534714"/>
              <a:chOff x="6080245" y="3886200"/>
              <a:chExt cx="2622158" cy="153471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080245" y="3886200"/>
                <a:ext cx="2622158" cy="1534714"/>
                <a:chOff x="6050264" y="1837884"/>
                <a:chExt cx="2622158" cy="1534714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050264" y="1837884"/>
                  <a:ext cx="2622158" cy="1534714"/>
                  <a:chOff x="3831628" y="4310600"/>
                  <a:chExt cx="2622158" cy="1534714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5410200" y="5313049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Arrow Connector 59"/>
                  <p:cNvCxnSpPr>
                    <a:endCxn id="59" idx="2"/>
                  </p:cNvCxnSpPr>
                  <p:nvPr/>
                </p:nvCxnSpPr>
                <p:spPr>
                  <a:xfrm>
                    <a:off x="4273550" y="5098737"/>
                    <a:ext cx="1136650" cy="3571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>
                    <a:stCxn id="59" idx="6"/>
                  </p:cNvCxnSpPr>
                  <p:nvPr/>
                </p:nvCxnSpPr>
                <p:spPr>
                  <a:xfrm>
                    <a:off x="5684045" y="5455924"/>
                    <a:ext cx="76974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Freeform 61"/>
                  <p:cNvSpPr/>
                  <p:nvPr/>
                </p:nvSpPr>
                <p:spPr>
                  <a:xfrm>
                    <a:off x="5288233" y="5083251"/>
                    <a:ext cx="91470" cy="762063"/>
                  </a:xfrm>
                  <a:custGeom>
                    <a:avLst/>
                    <a:gdLst>
                      <a:gd name="connsiteX0" fmla="*/ 335341 w 335341"/>
                      <a:gd name="connsiteY0" fmla="*/ 0 h 876300"/>
                      <a:gd name="connsiteX1" fmla="*/ 61 w 335341"/>
                      <a:gd name="connsiteY1" fmla="*/ 457200 h 876300"/>
                      <a:gd name="connsiteX2" fmla="*/ 304861 w 335341"/>
                      <a:gd name="connsiteY2" fmla="*/ 845820 h 876300"/>
                      <a:gd name="connsiteX3" fmla="*/ 304861 w 335341"/>
                      <a:gd name="connsiteY3" fmla="*/ 845820 h 876300"/>
                      <a:gd name="connsiteX4" fmla="*/ 327721 w 335341"/>
                      <a:gd name="connsiteY4" fmla="*/ 876300 h 87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5341" h="876300">
                        <a:moveTo>
                          <a:pt x="335341" y="0"/>
                        </a:moveTo>
                        <a:cubicBezTo>
                          <a:pt x="170241" y="158115"/>
                          <a:pt x="5141" y="316230"/>
                          <a:pt x="61" y="457200"/>
                        </a:cubicBezTo>
                        <a:cubicBezTo>
                          <a:pt x="-5019" y="598170"/>
                          <a:pt x="304861" y="845820"/>
                          <a:pt x="304861" y="845820"/>
                        </a:cubicBezTo>
                        <a:lnTo>
                          <a:pt x="304861" y="845820"/>
                        </a:lnTo>
                        <a:lnTo>
                          <a:pt x="327721" y="8763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r="-6383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r="-16071"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Oval 64"/>
                  <p:cNvSpPr/>
                  <p:nvPr/>
                </p:nvSpPr>
                <p:spPr>
                  <a:xfrm>
                    <a:off x="4147109" y="4940376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l="-7500" r="-17500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5684046" y="5342445"/>
                    <a:ext cx="62171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18983" y="4310600"/>
                        <a:ext cx="379719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18983" y="4310600"/>
                        <a:ext cx="379719" cy="374270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72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101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72200" y="5029200"/>
              <a:ext cx="829661" cy="195320"/>
              <a:chOff x="6256939" y="4870199"/>
              <a:chExt cx="829661" cy="195320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674916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6395726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7696200" y="5436879"/>
              <a:ext cx="829661" cy="195320"/>
              <a:chOff x="6256939" y="4870199"/>
              <a:chExt cx="829661" cy="19532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663793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485539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1494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6994430" y="5271309"/>
              <a:ext cx="663029" cy="32513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do </a:t>
            </a:r>
            <a:r>
              <a:rPr lang="en-US" dirty="0" err="1"/>
              <a:t>backprop</a:t>
            </a:r>
            <a:r>
              <a:rPr lang="en-US" dirty="0"/>
              <a:t> in SNN?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3890"/>
                <a:ext cx="8229600" cy="329191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600" dirty="0" smtClean="0"/>
                  <a:t>Make the rule go deep</a:t>
                </a:r>
              </a:p>
              <a:p>
                <a:pPr lvl="1"/>
                <a:r>
                  <a:rPr lang="en-US" sz="2400" dirty="0" smtClean="0"/>
                  <a:t>“Activation</a:t>
                </a:r>
                <a:r>
                  <a:rPr lang="en-US" sz="2400" dirty="0"/>
                  <a:t>” function: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den>
                    </m:f>
                    <m:r>
                      <a:rPr lang="en-US" sz="240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sz="240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/>
                  <a:t>Link the accumulative </a:t>
                </a:r>
                <a:r>
                  <a:rPr lang="en-US" sz="2400" dirty="0" smtClean="0"/>
                  <a:t>spike </a:t>
                </a:r>
                <a:r>
                  <a:rPr lang="en-US" sz="2400" dirty="0"/>
                  <a:t>effect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|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400" dirty="0"/>
                  <a:t>) to </a:t>
                </a:r>
                <a:r>
                  <a:rPr lang="en-US" sz="2400" dirty="0" smtClean="0"/>
                  <a:t>output spike </a:t>
                </a:r>
                <a:r>
                  <a:rPr lang="en-US" sz="2400" dirty="0"/>
                  <a:t>count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/>
                  <a:t>)</a:t>
                </a:r>
              </a:p>
              <a:p>
                <a:pPr lvl="2"/>
                <a:r>
                  <a:rPr lang="en-US" sz="2200" dirty="0" smtClean="0"/>
                  <a:t>Assume </a:t>
                </a:r>
                <a:r>
                  <a:rPr lang="en-US" sz="2200" dirty="0"/>
                  <a:t>each spike has an accumulated effect of unit 1</a:t>
                </a:r>
                <a:endParaRPr lang="en-US" sz="2200" dirty="0" smtClean="0"/>
              </a:p>
              <a:p>
                <a:pPr lvl="2"/>
                <a:r>
                  <a:rPr lang="en-US" sz="2200" dirty="0" smtClean="0"/>
                  <a:t>Already </a:t>
                </a:r>
                <a:r>
                  <a:rPr lang="en-US" sz="2200" dirty="0"/>
                  <a:t>know: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0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2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</a:rPr>
                          <m:t>|</m:t>
                        </m:r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200" i="1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  <m:r>
                          <a:rPr lang="en-US" sz="2200" i="1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endParaRPr lang="en-US" sz="2200" dirty="0"/>
              </a:p>
              <a:p>
                <a:pPr lvl="2"/>
                <a:r>
                  <a:rPr lang="en-US" sz="2200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</a:rPr>
                          <m:t>|</m:t>
                        </m:r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sz="2200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sz="22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sup>
                          <m:e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sup>
                          <m:e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22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3890"/>
                <a:ext cx="8229600" cy="3291910"/>
              </a:xfrm>
              <a:blipFill rotWithShape="1">
                <a:blip r:embed="rId2"/>
                <a:stretch>
                  <a:fillRect l="-963" t="-3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6217042" y="4644427"/>
            <a:ext cx="2622158" cy="2213573"/>
            <a:chOff x="6080245" y="3886200"/>
            <a:chExt cx="2622158" cy="2213573"/>
          </a:xfrm>
        </p:grpSpPr>
        <p:grpSp>
          <p:nvGrpSpPr>
            <p:cNvPr id="27" name="Group 26"/>
            <p:cNvGrpSpPr/>
            <p:nvPr/>
          </p:nvGrpSpPr>
          <p:grpSpPr>
            <a:xfrm>
              <a:off x="6080245" y="3886200"/>
              <a:ext cx="2622158" cy="1534714"/>
              <a:chOff x="6080245" y="3886200"/>
              <a:chExt cx="2622158" cy="153471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080245" y="3886200"/>
                <a:ext cx="2622158" cy="1534714"/>
                <a:chOff x="6050264" y="1837884"/>
                <a:chExt cx="2622158" cy="1534714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050264" y="1837884"/>
                  <a:ext cx="2622158" cy="1534714"/>
                  <a:chOff x="3831628" y="4310600"/>
                  <a:chExt cx="2622158" cy="1534714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5410200" y="5313049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Arrow Connector 59"/>
                  <p:cNvCxnSpPr>
                    <a:endCxn id="59" idx="2"/>
                  </p:cNvCxnSpPr>
                  <p:nvPr/>
                </p:nvCxnSpPr>
                <p:spPr>
                  <a:xfrm>
                    <a:off x="4273550" y="5098737"/>
                    <a:ext cx="1136650" cy="3571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>
                    <a:stCxn id="59" idx="6"/>
                  </p:cNvCxnSpPr>
                  <p:nvPr/>
                </p:nvCxnSpPr>
                <p:spPr>
                  <a:xfrm>
                    <a:off x="5684045" y="5455924"/>
                    <a:ext cx="76974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Freeform 61"/>
                  <p:cNvSpPr/>
                  <p:nvPr/>
                </p:nvSpPr>
                <p:spPr>
                  <a:xfrm>
                    <a:off x="5288233" y="5083251"/>
                    <a:ext cx="91470" cy="762063"/>
                  </a:xfrm>
                  <a:custGeom>
                    <a:avLst/>
                    <a:gdLst>
                      <a:gd name="connsiteX0" fmla="*/ 335341 w 335341"/>
                      <a:gd name="connsiteY0" fmla="*/ 0 h 876300"/>
                      <a:gd name="connsiteX1" fmla="*/ 61 w 335341"/>
                      <a:gd name="connsiteY1" fmla="*/ 457200 h 876300"/>
                      <a:gd name="connsiteX2" fmla="*/ 304861 w 335341"/>
                      <a:gd name="connsiteY2" fmla="*/ 845820 h 876300"/>
                      <a:gd name="connsiteX3" fmla="*/ 304861 w 335341"/>
                      <a:gd name="connsiteY3" fmla="*/ 845820 h 876300"/>
                      <a:gd name="connsiteX4" fmla="*/ 327721 w 335341"/>
                      <a:gd name="connsiteY4" fmla="*/ 876300 h 87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5341" h="876300">
                        <a:moveTo>
                          <a:pt x="335341" y="0"/>
                        </a:moveTo>
                        <a:cubicBezTo>
                          <a:pt x="170241" y="158115"/>
                          <a:pt x="5141" y="316230"/>
                          <a:pt x="61" y="457200"/>
                        </a:cubicBezTo>
                        <a:cubicBezTo>
                          <a:pt x="-5019" y="598170"/>
                          <a:pt x="304861" y="845820"/>
                          <a:pt x="304861" y="845820"/>
                        </a:cubicBezTo>
                        <a:lnTo>
                          <a:pt x="304861" y="845820"/>
                        </a:lnTo>
                        <a:lnTo>
                          <a:pt x="327721" y="8763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r="-6383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7904" y="4696094"/>
                        <a:ext cx="339725" cy="422873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r="-16071"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Oval 64"/>
                  <p:cNvSpPr/>
                  <p:nvPr/>
                </p:nvSpPr>
                <p:spPr>
                  <a:xfrm>
                    <a:off x="4147109" y="4940376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7950" y="5459561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l="-7500" r="-17500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5684046" y="5342445"/>
                    <a:ext cx="62171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18983" y="4310600"/>
                        <a:ext cx="379719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18983" y="4310600"/>
                        <a:ext cx="379719" cy="374270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2463" y="4922355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72238" y="4908736"/>
                        <a:ext cx="571323" cy="422873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b="-72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822" y="2381741"/>
                      <a:ext cx="535715" cy="422873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72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4953000"/>
                    <a:ext cx="644546" cy="42287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101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72200" y="5029200"/>
              <a:ext cx="829661" cy="195320"/>
              <a:chOff x="6256939" y="4870199"/>
              <a:chExt cx="829661" cy="195320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674916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6395726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7696200" y="5436879"/>
              <a:ext cx="829661" cy="195320"/>
              <a:chOff x="6256939" y="4870199"/>
              <a:chExt cx="829661" cy="19532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663793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485539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1494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026" y="5676900"/>
                  <a:ext cx="535715" cy="42287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6994430" y="5271309"/>
              <a:ext cx="663029" cy="32513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5" name="Ink 134"/>
              <p14:cNvContentPartPr/>
              <p14:nvPr/>
            </p14:nvContentPartPr>
            <p14:xfrm>
              <a:off x="6311900" y="2489060"/>
              <a:ext cx="2019600" cy="826200"/>
            </p14:xfrm>
          </p:contentPart>
        </mc:Choice>
        <mc:Fallback>
          <p:pic>
            <p:nvPicPr>
              <p:cNvPr id="135" name="Ink 13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00020" y="2477180"/>
                <a:ext cx="2043360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2" name="Ink 151"/>
              <p14:cNvContentPartPr/>
              <p14:nvPr/>
            </p14:nvContentPartPr>
            <p14:xfrm>
              <a:off x="7632740" y="1790660"/>
              <a:ext cx="140040" cy="3888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20860" y="1778780"/>
                <a:ext cx="1638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3" name="Ink 152"/>
              <p14:cNvContentPartPr/>
              <p14:nvPr/>
            </p14:nvContentPartPr>
            <p14:xfrm>
              <a:off x="8356700" y="1765460"/>
              <a:ext cx="89280" cy="3816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44820" y="1753580"/>
                <a:ext cx="1130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4" name="Ink 153"/>
              <p14:cNvContentPartPr/>
              <p14:nvPr/>
            </p14:nvContentPartPr>
            <p14:xfrm>
              <a:off x="7937660" y="5968820"/>
              <a:ext cx="360" cy="13320"/>
            </p14:xfrm>
          </p:contentPart>
        </mc:Choice>
        <mc:Fallback>
          <p:pic>
            <p:nvPicPr>
              <p:cNvPr id="154" name="Ink 15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25780" y="5956940"/>
                <a:ext cx="2412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86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do </a:t>
            </a:r>
            <a:r>
              <a:rPr lang="en-US" dirty="0" err="1"/>
              <a:t>backprop</a:t>
            </a:r>
            <a:r>
              <a:rPr lang="en-US" dirty="0"/>
              <a:t> in SNN?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3889"/>
                <a:ext cx="8229600" cy="51969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300" dirty="0" smtClean="0"/>
                  <a:t>Cost </a:t>
                </a:r>
                <a:r>
                  <a:rPr lang="en-US" sz="2300" dirty="0"/>
                  <a:t>function (break-down for single neuron, i.e., first neuron): </a:t>
                </a:r>
                <a:endParaRPr lang="en-US" sz="19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 dirty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 dirty="0">
                                <a:latin typeface="Cambria Math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  (assume that output layer is the </a:t>
                </a:r>
                <a:r>
                  <a:rPr lang="en-US" sz="1600" dirty="0" err="1"/>
                  <a:t>m</a:t>
                </a:r>
                <a:r>
                  <a:rPr lang="en-US" sz="1600" baseline="-25000" dirty="0" err="1"/>
                  <a:t>th</a:t>
                </a:r>
                <a:r>
                  <a:rPr lang="en-US" sz="1600" dirty="0"/>
                  <a:t> layer</a:t>
                </a:r>
                <a:r>
                  <a:rPr lang="en-US" sz="16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sz="16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z="1600" dirty="0" smtClean="0"/>
                  <a:t> (at the spike train level mapping from spike train to spike counts)</a:t>
                </a:r>
                <a:endParaRPr lang="en-US" sz="16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1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sz="1600" dirty="0" smtClean="0"/>
              </a:p>
              <a:p>
                <a:r>
                  <a:rPr lang="en-US" sz="2300" dirty="0"/>
                  <a:t>Output layer: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en-US" sz="16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endParaRPr lang="en-US" sz="1600" dirty="0"/>
              </a:p>
              <a:p>
                <a:pPr lvl="1"/>
                <a:r>
                  <a:rPr lang="en-US" sz="1800" dirty="0"/>
                  <a:t>The first term: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en-US" sz="16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p>
                    </m:sSubSup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:pPr lvl="1"/>
                <a:r>
                  <a:rPr lang="en-US" sz="1800" dirty="0"/>
                  <a:t>The second term: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en-US" sz="1600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|1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/>
                          </a:rPr>
                          <m:t>|1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lvl="1"/>
                <a:r>
                  <a:rPr lang="en-US" sz="1800" dirty="0"/>
                  <a:t>The derivative: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en-US" sz="160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p>
                    </m:sSubSup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/>
                          </a:rPr>
                          <m:t>|1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p>
                    </m:sSubSup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/>
                          </a:rPr>
                          <m:t>|1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p>
                    </m:sSubSup>
                  </m:oMath>
                </a14:m>
                <a:endParaRPr lang="en-US" sz="19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3889"/>
                <a:ext cx="8229600" cy="5196911"/>
              </a:xfrm>
              <a:blipFill>
                <a:blip r:embed="rId2"/>
                <a:stretch>
                  <a:fillRect l="-889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912242" y="2869168"/>
            <a:ext cx="2622158" cy="2160032"/>
            <a:chOff x="6080245" y="3886200"/>
            <a:chExt cx="2622158" cy="2160032"/>
          </a:xfrm>
        </p:grpSpPr>
        <p:grpSp>
          <p:nvGrpSpPr>
            <p:cNvPr id="27" name="Group 26"/>
            <p:cNvGrpSpPr/>
            <p:nvPr/>
          </p:nvGrpSpPr>
          <p:grpSpPr>
            <a:xfrm>
              <a:off x="6080245" y="3886200"/>
              <a:ext cx="2622158" cy="1534714"/>
              <a:chOff x="6080245" y="3886200"/>
              <a:chExt cx="2622158" cy="153471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080245" y="3886200"/>
                <a:ext cx="2622158" cy="1534714"/>
                <a:chOff x="6050264" y="1837884"/>
                <a:chExt cx="2622158" cy="1534714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050264" y="1837884"/>
                  <a:ext cx="2622158" cy="1534714"/>
                  <a:chOff x="3831628" y="4310600"/>
                  <a:chExt cx="2622158" cy="1534714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5410200" y="5313049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Arrow Connector 59"/>
                  <p:cNvCxnSpPr>
                    <a:endCxn id="59" idx="2"/>
                  </p:cNvCxnSpPr>
                  <p:nvPr/>
                </p:nvCxnSpPr>
                <p:spPr>
                  <a:xfrm>
                    <a:off x="4273550" y="5098737"/>
                    <a:ext cx="1136650" cy="3571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>
                    <a:stCxn id="59" idx="6"/>
                  </p:cNvCxnSpPr>
                  <p:nvPr/>
                </p:nvCxnSpPr>
                <p:spPr>
                  <a:xfrm>
                    <a:off x="5684045" y="5455924"/>
                    <a:ext cx="76974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Freeform 61"/>
                  <p:cNvSpPr/>
                  <p:nvPr/>
                </p:nvSpPr>
                <p:spPr>
                  <a:xfrm>
                    <a:off x="5288233" y="5083251"/>
                    <a:ext cx="91470" cy="762063"/>
                  </a:xfrm>
                  <a:custGeom>
                    <a:avLst/>
                    <a:gdLst>
                      <a:gd name="connsiteX0" fmla="*/ 335341 w 335341"/>
                      <a:gd name="connsiteY0" fmla="*/ 0 h 876300"/>
                      <a:gd name="connsiteX1" fmla="*/ 61 w 335341"/>
                      <a:gd name="connsiteY1" fmla="*/ 457200 h 876300"/>
                      <a:gd name="connsiteX2" fmla="*/ 304861 w 335341"/>
                      <a:gd name="connsiteY2" fmla="*/ 845820 h 876300"/>
                      <a:gd name="connsiteX3" fmla="*/ 304861 w 335341"/>
                      <a:gd name="connsiteY3" fmla="*/ 845820 h 876300"/>
                      <a:gd name="connsiteX4" fmla="*/ 327721 w 335341"/>
                      <a:gd name="connsiteY4" fmla="*/ 876300 h 87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5341" h="876300">
                        <a:moveTo>
                          <a:pt x="335341" y="0"/>
                        </a:moveTo>
                        <a:cubicBezTo>
                          <a:pt x="170241" y="158115"/>
                          <a:pt x="5141" y="316230"/>
                          <a:pt x="61" y="457200"/>
                        </a:cubicBezTo>
                        <a:cubicBezTo>
                          <a:pt x="-5019" y="598170"/>
                          <a:pt x="304861" y="845820"/>
                          <a:pt x="304861" y="845820"/>
                        </a:cubicBezTo>
                        <a:lnTo>
                          <a:pt x="304861" y="845820"/>
                        </a:lnTo>
                        <a:lnTo>
                          <a:pt x="327721" y="8763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3564" y="4548794"/>
                        <a:ext cx="571323" cy="39158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r="-13830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5087904" y="4696094"/>
                        <a:ext cx="33972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7904" y="4696094"/>
                        <a:ext cx="339725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r="-25000"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Oval 64"/>
                  <p:cNvSpPr/>
                  <p:nvPr/>
                </p:nvSpPr>
                <p:spPr>
                  <a:xfrm>
                    <a:off x="4147109" y="4940376"/>
                    <a:ext cx="273845" cy="28575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1628" y="5014689"/>
                        <a:ext cx="243871" cy="374270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5667950" y="5459561"/>
                        <a:ext cx="24387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7950" y="5459561"/>
                        <a:ext cx="243871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r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5684046" y="5342445"/>
                    <a:ext cx="62171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18983" y="4310600"/>
                        <a:ext cx="37971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18983" y="4310600"/>
                        <a:ext cx="379719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5882463" y="4922355"/>
                        <a:ext cx="57132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2463" y="4922355"/>
                        <a:ext cx="571323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5372238" y="4908736"/>
                        <a:ext cx="57132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72238" y="4908736"/>
                        <a:ext cx="571323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867822" y="2381741"/>
                      <a:ext cx="535715" cy="370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822" y="2381741"/>
                      <a:ext cx="535715" cy="370358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6934200" y="4953000"/>
                    <a:ext cx="644546" cy="4042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4200" y="4953000"/>
                    <a:ext cx="644546" cy="40421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72200" y="5029200"/>
              <a:ext cx="829661" cy="195320"/>
              <a:chOff x="6256939" y="4870199"/>
              <a:chExt cx="829661" cy="195320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674916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6395726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7696200" y="5436879"/>
              <a:ext cx="829661" cy="195320"/>
              <a:chOff x="6256939" y="4870199"/>
              <a:chExt cx="829661" cy="19532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256939" y="5065519"/>
                <a:ext cx="829661" cy="0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934200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6637939" y="4876800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485539" y="4870199"/>
                <a:ext cx="0" cy="188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088" y="5204862"/>
                  <a:ext cx="535715" cy="39158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21591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881026" y="5676900"/>
                  <a:ext cx="5357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026" y="5676900"/>
                  <a:ext cx="53571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6994430" y="5271309"/>
              <a:ext cx="663029" cy="32513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3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36470</TotalTime>
  <Words>877</Words>
  <Application>Microsoft Office PowerPoint</Application>
  <PresentationFormat>On-screen Show (4:3)</PresentationFormat>
  <Paragraphs>338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Quick Summary of Spike-based Error-Backprop for Deep SNN</vt:lpstr>
      <vt:lpstr>Current Best Results</vt:lpstr>
      <vt:lpstr>How to do backprop in ANN?</vt:lpstr>
      <vt:lpstr>How to do backprop in ANN?</vt:lpstr>
      <vt:lpstr>How to do backprop in ANN?</vt:lpstr>
      <vt:lpstr>How to do backprop in SNN?</vt:lpstr>
      <vt:lpstr>How to do backprop in SNN?</vt:lpstr>
      <vt:lpstr>How to do backprop in SNN?</vt:lpstr>
      <vt:lpstr>How to do backprop in SNN?</vt:lpstr>
      <vt:lpstr>How to do backprop in SNN?</vt:lpstr>
      <vt:lpstr>How to do backprop in SNN?</vt:lpstr>
      <vt:lpstr>How to do backprop in SNN?</vt:lpstr>
      <vt:lpstr>How to do backprop in SNN?</vt:lpstr>
      <vt:lpstr>How to do backprop in SNN?</vt:lpstr>
      <vt:lpstr>PowerPoint Presentation</vt:lpstr>
      <vt:lpstr>PowerPoint Presentation</vt:lpstr>
      <vt:lpstr>How to do backprop in SNN?</vt:lpstr>
      <vt:lpstr>Several Tuning “Tricks”</vt:lpstr>
      <vt:lpstr>On-going efforts (Dec. 4)</vt:lpstr>
      <vt:lpstr>On-going efforts (Dec. 12)</vt:lpstr>
      <vt:lpstr>On-going efforts (Dec. 20)</vt:lpstr>
      <vt:lpstr>Next Steps (Dec. 20)</vt:lpstr>
      <vt:lpstr>Performance Demo (“Current best setting”MNIST)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Summary of Spike-based Error-Backprop for Deep SNN</dc:title>
  <dc:creator>Yingyezhe Jin</dc:creator>
  <cp:lastModifiedBy>Jin, Yingyezhe</cp:lastModifiedBy>
  <cp:revision>110</cp:revision>
  <dcterms:created xsi:type="dcterms:W3CDTF">2017-11-21T16:09:48Z</dcterms:created>
  <dcterms:modified xsi:type="dcterms:W3CDTF">2017-12-20T23:20:22Z</dcterms:modified>
</cp:coreProperties>
</file>