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0" r:id="rId9"/>
    <p:sldId id="261" r:id="rId10"/>
    <p:sldId id="267" r:id="rId11"/>
    <p:sldId id="262" r:id="rId12"/>
    <p:sldId id="271" r:id="rId13"/>
    <p:sldId id="272" r:id="rId14"/>
    <p:sldId id="264" r:id="rId15"/>
    <p:sldId id="265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EB00D-FFCD-48D4-AA4C-0544741AFBCC}" v="2216" dt="2025-04-17T09:14:08.117"/>
    <p1510:client id="{AEA24182-A1F7-41E8-A79A-D7D53B94933E}" v="18" dt="2025-04-16T09:06:05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F55AF678-054B-1FB9-9CB7-74392459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>
            <a:extLst>
              <a:ext uri="{FF2B5EF4-FFF2-40B4-BE49-F238E27FC236}">
                <a16:creationId xmlns:a16="http://schemas.microsoft.com/office/drawing/2014/main" id="{56551654-A0E1-7CE1-05CD-99AA5FD5D7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>
            <a:extLst>
              <a:ext uri="{FF2B5EF4-FFF2-40B4-BE49-F238E27FC236}">
                <a16:creationId xmlns:a16="http://schemas.microsoft.com/office/drawing/2014/main" id="{75DA4962-4C07-3E14-E1C0-8FE7B8AC9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498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E0FC1C07-5C68-85BB-5D49-CDCC550D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>
            <a:extLst>
              <a:ext uri="{FF2B5EF4-FFF2-40B4-BE49-F238E27FC236}">
                <a16:creationId xmlns:a16="http://schemas.microsoft.com/office/drawing/2014/main" id="{31D80238-449B-B977-8E51-6092CF0E4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>
            <a:extLst>
              <a:ext uri="{FF2B5EF4-FFF2-40B4-BE49-F238E27FC236}">
                <a16:creationId xmlns:a16="http://schemas.microsoft.com/office/drawing/2014/main" id="{2309E00D-4CFA-BA90-A892-C4CA2B4F2B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89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33240E33-6544-4D58-E95A-C171AF5F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>
            <a:extLst>
              <a:ext uri="{FF2B5EF4-FFF2-40B4-BE49-F238E27FC236}">
                <a16:creationId xmlns:a16="http://schemas.microsoft.com/office/drawing/2014/main" id="{5E663520-A2B1-9804-2752-D317CA867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>
            <a:extLst>
              <a:ext uri="{FF2B5EF4-FFF2-40B4-BE49-F238E27FC236}">
                <a16:creationId xmlns:a16="http://schemas.microsoft.com/office/drawing/2014/main" id="{15E3BC3B-B535-BB27-F7F0-96EFB861E6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646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DDD80342-57D5-6DAE-B905-57B29CB2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718FB520-65B6-6C31-F753-CA32C6639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E66315F5-84EF-96F4-FB0D-E830EA982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69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B2128D05-D90F-00FD-4C09-EB3AAC9C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2D108EEE-8928-45F4-5ABF-655A909DB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455D8DFE-1DDF-82AC-AB79-C135CE104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5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580A7538-8A9C-75C8-14AD-395F6A11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>
            <a:extLst>
              <a:ext uri="{FF2B5EF4-FFF2-40B4-BE49-F238E27FC236}">
                <a16:creationId xmlns:a16="http://schemas.microsoft.com/office/drawing/2014/main" id="{E6546417-5056-A449-C40E-FB8D53FD0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>
            <a:extLst>
              <a:ext uri="{FF2B5EF4-FFF2-40B4-BE49-F238E27FC236}">
                <a16:creationId xmlns:a16="http://schemas.microsoft.com/office/drawing/2014/main" id="{6AA4B6C1-25F5-CFDF-9538-C1F9EB3FF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6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 sz="1500" dirty="0" err="1">
                <a:latin typeface="Montserrat"/>
                <a:ea typeface="Montserrat"/>
                <a:cs typeface="Montserrat"/>
              </a:rPr>
              <a:t>Vaugarny</a:t>
            </a:r>
            <a:r>
              <a:rPr lang="fr" sz="1500" dirty="0">
                <a:latin typeface="Montserrat"/>
                <a:ea typeface="Montserrat"/>
                <a:cs typeface="Montserrat"/>
              </a:rPr>
              <a:t> Claire</a:t>
            </a:r>
            <a:br>
              <a:rPr lang="fr" sz="1500" dirty="0">
                <a:latin typeface="Montserrat"/>
                <a:ea typeface="Montserrat"/>
                <a:cs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14/04/2025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DE3BC48-E268-87A5-A32F-8EFE8333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F430EED3-39D0-8E73-00CC-418DB0E2D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0C357FFC-CF4F-03F5-5DFC-E05C3B20E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52E61DA3-0911-B341-33C7-026605E735D9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>
            <a:extLst>
              <a:ext uri="{FF2B5EF4-FFF2-40B4-BE49-F238E27FC236}">
                <a16:creationId xmlns:a16="http://schemas.microsoft.com/office/drawing/2014/main" id="{BD741F85-3180-6661-F609-CBFC93AE1E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 descr="Une image contenant texte, capture d’écran, logiciel, Icône d’ordinateur&#10;&#10;Le contenu généré par l’IA peut être incorrect.">
            <a:extLst>
              <a:ext uri="{FF2B5EF4-FFF2-40B4-BE49-F238E27FC236}">
                <a16:creationId xmlns:a16="http://schemas.microsoft.com/office/drawing/2014/main" id="{28D350F5-816F-303D-ED04-35AFB494F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23" y="1223460"/>
            <a:ext cx="5143501" cy="2688856"/>
          </a:xfrm>
          <a:prstGeom prst="rect">
            <a:avLst/>
          </a:prstGeom>
        </p:spPr>
      </p:pic>
      <p:pic>
        <p:nvPicPr>
          <p:cNvPr id="3" name="Image 2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B20FB278-9955-0A7F-B666-A1F149E1F5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929" t="-1899" r="-36" b="2184"/>
          <a:stretch/>
        </p:blipFill>
        <p:spPr>
          <a:xfrm>
            <a:off x="5776784" y="1236291"/>
            <a:ext cx="3060527" cy="26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0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-15960" y="1138445"/>
            <a:ext cx="458868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53E8961-EFFC-0C1C-7476-DF3E92ED04B4}"/>
              </a:ext>
            </a:extLst>
          </p:cNvPr>
          <p:cNvSpPr/>
          <p:nvPr/>
        </p:nvSpPr>
        <p:spPr>
          <a:xfrm>
            <a:off x="948689" y="2861309"/>
            <a:ext cx="1257300" cy="7219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9052CB0-187B-BBA4-A363-9A89B31D4C92}"/>
              </a:ext>
            </a:extLst>
          </p:cNvPr>
          <p:cNvSpPr/>
          <p:nvPr/>
        </p:nvSpPr>
        <p:spPr>
          <a:xfrm>
            <a:off x="3103244" y="2859404"/>
            <a:ext cx="2400300" cy="733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Arial"/>
              </a:rPr>
              <a:t>Structure du site</a:t>
            </a:r>
            <a:br>
              <a:rPr lang="fr-FR" dirty="0">
                <a:cs typeface="Arial"/>
              </a:rPr>
            </a:br>
            <a:r>
              <a:rPr lang="fr-FR" dirty="0" err="1">
                <a:cs typeface="Arial"/>
              </a:rPr>
              <a:t>React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8275D53-7F99-7F4A-C18B-CED2252E2B98}"/>
              </a:ext>
            </a:extLst>
          </p:cNvPr>
          <p:cNvSpPr/>
          <p:nvPr/>
        </p:nvSpPr>
        <p:spPr>
          <a:xfrm>
            <a:off x="6402704" y="2844164"/>
            <a:ext cx="2400300" cy="7334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Document PDF</a:t>
            </a:r>
            <a:br>
              <a:rPr lang="fr-FR" dirty="0">
                <a:solidFill>
                  <a:schemeClr val="tx1"/>
                </a:solidFill>
                <a:cs typeface="Arial"/>
              </a:rPr>
            </a:br>
            <a:r>
              <a:rPr lang="fr-FR" err="1">
                <a:solidFill>
                  <a:schemeClr val="tx1"/>
                </a:solidFill>
                <a:cs typeface="Arial"/>
              </a:rPr>
              <a:t>React-pdf</a:t>
            </a:r>
            <a:r>
              <a:rPr lang="fr-FR" dirty="0">
                <a:solidFill>
                  <a:schemeClr val="tx1"/>
                </a:solidFill>
                <a:cs typeface="Arial"/>
              </a:rPr>
              <a:t> </a:t>
            </a:r>
            <a:endParaRPr lang="fr-FR">
              <a:solidFill>
                <a:schemeClr val="tx1"/>
              </a:solidFill>
              <a:cs typeface="Arial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@react-pdf/renderer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6ECDDAE-984E-9D75-DE64-9E2F8B728C23}"/>
              </a:ext>
            </a:extLst>
          </p:cNvPr>
          <p:cNvSpPr/>
          <p:nvPr/>
        </p:nvSpPr>
        <p:spPr>
          <a:xfrm>
            <a:off x="1579244" y="4208144"/>
            <a:ext cx="2400300" cy="7334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E-mails</a:t>
            </a:r>
            <a:br>
              <a:rPr lang="fr-FR" dirty="0">
                <a:solidFill>
                  <a:schemeClr val="tx1"/>
                </a:solidFill>
                <a:cs typeface="Arial"/>
              </a:rPr>
            </a:br>
            <a:r>
              <a:rPr lang="fr-FR" dirty="0" err="1">
                <a:solidFill>
                  <a:schemeClr val="tx1"/>
                </a:solidFill>
                <a:cs typeface="Arial"/>
              </a:rPr>
              <a:t>Mailgun</a:t>
            </a:r>
            <a:endParaRPr lang="fr-FR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7B9F1C2-3A83-019C-830F-26D68CA9E34C}"/>
              </a:ext>
            </a:extLst>
          </p:cNvPr>
          <p:cNvSpPr/>
          <p:nvPr/>
        </p:nvSpPr>
        <p:spPr>
          <a:xfrm>
            <a:off x="5015864" y="4208144"/>
            <a:ext cx="2400300" cy="7334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Exportation Deliveroo et Instagram</a:t>
            </a:r>
          </a:p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API et Canvas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1B7063-F501-CE0B-589F-2E712D8B7A76}"/>
              </a:ext>
            </a:extLst>
          </p:cNvPr>
          <p:cNvSpPr/>
          <p:nvPr/>
        </p:nvSpPr>
        <p:spPr>
          <a:xfrm>
            <a:off x="3103244" y="1564004"/>
            <a:ext cx="2400300" cy="7334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API backend</a:t>
            </a:r>
            <a:br>
              <a:rPr lang="fr-FR" dirty="0">
                <a:solidFill>
                  <a:schemeClr val="tx1"/>
                </a:solidFill>
                <a:cs typeface="Arial"/>
              </a:rPr>
            </a:br>
            <a:r>
              <a:rPr lang="fr-FR" dirty="0">
                <a:solidFill>
                  <a:schemeClr val="tx1"/>
                </a:solidFill>
                <a:cs typeface="Arial"/>
              </a:rPr>
              <a:t>Node.js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EE5FAFB-76D9-1DB2-B8E5-CABBE9E4D020}"/>
              </a:ext>
            </a:extLst>
          </p:cNvPr>
          <p:cNvSpPr/>
          <p:nvPr/>
        </p:nvSpPr>
        <p:spPr>
          <a:xfrm>
            <a:off x="3103244" y="344804"/>
            <a:ext cx="2400300" cy="7334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Arial"/>
              </a:rPr>
              <a:t>Base de données</a:t>
            </a:r>
            <a:br>
              <a:rPr lang="fr-FR" dirty="0">
                <a:solidFill>
                  <a:schemeClr val="tx1"/>
                </a:solidFill>
                <a:cs typeface="Arial"/>
              </a:rPr>
            </a:br>
            <a:r>
              <a:rPr lang="fr-FR" dirty="0">
                <a:solidFill>
                  <a:schemeClr val="tx1"/>
                </a:solidFill>
                <a:cs typeface="Arial"/>
              </a:rPr>
              <a:t>MongoDB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217CD0D-015A-403D-7FEF-400C3F4B5B47}"/>
              </a:ext>
            </a:extLst>
          </p:cNvPr>
          <p:cNvCxnSpPr/>
          <p:nvPr/>
        </p:nvCxnSpPr>
        <p:spPr>
          <a:xfrm>
            <a:off x="2286000" y="3204209"/>
            <a:ext cx="762000" cy="95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F05E786-1649-357D-A09F-12079107A9C4}"/>
              </a:ext>
            </a:extLst>
          </p:cNvPr>
          <p:cNvCxnSpPr>
            <a:cxnSpLocks/>
          </p:cNvCxnSpPr>
          <p:nvPr/>
        </p:nvCxnSpPr>
        <p:spPr>
          <a:xfrm>
            <a:off x="5501640" y="3211829"/>
            <a:ext cx="762000" cy="95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CFDF787-4A3D-3456-77AC-09E5690542FF}"/>
              </a:ext>
            </a:extLst>
          </p:cNvPr>
          <p:cNvCxnSpPr/>
          <p:nvPr/>
        </p:nvCxnSpPr>
        <p:spPr>
          <a:xfrm>
            <a:off x="5181600" y="3638549"/>
            <a:ext cx="857250" cy="523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4E3A47B-0218-6310-FE8E-A0C76E31D04D}"/>
              </a:ext>
            </a:extLst>
          </p:cNvPr>
          <p:cNvCxnSpPr>
            <a:cxnSpLocks/>
          </p:cNvCxnSpPr>
          <p:nvPr/>
        </p:nvCxnSpPr>
        <p:spPr>
          <a:xfrm flipH="1">
            <a:off x="2891789" y="3623309"/>
            <a:ext cx="986790" cy="546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810CC1B-16A0-48BB-BA93-397362950F0A}"/>
              </a:ext>
            </a:extLst>
          </p:cNvPr>
          <p:cNvCxnSpPr>
            <a:cxnSpLocks/>
          </p:cNvCxnSpPr>
          <p:nvPr/>
        </p:nvCxnSpPr>
        <p:spPr>
          <a:xfrm flipH="1" flipV="1">
            <a:off x="1565909" y="3636644"/>
            <a:ext cx="918210" cy="550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203E7C0-7031-1F3A-866E-9B48BEA22D9B}"/>
              </a:ext>
            </a:extLst>
          </p:cNvPr>
          <p:cNvCxnSpPr>
            <a:cxnSpLocks/>
          </p:cNvCxnSpPr>
          <p:nvPr/>
        </p:nvCxnSpPr>
        <p:spPr>
          <a:xfrm>
            <a:off x="4251960" y="2388869"/>
            <a:ext cx="15240" cy="4514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CED08A-0096-2951-FED6-2D7AE0BFCDA3}"/>
              </a:ext>
            </a:extLst>
          </p:cNvPr>
          <p:cNvCxnSpPr>
            <a:cxnSpLocks/>
          </p:cNvCxnSpPr>
          <p:nvPr/>
        </p:nvCxnSpPr>
        <p:spPr>
          <a:xfrm>
            <a:off x="4206240" y="1055369"/>
            <a:ext cx="15240" cy="4514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0B8B655-7F5C-82EF-87AC-7B5CE07E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BDA76B19-978F-3613-054B-D8022E31D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807F6B77-22A7-B56C-D157-DFC204AD7D5B}"/>
              </a:ext>
            </a:extLst>
          </p:cNvPr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5" name="Google Shape;115;p20">
            <a:extLst>
              <a:ext uri="{FF2B5EF4-FFF2-40B4-BE49-F238E27FC236}">
                <a16:creationId xmlns:a16="http://schemas.microsoft.com/office/drawing/2014/main" id="{42C68CAE-AD45-E9CF-86C2-CC99647989AD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>
            <a:extLst>
              <a:ext uri="{FF2B5EF4-FFF2-40B4-BE49-F238E27FC236}">
                <a16:creationId xmlns:a16="http://schemas.microsoft.com/office/drawing/2014/main" id="{7655E3CE-856C-50F0-C5D2-7ED4E4F367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EB7E1B3A-8DA9-C6A7-7EFC-8129A9B2F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" y="1677093"/>
            <a:ext cx="4587240" cy="21931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1CBDCE-EB33-FAF7-9D4C-312B38EF418A}"/>
              </a:ext>
            </a:extLst>
          </p:cNvPr>
          <p:cNvSpPr txBox="1"/>
          <p:nvPr/>
        </p:nvSpPr>
        <p:spPr>
          <a:xfrm>
            <a:off x="6069330" y="1800225"/>
            <a:ext cx="13639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Classification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861497-0A35-44F4-1271-B9DB7994B930}"/>
              </a:ext>
            </a:extLst>
          </p:cNvPr>
          <p:cNvCxnSpPr/>
          <p:nvPr/>
        </p:nvCxnSpPr>
        <p:spPr>
          <a:xfrm>
            <a:off x="7479030" y="2318385"/>
            <a:ext cx="521970" cy="1165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E9BDCDD-1A80-4DE2-8FA1-ED138C18E1F7}"/>
              </a:ext>
            </a:extLst>
          </p:cNvPr>
          <p:cNvCxnSpPr>
            <a:cxnSpLocks/>
          </p:cNvCxnSpPr>
          <p:nvPr/>
        </p:nvCxnSpPr>
        <p:spPr>
          <a:xfrm flipH="1">
            <a:off x="5715000" y="2318385"/>
            <a:ext cx="430530" cy="1173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04F45B8-D247-C318-64D0-40E209F9D8EF}"/>
              </a:ext>
            </a:extLst>
          </p:cNvPr>
          <p:cNvSpPr txBox="1"/>
          <p:nvPr/>
        </p:nvSpPr>
        <p:spPr>
          <a:xfrm>
            <a:off x="4583429" y="3590925"/>
            <a:ext cx="21793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Par thème : </a:t>
            </a:r>
            <a:r>
              <a:rPr lang="fr-FR" dirty="0" err="1"/>
              <a:t>frameworks</a:t>
            </a:r>
            <a:r>
              <a:rPr lang="fr-FR" dirty="0"/>
              <a:t>, sécurité, ...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8E4DA0D-247D-FC5F-82DF-1D530A44580A}"/>
              </a:ext>
            </a:extLst>
          </p:cNvPr>
          <p:cNvSpPr txBox="1"/>
          <p:nvPr/>
        </p:nvSpPr>
        <p:spPr>
          <a:xfrm>
            <a:off x="7014210" y="3594735"/>
            <a:ext cx="2019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Par outils : Javascript, Node.js, ...</a:t>
            </a:r>
          </a:p>
        </p:txBody>
      </p:sp>
    </p:spTree>
    <p:extLst>
      <p:ext uri="{BB962C8B-B14F-4D97-AF65-F5344CB8AC3E}">
        <p14:creationId xmlns:p14="http://schemas.microsoft.com/office/powerpoint/2010/main" val="140140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1FB6FCA5-582A-3678-319F-0D87D826C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4D351EA4-9B4A-0BAA-F55D-B06D51400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D12F568E-B2BB-30F1-6579-887654410636}"/>
              </a:ext>
            </a:extLst>
          </p:cNvPr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5" name="Google Shape;115;p20">
            <a:extLst>
              <a:ext uri="{FF2B5EF4-FFF2-40B4-BE49-F238E27FC236}">
                <a16:creationId xmlns:a16="http://schemas.microsoft.com/office/drawing/2014/main" id="{6BA70F6F-0B7A-22C0-E518-A6604E7522FD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>
            <a:extLst>
              <a:ext uri="{FF2B5EF4-FFF2-40B4-BE49-F238E27FC236}">
                <a16:creationId xmlns:a16="http://schemas.microsoft.com/office/drawing/2014/main" id="{5EF4A7A9-E1BE-E8A1-DCF7-3B07B67AB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Une image contenant texte, capture d’écran, Police, logiciel&#10;&#10;Le contenu généré par l’IA peut être incorrect.">
            <a:extLst>
              <a:ext uri="{FF2B5EF4-FFF2-40B4-BE49-F238E27FC236}">
                <a16:creationId xmlns:a16="http://schemas.microsoft.com/office/drawing/2014/main" id="{11064256-D5C4-85F6-5913-6BD27E3A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" y="1511400"/>
            <a:ext cx="4358640" cy="2455981"/>
          </a:xfrm>
          <a:prstGeom prst="rect">
            <a:avLst/>
          </a:prstGeom>
        </p:spPr>
      </p:pic>
      <p:pic>
        <p:nvPicPr>
          <p:cNvPr id="3" name="Image 2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8D5F8835-23A9-3146-2425-6D842D019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668" y="1379220"/>
            <a:ext cx="4041223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1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510975" y="1862765"/>
            <a:ext cx="8320500" cy="182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</a:rPr>
              <a:t>Méthode Agile et Scrum</a:t>
            </a:r>
            <a:endParaRPr lang="fr" sz="1500" dirty="0">
              <a:highlight>
                <a:srgbClr val="FFFFFF"/>
              </a:highlight>
              <a:latin typeface="Montserrat"/>
              <a:ea typeface="Montserrat"/>
              <a:cs typeface="Montserrat"/>
            </a:endParaRPr>
          </a:p>
          <a:p>
            <a:pPr marL="457200" indent="-342900">
              <a:lnSpc>
                <a:spcPct val="114999"/>
              </a:lnSpc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Organisation des tâches et de l'équipe avec un tableau Kanban</a:t>
            </a:r>
          </a:p>
          <a:p>
            <a:pPr marL="457200" indent="-342900">
              <a:lnSpc>
                <a:spcPct val="114999"/>
              </a:lnSpc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Organisation de l'application et des spécifications techniques</a:t>
            </a:r>
          </a:p>
          <a:p>
            <a:pPr marL="457200" indent="-342900">
              <a:lnSpc>
                <a:spcPct val="114999"/>
              </a:lnSpc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</a:rPr>
              <a:t>Choix des outils par la veille technologique</a:t>
            </a:r>
          </a:p>
          <a:p>
            <a:pPr>
              <a:lnSpc>
                <a:spcPct val="115000"/>
              </a:lnSpc>
            </a:pPr>
            <a:endParaRPr lang="fr" sz="1200" i="1">
              <a:latin typeface="Montserrat"/>
            </a:endParaRPr>
          </a:p>
          <a:p>
            <a:pPr>
              <a:spcBef>
                <a:spcPts val="1200"/>
              </a:spcBef>
            </a:pPr>
            <a:endParaRPr lang="fr-FR"/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0A983C1-9119-FB83-703C-DF9C35D0D908}"/>
              </a:ext>
            </a:extLst>
          </p:cNvPr>
          <p:cNvSpPr txBox="1"/>
          <p:nvPr/>
        </p:nvSpPr>
        <p:spPr>
          <a:xfrm>
            <a:off x="579100" y="1582875"/>
            <a:ext cx="795298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fr-FR"/>
              <a:t>Gestion des restaurateurs (inscription/connexion/déconnexion)</a:t>
            </a:r>
            <a:br>
              <a:rPr lang="fr-FR" dirty="0"/>
            </a:br>
            <a:endParaRPr lang="fr-FR"/>
          </a:p>
          <a:p>
            <a:pPr marL="285750" indent="-285750">
              <a:buChar char="•"/>
            </a:pPr>
            <a:r>
              <a:rPr lang="fr-FR" dirty="0"/>
              <a:t>Création de menus en remplissant le </a:t>
            </a:r>
            <a:r>
              <a:rPr lang="fr-FR" err="1"/>
              <a:t>fomulaire</a:t>
            </a:r>
            <a:r>
              <a:rPr lang="fr-FR"/>
              <a:t> avec prévisualisation du document PDF</a:t>
            </a:r>
          </a:p>
          <a:p>
            <a:pPr marL="285750" indent="-285750">
              <a:buChar char="•"/>
            </a:pPr>
            <a:br>
              <a:rPr lang="fr-FR" dirty="0"/>
            </a:br>
            <a:r>
              <a:rPr lang="fr-FR"/>
              <a:t>Personnalisation du menu (police, couleur,…) et impression</a:t>
            </a:r>
          </a:p>
          <a:p>
            <a:pPr marL="285750" indent="-285750">
              <a:buChar char="•"/>
            </a:pPr>
            <a:br>
              <a:rPr lang="fr-FR" dirty="0"/>
            </a:br>
            <a:r>
              <a:rPr lang="fr-FR"/>
              <a:t>Possibilité de télécharger sur Deliveroo et Instagram les menus</a:t>
            </a:r>
            <a:br>
              <a:rPr lang="fr-FR" dirty="0"/>
            </a:br>
            <a:br>
              <a:rPr lang="fr-FR" dirty="0"/>
            </a:br>
            <a:r>
              <a:rPr lang="fr-FR"/>
              <a:t>Gestion des différents menus pour un restaurateur (affichage, modification et suppression des </a:t>
            </a:r>
            <a:r>
              <a:rPr lang="fr-FR" dirty="0"/>
              <a:t>menus)</a:t>
            </a:r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i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Capture(s) d'écran de la maquette.</a:t>
            </a:r>
            <a:endParaRPr sz="1500" i="1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 i="1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Démonstration des fonctionnalités clés</a:t>
            </a:r>
            <a:endParaRPr sz="1500" i="1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https://www.figma.com/proto/Q6NEUPqwz1U3HFaCaVoF7N/Maquette-desktop-Menu-Maker-by-Qwenta?node-id=0-6&amp;t=EyN6UABlPZBjchVQ-0&amp;scaling=min-zoom&amp;content-scaling=fixed&amp;page-id=0%3A1&amp;starting-point-node-id=0%3A658</a:t>
            </a:r>
            <a:endParaRPr dirty="0"/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429EA4E7-6E66-B5BE-F0BB-B7B4C0961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0A2D0BC9-C6D4-7D25-0201-4198CE2E4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0963E423-2B90-7681-39D1-C959AD672A1C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F441D89F-311F-AB89-D176-F1DE19BFC1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capture d’écran, habits&#10;&#10;Le contenu généré par l’IA peut être incorrect.">
            <a:extLst>
              <a:ext uri="{FF2B5EF4-FFF2-40B4-BE49-F238E27FC236}">
                <a16:creationId xmlns:a16="http://schemas.microsoft.com/office/drawing/2014/main" id="{843649B6-2F46-0FCE-3143-A7DCD182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3" y="1119831"/>
            <a:ext cx="2527851" cy="3869210"/>
          </a:xfrm>
          <a:prstGeom prst="rect">
            <a:avLst/>
          </a:prstGeom>
        </p:spPr>
      </p:pic>
      <p:pic>
        <p:nvPicPr>
          <p:cNvPr id="5" name="Image 4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84AA7E70-F530-2075-BEA5-9B9CDC46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08" y="1015443"/>
            <a:ext cx="3185984" cy="2139521"/>
          </a:xfrm>
          <a:prstGeom prst="rect">
            <a:avLst/>
          </a:prstGeom>
        </p:spPr>
      </p:pic>
      <p:pic>
        <p:nvPicPr>
          <p:cNvPr id="6" name="Image 5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8F8FD2D4-27B2-A79F-3FF3-E4177481A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568" y="1289607"/>
            <a:ext cx="3951073" cy="2880927"/>
          </a:xfrm>
          <a:prstGeom prst="rect">
            <a:avLst/>
          </a:prstGeom>
        </p:spPr>
      </p:pic>
      <p:pic>
        <p:nvPicPr>
          <p:cNvPr id="7" name="Image 6" descr="Une image contenant texte, capture d’écran, légume, nourriture&#10;&#10;Le contenu généré par l’IA peut être incorrect.">
            <a:extLst>
              <a:ext uri="{FF2B5EF4-FFF2-40B4-BE49-F238E27FC236}">
                <a16:creationId xmlns:a16="http://schemas.microsoft.com/office/drawing/2014/main" id="{BE5AAB5D-1584-0061-3D8C-EDACF860C3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643" y="2422182"/>
            <a:ext cx="4524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06DFBAC-B221-B9B0-970E-3F8EA88D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EF3E8935-1D1B-7A80-BA5B-0B71A19416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03C47A2A-2E1D-F1AD-9BCD-69E5F032CCE1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5C797CD1-5565-4652-8BD2-27F90395CE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7BC4AB31-BDCF-8C7C-1EB7-43A139F6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345" y="447804"/>
            <a:ext cx="3951073" cy="2880927"/>
          </a:xfrm>
          <a:prstGeom prst="rect">
            <a:avLst/>
          </a:prstGeom>
        </p:spPr>
      </p:pic>
      <p:pic>
        <p:nvPicPr>
          <p:cNvPr id="7" name="Image 6" descr="Une image contenant texte, capture d’écran, légume, nourriture&#10;&#10;Le contenu généré par l’IA peut être incorrect.">
            <a:extLst>
              <a:ext uri="{FF2B5EF4-FFF2-40B4-BE49-F238E27FC236}">
                <a16:creationId xmlns:a16="http://schemas.microsoft.com/office/drawing/2014/main" id="{2EA23535-9857-2922-285F-5515A5DE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2" y="939371"/>
            <a:ext cx="2809876" cy="1635211"/>
          </a:xfrm>
          <a:prstGeom prst="rect">
            <a:avLst/>
          </a:prstGeom>
        </p:spPr>
      </p:pic>
      <p:pic>
        <p:nvPicPr>
          <p:cNvPr id="2" name="Image 1" descr="Une image contenant texte, capture d’écran, Site web, Page web&#10;&#10;Le contenu généré par l’IA peut être incorrect.">
            <a:extLst>
              <a:ext uri="{FF2B5EF4-FFF2-40B4-BE49-F238E27FC236}">
                <a16:creationId xmlns:a16="http://schemas.microsoft.com/office/drawing/2014/main" id="{6256E295-5BB2-7B90-E31B-6CEBC333A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19" y="2575611"/>
            <a:ext cx="3127805" cy="2347784"/>
          </a:xfrm>
          <a:prstGeom prst="rect">
            <a:avLst/>
          </a:prstGeom>
        </p:spPr>
      </p:pic>
      <p:pic>
        <p:nvPicPr>
          <p:cNvPr id="3" name="Image 2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657DBFB8-7DA9-8771-ACB5-F4EB56C10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575" y="3437495"/>
            <a:ext cx="1474573" cy="10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4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0D482915-0BEC-1769-64C3-D39430E0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12290D52-33EF-DA4B-B391-F04D1F67A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8848CBE7-14F2-82BA-D662-46025EBAE3E6}"/>
              </a:ext>
            </a:extLst>
          </p:cNvPr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>
            <a:extLst>
              <a:ext uri="{FF2B5EF4-FFF2-40B4-BE49-F238E27FC236}">
                <a16:creationId xmlns:a16="http://schemas.microsoft.com/office/drawing/2014/main" id="{DD37E775-8F19-EEE3-32C7-FBB9826E92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 descr="Une image contenant texte, capture d’écran, Site web, Page web&#10;&#10;Le contenu généré par l’IA peut être incorrect.">
            <a:extLst>
              <a:ext uri="{FF2B5EF4-FFF2-40B4-BE49-F238E27FC236}">
                <a16:creationId xmlns:a16="http://schemas.microsoft.com/office/drawing/2014/main" id="{52AC777A-93F5-C52B-8C55-EB468422C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77" y="1015570"/>
            <a:ext cx="2703042" cy="2031143"/>
          </a:xfrm>
          <a:prstGeom prst="rect">
            <a:avLst/>
          </a:prstGeom>
        </p:spPr>
      </p:pic>
      <p:pic>
        <p:nvPicPr>
          <p:cNvPr id="8" name="Image 7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A468BBCF-41DF-4661-2C00-F9D581479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29" y="3063447"/>
            <a:ext cx="2025221" cy="2051735"/>
          </a:xfrm>
          <a:prstGeom prst="rect">
            <a:avLst/>
          </a:prstGeom>
        </p:spPr>
      </p:pic>
      <p:pic>
        <p:nvPicPr>
          <p:cNvPr id="4" name="Image 3" descr="Une image contenant texte, capture d’écran, Police, diagramme&#10;&#10;Le contenu généré par l’IA peut être incorrect.">
            <a:extLst>
              <a:ext uri="{FF2B5EF4-FFF2-40B4-BE49-F238E27FC236}">
                <a16:creationId xmlns:a16="http://schemas.microsoft.com/office/drawing/2014/main" id="{50316444-6ADE-5187-B600-2F08AA6C4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270" y="957649"/>
            <a:ext cx="4479710" cy="25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 descr="schéma méthode agile scrum">
            <a:extLst>
              <a:ext uri="{FF2B5EF4-FFF2-40B4-BE49-F238E27FC236}">
                <a16:creationId xmlns:a16="http://schemas.microsoft.com/office/drawing/2014/main" id="{BBEC2AE6-1F15-AC58-3AEE-514AD7F58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907" y="1254729"/>
            <a:ext cx="3785347" cy="2197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9A28B7A-BD34-1164-C339-53830F28B120}"/>
              </a:ext>
            </a:extLst>
          </p:cNvPr>
          <p:cNvSpPr txBox="1"/>
          <p:nvPr/>
        </p:nvSpPr>
        <p:spPr>
          <a:xfrm>
            <a:off x="3874593" y="3943889"/>
            <a:ext cx="4939392" cy="10215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fr-FR" sz="1200" dirty="0">
                <a:solidFill>
                  <a:schemeClr val="tx1"/>
                </a:solidFill>
                <a:latin typeface="Montserrat"/>
              </a:rPr>
              <a:t>Meilleure adaptabilité en cas de changements</a:t>
            </a:r>
          </a:p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fr-FR" sz="1200" dirty="0">
                <a:solidFill>
                  <a:schemeClr val="tx1"/>
                </a:solidFill>
                <a:latin typeface="Montserrat"/>
              </a:rPr>
              <a:t>Meilleure communication avec l'équipe et avec le client</a:t>
            </a:r>
          </a:p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fr-FR" sz="1200" dirty="0">
                <a:solidFill>
                  <a:schemeClr val="tx1"/>
                </a:solidFill>
                <a:latin typeface="Montserrat"/>
              </a:rPr>
              <a:t>Meilleure qualité de contrôle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219891-81F1-CF17-5B37-6A2A8E12F793}"/>
              </a:ext>
            </a:extLst>
          </p:cNvPr>
          <p:cNvSpPr txBox="1"/>
          <p:nvPr/>
        </p:nvSpPr>
        <p:spPr>
          <a:xfrm>
            <a:off x="521190" y="1021946"/>
            <a:ext cx="4865364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La méthode Agile est un </a:t>
            </a:r>
            <a:r>
              <a:rPr lang="fr-FR" dirty="0" err="1"/>
              <a:t>ensemblle</a:t>
            </a:r>
            <a:r>
              <a:rPr lang="fr-FR" dirty="0"/>
              <a:t> de pratiques et principes concentrer sur :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la </a:t>
            </a:r>
            <a:r>
              <a:rPr lang="fr-FR" err="1"/>
              <a:t>fléxibilité</a:t>
            </a:r>
            <a:endParaRPr lang="fr-FR" dirty="0" err="1"/>
          </a:p>
          <a:p>
            <a:pPr marL="285750" indent="-285750">
              <a:buFont typeface="Calibri"/>
              <a:buChar char="-"/>
            </a:pPr>
            <a:r>
              <a:rPr lang="fr-FR" dirty="0"/>
              <a:t>a collaboration avec le client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 la livraison progressive de fonctionnalités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une amélioration continue du produit et de l'équipe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0992FD-7000-375F-2665-E42452F94F7D}"/>
              </a:ext>
            </a:extLst>
          </p:cNvPr>
          <p:cNvSpPr txBox="1"/>
          <p:nvPr/>
        </p:nvSpPr>
        <p:spPr>
          <a:xfrm>
            <a:off x="476377" y="2563277"/>
            <a:ext cx="482154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La </a:t>
            </a:r>
            <a:r>
              <a:rPr lang="fr-FR" dirty="0" err="1"/>
              <a:t>mthode</a:t>
            </a:r>
            <a:r>
              <a:rPr lang="fr-FR" dirty="0"/>
              <a:t> Scrum instaure un cadre de travail concret basé sur Agile avec des règles précises et un fonctionnement bien </a:t>
            </a:r>
            <a:r>
              <a:rPr lang="fr-FR" dirty="0" err="1"/>
              <a:t>défini.é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E6C8F65-18EE-5F66-40B2-6530A5F450B7}"/>
              </a:ext>
            </a:extLst>
          </p:cNvPr>
          <p:cNvSpPr/>
          <p:nvPr/>
        </p:nvSpPr>
        <p:spPr>
          <a:xfrm>
            <a:off x="877660" y="4270075"/>
            <a:ext cx="2250185" cy="38356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40000"/>
                  <a:lumOff val="60000"/>
                </a:schemeClr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34775" y="1085525"/>
            <a:ext cx="8320500" cy="1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Capture(s) d'écran du tableau Kanban.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des User Stories (US), tâches attribuées, etc.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comment le tableau facilite le suivi et la coordination de l'équipe.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Ne pas oublier </a:t>
            </a:r>
            <a:r>
              <a:rPr lang="fr" sz="15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mise en public du lien du tableau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15</Slides>
  <Notes>15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Simple Light</vt:lpstr>
      <vt:lpstr>Présentation PowerPoint</vt:lpstr>
      <vt:lpstr>Sommaire</vt:lpstr>
      <vt:lpstr>Contexte du Projet</vt:lpstr>
      <vt:lpstr>Aperçu de la maquette </vt:lpstr>
      <vt:lpstr>Aperçu de la maquette </vt:lpstr>
      <vt:lpstr>Aperçu de la maquette </vt:lpstr>
      <vt:lpstr>Aperçu de la maquette </vt:lpstr>
      <vt:lpstr>Méthodologie utilisée</vt:lpstr>
      <vt:lpstr>Suivi du projet avec le Kanban</vt:lpstr>
      <vt:lpstr>Suivi du projet avec le Kanban</vt:lpstr>
      <vt:lpstr>Spécifications techniques</vt:lpstr>
      <vt:lpstr>Veille Technologique</vt:lpstr>
      <vt:lpstr>Veille Technologique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385</cp:revision>
  <dcterms:modified xsi:type="dcterms:W3CDTF">2025-04-17T10:00:27Z</dcterms:modified>
</cp:coreProperties>
</file>