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4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5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57" r:id="rId5"/>
    <p:sldId id="258" r:id="rId6"/>
    <p:sldId id="292" r:id="rId7"/>
    <p:sldId id="296" r:id="rId8"/>
    <p:sldId id="293" r:id="rId9"/>
    <p:sldId id="304" r:id="rId10"/>
    <p:sldId id="307" r:id="rId11"/>
    <p:sldId id="294" r:id="rId12"/>
    <p:sldId id="303" r:id="rId13"/>
    <p:sldId id="308" r:id="rId14"/>
    <p:sldId id="295" r:id="rId15"/>
    <p:sldId id="302" r:id="rId16"/>
    <p:sldId id="270" r:id="rId17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2021"/>
    <a:srgbClr val="C00000"/>
    <a:srgbClr val="FF0909"/>
    <a:srgbClr val="FDBE24"/>
    <a:srgbClr val="231F20"/>
    <a:srgbClr val="AA0000"/>
    <a:srgbClr val="006A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3" autoAdjust="0"/>
    <p:restoredTop sz="93867" autoAdjust="0"/>
  </p:normalViewPr>
  <p:slideViewPr>
    <p:cSldViewPr snapToGrid="0">
      <p:cViewPr varScale="1">
        <p:scale>
          <a:sx n="117" d="100"/>
          <a:sy n="117" d="100"/>
        </p:scale>
        <p:origin x="2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rgbClr val="242021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revenue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1646601877.2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59B-4FFB-A700-B41F1149349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rgbClr val="242021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revenue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960540180.89999998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59B-4FFB-A700-B41F1149349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rgbClr val="FDBE24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revenue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1365199343.5999999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59B-4FFB-A700-B41F1149349C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9</c:v>
                </c:pt>
              </c:strCache>
            </c:strRef>
          </c:tx>
          <c:spPr>
            <a:solidFill>
              <a:srgbClr val="FDBE24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revenue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573323775.29999995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59B-4FFB-A700-B41F1149349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742575439"/>
        <c:axId val="1670468287"/>
      </c:barChart>
      <c:catAx>
        <c:axId val="17425754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70468287"/>
        <c:crosses val="autoZero"/>
        <c:auto val="1"/>
        <c:lblAlgn val="ctr"/>
        <c:lblOffset val="100"/>
        <c:noMultiLvlLbl val="0"/>
      </c:catAx>
      <c:valAx>
        <c:axId val="1670468287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174257543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rgbClr val="242021"/>
            </a:solidFill>
            <a:ln>
              <a:noFill/>
            </a:ln>
            <a:effectLst/>
          </c:spPr>
          <c:invertIfNegative val="0"/>
          <c:cat>
            <c:strRef>
              <c:f>Sheet1!$A$3</c:f>
              <c:strCache>
                <c:ptCount val="1"/>
                <c:pt idx="0">
                  <c:v>Count</c:v>
                </c:pt>
              </c:strCache>
            </c:strRef>
          </c:cat>
          <c:val>
            <c:numRef>
              <c:f>Sheet1!$B$3</c:f>
              <c:numCache>
                <c:formatCode>General</c:formatCode>
                <c:ptCount val="1"/>
                <c:pt idx="0">
                  <c:v>13790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352-4311-A4F1-AC817F6BB8B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rgbClr val="242021"/>
            </a:solidFill>
            <a:ln>
              <a:noFill/>
            </a:ln>
            <a:effectLst/>
          </c:spPr>
          <c:invertIfNegative val="0"/>
          <c:cat>
            <c:strRef>
              <c:f>Sheet1!$A$3</c:f>
              <c:strCache>
                <c:ptCount val="1"/>
                <c:pt idx="0">
                  <c:v>Count</c:v>
                </c:pt>
              </c:strCache>
            </c:strRef>
          </c:cat>
          <c:val>
            <c:numRef>
              <c:f>Sheet1!$C$3</c:f>
              <c:numCache>
                <c:formatCode>General</c:formatCode>
                <c:ptCount val="1"/>
                <c:pt idx="0">
                  <c:v>18774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352-4311-A4F1-AC817F6BB8B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rgbClr val="FDBE24"/>
            </a:solidFill>
            <a:ln>
              <a:noFill/>
            </a:ln>
            <a:effectLst/>
          </c:spPr>
          <c:invertIfNegative val="0"/>
          <c:cat>
            <c:strRef>
              <c:f>Sheet1!$A$3</c:f>
              <c:strCache>
                <c:ptCount val="1"/>
                <c:pt idx="0">
                  <c:v>Count</c:v>
                </c:pt>
              </c:strCache>
            </c:strRef>
          </c:cat>
          <c:val>
            <c:numRef>
              <c:f>Sheet1!$D$3</c:f>
              <c:numCache>
                <c:formatCode>General</c:formatCode>
                <c:ptCount val="1"/>
                <c:pt idx="0">
                  <c:v>81092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352-4311-A4F1-AC817F6BB8B6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9</c:v>
                </c:pt>
              </c:strCache>
            </c:strRef>
          </c:tx>
          <c:spPr>
            <a:solidFill>
              <a:srgbClr val="FDBE24"/>
            </a:solidFill>
            <a:ln>
              <a:noFill/>
            </a:ln>
            <a:effectLst/>
          </c:spPr>
          <c:invertIfNegative val="0"/>
          <c:cat>
            <c:strRef>
              <c:f>Sheet1!$A$3</c:f>
              <c:strCache>
                <c:ptCount val="1"/>
                <c:pt idx="0">
                  <c:v>Count</c:v>
                </c:pt>
              </c:strCache>
            </c:strRef>
          </c:cat>
          <c:val>
            <c:numRef>
              <c:f>Sheet1!$E$3</c:f>
              <c:numCache>
                <c:formatCode>General</c:formatCode>
                <c:ptCount val="1"/>
                <c:pt idx="0">
                  <c:v>127100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352-4311-A4F1-AC817F6BB8B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742575439"/>
        <c:axId val="1670468287"/>
      </c:barChart>
      <c:catAx>
        <c:axId val="17425754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70468287"/>
        <c:crosses val="autoZero"/>
        <c:auto val="1"/>
        <c:lblAlgn val="ctr"/>
        <c:lblOffset val="100"/>
        <c:noMultiLvlLbl val="0"/>
      </c:catAx>
      <c:valAx>
        <c:axId val="1670468287"/>
        <c:scaling>
          <c:orientation val="minMax"/>
        </c:scaling>
        <c:delete val="0"/>
        <c:axPos val="l"/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42575439"/>
        <c:crosses val="autoZero"/>
        <c:crossBetween val="between"/>
        <c:majorUnit val="0.2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cubic feet of storage</c:v>
                </c:pt>
              </c:strCache>
            </c:strRef>
          </c:tx>
          <c:spPr>
            <a:solidFill>
              <a:srgbClr val="242021"/>
            </a:solidFill>
          </c:spPr>
          <c:dPt>
            <c:idx val="0"/>
            <c:bubble3D val="0"/>
            <c:spPr>
              <a:solidFill>
                <a:srgbClr val="24202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E1D5-405E-963C-BE8C6361F010}"/>
              </c:ext>
            </c:extLst>
          </c:dPt>
          <c:dPt>
            <c:idx val="1"/>
            <c:bubble3D val="0"/>
            <c:spPr>
              <a:solidFill>
                <a:srgbClr val="C0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1D5-405E-963C-BE8C6361F010}"/>
              </c:ext>
            </c:extLst>
          </c:dPt>
          <c:cat>
            <c:strRef>
              <c:f>Sheet1!$A$2:$A$3</c:f>
              <c:strCache>
                <c:ptCount val="2"/>
                <c:pt idx="0">
                  <c:v>Dead stock</c:v>
                </c:pt>
                <c:pt idx="1">
                  <c:v>Stock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5750</c:v>
                </c:pt>
                <c:pt idx="1">
                  <c:v>244250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1D5-405E-963C-BE8C6361F01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43566804736186948"/>
          <c:y val="0.10192594062613317"/>
          <c:w val="0.52977334301733026"/>
          <c:h val="0.79614811874773361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numFmt formatCode="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Low Velocity Products</c:v>
                </c:pt>
                <c:pt idx="1">
                  <c:v>Medium Velocity Products</c:v>
                </c:pt>
                <c:pt idx="2">
                  <c:v>High Velocity Products</c:v>
                </c:pt>
                <c:pt idx="3">
                  <c:v>Highest Velocity Products</c:v>
                </c:pt>
              </c:strCache>
            </c:strRef>
          </c:cat>
          <c:val>
            <c:numRef>
              <c:f>Sheet1!$B$2:$B$5</c:f>
              <c:numCache>
                <c:formatCode>#,##0</c:formatCode>
                <c:ptCount val="4"/>
                <c:pt idx="0">
                  <c:v>1.2999999999999999E-2</c:v>
                </c:pt>
                <c:pt idx="1">
                  <c:v>0.182</c:v>
                </c:pt>
                <c:pt idx="2">
                  <c:v>0.252</c:v>
                </c:pt>
                <c:pt idx="3">
                  <c:v>0.122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898-47E3-ACDE-DD30087BBC4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50"/>
        <c:axId val="1025391936"/>
        <c:axId val="1193409024"/>
      </c:barChart>
      <c:catAx>
        <c:axId val="102539193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93409024"/>
        <c:crosses val="autoZero"/>
        <c:auto val="1"/>
        <c:lblAlgn val="ctr"/>
        <c:lblOffset val="100"/>
        <c:noMultiLvlLbl val="0"/>
      </c:catAx>
      <c:valAx>
        <c:axId val="1193409024"/>
        <c:scaling>
          <c:orientation val="minMax"/>
        </c:scaling>
        <c:delete val="1"/>
        <c:axPos val="b"/>
        <c:numFmt formatCode="0%" sourceLinked="0"/>
        <c:majorTickMark val="none"/>
        <c:minorTickMark val="none"/>
        <c:tickLblPos val="nextTo"/>
        <c:crossAx val="10253919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Current</c:v>
                </c:pt>
                <c:pt idx="1">
                  <c:v>EOQ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1537067</c:v>
                </c:pt>
                <c:pt idx="1">
                  <c:v>1184923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A51-4F45-AA4C-FB77316D1BC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  <a:prstDash val="dash"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Current</c:v>
                </c:pt>
                <c:pt idx="1">
                  <c:v>EOQ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1">
                  <c:v>352144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A51-4F45-AA4C-FB77316D1BC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1355882272"/>
        <c:axId val="1216683632"/>
      </c:barChart>
      <c:catAx>
        <c:axId val="13558822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pPr>
            <a:endParaRPr lang="en-US"/>
          </a:p>
        </c:txPr>
        <c:crossAx val="1216683632"/>
        <c:crosses val="autoZero"/>
        <c:auto val="1"/>
        <c:lblAlgn val="ctr"/>
        <c:lblOffset val="100"/>
        <c:noMultiLvlLbl val="0"/>
      </c:catAx>
      <c:valAx>
        <c:axId val="1216683632"/>
        <c:scaling>
          <c:orientation val="minMax"/>
          <c:max val="1600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.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55882272"/>
        <c:crosses val="autoZero"/>
        <c:crossBetween val="between"/>
        <c:majorUnit val="400000"/>
        <c:dispUnits>
          <c:builtInUnit val="million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latin typeface="+mj-lt"/>
              </a:rPr>
              <a:t>Historical Driver Shortages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cat>
            <c:numRef>
              <c:f>Sheet1!$A$2:$A$8</c:f>
              <c:numCache>
                <c:formatCode>General</c:formatCode>
                <c:ptCount val="7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</c:numCache>
            </c:numRef>
          </c:cat>
          <c:val>
            <c:numRef>
              <c:f>Sheet1!$B$2:$B$8</c:f>
              <c:numCache>
                <c:formatCode>#,##0</c:formatCode>
                <c:ptCount val="7"/>
                <c:pt idx="0">
                  <c:v>15000</c:v>
                </c:pt>
                <c:pt idx="1">
                  <c:v>20000</c:v>
                </c:pt>
                <c:pt idx="2">
                  <c:v>38000</c:v>
                </c:pt>
                <c:pt idx="3">
                  <c:v>43000</c:v>
                </c:pt>
                <c:pt idx="4">
                  <c:v>35000</c:v>
                </c:pt>
                <c:pt idx="5">
                  <c:v>50000</c:v>
                </c:pt>
                <c:pt idx="6">
                  <c:v>60000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607-4359-85DE-59B0F44CF7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25391936"/>
        <c:axId val="1193409024"/>
      </c:areaChart>
      <c:catAx>
        <c:axId val="10253919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93409024"/>
        <c:crosses val="autoZero"/>
        <c:auto val="1"/>
        <c:lblAlgn val="ctr"/>
        <c:lblOffset val="100"/>
        <c:noMultiLvlLbl val="0"/>
      </c:catAx>
      <c:valAx>
        <c:axId val="1193409024"/>
        <c:scaling>
          <c:orientation val="minMax"/>
          <c:max val="60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25391936"/>
        <c:crosses val="autoZero"/>
        <c:crossBetween val="midCat"/>
        <c:majorUnit val="20000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EE174C11-8EB8-4088-94A8-EDA2C92C5004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26AB0EA0-F887-4DE7-8F23-9840BF459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021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007AB2E3-B6CF-47D1-A5B9-21FACAE81F21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1D71BCCD-EC46-473D-BC3B-A13CB0EE3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2105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1240" indent="-181240">
              <a:buFontTx/>
              <a:buChar char="-"/>
            </a:pPr>
            <a:r>
              <a:rPr lang="en-US" dirty="0"/>
              <a:t>We explored several types of interactions, used a combined approach of first, last, linear</a:t>
            </a:r>
          </a:p>
          <a:p>
            <a:pPr marL="181240" indent="-181240">
              <a:buFontTx/>
              <a:buChar char="-"/>
            </a:pPr>
            <a:r>
              <a:rPr lang="en-US" dirty="0"/>
              <a:t>Overview of recommendations</a:t>
            </a:r>
          </a:p>
          <a:p>
            <a:pPr marL="181240" indent="-181240">
              <a:buFontTx/>
              <a:buChar char="-"/>
            </a:pPr>
            <a:r>
              <a:rPr lang="en-US" dirty="0"/>
              <a:t>Overview of next steps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71BCCD-EC46-473D-BC3B-A13CB0EE38C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8058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1240" indent="-181240">
              <a:buFontTx/>
              <a:buChar char="-"/>
            </a:pPr>
            <a:r>
              <a:rPr lang="en-US" dirty="0"/>
              <a:t>We explored several types of interactions, used a combined approach of first, last, linear</a:t>
            </a:r>
          </a:p>
          <a:p>
            <a:pPr marL="181240" indent="-181240">
              <a:buFontTx/>
              <a:buChar char="-"/>
            </a:pPr>
            <a:r>
              <a:rPr lang="en-US" dirty="0"/>
              <a:t>Overview of recommendations</a:t>
            </a:r>
          </a:p>
          <a:p>
            <a:pPr marL="181240" indent="-181240">
              <a:buFontTx/>
              <a:buChar char="-"/>
            </a:pPr>
            <a:r>
              <a:rPr lang="en-US" dirty="0"/>
              <a:t>Overview of next steps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71BCCD-EC46-473D-BC3B-A13CB0EE38C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1168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1240" indent="-181240">
              <a:buFontTx/>
              <a:buChar char="-"/>
            </a:pPr>
            <a:r>
              <a:rPr lang="en-US" dirty="0"/>
              <a:t>We explored several types of interactions, used a combined approach of first, last, linear</a:t>
            </a:r>
          </a:p>
          <a:p>
            <a:pPr marL="181240" indent="-181240">
              <a:buFontTx/>
              <a:buChar char="-"/>
            </a:pPr>
            <a:r>
              <a:rPr lang="en-US" dirty="0"/>
              <a:t>Overview of recommendations</a:t>
            </a:r>
          </a:p>
          <a:p>
            <a:pPr marL="181240" indent="-181240">
              <a:buFontTx/>
              <a:buChar char="-"/>
            </a:pPr>
            <a:r>
              <a:rPr lang="en-US" dirty="0"/>
              <a:t>Overview of next steps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71BCCD-EC46-473D-BC3B-A13CB0EE38C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0694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1240" indent="-181240">
              <a:buFontTx/>
              <a:buChar char="-"/>
            </a:pPr>
            <a:r>
              <a:rPr lang="en-US" dirty="0"/>
              <a:t>We explored several types of interactions, used a combined approach of first, last, linear</a:t>
            </a:r>
          </a:p>
          <a:p>
            <a:pPr marL="181240" indent="-181240">
              <a:buFontTx/>
              <a:buChar char="-"/>
            </a:pPr>
            <a:r>
              <a:rPr lang="en-US" dirty="0"/>
              <a:t>Overview of recommendations</a:t>
            </a:r>
          </a:p>
          <a:p>
            <a:pPr marL="181240" indent="-181240">
              <a:buFontTx/>
              <a:buChar char="-"/>
            </a:pPr>
            <a:r>
              <a:rPr lang="en-US" dirty="0"/>
              <a:t>Overview of next steps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71BCCD-EC46-473D-BC3B-A13CB0EE38C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656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1240" indent="-181240">
              <a:buFontTx/>
              <a:buChar char="-"/>
            </a:pPr>
            <a:r>
              <a:rPr lang="en-US" dirty="0"/>
              <a:t>We explored several types of interactions, used a combined approach of first, last, linear</a:t>
            </a:r>
          </a:p>
          <a:p>
            <a:pPr marL="181240" indent="-181240">
              <a:buFontTx/>
              <a:buChar char="-"/>
            </a:pPr>
            <a:r>
              <a:rPr lang="en-US" dirty="0"/>
              <a:t>Overview of recommendations</a:t>
            </a:r>
          </a:p>
          <a:p>
            <a:pPr marL="181240" indent="-181240">
              <a:buFontTx/>
              <a:buChar char="-"/>
            </a:pPr>
            <a:r>
              <a:rPr lang="en-US" dirty="0"/>
              <a:t>Overview of next steps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71BCCD-EC46-473D-BC3B-A13CB0EE38C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0121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1240" indent="-181240">
              <a:buFontTx/>
              <a:buChar char="-"/>
            </a:pPr>
            <a:r>
              <a:rPr lang="en-US" dirty="0"/>
              <a:t>We explored several types of interactions, used a combined approach of first, last, linear</a:t>
            </a:r>
          </a:p>
          <a:p>
            <a:pPr marL="181240" indent="-181240">
              <a:buFontTx/>
              <a:buChar char="-"/>
            </a:pPr>
            <a:r>
              <a:rPr lang="en-US" dirty="0"/>
              <a:t>Overview of recommendations</a:t>
            </a:r>
          </a:p>
          <a:p>
            <a:pPr marL="181240" indent="-181240">
              <a:buFontTx/>
              <a:buChar char="-"/>
            </a:pPr>
            <a:r>
              <a:rPr lang="en-US" dirty="0"/>
              <a:t>Overview of next steps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71BCCD-EC46-473D-BC3B-A13CB0EE38C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225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1240" indent="-181240">
              <a:buFontTx/>
              <a:buChar char="-"/>
            </a:pPr>
            <a:r>
              <a:rPr lang="en-US" dirty="0"/>
              <a:t>We explored several types of interactions, used a combined approach of first, last, linear</a:t>
            </a:r>
          </a:p>
          <a:p>
            <a:pPr marL="181240" indent="-181240">
              <a:buFontTx/>
              <a:buChar char="-"/>
            </a:pPr>
            <a:r>
              <a:rPr lang="en-US" dirty="0"/>
              <a:t>Overview of recommendations</a:t>
            </a:r>
          </a:p>
          <a:p>
            <a:pPr marL="181240" indent="-181240">
              <a:buFontTx/>
              <a:buChar char="-"/>
            </a:pPr>
            <a:r>
              <a:rPr lang="en-US" dirty="0"/>
              <a:t>Overview of next steps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71BCCD-EC46-473D-BC3B-A13CB0EE38C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7367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1240" indent="-181240">
              <a:buFontTx/>
              <a:buChar char="-"/>
            </a:pPr>
            <a:r>
              <a:rPr lang="en-US" dirty="0"/>
              <a:t>We explored several types of interactions, used a combined approach of first, last, linear</a:t>
            </a:r>
          </a:p>
          <a:p>
            <a:pPr marL="181240" indent="-181240">
              <a:buFontTx/>
              <a:buChar char="-"/>
            </a:pPr>
            <a:r>
              <a:rPr lang="en-US" dirty="0"/>
              <a:t>Overview of recommendations</a:t>
            </a:r>
          </a:p>
          <a:p>
            <a:pPr marL="181240" indent="-181240">
              <a:buFontTx/>
              <a:buChar char="-"/>
            </a:pPr>
            <a:r>
              <a:rPr lang="en-US" dirty="0"/>
              <a:t>Overview of next steps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71BCCD-EC46-473D-BC3B-A13CB0EE38C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4892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1240" indent="-181240">
              <a:buFontTx/>
              <a:buChar char="-"/>
            </a:pPr>
            <a:r>
              <a:rPr lang="en-US" dirty="0"/>
              <a:t>We explored several types of interactions, used a combined approach of first, last, linear</a:t>
            </a:r>
          </a:p>
          <a:p>
            <a:pPr marL="181240" indent="-181240">
              <a:buFontTx/>
              <a:buChar char="-"/>
            </a:pPr>
            <a:r>
              <a:rPr lang="en-US" dirty="0"/>
              <a:t>Overview of recommendations</a:t>
            </a:r>
          </a:p>
          <a:p>
            <a:pPr marL="181240" indent="-181240">
              <a:buFontTx/>
              <a:buChar char="-"/>
            </a:pPr>
            <a:r>
              <a:rPr lang="en-US" dirty="0"/>
              <a:t>Overview of next steps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71BCCD-EC46-473D-BC3B-A13CB0EE38C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4185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1240" indent="-181240">
              <a:buFontTx/>
              <a:buChar char="-"/>
            </a:pPr>
            <a:r>
              <a:rPr lang="en-US" dirty="0"/>
              <a:t>We explored several types of interactions, used a combined approach of first, last, linear</a:t>
            </a:r>
          </a:p>
          <a:p>
            <a:pPr marL="181240" indent="-181240">
              <a:buFontTx/>
              <a:buChar char="-"/>
            </a:pPr>
            <a:r>
              <a:rPr lang="en-US" dirty="0"/>
              <a:t>Overview of recommendations</a:t>
            </a:r>
          </a:p>
          <a:p>
            <a:pPr marL="181240" indent="-181240">
              <a:buFontTx/>
              <a:buChar char="-"/>
            </a:pPr>
            <a:r>
              <a:rPr lang="en-US" dirty="0"/>
              <a:t>Overview of next steps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71BCCD-EC46-473D-BC3B-A13CB0EE38C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3389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1240" indent="-181240">
              <a:buFontTx/>
              <a:buChar char="-"/>
            </a:pPr>
            <a:r>
              <a:rPr lang="en-US" dirty="0"/>
              <a:t>We explored several types of interactions, used a combined approach of first, last, linear</a:t>
            </a:r>
          </a:p>
          <a:p>
            <a:pPr marL="181240" indent="-181240">
              <a:buFontTx/>
              <a:buChar char="-"/>
            </a:pPr>
            <a:r>
              <a:rPr lang="en-US" dirty="0"/>
              <a:t>Overview of recommendations</a:t>
            </a:r>
          </a:p>
          <a:p>
            <a:pPr marL="181240" indent="-181240">
              <a:buFontTx/>
              <a:buChar char="-"/>
            </a:pPr>
            <a:r>
              <a:rPr lang="en-US" dirty="0"/>
              <a:t>Overview of next steps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71BCCD-EC46-473D-BC3B-A13CB0EE38C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2567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1240" indent="-181240">
              <a:buFontTx/>
              <a:buChar char="-"/>
            </a:pPr>
            <a:r>
              <a:rPr lang="en-US" dirty="0"/>
              <a:t>We explored several types of interactions, used a combined approach of first, last, linear</a:t>
            </a:r>
          </a:p>
          <a:p>
            <a:pPr marL="181240" indent="-181240">
              <a:buFontTx/>
              <a:buChar char="-"/>
            </a:pPr>
            <a:r>
              <a:rPr lang="en-US" dirty="0"/>
              <a:t>Overview of recommendations</a:t>
            </a:r>
          </a:p>
          <a:p>
            <a:pPr marL="181240" indent="-181240">
              <a:buFontTx/>
              <a:buChar char="-"/>
            </a:pPr>
            <a:r>
              <a:rPr lang="en-US" dirty="0"/>
              <a:t>Overview of next steps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71BCCD-EC46-473D-BC3B-A13CB0EE38C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46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4B533-72CC-4BA0-A9F2-A2A175E43B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436340-4709-472E-94E5-63DD886D7B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92D7EE-B4EE-4785-A42C-2BABDBC13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136D-D7FD-4997-BC00-7A43DC1D7D07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B7DD7A-5489-43E8-B50D-023523D37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DE0074-DEB5-4B9C-AB91-13A377F4F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773B4-2CBB-4791-BB93-E1AF8DB17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220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54BE9-D2A8-4903-9060-6635EA185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961BD7-C05C-40C3-B497-95DB088F1F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9D98B3-B17F-4449-8CB1-ECB0E8405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136D-D7FD-4997-BC00-7A43DC1D7D07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60901E-CDD0-44DA-A35A-9DF829032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D466C9-B196-4D83-A2D1-E002E1144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773B4-2CBB-4791-BB93-E1AF8DB17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694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4345BB-3661-4A6C-AB80-464E1FAD1D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53FBDD-013B-42D9-BEB7-E449789968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47BAC-193A-4DFA-A356-76C73B9DA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136D-D7FD-4997-BC00-7A43DC1D7D07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62AC20-4145-4ACF-A9D4-F821246B1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F17AA8-8B9B-4496-AAD5-408235B70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773B4-2CBB-4791-BB93-E1AF8DB17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504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D0ED3-9ACC-4E7E-B5F3-24A869D1D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3B7347-B4CB-44CC-9EC6-4FF42AEC17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DB5776-6D4E-4317-87ED-108279953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136D-D7FD-4997-BC00-7A43DC1D7D07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C61EFD-D1AE-4EB9-82E7-2CDC65D63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FEE996-341F-4C44-BBB7-1FDFD4ACD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773B4-2CBB-4791-BB93-E1AF8DB17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935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B67A4-659A-4F28-8312-B408D9B51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A61A77-85E4-4199-97A0-4B99C5EE30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42F52B-8746-49A4-86C6-7F2B7DCA7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136D-D7FD-4997-BC00-7A43DC1D7D07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7EEF1A-379B-4D25-9703-13E25FCC8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A0053-C007-4185-852F-0C0B103DE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773B4-2CBB-4791-BB93-E1AF8DB17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619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1D014-1DC5-44AA-BF0E-8403AEAD9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8F330-A4F4-4680-8EB4-B18611923B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8F54CD-83FD-4FE4-AF56-8CF4E40FCD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055CC2-2DB4-406B-94F1-BDB8904B8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136D-D7FD-4997-BC00-7A43DC1D7D07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56E7AF-1C1D-4AAC-93B7-350F40450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3948DF-ADF3-4074-8646-FB70F7590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773B4-2CBB-4791-BB93-E1AF8DB17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762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F397B-43BB-4323-A83F-9A42050E9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3EEBC9-7076-439A-90CE-63C1094F91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4D133B-FDBD-455F-B9F3-BB5495CEE1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F7FA6C-7572-42DB-B21F-478A3B37F6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E33305-38B1-4039-9E23-6DE066E153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687BC9-B508-4A34-9E0C-7E34156BB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136D-D7FD-4997-BC00-7A43DC1D7D07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F75F23-1125-4FB5-A615-E3A1AFF77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1238CE-2F62-44A1-927C-BB4C9BC95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773B4-2CBB-4791-BB93-E1AF8DB17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727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252DE-FEC8-4E51-9D71-C59CD4BFC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C03B32-AD60-4D54-9BE0-8F9696EEA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136D-D7FD-4997-BC00-7A43DC1D7D07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103DDB-AC0D-4790-ACF8-52D4FFCDE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C3E19B-B920-4633-9291-3D9293E57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773B4-2CBB-4791-BB93-E1AF8DB17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517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394FB2-C1E4-4997-B383-0B9E7D211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136D-D7FD-4997-BC00-7A43DC1D7D07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7683DD-5BA7-45C4-A7B9-805E1018A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AAA95F-E771-4A26-81D2-D6FC4F44A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773B4-2CBB-4791-BB93-E1AF8DB17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601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62D2F-9F57-4D7D-AC55-B06050BF8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2CCC3-037E-4EFC-BFB5-86E5E5BD44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CBE5F5-4AB7-4DCB-8E34-F409646D8A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EE92FE-5BFA-4177-974C-C83880681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136D-D7FD-4997-BC00-7A43DC1D7D07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7E9797-2E8F-4A2D-BB26-4C4BC7AC3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FA25DE-6B74-4BC6-8BFE-459B2213A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773B4-2CBB-4791-BB93-E1AF8DB17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149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EA57C-E210-420A-B905-8A9D94068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DBF9EE-F7B2-480D-87AB-C8894809FC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371B32-BA94-4116-9D47-4FC8604B8E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7DF8B3-A017-402E-9105-A225DB169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136D-D7FD-4997-BC00-7A43DC1D7D07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8F807-EEBA-401A-83C3-310D38C84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58251C-844A-4505-9D9F-96B9B43F3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773B4-2CBB-4791-BB93-E1AF8DB17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088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9E38F5-9F42-4130-99A5-F28B8849A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CF8AFE-381B-43E2-B5D2-9E307C5C6A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5609C8-C9E8-4144-AE57-8CAF3A7A05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A136D-D7FD-4997-BC00-7A43DC1D7D07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53EED3-4B74-4DB1-BCD1-084CD34405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E0178E-2714-4021-9538-7766A4BA2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2773B4-2CBB-4791-BB93-E1AF8DB17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724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6.sv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6.xml"/><Relationship Id="rId4" Type="http://schemas.openxmlformats.org/officeDocument/2006/relationships/hyperlink" Target="https://www.usatoday.com/story/money/2018/04/26/truck-driver-shortage-raises-prices/535870002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A622F51-AFD6-4BD6-82AC-1B4E66C8C71C}"/>
              </a:ext>
            </a:extLst>
          </p:cNvPr>
          <p:cNvSpPr/>
          <p:nvPr/>
        </p:nvSpPr>
        <p:spPr>
          <a:xfrm>
            <a:off x="1" y="1329392"/>
            <a:ext cx="8428008" cy="4135437"/>
          </a:xfrm>
          <a:prstGeom prst="rect">
            <a:avLst/>
          </a:prstGeom>
          <a:solidFill>
            <a:srgbClr val="A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4F9AE7D-5B8A-4E6E-A7DA-B457CDC36CB3}"/>
              </a:ext>
            </a:extLst>
          </p:cNvPr>
          <p:cNvSpPr/>
          <p:nvPr/>
        </p:nvSpPr>
        <p:spPr>
          <a:xfrm>
            <a:off x="8660921" y="1329392"/>
            <a:ext cx="3531078" cy="4135437"/>
          </a:xfrm>
          <a:prstGeom prst="rect">
            <a:avLst/>
          </a:prstGeom>
          <a:solidFill>
            <a:srgbClr val="242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 dirty="0">
              <a:latin typeface="+mj-lt"/>
            </a:endParaRPr>
          </a:p>
          <a:p>
            <a:pPr algn="ctr"/>
            <a:endParaRPr lang="en-US" i="1" dirty="0">
              <a:latin typeface="+mj-lt"/>
            </a:endParaRPr>
          </a:p>
          <a:p>
            <a:pPr algn="ctr"/>
            <a:endParaRPr lang="en-US" i="1" dirty="0">
              <a:latin typeface="+mj-lt"/>
            </a:endParaRPr>
          </a:p>
          <a:p>
            <a:pPr algn="ctr"/>
            <a:endParaRPr lang="en-US" i="1" dirty="0">
              <a:latin typeface="+mj-lt"/>
            </a:endParaRPr>
          </a:p>
          <a:p>
            <a:pPr algn="ctr"/>
            <a:r>
              <a:rPr lang="en-US" i="1" dirty="0">
                <a:latin typeface="+mj-lt"/>
              </a:rPr>
              <a:t>In partnership with</a:t>
            </a:r>
          </a:p>
          <a:p>
            <a:pPr algn="ctr"/>
            <a:endParaRPr lang="en-US" i="1" dirty="0">
              <a:latin typeface="+mj-lt"/>
            </a:endParaRPr>
          </a:p>
          <a:p>
            <a:pPr algn="ctr"/>
            <a:endParaRPr lang="en-US" i="1" dirty="0">
              <a:latin typeface="+mj-lt"/>
            </a:endParaRPr>
          </a:p>
          <a:p>
            <a:pPr algn="ctr"/>
            <a:endParaRPr lang="en-US" i="1" dirty="0">
              <a:latin typeface="+mj-lt"/>
            </a:endParaRPr>
          </a:p>
          <a:p>
            <a:pPr algn="ctr"/>
            <a:endParaRPr lang="en-US" i="1" dirty="0">
              <a:latin typeface="+mj-lt"/>
            </a:endParaRPr>
          </a:p>
          <a:p>
            <a:pPr algn="ctr"/>
            <a:endParaRPr lang="en-US" i="1" dirty="0">
              <a:latin typeface="+mj-lt"/>
            </a:endParaRPr>
          </a:p>
          <a:p>
            <a:pPr algn="ctr"/>
            <a:endParaRPr lang="en-US" i="1" dirty="0">
              <a:latin typeface="+mj-lt"/>
            </a:endParaRPr>
          </a:p>
        </p:txBody>
      </p:sp>
      <p:pic>
        <p:nvPicPr>
          <p:cNvPr id="1028" name="Picture 4" descr="Image result for seattle university insignia">
            <a:extLst>
              <a:ext uri="{FF2B5EF4-FFF2-40B4-BE49-F238E27FC236}">
                <a16:creationId xmlns:a16="http://schemas.microsoft.com/office/drawing/2014/main" id="{2C24FC09-A990-4B60-969E-4AD30BFE25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1299" y="6351257"/>
            <a:ext cx="1790700" cy="506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49BCA5C-5C8A-424C-8935-4EBB13AC6098}"/>
              </a:ext>
            </a:extLst>
          </p:cNvPr>
          <p:cNvSpPr txBox="1"/>
          <p:nvPr/>
        </p:nvSpPr>
        <p:spPr>
          <a:xfrm>
            <a:off x="742950" y="4210050"/>
            <a:ext cx="53530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+mj-lt"/>
              </a:rPr>
              <a:t>Presented by Andrea, Han, Hannah, Keith, Mark, and Ying on behalf of Seattle University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613498-03D8-4D91-9018-35800425D332}"/>
              </a:ext>
            </a:extLst>
          </p:cNvPr>
          <p:cNvSpPr txBox="1"/>
          <p:nvPr/>
        </p:nvSpPr>
        <p:spPr>
          <a:xfrm>
            <a:off x="742949" y="2647950"/>
            <a:ext cx="64674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Inventory Optimization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2E44DCD-298D-4028-BF1F-5FFB16CBAF8A}"/>
              </a:ext>
            </a:extLst>
          </p:cNvPr>
          <p:cNvGrpSpPr/>
          <p:nvPr/>
        </p:nvGrpSpPr>
        <p:grpSpPr>
          <a:xfrm>
            <a:off x="0" y="1741127"/>
            <a:ext cx="7618640" cy="336995"/>
            <a:chOff x="-93300" y="1800224"/>
            <a:chExt cx="5598750" cy="24765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F61961E-22DC-4CC0-B2CA-9EE970B8FE0E}"/>
                </a:ext>
              </a:extLst>
            </p:cNvPr>
            <p:cNvCxnSpPr>
              <a:cxnSpLocks/>
            </p:cNvCxnSpPr>
            <p:nvPr/>
          </p:nvCxnSpPr>
          <p:spPr>
            <a:xfrm>
              <a:off x="-93300" y="1924050"/>
              <a:ext cx="5598750" cy="0"/>
            </a:xfrm>
            <a:prstGeom prst="line">
              <a:avLst/>
            </a:prstGeom>
            <a:ln w="76200">
              <a:solidFill>
                <a:srgbClr val="FDBE2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L-Shape 13">
              <a:extLst>
                <a:ext uri="{FF2B5EF4-FFF2-40B4-BE49-F238E27FC236}">
                  <a16:creationId xmlns:a16="http://schemas.microsoft.com/office/drawing/2014/main" id="{949FD502-AD1A-4038-BA5D-975F5601DA2A}"/>
                </a:ext>
              </a:extLst>
            </p:cNvPr>
            <p:cNvSpPr/>
            <p:nvPr/>
          </p:nvSpPr>
          <p:spPr>
            <a:xfrm rot="13500000">
              <a:off x="5206512" y="1800225"/>
              <a:ext cx="247649" cy="247649"/>
            </a:xfrm>
            <a:prstGeom prst="corner">
              <a:avLst>
                <a:gd name="adj1" fmla="val 0"/>
                <a:gd name="adj2" fmla="val 0"/>
              </a:avLst>
            </a:prstGeom>
            <a:ln w="76200">
              <a:solidFill>
                <a:srgbClr val="FDBE2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15" name="L-Shape 14">
              <a:extLst>
                <a:ext uri="{FF2B5EF4-FFF2-40B4-BE49-F238E27FC236}">
                  <a16:creationId xmlns:a16="http://schemas.microsoft.com/office/drawing/2014/main" id="{AB24F0AE-E2D7-4B90-A8A3-6FA499B7C43D}"/>
                </a:ext>
              </a:extLst>
            </p:cNvPr>
            <p:cNvSpPr/>
            <p:nvPr/>
          </p:nvSpPr>
          <p:spPr>
            <a:xfrm rot="13500000">
              <a:off x="4957764" y="1800224"/>
              <a:ext cx="247649" cy="247649"/>
            </a:xfrm>
            <a:prstGeom prst="corner">
              <a:avLst>
                <a:gd name="adj1" fmla="val 0"/>
                <a:gd name="adj2" fmla="val 0"/>
              </a:avLst>
            </a:prstGeom>
            <a:ln w="76200">
              <a:solidFill>
                <a:srgbClr val="FDBE2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16" name="L-Shape 15">
              <a:extLst>
                <a:ext uri="{FF2B5EF4-FFF2-40B4-BE49-F238E27FC236}">
                  <a16:creationId xmlns:a16="http://schemas.microsoft.com/office/drawing/2014/main" id="{7825C741-A659-40BA-9FFA-85B8D7644DD2}"/>
                </a:ext>
              </a:extLst>
            </p:cNvPr>
            <p:cNvSpPr/>
            <p:nvPr/>
          </p:nvSpPr>
          <p:spPr>
            <a:xfrm rot="13500000">
              <a:off x="4709015" y="1800225"/>
              <a:ext cx="247649" cy="247649"/>
            </a:xfrm>
            <a:prstGeom prst="corner">
              <a:avLst>
                <a:gd name="adj1" fmla="val 0"/>
                <a:gd name="adj2" fmla="val 0"/>
              </a:avLst>
            </a:prstGeom>
            <a:ln w="76200">
              <a:solidFill>
                <a:srgbClr val="FDBE2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</p:grpSp>
      <p:pic>
        <p:nvPicPr>
          <p:cNvPr id="2" name="Picture 2" descr="Image result for paccar parts logo transparent">
            <a:extLst>
              <a:ext uri="{FF2B5EF4-FFF2-40B4-BE49-F238E27FC236}">
                <a16:creationId xmlns:a16="http://schemas.microsoft.com/office/drawing/2014/main" id="{6FFF612B-4C71-41A3-96BE-9D10AC1755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3252" y="2935523"/>
            <a:ext cx="2381250" cy="104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7CFAC8A-85CC-4185-A702-6AFB7D7F65C9}"/>
              </a:ext>
            </a:extLst>
          </p:cNvPr>
          <p:cNvSpPr txBox="1"/>
          <p:nvPr/>
        </p:nvSpPr>
        <p:spPr>
          <a:xfrm>
            <a:off x="10765482" y="-369332"/>
            <a:ext cx="1426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Ying</a:t>
            </a:r>
          </a:p>
        </p:txBody>
      </p:sp>
    </p:spTree>
    <p:extLst>
      <p:ext uri="{BB962C8B-B14F-4D97-AF65-F5344CB8AC3E}">
        <p14:creationId xmlns:p14="http://schemas.microsoft.com/office/powerpoint/2010/main" val="2283111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A622F51-AFD6-4BD6-82AC-1B4E66C8C71C}"/>
              </a:ext>
            </a:extLst>
          </p:cNvPr>
          <p:cNvSpPr/>
          <p:nvPr/>
        </p:nvSpPr>
        <p:spPr>
          <a:xfrm>
            <a:off x="1" y="866775"/>
            <a:ext cx="1171574" cy="513397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pic>
        <p:nvPicPr>
          <p:cNvPr id="1028" name="Picture 4" descr="Image result for seattle university insignia">
            <a:extLst>
              <a:ext uri="{FF2B5EF4-FFF2-40B4-BE49-F238E27FC236}">
                <a16:creationId xmlns:a16="http://schemas.microsoft.com/office/drawing/2014/main" id="{2C24FC09-A990-4B60-969E-4AD30BFE25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4699" y="6502202"/>
            <a:ext cx="1257299" cy="355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995C6CB-E4C9-4F87-BC4C-632EC413D4CE}"/>
              </a:ext>
            </a:extLst>
          </p:cNvPr>
          <p:cNvSpPr txBox="1"/>
          <p:nvPr/>
        </p:nvSpPr>
        <p:spPr>
          <a:xfrm>
            <a:off x="116951" y="133350"/>
            <a:ext cx="120750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242021"/>
                </a:solidFill>
                <a:latin typeface="+mj-lt"/>
              </a:rPr>
              <a:t>Implementing Additional Technologies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0D95F0B-0655-4638-8D2A-F3CABAF590CD}"/>
              </a:ext>
            </a:extLst>
          </p:cNvPr>
          <p:cNvSpPr/>
          <p:nvPr/>
        </p:nvSpPr>
        <p:spPr>
          <a:xfrm>
            <a:off x="11729517" y="866775"/>
            <a:ext cx="462480" cy="5133975"/>
          </a:xfrm>
          <a:prstGeom prst="rect">
            <a:avLst/>
          </a:prstGeom>
          <a:solidFill>
            <a:srgbClr val="FDBE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643483FC-0D92-4140-8A7A-E8D7FB3608FE}"/>
              </a:ext>
            </a:extLst>
          </p:cNvPr>
          <p:cNvSpPr/>
          <p:nvPr/>
        </p:nvSpPr>
        <p:spPr>
          <a:xfrm>
            <a:off x="1923392" y="1221827"/>
            <a:ext cx="4106917" cy="646331"/>
          </a:xfrm>
          <a:prstGeom prst="homePlat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latin typeface="+mj-lt"/>
              </a:rPr>
              <a:t>Internet of Things</a:t>
            </a:r>
          </a:p>
        </p:txBody>
      </p:sp>
      <p:sp>
        <p:nvSpPr>
          <p:cNvPr id="10" name="Arrow: Pentagon 9">
            <a:extLst>
              <a:ext uri="{FF2B5EF4-FFF2-40B4-BE49-F238E27FC236}">
                <a16:creationId xmlns:a16="http://schemas.microsoft.com/office/drawing/2014/main" id="{E418B11D-3A2F-4AC0-8306-46B08AF37634}"/>
              </a:ext>
            </a:extLst>
          </p:cNvPr>
          <p:cNvSpPr/>
          <p:nvPr/>
        </p:nvSpPr>
        <p:spPr>
          <a:xfrm>
            <a:off x="1923391" y="2829148"/>
            <a:ext cx="4106917" cy="646331"/>
          </a:xfrm>
          <a:prstGeom prst="homePlat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latin typeface="+mj-lt"/>
              </a:rPr>
              <a:t>Blockchain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99295C19-073C-412F-BCD2-C57D5CECB771}"/>
              </a:ext>
            </a:extLst>
          </p:cNvPr>
          <p:cNvSpPr/>
          <p:nvPr/>
        </p:nvSpPr>
        <p:spPr>
          <a:xfrm>
            <a:off x="1923391" y="4523553"/>
            <a:ext cx="4106917" cy="646331"/>
          </a:xfrm>
          <a:prstGeom prst="homePlat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latin typeface="+mj-lt"/>
              </a:rPr>
              <a:t>Weather forecast data</a:t>
            </a:r>
          </a:p>
        </p:txBody>
      </p:sp>
      <p:pic>
        <p:nvPicPr>
          <p:cNvPr id="8" name="Graphic 7" descr="Checkmark">
            <a:extLst>
              <a:ext uri="{FF2B5EF4-FFF2-40B4-BE49-F238E27FC236}">
                <a16:creationId xmlns:a16="http://schemas.microsoft.com/office/drawing/2014/main" id="{8B45BF80-DC8B-47D6-9690-1367E0744F3A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2242851" y="2002875"/>
            <a:ext cx="445196" cy="445196"/>
          </a:xfrm>
          <a:prstGeom prst="rect">
            <a:avLst/>
          </a:prstGeom>
        </p:spPr>
      </p:pic>
      <p:pic>
        <p:nvPicPr>
          <p:cNvPr id="15" name="Graphic 14" descr="Checkmark">
            <a:extLst>
              <a:ext uri="{FF2B5EF4-FFF2-40B4-BE49-F238E27FC236}">
                <a16:creationId xmlns:a16="http://schemas.microsoft.com/office/drawing/2014/main" id="{42237F06-4753-4893-953F-D256FCA89377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2260135" y="3704301"/>
            <a:ext cx="445196" cy="445196"/>
          </a:xfrm>
          <a:prstGeom prst="rect">
            <a:avLst/>
          </a:prstGeom>
        </p:spPr>
      </p:pic>
      <p:pic>
        <p:nvPicPr>
          <p:cNvPr id="16" name="Graphic 15" descr="Checkmark">
            <a:extLst>
              <a:ext uri="{FF2B5EF4-FFF2-40B4-BE49-F238E27FC236}">
                <a16:creationId xmlns:a16="http://schemas.microsoft.com/office/drawing/2014/main" id="{B7C8A79C-3BE9-4FEA-9E01-5F5D76F5A0C1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2242851" y="5443292"/>
            <a:ext cx="445196" cy="445196"/>
          </a:xfrm>
          <a:prstGeom prst="rect">
            <a:avLst/>
          </a:prstGeom>
        </p:spPr>
      </p:pic>
      <p:pic>
        <p:nvPicPr>
          <p:cNvPr id="17" name="Graphic 16" descr="Close">
            <a:extLst>
              <a:ext uri="{FF2B5EF4-FFF2-40B4-BE49-F238E27FC236}">
                <a16:creationId xmlns:a16="http://schemas.microsoft.com/office/drawing/2014/main" id="{43D4C82B-5336-4932-ADE4-1441C1F11EB9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rcRect/>
          <a:stretch/>
        </p:blipFill>
        <p:spPr>
          <a:xfrm>
            <a:off x="7619004" y="3704301"/>
            <a:ext cx="445196" cy="445196"/>
          </a:xfrm>
          <a:prstGeom prst="rect">
            <a:avLst/>
          </a:prstGeom>
        </p:spPr>
      </p:pic>
      <p:pic>
        <p:nvPicPr>
          <p:cNvPr id="18" name="Graphic 17" descr="Close">
            <a:extLst>
              <a:ext uri="{FF2B5EF4-FFF2-40B4-BE49-F238E27FC236}">
                <a16:creationId xmlns:a16="http://schemas.microsoft.com/office/drawing/2014/main" id="{08FF8771-EF62-4B24-AE6D-143413BF7E2B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rcRect/>
          <a:stretch/>
        </p:blipFill>
        <p:spPr>
          <a:xfrm>
            <a:off x="7631944" y="2002875"/>
            <a:ext cx="445196" cy="445196"/>
          </a:xfrm>
          <a:prstGeom prst="rect">
            <a:avLst/>
          </a:prstGeom>
        </p:spPr>
      </p:pic>
      <p:pic>
        <p:nvPicPr>
          <p:cNvPr id="19" name="Graphic 18" descr="Close">
            <a:extLst>
              <a:ext uri="{FF2B5EF4-FFF2-40B4-BE49-F238E27FC236}">
                <a16:creationId xmlns:a16="http://schemas.microsoft.com/office/drawing/2014/main" id="{ADC4B30A-8A6E-46A1-8DCF-AF51041D046A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rcRect/>
          <a:stretch/>
        </p:blipFill>
        <p:spPr>
          <a:xfrm>
            <a:off x="7631944" y="5443292"/>
            <a:ext cx="445196" cy="44519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5CFC143-C275-437B-8F46-1E0AC4D5C48C}"/>
              </a:ext>
            </a:extLst>
          </p:cNvPr>
          <p:cNvSpPr txBox="1"/>
          <p:nvPr/>
        </p:nvSpPr>
        <p:spPr>
          <a:xfrm>
            <a:off x="2839241" y="1933086"/>
            <a:ext cx="37330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j-lt"/>
              </a:rPr>
              <a:t>Leverages data from sensors to identify when replacement parts are needed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CEDC101-CD9A-4F09-A331-AF8844988A65}"/>
              </a:ext>
            </a:extLst>
          </p:cNvPr>
          <p:cNvSpPr txBox="1"/>
          <p:nvPr/>
        </p:nvSpPr>
        <p:spPr>
          <a:xfrm>
            <a:off x="2839241" y="3634512"/>
            <a:ext cx="37307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j-lt"/>
              </a:rPr>
              <a:t>Enables sharing real time insights with suppliers as necessary</a:t>
            </a:r>
            <a:endParaRPr lang="en-US" dirty="0">
              <a:latin typeface="+mj-lt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C09A030-7E24-4E09-AE96-FB9C74C253A2}"/>
              </a:ext>
            </a:extLst>
          </p:cNvPr>
          <p:cNvSpPr txBox="1"/>
          <p:nvPr/>
        </p:nvSpPr>
        <p:spPr>
          <a:xfrm>
            <a:off x="2839241" y="5373503"/>
            <a:ext cx="37307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j-lt"/>
              </a:rPr>
              <a:t>Can be used to adjust stocking strategy for items that are affected by severe weather</a:t>
            </a:r>
            <a:endParaRPr lang="en-US" dirty="0">
              <a:latin typeface="+mj-lt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5E50B2B-8D13-42F4-BFA1-74F0FE8C8E55}"/>
              </a:ext>
            </a:extLst>
          </p:cNvPr>
          <p:cNvSpPr txBox="1"/>
          <p:nvPr/>
        </p:nvSpPr>
        <p:spPr>
          <a:xfrm>
            <a:off x="8223854" y="1933086"/>
            <a:ext cx="31472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j-lt"/>
              </a:rPr>
              <a:t>Marginal benefit relative to cost needs to be assessed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52274E2-61D7-4013-BC33-836102B8B28B}"/>
              </a:ext>
            </a:extLst>
          </p:cNvPr>
          <p:cNvSpPr txBox="1"/>
          <p:nvPr/>
        </p:nvSpPr>
        <p:spPr>
          <a:xfrm>
            <a:off x="8223854" y="3634512"/>
            <a:ext cx="35753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j-lt"/>
              </a:rPr>
              <a:t>Need to design a data transparency and security model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2DBBDBF-0DA6-4211-A2C2-60FABF09AF0C}"/>
              </a:ext>
            </a:extLst>
          </p:cNvPr>
          <p:cNvSpPr txBox="1"/>
          <p:nvPr/>
        </p:nvSpPr>
        <p:spPr>
          <a:xfrm>
            <a:off x="8223854" y="5373503"/>
            <a:ext cx="34094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j-lt"/>
              </a:rPr>
              <a:t>Limited lead time to act on weather forecast information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60EDF53-E4B8-4CD8-B499-E3E679D1CA30}"/>
              </a:ext>
            </a:extLst>
          </p:cNvPr>
          <p:cNvSpPr txBox="1"/>
          <p:nvPr/>
        </p:nvSpPr>
        <p:spPr>
          <a:xfrm>
            <a:off x="10765482" y="-369332"/>
            <a:ext cx="1426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Keith</a:t>
            </a:r>
          </a:p>
        </p:txBody>
      </p:sp>
    </p:spTree>
    <p:extLst>
      <p:ext uri="{BB962C8B-B14F-4D97-AF65-F5344CB8AC3E}">
        <p14:creationId xmlns:p14="http://schemas.microsoft.com/office/powerpoint/2010/main" val="8366783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A622F51-AFD6-4BD6-82AC-1B4E66C8C71C}"/>
              </a:ext>
            </a:extLst>
          </p:cNvPr>
          <p:cNvSpPr/>
          <p:nvPr/>
        </p:nvSpPr>
        <p:spPr>
          <a:xfrm>
            <a:off x="1" y="866775"/>
            <a:ext cx="1171574" cy="513397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42021"/>
              </a:solidFill>
              <a:latin typeface="+mj-lt"/>
            </a:endParaRPr>
          </a:p>
        </p:txBody>
      </p:sp>
      <p:pic>
        <p:nvPicPr>
          <p:cNvPr id="1028" name="Picture 4" descr="Image result for seattle university insignia">
            <a:extLst>
              <a:ext uri="{FF2B5EF4-FFF2-40B4-BE49-F238E27FC236}">
                <a16:creationId xmlns:a16="http://schemas.microsoft.com/office/drawing/2014/main" id="{2C24FC09-A990-4B60-969E-4AD30BFE25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4699" y="6502202"/>
            <a:ext cx="1257299" cy="355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995C6CB-E4C9-4F87-BC4C-632EC413D4CE}"/>
              </a:ext>
            </a:extLst>
          </p:cNvPr>
          <p:cNvSpPr txBox="1"/>
          <p:nvPr/>
        </p:nvSpPr>
        <p:spPr>
          <a:xfrm>
            <a:off x="116951" y="123411"/>
            <a:ext cx="120750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242021"/>
                </a:solidFill>
                <a:latin typeface="+mj-lt"/>
              </a:rPr>
              <a:t>Disruptors: Driver Shortage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0D95F0B-0655-4638-8D2A-F3CABAF590CD}"/>
              </a:ext>
            </a:extLst>
          </p:cNvPr>
          <p:cNvSpPr/>
          <p:nvPr/>
        </p:nvSpPr>
        <p:spPr>
          <a:xfrm>
            <a:off x="11729517" y="866775"/>
            <a:ext cx="462480" cy="5133975"/>
          </a:xfrm>
          <a:prstGeom prst="rect">
            <a:avLst/>
          </a:prstGeom>
          <a:solidFill>
            <a:srgbClr val="FDBE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42021"/>
              </a:solidFill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5A3F9B-D257-4157-9E04-6D69F9C8ACDD}"/>
              </a:ext>
            </a:extLst>
          </p:cNvPr>
          <p:cNvSpPr txBox="1"/>
          <p:nvPr/>
        </p:nvSpPr>
        <p:spPr>
          <a:xfrm flipH="1">
            <a:off x="5943664" y="1450736"/>
            <a:ext cx="5535284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</a:rPr>
              <a:t>Current impacts:</a:t>
            </a:r>
          </a:p>
          <a:p>
            <a:pPr marL="461963" indent="-169863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Higher ground transportation costs</a:t>
            </a:r>
          </a:p>
          <a:p>
            <a:pPr marL="461963" indent="-169863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Potential timeliness issues</a:t>
            </a:r>
          </a:p>
          <a:p>
            <a:endParaRPr lang="en-US" sz="1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Long-term:</a:t>
            </a:r>
          </a:p>
          <a:p>
            <a:pPr marL="461963" indent="-169863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Slight offset to risk of recession: recession reduces demand &amp; therefore cost of drivers</a:t>
            </a:r>
          </a:p>
          <a:p>
            <a:pPr marL="461963" indent="-169863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Autonomous driving</a:t>
            </a:r>
          </a:p>
          <a:p>
            <a:endParaRPr lang="en-US" sz="1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Model inclusion:</a:t>
            </a:r>
          </a:p>
          <a:p>
            <a:pPr marL="461963" indent="-169863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Captures regional differences in delivery costs due to driver shortages</a:t>
            </a:r>
          </a:p>
          <a:p>
            <a:pPr marL="461963" indent="-169863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Impact: identify unprofitable customers (remote locations, etc.)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AFF78B-416B-4E3F-B0A3-B783AAE1555A}"/>
              </a:ext>
            </a:extLst>
          </p:cNvPr>
          <p:cNvSpPr txBox="1"/>
          <p:nvPr/>
        </p:nvSpPr>
        <p:spPr>
          <a:xfrm flipH="1">
            <a:off x="2147358" y="4878974"/>
            <a:ext cx="3047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latin typeface="+mj-lt"/>
              </a:rPr>
              <a:t>Source: </a:t>
            </a:r>
            <a:r>
              <a:rPr lang="en-US" sz="1400" i="1" dirty="0">
                <a:latin typeface="+mj-lt"/>
                <a:hlinkClick r:id="rId4"/>
              </a:rPr>
              <a:t>American Trucking Association</a:t>
            </a:r>
            <a:endParaRPr lang="en-US" sz="1400" i="1" dirty="0">
              <a:latin typeface="+mj-lt"/>
            </a:endParaRP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F364D48D-4583-4337-B925-21065145DF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39803665"/>
              </p:ext>
            </p:extLst>
          </p:nvPr>
        </p:nvGraphicFramePr>
        <p:xfrm>
          <a:off x="1422144" y="1663228"/>
          <a:ext cx="4042408" cy="32157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7322D9EC-1F43-4084-880D-4624B8EE2706}"/>
              </a:ext>
            </a:extLst>
          </p:cNvPr>
          <p:cNvSpPr txBox="1"/>
          <p:nvPr/>
        </p:nvSpPr>
        <p:spPr>
          <a:xfrm>
            <a:off x="10765482" y="-369332"/>
            <a:ext cx="1426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Annie</a:t>
            </a:r>
          </a:p>
        </p:txBody>
      </p:sp>
    </p:spTree>
    <p:extLst>
      <p:ext uri="{BB962C8B-B14F-4D97-AF65-F5344CB8AC3E}">
        <p14:creationId xmlns:p14="http://schemas.microsoft.com/office/powerpoint/2010/main" val="34370509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A622F51-AFD6-4BD6-82AC-1B4E66C8C71C}"/>
              </a:ext>
            </a:extLst>
          </p:cNvPr>
          <p:cNvSpPr/>
          <p:nvPr/>
        </p:nvSpPr>
        <p:spPr>
          <a:xfrm>
            <a:off x="1" y="866775"/>
            <a:ext cx="1171574" cy="513397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42021"/>
              </a:solidFill>
              <a:latin typeface="+mj-lt"/>
            </a:endParaRPr>
          </a:p>
        </p:txBody>
      </p:sp>
      <p:pic>
        <p:nvPicPr>
          <p:cNvPr id="1028" name="Picture 4" descr="Image result for seattle university insignia">
            <a:extLst>
              <a:ext uri="{FF2B5EF4-FFF2-40B4-BE49-F238E27FC236}">
                <a16:creationId xmlns:a16="http://schemas.microsoft.com/office/drawing/2014/main" id="{2C24FC09-A990-4B60-969E-4AD30BFE25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4699" y="6502202"/>
            <a:ext cx="1257299" cy="355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995C6CB-E4C9-4F87-BC4C-632EC413D4CE}"/>
              </a:ext>
            </a:extLst>
          </p:cNvPr>
          <p:cNvSpPr txBox="1"/>
          <p:nvPr/>
        </p:nvSpPr>
        <p:spPr>
          <a:xfrm>
            <a:off x="116951" y="133350"/>
            <a:ext cx="120750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242021"/>
                </a:solidFill>
                <a:latin typeface="+mj-lt"/>
              </a:rPr>
              <a:t>Project Review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0D95F0B-0655-4638-8D2A-F3CABAF590CD}"/>
              </a:ext>
            </a:extLst>
          </p:cNvPr>
          <p:cNvSpPr/>
          <p:nvPr/>
        </p:nvSpPr>
        <p:spPr>
          <a:xfrm>
            <a:off x="11729517" y="866775"/>
            <a:ext cx="462480" cy="5133975"/>
          </a:xfrm>
          <a:prstGeom prst="rect">
            <a:avLst/>
          </a:prstGeom>
          <a:solidFill>
            <a:srgbClr val="FDBE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42021"/>
              </a:solidFill>
              <a:latin typeface="+mj-l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004ADA9-7E8E-4A5E-92F6-BDE07A28AE38}"/>
              </a:ext>
            </a:extLst>
          </p:cNvPr>
          <p:cNvSpPr/>
          <p:nvPr/>
        </p:nvSpPr>
        <p:spPr>
          <a:xfrm>
            <a:off x="1872343" y="1828801"/>
            <a:ext cx="3631474" cy="53993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+mj-lt"/>
              </a:rPr>
              <a:t>Highlights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DB397C-0692-4DC0-881D-21AEF6197FEF}"/>
              </a:ext>
            </a:extLst>
          </p:cNvPr>
          <p:cNvSpPr txBox="1"/>
          <p:nvPr/>
        </p:nvSpPr>
        <p:spPr>
          <a:xfrm>
            <a:off x="1872343" y="2586446"/>
            <a:ext cx="363147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173038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Work with a real data set</a:t>
            </a:r>
          </a:p>
          <a:p>
            <a:pPr marL="285750" indent="-173038">
              <a:buFont typeface="Arial" panose="020B0604020202020204" pitchFamily="34" charset="0"/>
              <a:buChar char="•"/>
            </a:pPr>
            <a:endParaRPr lang="en-US" dirty="0">
              <a:latin typeface="+mj-lt"/>
            </a:endParaRPr>
          </a:p>
          <a:p>
            <a:pPr marL="285750" indent="-173038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Focus on a single distribution facility (given stringent time frame)</a:t>
            </a:r>
          </a:p>
          <a:p>
            <a:pPr marL="285750" indent="-173038">
              <a:buFont typeface="Arial" panose="020B0604020202020204" pitchFamily="34" charset="0"/>
              <a:buChar char="•"/>
            </a:pPr>
            <a:endParaRPr lang="en-US" dirty="0">
              <a:latin typeface="+mj-lt"/>
            </a:endParaRPr>
          </a:p>
          <a:p>
            <a:pPr marL="285750" indent="-173038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Exhaustive data dictionary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05E7E8-8AAA-4438-BA89-6801CCF34552}"/>
              </a:ext>
            </a:extLst>
          </p:cNvPr>
          <p:cNvSpPr/>
          <p:nvPr/>
        </p:nvSpPr>
        <p:spPr>
          <a:xfrm>
            <a:off x="6527076" y="1828801"/>
            <a:ext cx="3631474" cy="53993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+mj-lt"/>
              </a:rPr>
              <a:t>Difficulties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80923E0-8728-42E6-82AE-CEB26831468B}"/>
              </a:ext>
            </a:extLst>
          </p:cNvPr>
          <p:cNvSpPr txBox="1"/>
          <p:nvPr/>
        </p:nvSpPr>
        <p:spPr>
          <a:xfrm>
            <a:off x="6527076" y="2586446"/>
            <a:ext cx="363147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173038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Many data fields; could calculate them ourselves and reduce the provided number of variables without losing information</a:t>
            </a:r>
          </a:p>
          <a:p>
            <a:pPr marL="285750" indent="-173038">
              <a:buFont typeface="Arial" panose="020B0604020202020204" pitchFamily="34" charset="0"/>
              <a:buChar char="•"/>
            </a:pPr>
            <a:endParaRPr lang="en-US" dirty="0">
              <a:latin typeface="+mj-lt"/>
            </a:endParaRPr>
          </a:p>
          <a:p>
            <a:pPr marL="285750" indent="-173038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Inferring goal of Lancaster distribution hub (lack of space)</a:t>
            </a:r>
          </a:p>
          <a:p>
            <a:pPr marL="285750" indent="-173038">
              <a:buFont typeface="Arial" panose="020B0604020202020204" pitchFamily="34" charset="0"/>
              <a:buChar char="•"/>
            </a:pPr>
            <a:endParaRPr lang="en-US" dirty="0">
              <a:latin typeface="+mj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146A80-DF0B-4AF1-9995-95BC07E42CBB}"/>
              </a:ext>
            </a:extLst>
          </p:cNvPr>
          <p:cNvSpPr txBox="1"/>
          <p:nvPr/>
        </p:nvSpPr>
        <p:spPr>
          <a:xfrm>
            <a:off x="10765482" y="-369332"/>
            <a:ext cx="1426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Annie</a:t>
            </a:r>
          </a:p>
        </p:txBody>
      </p:sp>
    </p:spTree>
    <p:extLst>
      <p:ext uri="{BB962C8B-B14F-4D97-AF65-F5344CB8AC3E}">
        <p14:creationId xmlns:p14="http://schemas.microsoft.com/office/powerpoint/2010/main" val="42682075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A622F51-AFD6-4BD6-82AC-1B4E66C8C71C}"/>
              </a:ext>
            </a:extLst>
          </p:cNvPr>
          <p:cNvSpPr/>
          <p:nvPr/>
        </p:nvSpPr>
        <p:spPr>
          <a:xfrm>
            <a:off x="1" y="866775"/>
            <a:ext cx="1171574" cy="513397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pic>
        <p:nvPicPr>
          <p:cNvPr id="1028" name="Picture 4" descr="Image result for seattle university insignia">
            <a:extLst>
              <a:ext uri="{FF2B5EF4-FFF2-40B4-BE49-F238E27FC236}">
                <a16:creationId xmlns:a16="http://schemas.microsoft.com/office/drawing/2014/main" id="{2C24FC09-A990-4B60-969E-4AD30BFE25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4699" y="6502202"/>
            <a:ext cx="1257299" cy="355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995C6CB-E4C9-4F87-BC4C-632EC413D4CE}"/>
              </a:ext>
            </a:extLst>
          </p:cNvPr>
          <p:cNvSpPr txBox="1"/>
          <p:nvPr/>
        </p:nvSpPr>
        <p:spPr>
          <a:xfrm>
            <a:off x="116951" y="133350"/>
            <a:ext cx="120750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242021"/>
                </a:solidFill>
                <a:latin typeface="+mj-lt"/>
              </a:rPr>
              <a:t>Questions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0D95F0B-0655-4638-8D2A-F3CABAF590CD}"/>
              </a:ext>
            </a:extLst>
          </p:cNvPr>
          <p:cNvSpPr/>
          <p:nvPr/>
        </p:nvSpPr>
        <p:spPr>
          <a:xfrm>
            <a:off x="11729517" y="866775"/>
            <a:ext cx="462480" cy="5133975"/>
          </a:xfrm>
          <a:prstGeom prst="rect">
            <a:avLst/>
          </a:prstGeom>
          <a:solidFill>
            <a:srgbClr val="FDBE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D93A3FB-19D2-4959-81F5-14515CEFA37D}"/>
              </a:ext>
            </a:extLst>
          </p:cNvPr>
          <p:cNvSpPr txBox="1"/>
          <p:nvPr/>
        </p:nvSpPr>
        <p:spPr>
          <a:xfrm>
            <a:off x="1465943" y="1987929"/>
            <a:ext cx="50777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242021"/>
                </a:solidFill>
                <a:latin typeface="+mj-lt"/>
              </a:rPr>
              <a:t>Thank you</a:t>
            </a:r>
          </a:p>
          <a:p>
            <a:endParaRPr lang="en-US" sz="2400" b="1" dirty="0">
              <a:solidFill>
                <a:srgbClr val="242021"/>
              </a:solidFill>
              <a:latin typeface="+mj-lt"/>
            </a:endParaRPr>
          </a:p>
          <a:p>
            <a:r>
              <a:rPr lang="en-US" sz="2400" dirty="0">
                <a:solidFill>
                  <a:srgbClr val="242021"/>
                </a:solidFill>
                <a:latin typeface="+mj-lt"/>
              </a:rPr>
              <a:t>We would like to take this opportunity to answer any audience questions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9B8D0A-3906-467E-AC23-8C50F3C528A5}"/>
              </a:ext>
            </a:extLst>
          </p:cNvPr>
          <p:cNvSpPr txBox="1"/>
          <p:nvPr/>
        </p:nvSpPr>
        <p:spPr>
          <a:xfrm>
            <a:off x="10765482" y="-369332"/>
            <a:ext cx="1426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Annie</a:t>
            </a:r>
          </a:p>
        </p:txBody>
      </p:sp>
    </p:spTree>
    <p:extLst>
      <p:ext uri="{BB962C8B-B14F-4D97-AF65-F5344CB8AC3E}">
        <p14:creationId xmlns:p14="http://schemas.microsoft.com/office/powerpoint/2010/main" val="929430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A622F51-AFD6-4BD6-82AC-1B4E66C8C71C}"/>
              </a:ext>
            </a:extLst>
          </p:cNvPr>
          <p:cNvSpPr/>
          <p:nvPr/>
        </p:nvSpPr>
        <p:spPr>
          <a:xfrm>
            <a:off x="1" y="866775"/>
            <a:ext cx="1171574" cy="513397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42021"/>
              </a:solidFill>
              <a:latin typeface="+mj-lt"/>
            </a:endParaRPr>
          </a:p>
        </p:txBody>
      </p:sp>
      <p:pic>
        <p:nvPicPr>
          <p:cNvPr id="1028" name="Picture 4" descr="Image result for seattle university insignia">
            <a:extLst>
              <a:ext uri="{FF2B5EF4-FFF2-40B4-BE49-F238E27FC236}">
                <a16:creationId xmlns:a16="http://schemas.microsoft.com/office/drawing/2014/main" id="{2C24FC09-A990-4B60-969E-4AD30BFE25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4699" y="6502202"/>
            <a:ext cx="1257299" cy="355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995C6CB-E4C9-4F87-BC4C-632EC413D4CE}"/>
              </a:ext>
            </a:extLst>
          </p:cNvPr>
          <p:cNvSpPr txBox="1"/>
          <p:nvPr/>
        </p:nvSpPr>
        <p:spPr>
          <a:xfrm>
            <a:off x="116951" y="133350"/>
            <a:ext cx="120750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242021"/>
                </a:solidFill>
                <a:latin typeface="+mj-lt"/>
              </a:rPr>
              <a:t>Recommendations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0D95F0B-0655-4638-8D2A-F3CABAF590CD}"/>
              </a:ext>
            </a:extLst>
          </p:cNvPr>
          <p:cNvSpPr/>
          <p:nvPr/>
        </p:nvSpPr>
        <p:spPr>
          <a:xfrm>
            <a:off x="11729517" y="866775"/>
            <a:ext cx="462480" cy="5133975"/>
          </a:xfrm>
          <a:prstGeom prst="rect">
            <a:avLst/>
          </a:prstGeom>
          <a:solidFill>
            <a:srgbClr val="FDBE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42021"/>
              </a:solidFill>
              <a:latin typeface="+mj-lt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D198E4F-1DD9-4C19-ACF9-1A33493977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5114501"/>
              </p:ext>
            </p:extLst>
          </p:nvPr>
        </p:nvGraphicFramePr>
        <p:xfrm>
          <a:off x="2597029" y="1471447"/>
          <a:ext cx="7325099" cy="36167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0574">
                  <a:extLst>
                    <a:ext uri="{9D8B030D-6E8A-4147-A177-3AD203B41FA5}">
                      <a16:colId xmlns:a16="http://schemas.microsoft.com/office/drawing/2014/main" val="2737418591"/>
                    </a:ext>
                  </a:extLst>
                </a:gridCol>
                <a:gridCol w="2254525">
                  <a:extLst>
                    <a:ext uri="{9D8B030D-6E8A-4147-A177-3AD203B41FA5}">
                      <a16:colId xmlns:a16="http://schemas.microsoft.com/office/drawing/2014/main" val="4066719863"/>
                    </a:ext>
                  </a:extLst>
                </a:gridCol>
              </a:tblGrid>
              <a:tr h="631716">
                <a:tc>
                  <a:txBody>
                    <a:bodyPr/>
                    <a:lstStyle/>
                    <a:p>
                      <a:r>
                        <a:rPr lang="en-US" sz="1800" b="0" i="1" dirty="0">
                          <a:solidFill>
                            <a:schemeClr val="tx1"/>
                          </a:solidFill>
                          <a:latin typeface="+mj-lt"/>
                        </a:rPr>
                        <a:t>Recommendation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i="1" dirty="0">
                          <a:solidFill>
                            <a:schemeClr val="tx1"/>
                          </a:solidFill>
                          <a:latin typeface="+mj-lt"/>
                        </a:rPr>
                        <a:t>Annual Savings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487064"/>
                  </a:ext>
                </a:extLst>
              </a:tr>
              <a:tr h="879871"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+mj-lt"/>
                        </a:rPr>
                        <a:t>Eliminate deadstock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DBE24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0" dirty="0">
                          <a:solidFill>
                            <a:schemeClr val="tx1"/>
                          </a:solidFill>
                          <a:latin typeface="+mj-lt"/>
                        </a:rPr>
                        <a:t>$33,000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DBE24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542729"/>
                  </a:ext>
                </a:extLst>
              </a:tr>
              <a:tr h="1052566"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+mj-lt"/>
                        </a:rPr>
                        <a:t>Reduce over-ordering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FDBE24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DBE24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0" dirty="0">
                          <a:solidFill>
                            <a:schemeClr val="tx1"/>
                          </a:solidFill>
                          <a:latin typeface="+mj-lt"/>
                        </a:rPr>
                        <a:t>$44,000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FDBE24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DBE24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4103035"/>
                  </a:ext>
                </a:extLst>
              </a:tr>
              <a:tr h="1052566"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+mj-lt"/>
                        </a:rPr>
                        <a:t>Adopt EOQ model for distribution management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FDBE24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0" dirty="0">
                          <a:solidFill>
                            <a:schemeClr val="tx1"/>
                          </a:solidFill>
                          <a:latin typeface="+mj-lt"/>
                        </a:rPr>
                        <a:t>$350,000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FDBE24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5050030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1286CFAF-6ED0-41F2-A088-85371B338FD2}"/>
              </a:ext>
            </a:extLst>
          </p:cNvPr>
          <p:cNvSpPr txBox="1"/>
          <p:nvPr/>
        </p:nvSpPr>
        <p:spPr>
          <a:xfrm>
            <a:off x="10765482" y="-369332"/>
            <a:ext cx="1426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Ying</a:t>
            </a:r>
          </a:p>
        </p:txBody>
      </p:sp>
    </p:spTree>
    <p:extLst>
      <p:ext uri="{BB962C8B-B14F-4D97-AF65-F5344CB8AC3E}">
        <p14:creationId xmlns:p14="http://schemas.microsoft.com/office/powerpoint/2010/main" val="266851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A622F51-AFD6-4BD6-82AC-1B4E66C8C71C}"/>
              </a:ext>
            </a:extLst>
          </p:cNvPr>
          <p:cNvSpPr/>
          <p:nvPr/>
        </p:nvSpPr>
        <p:spPr>
          <a:xfrm>
            <a:off x="1" y="866775"/>
            <a:ext cx="1171574" cy="513397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42021"/>
              </a:solidFill>
              <a:latin typeface="+mj-lt"/>
            </a:endParaRPr>
          </a:p>
        </p:txBody>
      </p:sp>
      <p:pic>
        <p:nvPicPr>
          <p:cNvPr id="1028" name="Picture 4" descr="Image result for seattle university insignia">
            <a:extLst>
              <a:ext uri="{FF2B5EF4-FFF2-40B4-BE49-F238E27FC236}">
                <a16:creationId xmlns:a16="http://schemas.microsoft.com/office/drawing/2014/main" id="{2C24FC09-A990-4B60-969E-4AD30BFE25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4699" y="6502202"/>
            <a:ext cx="1257299" cy="355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995C6CB-E4C9-4F87-BC4C-632EC413D4CE}"/>
              </a:ext>
            </a:extLst>
          </p:cNvPr>
          <p:cNvSpPr txBox="1"/>
          <p:nvPr/>
        </p:nvSpPr>
        <p:spPr>
          <a:xfrm>
            <a:off x="116951" y="133350"/>
            <a:ext cx="120750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242021"/>
                </a:solidFill>
                <a:latin typeface="+mj-lt"/>
              </a:rPr>
              <a:t>Lancaster Today: Overview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0D95F0B-0655-4638-8D2A-F3CABAF590CD}"/>
              </a:ext>
            </a:extLst>
          </p:cNvPr>
          <p:cNvSpPr/>
          <p:nvPr/>
        </p:nvSpPr>
        <p:spPr>
          <a:xfrm>
            <a:off x="11729517" y="866775"/>
            <a:ext cx="462480" cy="5133975"/>
          </a:xfrm>
          <a:prstGeom prst="rect">
            <a:avLst/>
          </a:prstGeom>
          <a:solidFill>
            <a:srgbClr val="FDBE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42021"/>
              </a:solidFill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47945B-8928-4F0C-B35A-3FDB6EAA9F8D}"/>
              </a:ext>
            </a:extLst>
          </p:cNvPr>
          <p:cNvSpPr txBox="1"/>
          <p:nvPr/>
        </p:nvSpPr>
        <p:spPr>
          <a:xfrm>
            <a:off x="10765482" y="-369332"/>
            <a:ext cx="1426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Ying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175FFBD9-4526-4DA0-805B-2265002321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7832080"/>
              </p:ext>
            </p:extLst>
          </p:nvPr>
        </p:nvGraphicFramePr>
        <p:xfrm>
          <a:off x="1493442" y="1288873"/>
          <a:ext cx="7325099" cy="3945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6135">
                  <a:extLst>
                    <a:ext uri="{9D8B030D-6E8A-4147-A177-3AD203B41FA5}">
                      <a16:colId xmlns:a16="http://schemas.microsoft.com/office/drawing/2014/main" val="2737418591"/>
                    </a:ext>
                  </a:extLst>
                </a:gridCol>
                <a:gridCol w="4698964">
                  <a:extLst>
                    <a:ext uri="{9D8B030D-6E8A-4147-A177-3AD203B41FA5}">
                      <a16:colId xmlns:a16="http://schemas.microsoft.com/office/drawing/2014/main" val="4066719863"/>
                    </a:ext>
                  </a:extLst>
                </a:gridCol>
              </a:tblGrid>
              <a:tr h="394568">
                <a:tc>
                  <a:txBody>
                    <a:bodyPr/>
                    <a:lstStyle/>
                    <a:p>
                      <a:r>
                        <a:rPr lang="en-US" sz="1800" b="0" i="1" dirty="0">
                          <a:solidFill>
                            <a:schemeClr val="tx1"/>
                          </a:solidFill>
                          <a:latin typeface="+mj-lt"/>
                        </a:rPr>
                        <a:t>Metric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i="1" dirty="0">
                          <a:solidFill>
                            <a:schemeClr val="tx1"/>
                          </a:solidFill>
                          <a:latin typeface="+mj-lt"/>
                        </a:rPr>
                        <a:t>Value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487064"/>
                  </a:ext>
                </a:extLst>
              </a:tr>
              <a:tr h="887778"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+mj-lt"/>
                        </a:rPr>
                        <a:t>Regional fill rate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DBE24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0" dirty="0">
                          <a:solidFill>
                            <a:schemeClr val="tx1"/>
                          </a:solidFill>
                          <a:latin typeface="+mj-lt"/>
                        </a:rPr>
                        <a:t>95.4%</a:t>
                      </a:r>
                      <a:br>
                        <a:rPr lang="en-US" sz="2800" b="0" dirty="0">
                          <a:solidFill>
                            <a:schemeClr val="tx1"/>
                          </a:solidFill>
                          <a:latin typeface="+mj-lt"/>
                        </a:rPr>
                      </a:b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+mj-lt"/>
                        </a:rPr>
                        <a:t>representing $1.1M in </a:t>
                      </a:r>
                      <a:r>
                        <a:rPr lang="en-US" sz="2000" b="0" dirty="0" err="1">
                          <a:solidFill>
                            <a:schemeClr val="tx1"/>
                          </a:solidFill>
                          <a:latin typeface="+mj-lt"/>
                        </a:rPr>
                        <a:t>rhit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+mj-lt"/>
                        </a:rPr>
                        <a:t> costs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DBE24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542729"/>
                  </a:ext>
                </a:extLst>
              </a:tr>
              <a:tr h="887778"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+mj-lt"/>
                        </a:rPr>
                        <a:t>Storage space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FDBE24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DBE24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0" dirty="0">
                          <a:solidFill>
                            <a:schemeClr val="tx1"/>
                          </a:solidFill>
                          <a:latin typeface="+mj-lt"/>
                        </a:rPr>
                        <a:t>250,000 ft</a:t>
                      </a:r>
                      <a:r>
                        <a:rPr lang="en-US" sz="2800" b="0" baseline="30000" dirty="0">
                          <a:solidFill>
                            <a:schemeClr val="tx1"/>
                          </a:solidFill>
                          <a:latin typeface="+mj-lt"/>
                        </a:rPr>
                        <a:t>3</a:t>
                      </a:r>
                      <a:endParaRPr lang="en-US" sz="2800" b="0" baseline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  <a:p>
                      <a:pPr algn="r"/>
                      <a:r>
                        <a:rPr lang="en-US" sz="2000" b="0" baseline="0" dirty="0">
                          <a:solidFill>
                            <a:schemeClr val="tx1"/>
                          </a:solidFill>
                          <a:latin typeface="+mj-lt"/>
                        </a:rPr>
                        <a:t>representing $1.4M in annual storage costs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FDBE24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DBE24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4103035"/>
                  </a:ext>
                </a:extLst>
              </a:tr>
              <a:tr h="887778"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+mj-lt"/>
                        </a:rPr>
                        <a:t>Days on hand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FDBE24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DBE24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0" dirty="0">
                          <a:solidFill>
                            <a:schemeClr val="tx1"/>
                          </a:solidFill>
                          <a:latin typeface="+mj-lt"/>
                        </a:rPr>
                        <a:t>171 days</a:t>
                      </a:r>
                      <a:br>
                        <a:rPr lang="en-US" sz="2800" b="0" dirty="0">
                          <a:solidFill>
                            <a:schemeClr val="tx1"/>
                          </a:solidFill>
                          <a:latin typeface="+mj-lt"/>
                        </a:rPr>
                      </a:b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+mj-lt"/>
                        </a:rPr>
                        <a:t>for currently stocked items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FDBE24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DBE24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9565040"/>
                  </a:ext>
                </a:extLst>
              </a:tr>
              <a:tr h="887778"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+mj-lt"/>
                        </a:rPr>
                        <a:t>Standard lead time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FDBE24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DBE24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0" dirty="0">
                          <a:solidFill>
                            <a:schemeClr val="tx1"/>
                          </a:solidFill>
                          <a:latin typeface="+mj-lt"/>
                        </a:rPr>
                        <a:t>46 days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FDBE24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DBE24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725790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DD73A9A-0A2E-48A4-9F7E-474CB323DF83}"/>
              </a:ext>
            </a:extLst>
          </p:cNvPr>
          <p:cNvSpPr txBox="1"/>
          <p:nvPr/>
        </p:nvSpPr>
        <p:spPr>
          <a:xfrm>
            <a:off x="9439708" y="2254218"/>
            <a:ext cx="20773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Storage space is the key limiting factor for Lancaster, according to Paccar parts employees</a:t>
            </a: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84D7C722-6924-4891-A7A2-52B7E94E8D2C}"/>
              </a:ext>
            </a:extLst>
          </p:cNvPr>
          <p:cNvSpPr/>
          <p:nvPr/>
        </p:nvSpPr>
        <p:spPr>
          <a:xfrm>
            <a:off x="9030979" y="2580972"/>
            <a:ext cx="231227" cy="853966"/>
          </a:xfrm>
          <a:prstGeom prst="rightBrace">
            <a:avLst>
              <a:gd name="adj1" fmla="val 18605"/>
              <a:gd name="adj2" fmla="val 50000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605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A622F51-AFD6-4BD6-82AC-1B4E66C8C71C}"/>
              </a:ext>
            </a:extLst>
          </p:cNvPr>
          <p:cNvSpPr/>
          <p:nvPr/>
        </p:nvSpPr>
        <p:spPr>
          <a:xfrm>
            <a:off x="1" y="866775"/>
            <a:ext cx="1171574" cy="513397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42021"/>
              </a:solidFill>
              <a:latin typeface="+mj-lt"/>
            </a:endParaRPr>
          </a:p>
        </p:txBody>
      </p:sp>
      <p:pic>
        <p:nvPicPr>
          <p:cNvPr id="1028" name="Picture 4" descr="Image result for seattle university insignia">
            <a:extLst>
              <a:ext uri="{FF2B5EF4-FFF2-40B4-BE49-F238E27FC236}">
                <a16:creationId xmlns:a16="http://schemas.microsoft.com/office/drawing/2014/main" id="{2C24FC09-A990-4B60-969E-4AD30BFE25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4699" y="6502202"/>
            <a:ext cx="1257299" cy="355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995C6CB-E4C9-4F87-BC4C-632EC413D4CE}"/>
              </a:ext>
            </a:extLst>
          </p:cNvPr>
          <p:cNvSpPr txBox="1"/>
          <p:nvPr/>
        </p:nvSpPr>
        <p:spPr>
          <a:xfrm>
            <a:off x="116951" y="133350"/>
            <a:ext cx="120750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242021"/>
                </a:solidFill>
                <a:latin typeface="+mj-lt"/>
              </a:rPr>
              <a:t>Lancaster Today: Long Product Tail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0D95F0B-0655-4638-8D2A-F3CABAF590CD}"/>
              </a:ext>
            </a:extLst>
          </p:cNvPr>
          <p:cNvSpPr/>
          <p:nvPr/>
        </p:nvSpPr>
        <p:spPr>
          <a:xfrm>
            <a:off x="11729517" y="866775"/>
            <a:ext cx="462480" cy="5133975"/>
          </a:xfrm>
          <a:prstGeom prst="rect">
            <a:avLst/>
          </a:prstGeom>
          <a:solidFill>
            <a:srgbClr val="FDBE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42021"/>
              </a:solidFill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D2B91E-290E-4D2E-AACC-1CB1E70033D9}"/>
              </a:ext>
            </a:extLst>
          </p:cNvPr>
          <p:cNvSpPr txBox="1"/>
          <p:nvPr/>
        </p:nvSpPr>
        <p:spPr>
          <a:xfrm>
            <a:off x="8218166" y="2748586"/>
            <a:ext cx="27590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Lancaster’s long product tail indicates the potential to save on stocking of low-velocity items by sourcing nationally to aggregate demand across the US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8563826E-CC8A-4B2C-ACAE-E5DA6A4FF0D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07227886"/>
              </p:ext>
            </p:extLst>
          </p:nvPr>
        </p:nvGraphicFramePr>
        <p:xfrm>
          <a:off x="4683931" y="1840170"/>
          <a:ext cx="3178976" cy="36652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A058E17D-460E-46F5-B81B-0A8B5C1B4FA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37163293"/>
              </p:ext>
            </p:extLst>
          </p:nvPr>
        </p:nvGraphicFramePr>
        <p:xfrm>
          <a:off x="1828800" y="1819274"/>
          <a:ext cx="3736879" cy="36861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1F9D3EC1-0FA2-4471-8590-BC140A84FC6B}"/>
              </a:ext>
            </a:extLst>
          </p:cNvPr>
          <p:cNvSpPr txBox="1"/>
          <p:nvPr/>
        </p:nvSpPr>
        <p:spPr>
          <a:xfrm>
            <a:off x="1188651" y="1013012"/>
            <a:ext cx="69415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+mj-lt"/>
              </a:rPr>
              <a:t>The top 15% of products generate &gt;50% of all </a:t>
            </a:r>
            <a:r>
              <a:rPr lang="en-US" sz="2000" dirty="0" smtClean="0">
                <a:latin typeface="+mj-lt"/>
              </a:rPr>
              <a:t>(estimated) revenue</a:t>
            </a:r>
            <a:endParaRPr lang="en-US" sz="2000" dirty="0">
              <a:latin typeface="+mj-lt"/>
            </a:endParaRPr>
          </a:p>
          <a:p>
            <a:pPr algn="ctr"/>
            <a:r>
              <a:rPr lang="en-US" sz="1600" i="1" dirty="0">
                <a:latin typeface="+mj-lt"/>
              </a:rPr>
              <a:t>- FY 2018 - 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F0D57C1-269A-4113-9D97-A6F91F63B17A}"/>
              </a:ext>
            </a:extLst>
          </p:cNvPr>
          <p:cNvCxnSpPr>
            <a:cxnSpLocks/>
          </p:cNvCxnSpPr>
          <p:nvPr/>
        </p:nvCxnSpPr>
        <p:spPr>
          <a:xfrm flipV="1">
            <a:off x="4542907" y="3371850"/>
            <a:ext cx="1100688" cy="1317695"/>
          </a:xfrm>
          <a:prstGeom prst="line">
            <a:avLst/>
          </a:prstGeom>
          <a:ln>
            <a:solidFill>
              <a:srgbClr val="24202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CFE1388-8F26-4492-B08F-FB21188953AA}"/>
              </a:ext>
            </a:extLst>
          </p:cNvPr>
          <p:cNvSpPr txBox="1"/>
          <p:nvPr/>
        </p:nvSpPr>
        <p:spPr>
          <a:xfrm>
            <a:off x="3283260" y="4672995"/>
            <a:ext cx="12596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+mj-lt"/>
              </a:rPr>
              <a:t>High-velocity products, 15%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826C439-8690-494E-B3F6-D322CEECEC67}"/>
              </a:ext>
            </a:extLst>
          </p:cNvPr>
          <p:cNvSpPr txBox="1"/>
          <p:nvPr/>
        </p:nvSpPr>
        <p:spPr>
          <a:xfrm>
            <a:off x="5643595" y="3997373"/>
            <a:ext cx="125964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+mj-lt"/>
              </a:rPr>
              <a:t>High-velocity products,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+mj-lt"/>
              </a:rPr>
              <a:t>57%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AC06ABB-3FE8-4BFF-9422-595A8C41C626}"/>
              </a:ext>
            </a:extLst>
          </p:cNvPr>
          <p:cNvSpPr txBox="1"/>
          <p:nvPr/>
        </p:nvSpPr>
        <p:spPr>
          <a:xfrm>
            <a:off x="3073190" y="5130580"/>
            <a:ext cx="16797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Number of products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71238AD-1BDC-4091-8EB6-A0321D07C141}"/>
              </a:ext>
            </a:extLst>
          </p:cNvPr>
          <p:cNvSpPr txBox="1"/>
          <p:nvPr/>
        </p:nvSpPr>
        <p:spPr>
          <a:xfrm>
            <a:off x="5706704" y="5130580"/>
            <a:ext cx="1111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Revenue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3545797-77D8-4797-A2A8-5183E85726B9}"/>
              </a:ext>
            </a:extLst>
          </p:cNvPr>
          <p:cNvSpPr txBox="1"/>
          <p:nvPr/>
        </p:nvSpPr>
        <p:spPr>
          <a:xfrm>
            <a:off x="5632523" y="2486976"/>
            <a:ext cx="12596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j-lt"/>
              </a:rPr>
              <a:t>Low-velocity products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5E0C397-1565-44F2-9749-D52AABD330B4}"/>
              </a:ext>
            </a:extLst>
          </p:cNvPr>
          <p:cNvSpPr txBox="1"/>
          <p:nvPr/>
        </p:nvSpPr>
        <p:spPr>
          <a:xfrm>
            <a:off x="3283259" y="3199151"/>
            <a:ext cx="12596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j-lt"/>
              </a:rPr>
              <a:t>Low-velocity products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33442BA-7DA0-4AFE-B2A7-1FC45D236949}"/>
              </a:ext>
            </a:extLst>
          </p:cNvPr>
          <p:cNvSpPr txBox="1"/>
          <p:nvPr/>
        </p:nvSpPr>
        <p:spPr>
          <a:xfrm>
            <a:off x="10765482" y="-369332"/>
            <a:ext cx="1426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Ying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F9D3EC1-0FA2-4471-8590-BC140A84FC6B}"/>
              </a:ext>
            </a:extLst>
          </p:cNvPr>
          <p:cNvSpPr txBox="1"/>
          <p:nvPr/>
        </p:nvSpPr>
        <p:spPr>
          <a:xfrm>
            <a:off x="7858742" y="6198437"/>
            <a:ext cx="37601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latin typeface="+mj-lt"/>
              </a:rPr>
              <a:t>* Calculations assume that revenue is proportional to cost</a:t>
            </a:r>
            <a:endParaRPr lang="en-US" sz="1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192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A622F51-AFD6-4BD6-82AC-1B4E66C8C71C}"/>
              </a:ext>
            </a:extLst>
          </p:cNvPr>
          <p:cNvSpPr/>
          <p:nvPr/>
        </p:nvSpPr>
        <p:spPr>
          <a:xfrm>
            <a:off x="1" y="866775"/>
            <a:ext cx="1171574" cy="513397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42021"/>
              </a:solidFill>
              <a:latin typeface="+mj-lt"/>
            </a:endParaRPr>
          </a:p>
        </p:txBody>
      </p:sp>
      <p:pic>
        <p:nvPicPr>
          <p:cNvPr id="1028" name="Picture 4" descr="Image result for seattle university insignia">
            <a:extLst>
              <a:ext uri="{FF2B5EF4-FFF2-40B4-BE49-F238E27FC236}">
                <a16:creationId xmlns:a16="http://schemas.microsoft.com/office/drawing/2014/main" id="{2C24FC09-A990-4B60-969E-4AD30BFE25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4699" y="6502202"/>
            <a:ext cx="1257299" cy="355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995C6CB-E4C9-4F87-BC4C-632EC413D4CE}"/>
              </a:ext>
            </a:extLst>
          </p:cNvPr>
          <p:cNvSpPr txBox="1"/>
          <p:nvPr/>
        </p:nvSpPr>
        <p:spPr>
          <a:xfrm>
            <a:off x="116951" y="133350"/>
            <a:ext cx="120750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242021"/>
                </a:solidFill>
                <a:latin typeface="+mj-lt"/>
              </a:rPr>
              <a:t>Eliminate Deadstock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0D95F0B-0655-4638-8D2A-F3CABAF590CD}"/>
              </a:ext>
            </a:extLst>
          </p:cNvPr>
          <p:cNvSpPr/>
          <p:nvPr/>
        </p:nvSpPr>
        <p:spPr>
          <a:xfrm>
            <a:off x="11729517" y="866775"/>
            <a:ext cx="462480" cy="5133975"/>
          </a:xfrm>
          <a:prstGeom prst="rect">
            <a:avLst/>
          </a:prstGeom>
          <a:solidFill>
            <a:srgbClr val="FDBE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42021"/>
              </a:solidFill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D2B91E-290E-4D2E-AACC-1CB1E70033D9}"/>
              </a:ext>
            </a:extLst>
          </p:cNvPr>
          <p:cNvSpPr txBox="1"/>
          <p:nvPr/>
        </p:nvSpPr>
        <p:spPr>
          <a:xfrm>
            <a:off x="7222390" y="2274838"/>
            <a:ext cx="356453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Of the total 250,000 cubic feet of space, 6,000 cubic feet are wasted on products that have not been ordered in over 2 years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None of these items are protected, and thus can be removed relatively easily</a:t>
            </a:r>
          </a:p>
        </p:txBody>
      </p:sp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374DD4E0-7A63-4741-A5F4-716207E7B4C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30819107"/>
              </p:ext>
            </p:extLst>
          </p:nvPr>
        </p:nvGraphicFramePr>
        <p:xfrm>
          <a:off x="1582744" y="1249098"/>
          <a:ext cx="5087574" cy="43598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D47EDD90-6B6F-48FC-8B15-B4600A18F1DD}"/>
              </a:ext>
            </a:extLst>
          </p:cNvPr>
          <p:cNvSpPr txBox="1"/>
          <p:nvPr/>
        </p:nvSpPr>
        <p:spPr>
          <a:xfrm>
            <a:off x="2725194" y="2811403"/>
            <a:ext cx="280267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Deadstock represents 2.4% of total storage costs, or </a:t>
            </a:r>
            <a:br>
              <a:rPr lang="en-US" dirty="0">
                <a:latin typeface="+mj-lt"/>
              </a:rPr>
            </a:br>
            <a:r>
              <a:rPr lang="en-US" sz="3600" dirty="0">
                <a:latin typeface="+mj-lt"/>
              </a:rPr>
              <a:t>$33,000 </a:t>
            </a:r>
            <a:r>
              <a:rPr lang="en-US" dirty="0">
                <a:latin typeface="+mj-lt"/>
              </a:rPr>
              <a:t/>
            </a:r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annually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C906F9-5391-4C31-8717-CE7F988172A2}"/>
              </a:ext>
            </a:extLst>
          </p:cNvPr>
          <p:cNvSpPr txBox="1"/>
          <p:nvPr/>
        </p:nvSpPr>
        <p:spPr>
          <a:xfrm>
            <a:off x="10765482" y="-369332"/>
            <a:ext cx="1426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Han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9F2CE92-10B0-4B5D-9530-9E2A0AB7815B}"/>
              </a:ext>
            </a:extLst>
          </p:cNvPr>
          <p:cNvCxnSpPr>
            <a:cxnSpLocks/>
          </p:cNvCxnSpPr>
          <p:nvPr/>
        </p:nvCxnSpPr>
        <p:spPr>
          <a:xfrm flipV="1">
            <a:off x="4126530" y="1908313"/>
            <a:ext cx="104227" cy="86139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5339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A622F51-AFD6-4BD6-82AC-1B4E66C8C71C}"/>
              </a:ext>
            </a:extLst>
          </p:cNvPr>
          <p:cNvSpPr/>
          <p:nvPr/>
        </p:nvSpPr>
        <p:spPr>
          <a:xfrm>
            <a:off x="1" y="866775"/>
            <a:ext cx="1171574" cy="513397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42021"/>
              </a:solidFill>
              <a:latin typeface="+mj-lt"/>
            </a:endParaRPr>
          </a:p>
        </p:txBody>
      </p:sp>
      <p:pic>
        <p:nvPicPr>
          <p:cNvPr id="1028" name="Picture 4" descr="Image result for seattle university insignia">
            <a:extLst>
              <a:ext uri="{FF2B5EF4-FFF2-40B4-BE49-F238E27FC236}">
                <a16:creationId xmlns:a16="http://schemas.microsoft.com/office/drawing/2014/main" id="{2C24FC09-A990-4B60-969E-4AD30BFE25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4699" y="6502202"/>
            <a:ext cx="1257299" cy="355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30D95F0B-0655-4638-8D2A-F3CABAF590CD}"/>
              </a:ext>
            </a:extLst>
          </p:cNvPr>
          <p:cNvSpPr/>
          <p:nvPr/>
        </p:nvSpPr>
        <p:spPr>
          <a:xfrm>
            <a:off x="11729517" y="866775"/>
            <a:ext cx="462480" cy="5133975"/>
          </a:xfrm>
          <a:prstGeom prst="rect">
            <a:avLst/>
          </a:prstGeom>
          <a:solidFill>
            <a:srgbClr val="FDBE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42021"/>
              </a:solidFill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6B5798-7B05-413B-9C3C-12401EF78E02}"/>
              </a:ext>
            </a:extLst>
          </p:cNvPr>
          <p:cNvSpPr txBox="1"/>
          <p:nvPr/>
        </p:nvSpPr>
        <p:spPr>
          <a:xfrm flipH="1">
            <a:off x="1413073" y="1168175"/>
            <a:ext cx="34272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Causes of over-ordering: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3A4EF8-BEAC-47D8-AFBB-545453AF61D4}"/>
              </a:ext>
            </a:extLst>
          </p:cNvPr>
          <p:cNvSpPr txBox="1"/>
          <p:nvPr/>
        </p:nvSpPr>
        <p:spPr>
          <a:xfrm flipH="1">
            <a:off x="6885681" y="2258261"/>
            <a:ext cx="3876022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+mj-lt"/>
              </a:rPr>
              <a:t>Paccar Parts can save up </a:t>
            </a:r>
            <a:r>
              <a:rPr lang="en-US" sz="2000">
                <a:latin typeface="+mj-lt"/>
              </a:rPr>
              <a:t>to 3.2% </a:t>
            </a:r>
            <a:r>
              <a:rPr lang="en-US" sz="2000" dirty="0">
                <a:latin typeface="+mj-lt"/>
              </a:rPr>
              <a:t>of Lancaster’s total storage space, or</a:t>
            </a:r>
          </a:p>
          <a:p>
            <a:pPr algn="ctr"/>
            <a:r>
              <a:rPr lang="en-US" sz="3600" dirty="0">
                <a:latin typeface="+mj-lt"/>
              </a:rPr>
              <a:t>$44K</a:t>
            </a:r>
            <a:endParaRPr lang="en-US" sz="2000" dirty="0">
              <a:latin typeface="+mj-lt"/>
            </a:endParaRPr>
          </a:p>
          <a:p>
            <a:pPr algn="ctr"/>
            <a:r>
              <a:rPr lang="en-US" sz="2000" dirty="0">
                <a:latin typeface="+mj-lt"/>
              </a:rPr>
              <a:t>by reducing over-forecasting and over-ordering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48514B1-D836-4229-A1BC-34E6663CA944}"/>
              </a:ext>
            </a:extLst>
          </p:cNvPr>
          <p:cNvSpPr/>
          <p:nvPr/>
        </p:nvSpPr>
        <p:spPr>
          <a:xfrm>
            <a:off x="1694597" y="2258261"/>
            <a:ext cx="462480" cy="46248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37DDF39-2DF8-4246-935C-EF02976EF429}"/>
              </a:ext>
            </a:extLst>
          </p:cNvPr>
          <p:cNvSpPr/>
          <p:nvPr/>
        </p:nvSpPr>
        <p:spPr>
          <a:xfrm>
            <a:off x="1694597" y="2258261"/>
            <a:ext cx="445627" cy="46248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3266FF3-D8BE-4002-8FCB-DD27228B278B}"/>
              </a:ext>
            </a:extLst>
          </p:cNvPr>
          <p:cNvSpPr/>
          <p:nvPr/>
        </p:nvSpPr>
        <p:spPr>
          <a:xfrm>
            <a:off x="1694597" y="3621861"/>
            <a:ext cx="445627" cy="46248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AA73CA-0A94-4423-82EA-43C5CF158620}"/>
              </a:ext>
            </a:extLst>
          </p:cNvPr>
          <p:cNvSpPr txBox="1"/>
          <p:nvPr/>
        </p:nvSpPr>
        <p:spPr>
          <a:xfrm>
            <a:off x="2261691" y="2069451"/>
            <a:ext cx="32395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Forecasts overshoot demand by 17% overall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B803F5F-70B3-44E9-910C-516EF5CED938}"/>
              </a:ext>
            </a:extLst>
          </p:cNvPr>
          <p:cNvSpPr txBox="1"/>
          <p:nvPr/>
        </p:nvSpPr>
        <p:spPr>
          <a:xfrm>
            <a:off x="2261691" y="3456050"/>
            <a:ext cx="32395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Ordering overshoots forecast by 16% overall</a:t>
            </a:r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1762CBF4-973E-4CD1-AF8C-4E2A707410AC}"/>
              </a:ext>
            </a:extLst>
          </p:cNvPr>
          <p:cNvSpPr/>
          <p:nvPr/>
        </p:nvSpPr>
        <p:spPr>
          <a:xfrm rot="5400000">
            <a:off x="4751913" y="2920395"/>
            <a:ext cx="3678964" cy="553169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56C1371-214F-4843-AD45-98A2BC88EE9B}"/>
              </a:ext>
            </a:extLst>
          </p:cNvPr>
          <p:cNvSpPr txBox="1"/>
          <p:nvPr/>
        </p:nvSpPr>
        <p:spPr>
          <a:xfrm>
            <a:off x="116951" y="133350"/>
            <a:ext cx="120750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242021"/>
                </a:solidFill>
                <a:latin typeface="+mj-lt"/>
              </a:rPr>
              <a:t>Over-Ordering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35E2B1E-6C81-45E2-80B2-4244BE047A3B}"/>
              </a:ext>
            </a:extLst>
          </p:cNvPr>
          <p:cNvSpPr txBox="1"/>
          <p:nvPr/>
        </p:nvSpPr>
        <p:spPr>
          <a:xfrm>
            <a:off x="10765482" y="-369332"/>
            <a:ext cx="1426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Hannah</a:t>
            </a:r>
          </a:p>
        </p:txBody>
      </p:sp>
      <p:graphicFrame>
        <p:nvGraphicFramePr>
          <p:cNvPr id="28" name="Chart 27">
            <a:extLst>
              <a:ext uri="{FF2B5EF4-FFF2-40B4-BE49-F238E27FC236}">
                <a16:creationId xmlns:a16="http://schemas.microsoft.com/office/drawing/2014/main" id="{280B1A3C-068F-4837-87DD-292799494AF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20638606"/>
              </p:ext>
            </p:extLst>
          </p:nvPr>
        </p:nvGraphicFramePr>
        <p:xfrm>
          <a:off x="1721891" y="4644577"/>
          <a:ext cx="4185423" cy="13706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47C7CDE7-AC6E-4E86-95CF-53A6BBD4CB3A}"/>
              </a:ext>
            </a:extLst>
          </p:cNvPr>
          <p:cNvSpPr txBox="1"/>
          <p:nvPr/>
        </p:nvSpPr>
        <p:spPr>
          <a:xfrm>
            <a:off x="2456725" y="4358258"/>
            <a:ext cx="3307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Ordering Overshoot of Forecast</a:t>
            </a:r>
          </a:p>
        </p:txBody>
      </p:sp>
    </p:spTree>
    <p:extLst>
      <p:ext uri="{BB962C8B-B14F-4D97-AF65-F5344CB8AC3E}">
        <p14:creationId xmlns:p14="http://schemas.microsoft.com/office/powerpoint/2010/main" val="1741103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A622F51-AFD6-4BD6-82AC-1B4E66C8C71C}"/>
              </a:ext>
            </a:extLst>
          </p:cNvPr>
          <p:cNvSpPr/>
          <p:nvPr/>
        </p:nvSpPr>
        <p:spPr>
          <a:xfrm>
            <a:off x="1" y="866775"/>
            <a:ext cx="1171574" cy="513397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42021"/>
              </a:solidFill>
              <a:latin typeface="+mj-lt"/>
            </a:endParaRPr>
          </a:p>
        </p:txBody>
      </p:sp>
      <p:pic>
        <p:nvPicPr>
          <p:cNvPr id="1028" name="Picture 4" descr="Image result for seattle university insignia">
            <a:extLst>
              <a:ext uri="{FF2B5EF4-FFF2-40B4-BE49-F238E27FC236}">
                <a16:creationId xmlns:a16="http://schemas.microsoft.com/office/drawing/2014/main" id="{2C24FC09-A990-4B60-969E-4AD30BFE25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4699" y="6502202"/>
            <a:ext cx="1257299" cy="355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995C6CB-E4C9-4F87-BC4C-632EC413D4CE}"/>
              </a:ext>
            </a:extLst>
          </p:cNvPr>
          <p:cNvSpPr txBox="1"/>
          <p:nvPr/>
        </p:nvSpPr>
        <p:spPr>
          <a:xfrm>
            <a:off x="116951" y="133350"/>
            <a:ext cx="120750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242021"/>
                </a:solidFill>
                <a:latin typeface="+mj-lt"/>
              </a:rPr>
              <a:t>Economic Order Quantity (EOQ) Model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0D95F0B-0655-4638-8D2A-F3CABAF590CD}"/>
              </a:ext>
            </a:extLst>
          </p:cNvPr>
          <p:cNvSpPr/>
          <p:nvPr/>
        </p:nvSpPr>
        <p:spPr>
          <a:xfrm>
            <a:off x="11729517" y="866775"/>
            <a:ext cx="462480" cy="5133975"/>
          </a:xfrm>
          <a:prstGeom prst="rect">
            <a:avLst/>
          </a:prstGeom>
          <a:solidFill>
            <a:srgbClr val="FDBE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42021"/>
              </a:solidFill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04DA20-460E-447D-9E0B-BBEFDCCB2367}"/>
              </a:ext>
            </a:extLst>
          </p:cNvPr>
          <p:cNvSpPr txBox="1"/>
          <p:nvPr/>
        </p:nvSpPr>
        <p:spPr>
          <a:xfrm>
            <a:off x="1409700" y="1476375"/>
            <a:ext cx="98626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The EOQ model is an optimization model used to minimize the total variable cost (TVC) of the inventory.</a:t>
            </a:r>
            <a:endParaRPr lang="en-US" dirty="0">
              <a:latin typeface="+mj-l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0B45E9E-EE8A-DF41-BBEA-26C7098E8C11}"/>
              </a:ext>
            </a:extLst>
          </p:cNvPr>
          <p:cNvSpPr/>
          <p:nvPr/>
        </p:nvSpPr>
        <p:spPr>
          <a:xfrm>
            <a:off x="1486960" y="2666336"/>
            <a:ext cx="3011474" cy="53993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+mj-lt"/>
              </a:rPr>
              <a:t>Optimization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EDDEC61-E9FD-BA4F-AB39-8E647B99DEE9}"/>
              </a:ext>
            </a:extLst>
          </p:cNvPr>
          <p:cNvSpPr/>
          <p:nvPr/>
        </p:nvSpPr>
        <p:spPr>
          <a:xfrm>
            <a:off x="5024018" y="2660530"/>
            <a:ext cx="3011474" cy="53993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+mj-lt"/>
              </a:rPr>
              <a:t>Assumptions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B3B24F-3643-C045-9D11-A30CA8578152}"/>
              </a:ext>
            </a:extLst>
          </p:cNvPr>
          <p:cNvSpPr txBox="1"/>
          <p:nvPr/>
        </p:nvSpPr>
        <p:spPr>
          <a:xfrm>
            <a:off x="1486959" y="3361006"/>
            <a:ext cx="3011475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Clr>
                <a:srgbClr val="C00000"/>
              </a:buClr>
              <a:buFont typeface="Wingdings" pitchFamily="2" charset="2"/>
              <a:buChar char="Ø"/>
            </a:pPr>
            <a:r>
              <a:rPr lang="en-US" dirty="0">
                <a:latin typeface="+mj-lt"/>
              </a:rPr>
              <a:t>TVC = Storage Cost + </a:t>
            </a:r>
            <a:r>
              <a:rPr lang="en-US" dirty="0" err="1">
                <a:latin typeface="+mj-lt"/>
              </a:rPr>
              <a:t>Rhit</a:t>
            </a:r>
            <a:r>
              <a:rPr lang="en-US" dirty="0">
                <a:latin typeface="+mj-lt"/>
              </a:rPr>
              <a:t> costs</a:t>
            </a:r>
          </a:p>
          <a:p>
            <a:pPr marL="285750" indent="-285750">
              <a:spcAft>
                <a:spcPts val="1200"/>
              </a:spcAft>
              <a:buClr>
                <a:srgbClr val="C00000"/>
              </a:buClr>
              <a:buFont typeface="Wingdings" pitchFamily="2" charset="2"/>
              <a:buChar char="Ø"/>
            </a:pPr>
            <a:r>
              <a:rPr lang="en-US" dirty="0">
                <a:latin typeface="+mj-lt"/>
              </a:rPr>
              <a:t>Safety stock storage is a fixed cost.</a:t>
            </a:r>
          </a:p>
          <a:p>
            <a:pPr marL="285750" indent="-285750">
              <a:spcAft>
                <a:spcPts val="1200"/>
              </a:spcAft>
              <a:buClr>
                <a:srgbClr val="C00000"/>
              </a:buClr>
              <a:buFont typeface="Wingdings" pitchFamily="2" charset="2"/>
              <a:buChar char="Ø"/>
            </a:pPr>
            <a:r>
              <a:rPr lang="en-US" dirty="0">
                <a:latin typeface="+mj-lt"/>
              </a:rPr>
              <a:t>Single Echelon model that does not consider other DC’s.</a:t>
            </a:r>
          </a:p>
          <a:p>
            <a:pPr>
              <a:buClr>
                <a:srgbClr val="C00000"/>
              </a:buClr>
            </a:pPr>
            <a:endParaRPr lang="en-US" dirty="0"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B93471-6A9F-3942-B8AF-92E90E6AE3AE}"/>
              </a:ext>
            </a:extLst>
          </p:cNvPr>
          <p:cNvSpPr txBox="1"/>
          <p:nvPr/>
        </p:nvSpPr>
        <p:spPr>
          <a:xfrm>
            <a:off x="5024017" y="3354386"/>
            <a:ext cx="3011475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Clr>
                <a:srgbClr val="C00000"/>
              </a:buClr>
              <a:buFont typeface="Wingdings" pitchFamily="2" charset="2"/>
              <a:buChar char="Ø"/>
            </a:pPr>
            <a:r>
              <a:rPr lang="en-US" dirty="0">
                <a:latin typeface="+mj-lt"/>
              </a:rPr>
              <a:t>Demand is assumed to be constant over time.</a:t>
            </a:r>
          </a:p>
          <a:p>
            <a:pPr marL="285750" indent="-285750">
              <a:spcAft>
                <a:spcPts val="1200"/>
              </a:spcAft>
              <a:buClr>
                <a:srgbClr val="C00000"/>
              </a:buClr>
              <a:buFont typeface="Wingdings" pitchFamily="2" charset="2"/>
              <a:buChar char="Ø"/>
            </a:pPr>
            <a:r>
              <a:rPr lang="en-US" dirty="0">
                <a:latin typeface="+mj-lt"/>
              </a:rPr>
              <a:t>The current TVC was calculated under the assumption that the current state of the DC is representative of the yearly state.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2843DC-22F6-45BE-A253-A6FAD7973895}"/>
              </a:ext>
            </a:extLst>
          </p:cNvPr>
          <p:cNvSpPr txBox="1"/>
          <p:nvPr/>
        </p:nvSpPr>
        <p:spPr>
          <a:xfrm>
            <a:off x="10765482" y="-369332"/>
            <a:ext cx="1426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Mark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22D814B-0F41-4230-8A94-AD47151885E7}"/>
              </a:ext>
            </a:extLst>
          </p:cNvPr>
          <p:cNvSpPr/>
          <p:nvPr/>
        </p:nvSpPr>
        <p:spPr>
          <a:xfrm>
            <a:off x="8561076" y="2660530"/>
            <a:ext cx="3011474" cy="53993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+mj-lt"/>
              </a:rPr>
              <a:t>Output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79D32FA-E4FC-4644-85FF-0E898F5146E3}"/>
              </a:ext>
            </a:extLst>
          </p:cNvPr>
          <p:cNvSpPr txBox="1"/>
          <p:nvPr/>
        </p:nvSpPr>
        <p:spPr>
          <a:xfrm>
            <a:off x="8561075" y="3354386"/>
            <a:ext cx="3011475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Clr>
                <a:srgbClr val="C00000"/>
              </a:buClr>
              <a:buFont typeface="Wingdings" pitchFamily="2" charset="2"/>
              <a:buChar char="Ø"/>
            </a:pPr>
            <a:r>
              <a:rPr lang="en-US" dirty="0">
                <a:latin typeface="+mj-lt"/>
              </a:rPr>
              <a:t>TVC</a:t>
            </a:r>
          </a:p>
          <a:p>
            <a:pPr marL="285750" indent="-285750">
              <a:spcAft>
                <a:spcPts val="1200"/>
              </a:spcAft>
              <a:buClr>
                <a:srgbClr val="C00000"/>
              </a:buClr>
              <a:buFont typeface="Wingdings" pitchFamily="2" charset="2"/>
              <a:buChar char="Ø"/>
            </a:pPr>
            <a:r>
              <a:rPr lang="en-US" dirty="0">
                <a:latin typeface="+mj-lt"/>
              </a:rPr>
              <a:t>When and how much to order for each dim</a:t>
            </a:r>
          </a:p>
          <a:p>
            <a:pPr marL="285750" indent="-285750">
              <a:spcAft>
                <a:spcPts val="1200"/>
              </a:spcAft>
              <a:buClr>
                <a:srgbClr val="C00000"/>
              </a:buClr>
              <a:buFont typeface="Wingdings" pitchFamily="2" charset="2"/>
              <a:buChar char="Ø"/>
            </a:pPr>
            <a:r>
              <a:rPr lang="en-US" dirty="0">
                <a:latin typeface="+mj-lt"/>
              </a:rPr>
              <a:t>Example: order 10 windshields every two weeks instead of 25 windshields every month.</a:t>
            </a:r>
          </a:p>
        </p:txBody>
      </p:sp>
    </p:spTree>
    <p:extLst>
      <p:ext uri="{BB962C8B-B14F-4D97-AF65-F5344CB8AC3E}">
        <p14:creationId xmlns:p14="http://schemas.microsoft.com/office/powerpoint/2010/main" val="21668385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A622F51-AFD6-4BD6-82AC-1B4E66C8C71C}"/>
              </a:ext>
            </a:extLst>
          </p:cNvPr>
          <p:cNvSpPr/>
          <p:nvPr/>
        </p:nvSpPr>
        <p:spPr>
          <a:xfrm>
            <a:off x="1" y="866775"/>
            <a:ext cx="1171574" cy="513397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42021"/>
              </a:solidFill>
              <a:latin typeface="+mj-lt"/>
            </a:endParaRPr>
          </a:p>
        </p:txBody>
      </p:sp>
      <p:pic>
        <p:nvPicPr>
          <p:cNvPr id="1028" name="Picture 4" descr="Image result for seattle university insignia">
            <a:extLst>
              <a:ext uri="{FF2B5EF4-FFF2-40B4-BE49-F238E27FC236}">
                <a16:creationId xmlns:a16="http://schemas.microsoft.com/office/drawing/2014/main" id="{2C24FC09-A990-4B60-969E-4AD30BFE25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4699" y="6502202"/>
            <a:ext cx="1257299" cy="355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995C6CB-E4C9-4F87-BC4C-632EC413D4CE}"/>
              </a:ext>
            </a:extLst>
          </p:cNvPr>
          <p:cNvSpPr txBox="1"/>
          <p:nvPr/>
        </p:nvSpPr>
        <p:spPr>
          <a:xfrm>
            <a:off x="116951" y="133350"/>
            <a:ext cx="120750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242021"/>
                </a:solidFill>
                <a:latin typeface="+mj-lt"/>
              </a:rPr>
              <a:t>Impact of EOQ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0D95F0B-0655-4638-8D2A-F3CABAF590CD}"/>
              </a:ext>
            </a:extLst>
          </p:cNvPr>
          <p:cNvSpPr/>
          <p:nvPr/>
        </p:nvSpPr>
        <p:spPr>
          <a:xfrm>
            <a:off x="11729517" y="866775"/>
            <a:ext cx="462480" cy="5133975"/>
          </a:xfrm>
          <a:prstGeom prst="rect">
            <a:avLst/>
          </a:prstGeom>
          <a:solidFill>
            <a:srgbClr val="FDBE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42021"/>
              </a:solidFill>
              <a:latin typeface="+mj-lt"/>
            </a:endParaRP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F82E0EF9-BAD0-470E-A4E4-8B13EE4513B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25497413"/>
              </p:ext>
            </p:extLst>
          </p:nvPr>
        </p:nvGraphicFramePr>
        <p:xfrm>
          <a:off x="2165764" y="2092986"/>
          <a:ext cx="3657600" cy="35445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0D6D3963-681F-451C-91E7-FC22470F0ADC}"/>
              </a:ext>
            </a:extLst>
          </p:cNvPr>
          <p:cNvSpPr txBox="1"/>
          <p:nvPr/>
        </p:nvSpPr>
        <p:spPr>
          <a:xfrm>
            <a:off x="2433442" y="1270726"/>
            <a:ext cx="36740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+mj-lt"/>
              </a:rPr>
              <a:t>Adopting the EOQ model saves $350K in total variable costs</a:t>
            </a:r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A6F3CBEF-B5A1-4199-ABE6-E01BDD2E29CE}"/>
              </a:ext>
            </a:extLst>
          </p:cNvPr>
          <p:cNvSpPr/>
          <p:nvPr/>
        </p:nvSpPr>
        <p:spPr>
          <a:xfrm>
            <a:off x="5728440" y="2377771"/>
            <a:ext cx="168494" cy="578069"/>
          </a:xfrm>
          <a:prstGeom prst="rightBrace">
            <a:avLst>
              <a:gd name="adj1" fmla="val 41667"/>
              <a:gd name="adj2" fmla="val 50000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24C4A7F-47C2-45AC-9367-A31E31D19AAA}"/>
              </a:ext>
            </a:extLst>
          </p:cNvPr>
          <p:cNvSpPr txBox="1"/>
          <p:nvPr/>
        </p:nvSpPr>
        <p:spPr>
          <a:xfrm>
            <a:off x="6069902" y="2400073"/>
            <a:ext cx="27454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j-lt"/>
              </a:rPr>
              <a:t>$350K/year in savings using EOQ stocking model</a:t>
            </a:r>
          </a:p>
        </p:txBody>
      </p:sp>
      <p:sp>
        <p:nvSpPr>
          <p:cNvPr id="20" name="Right Brace 19">
            <a:extLst>
              <a:ext uri="{FF2B5EF4-FFF2-40B4-BE49-F238E27FC236}">
                <a16:creationId xmlns:a16="http://schemas.microsoft.com/office/drawing/2014/main" id="{957B7FC5-857E-419B-942E-F44A3783CEB8}"/>
              </a:ext>
            </a:extLst>
          </p:cNvPr>
          <p:cNvSpPr/>
          <p:nvPr/>
        </p:nvSpPr>
        <p:spPr>
          <a:xfrm>
            <a:off x="5728440" y="3026716"/>
            <a:ext cx="168494" cy="2043490"/>
          </a:xfrm>
          <a:prstGeom prst="rightBrace">
            <a:avLst>
              <a:gd name="adj1" fmla="val 41667"/>
              <a:gd name="adj2" fmla="val 50000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155E421-04E7-4CD9-A981-60C75E0076E0}"/>
              </a:ext>
            </a:extLst>
          </p:cNvPr>
          <p:cNvSpPr txBox="1"/>
          <p:nvPr/>
        </p:nvSpPr>
        <p:spPr>
          <a:xfrm>
            <a:off x="6069902" y="3433762"/>
            <a:ext cx="274542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j-lt"/>
              </a:rPr>
              <a:t>Total variable cost, optimized under EOQ model.</a:t>
            </a:r>
          </a:p>
          <a:p>
            <a:r>
              <a:rPr lang="en-US" sz="1600" dirty="0">
                <a:latin typeface="+mj-lt"/>
              </a:rPr>
              <a:t>However,  yearly average fill rate decreases to  approximately 90%.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6D69C5F-7196-465C-9462-F479DB8F20AD}"/>
              </a:ext>
            </a:extLst>
          </p:cNvPr>
          <p:cNvSpPr txBox="1"/>
          <p:nvPr/>
        </p:nvSpPr>
        <p:spPr>
          <a:xfrm>
            <a:off x="4448687" y="2511352"/>
            <a:ext cx="1118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Savings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83AD5AB-47D0-47CE-9D96-771A28100B0E}"/>
              </a:ext>
            </a:extLst>
          </p:cNvPr>
          <p:cNvSpPr txBox="1"/>
          <p:nvPr/>
        </p:nvSpPr>
        <p:spPr>
          <a:xfrm>
            <a:off x="10765482" y="-369332"/>
            <a:ext cx="1426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Mark</a:t>
            </a:r>
          </a:p>
        </p:txBody>
      </p:sp>
    </p:spTree>
    <p:extLst>
      <p:ext uri="{BB962C8B-B14F-4D97-AF65-F5344CB8AC3E}">
        <p14:creationId xmlns:p14="http://schemas.microsoft.com/office/powerpoint/2010/main" val="17668108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A622F51-AFD6-4BD6-82AC-1B4E66C8C71C}"/>
              </a:ext>
            </a:extLst>
          </p:cNvPr>
          <p:cNvSpPr/>
          <p:nvPr/>
        </p:nvSpPr>
        <p:spPr>
          <a:xfrm>
            <a:off x="1" y="866775"/>
            <a:ext cx="1171574" cy="513397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42021"/>
              </a:solidFill>
              <a:latin typeface="+mj-lt"/>
            </a:endParaRPr>
          </a:p>
        </p:txBody>
      </p:sp>
      <p:pic>
        <p:nvPicPr>
          <p:cNvPr id="1028" name="Picture 4" descr="Image result for seattle university insignia">
            <a:extLst>
              <a:ext uri="{FF2B5EF4-FFF2-40B4-BE49-F238E27FC236}">
                <a16:creationId xmlns:a16="http://schemas.microsoft.com/office/drawing/2014/main" id="{2C24FC09-A990-4B60-969E-4AD30BFE25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4699" y="6502202"/>
            <a:ext cx="1257299" cy="355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995C6CB-E4C9-4F87-BC4C-632EC413D4CE}"/>
              </a:ext>
            </a:extLst>
          </p:cNvPr>
          <p:cNvSpPr txBox="1"/>
          <p:nvPr/>
        </p:nvSpPr>
        <p:spPr>
          <a:xfrm>
            <a:off x="116951" y="133350"/>
            <a:ext cx="120750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242021"/>
                </a:solidFill>
                <a:latin typeface="+mj-lt"/>
              </a:rPr>
              <a:t>Next Steps: Implementation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0D95F0B-0655-4638-8D2A-F3CABAF590CD}"/>
              </a:ext>
            </a:extLst>
          </p:cNvPr>
          <p:cNvSpPr/>
          <p:nvPr/>
        </p:nvSpPr>
        <p:spPr>
          <a:xfrm>
            <a:off x="11729517" y="866775"/>
            <a:ext cx="462480" cy="5133975"/>
          </a:xfrm>
          <a:prstGeom prst="rect">
            <a:avLst/>
          </a:prstGeom>
          <a:solidFill>
            <a:srgbClr val="FDBE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42021"/>
              </a:solidFill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5A3F9B-D257-4157-9E04-6D69F9C8ACDD}"/>
              </a:ext>
            </a:extLst>
          </p:cNvPr>
          <p:cNvSpPr txBox="1"/>
          <p:nvPr/>
        </p:nvSpPr>
        <p:spPr>
          <a:xfrm>
            <a:off x="2760261" y="1583276"/>
            <a:ext cx="6549994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Implement forecasting model</a:t>
            </a:r>
          </a:p>
          <a:p>
            <a:pPr marL="342900" indent="-174625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Apply our EOQ model to Paccar Parts’ purchase process</a:t>
            </a:r>
          </a:p>
          <a:p>
            <a:pPr marL="342900" indent="-174625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Quantify impact to regional fills</a:t>
            </a:r>
          </a:p>
          <a:p>
            <a:pPr marL="342900" indent="-174625">
              <a:buFont typeface="Arial" panose="020B0604020202020204" pitchFamily="34" charset="0"/>
              <a:buChar char="•"/>
            </a:pPr>
            <a:endParaRPr lang="en-US" sz="2000" dirty="0">
              <a:latin typeface="+mj-lt"/>
            </a:endParaRPr>
          </a:p>
          <a:p>
            <a:pPr marL="342900" indent="-174625">
              <a:buFont typeface="Arial" panose="020B0604020202020204" pitchFamily="34" charset="0"/>
              <a:buChar char="•"/>
            </a:pPr>
            <a:endParaRPr lang="en-US" sz="2000" dirty="0">
              <a:latin typeface="+mj-lt"/>
            </a:endParaRPr>
          </a:p>
          <a:p>
            <a:r>
              <a:rPr lang="en-US" sz="2400" dirty="0">
                <a:latin typeface="+mj-lt"/>
              </a:rPr>
              <a:t>Machine Learning Applications</a:t>
            </a:r>
          </a:p>
          <a:p>
            <a:pPr marL="342900" indent="-174625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Additional analysis to determine best machine learning models</a:t>
            </a:r>
          </a:p>
          <a:p>
            <a:pPr marL="342900" indent="-174625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Test on a small scale (Lancaster only) before adopting nationwide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3F92798-C30D-444F-A6EC-05F19D5B7915}"/>
              </a:ext>
            </a:extLst>
          </p:cNvPr>
          <p:cNvSpPr/>
          <p:nvPr/>
        </p:nvSpPr>
        <p:spPr>
          <a:xfrm>
            <a:off x="2086034" y="1583276"/>
            <a:ext cx="445627" cy="46248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6F77B51-2206-4991-8925-FDC700922771}"/>
              </a:ext>
            </a:extLst>
          </p:cNvPr>
          <p:cNvSpPr/>
          <p:nvPr/>
        </p:nvSpPr>
        <p:spPr>
          <a:xfrm>
            <a:off x="2086033" y="3204382"/>
            <a:ext cx="445627" cy="46248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14D20B-491E-4304-B25C-2D9EC8996FE7}"/>
              </a:ext>
            </a:extLst>
          </p:cNvPr>
          <p:cNvSpPr txBox="1"/>
          <p:nvPr/>
        </p:nvSpPr>
        <p:spPr>
          <a:xfrm>
            <a:off x="10765482" y="-369332"/>
            <a:ext cx="1426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Keith</a:t>
            </a:r>
          </a:p>
        </p:txBody>
      </p:sp>
    </p:spTree>
    <p:extLst>
      <p:ext uri="{BB962C8B-B14F-4D97-AF65-F5344CB8AC3E}">
        <p14:creationId xmlns:p14="http://schemas.microsoft.com/office/powerpoint/2010/main" val="2439165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7C13EF72508064CB1DC8725752426CB" ma:contentTypeVersion="13" ma:contentTypeDescription="Create a new document." ma:contentTypeScope="" ma:versionID="dfa6b12d9ab4b350cc55b02071996cd6">
  <xsd:schema xmlns:xsd="http://www.w3.org/2001/XMLSchema" xmlns:xs="http://www.w3.org/2001/XMLSchema" xmlns:p="http://schemas.microsoft.com/office/2006/metadata/properties" xmlns:ns3="dae981f6-3a96-4e24-a097-b9b5f461c62d" xmlns:ns4="35a3e4d7-6fd8-427a-a481-6e7911dc0f5b" targetNamespace="http://schemas.microsoft.com/office/2006/metadata/properties" ma:root="true" ma:fieldsID="97a56c668da694a1d4a806e6efe5d49e" ns3:_="" ns4:_="">
    <xsd:import namespace="dae981f6-3a96-4e24-a097-b9b5f461c62d"/>
    <xsd:import namespace="35a3e4d7-6fd8-427a-a481-6e7911dc0f5b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ServiceLocation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ae981f6-3a96-4e24-a097-b9b5f461c62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5a3e4d7-6fd8-427a-a481-6e7911dc0f5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A9B19DB-BB5B-41B3-9F6F-4DD7B1044AB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ae981f6-3a96-4e24-a097-b9b5f461c62d"/>
    <ds:schemaRef ds:uri="35a3e4d7-6fd8-427a-a481-6e7911dc0f5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766AF1E-3399-4FDC-A7CE-AB3174B20B37}">
  <ds:schemaRefs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www.w3.org/XML/1998/namespace"/>
    <ds:schemaRef ds:uri="http://purl.org/dc/dcmitype/"/>
    <ds:schemaRef ds:uri="http://schemas.microsoft.com/office/2006/metadata/properties"/>
    <ds:schemaRef ds:uri="dae981f6-3a96-4e24-a097-b9b5f461c62d"/>
    <ds:schemaRef ds:uri="http://schemas.microsoft.com/office/infopath/2007/PartnerControls"/>
    <ds:schemaRef ds:uri="35a3e4d7-6fd8-427a-a481-6e7911dc0f5b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96BFDCA7-CB22-40B2-A18E-E197D4DF9AD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4740</TotalTime>
  <Words>987</Words>
  <Application>Microsoft Office PowerPoint</Application>
  <PresentationFormat>Widescreen</PresentationFormat>
  <Paragraphs>191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Andrea Hellebust</dc:creator>
  <cp:lastModifiedBy>Castelino, Keith</cp:lastModifiedBy>
  <cp:revision>79</cp:revision>
  <cp:lastPrinted>2019-07-30T00:16:08Z</cp:lastPrinted>
  <dcterms:created xsi:type="dcterms:W3CDTF">2019-07-12T21:12:37Z</dcterms:created>
  <dcterms:modified xsi:type="dcterms:W3CDTF">2019-07-30T00:16:12Z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0x01010077C13EF72508064CB1DC8725752426CB</vt:lpwstr>
  </property>
</Properties>
</file>