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7" r:id="rId5"/>
    <p:sldId id="258" r:id="rId6"/>
    <p:sldId id="316" r:id="rId7"/>
    <p:sldId id="312" r:id="rId8"/>
    <p:sldId id="326" r:id="rId9"/>
    <p:sldId id="317" r:id="rId10"/>
    <p:sldId id="318" r:id="rId11"/>
    <p:sldId id="315" r:id="rId12"/>
    <p:sldId id="292" r:id="rId13"/>
    <p:sldId id="320" r:id="rId14"/>
    <p:sldId id="321" r:id="rId15"/>
    <p:sldId id="322" r:id="rId16"/>
    <p:sldId id="323" r:id="rId17"/>
    <p:sldId id="324" r:id="rId18"/>
    <p:sldId id="3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DBE24"/>
    <a:srgbClr val="231F20"/>
    <a:srgbClr val="242021"/>
    <a:srgbClr val="262223"/>
    <a:srgbClr val="FF0909"/>
    <a:srgbClr val="AA0000"/>
    <a:srgbClr val="006A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3867" autoAdjust="0"/>
  </p:normalViewPr>
  <p:slideViewPr>
    <p:cSldViewPr snapToGrid="0">
      <p:cViewPr varScale="1">
        <p:scale>
          <a:sx n="107" d="100"/>
          <a:sy n="107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FDBE2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revenue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384410510.39999998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4E-4427-804F-7D6B01A2950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FDBE2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revenue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40452523.799999997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4E-4427-804F-7D6B01A2950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10298</c:v>
                </c:pt>
              </c:strCache>
            </c:strRef>
          </c:tx>
          <c:spPr>
            <a:solidFill>
              <a:srgbClr val="FDBE2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revenue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5063290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4E-4427-804F-7D6B01A2950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1958</c:v>
                </c:pt>
              </c:strCache>
            </c:strRef>
          </c:tx>
          <c:spPr>
            <a:solidFill>
              <a:srgbClr val="FDBE2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revenue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604900.69999999995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4E-4427-804F-7D6B01A2950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11813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revenue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174691.1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4E-4427-804F-7D6B01A2950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0ther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revenue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217740203.59999999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4E-4427-804F-7D6B01A2950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42575439"/>
        <c:axId val="1670468287"/>
      </c:barChart>
      <c:catAx>
        <c:axId val="1742575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0468287"/>
        <c:crosses val="autoZero"/>
        <c:auto val="1"/>
        <c:lblAlgn val="ctr"/>
        <c:lblOffset val="100"/>
        <c:noMultiLvlLbl val="0"/>
      </c:catAx>
      <c:valAx>
        <c:axId val="1670468287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742575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 not Use Service</c:v>
                </c:pt>
              </c:strCache>
            </c:strRef>
          </c:tx>
          <c:spPr>
            <a:solidFill>
              <a:srgbClr val="26222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Alert</c:v>
                </c:pt>
                <c:pt idx="1">
                  <c:v>Visualize</c:v>
                </c:pt>
                <c:pt idx="2">
                  <c:v>Report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4522.4359999999997</c:v>
                </c:pt>
                <c:pt idx="1">
                  <c:v>3857.567</c:v>
                </c:pt>
                <c:pt idx="2">
                  <c:v>4349.6559999999999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20-485D-9D40-2B4C5EDBEA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 Service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Alert</c:v>
                </c:pt>
                <c:pt idx="1">
                  <c:v>Visualize</c:v>
                </c:pt>
                <c:pt idx="2">
                  <c:v>Report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6373.049</c:v>
                </c:pt>
                <c:pt idx="1">
                  <c:v>6904.0140000000001</c:v>
                </c:pt>
                <c:pt idx="2">
                  <c:v>9335.0149999999994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20-485D-9D40-2B4C5EDBEA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9378655"/>
        <c:axId val="624519855"/>
      </c:barChart>
      <c:catAx>
        <c:axId val="639378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624519855"/>
        <c:crosses val="autoZero"/>
        <c:auto val="1"/>
        <c:lblAlgn val="ctr"/>
        <c:lblOffset val="100"/>
        <c:noMultiLvlLbl val="0"/>
      </c:catAx>
      <c:valAx>
        <c:axId val="624519855"/>
        <c:scaling>
          <c:orientation val="minMax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639378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j-lt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cubic feet of storage</c:v>
                </c:pt>
              </c:strCache>
            </c:strRef>
          </c:tx>
          <c:spPr>
            <a:solidFill>
              <a:srgbClr val="242021"/>
            </a:solidFill>
          </c:spPr>
          <c:dPt>
            <c:idx val="0"/>
            <c:bubble3D val="0"/>
            <c:spPr>
              <a:solidFill>
                <a:srgbClr val="24202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9B-49BF-9F1B-C39E5E5D665C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9B-49BF-9F1B-C39E5E5D665C}"/>
              </c:ext>
            </c:extLst>
          </c:dPt>
          <c:cat>
            <c:strRef>
              <c:f>Sheet1!$A$2:$A$3</c:f>
              <c:strCache>
                <c:ptCount val="2"/>
                <c:pt idx="0">
                  <c:v>use visualize &amp; &gt;17 products</c:v>
                </c:pt>
                <c:pt idx="1">
                  <c:v>don’t use visualize but do use more than 17 aws products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3647</c:v>
                </c:pt>
                <c:pt idx="1">
                  <c:v>2910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09B-49BF-9F1B-C39E5E5D66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242021"/>
            </a:solidFill>
            <a:ln>
              <a:noFill/>
            </a:ln>
            <a:effectLst/>
          </c:spPr>
          <c:invertIfNegative val="0"/>
          <c:cat>
            <c:strRef>
              <c:f>Sheet1!$A$3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87-472E-B726-A9F8402648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11813</c:v>
                </c:pt>
              </c:strCache>
            </c:strRef>
          </c:tx>
          <c:spPr>
            <a:solidFill>
              <a:srgbClr val="242021"/>
            </a:solidFill>
            <a:ln>
              <a:noFill/>
            </a:ln>
            <a:effectLst/>
          </c:spPr>
          <c:invertIfNegative val="0"/>
          <c:cat>
            <c:strRef>
              <c:f>Sheet1!$A$3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Sheet1!$C$3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87-472E-B726-A9F8402648F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1958</c:v>
                </c:pt>
              </c:strCache>
            </c:strRef>
          </c:tx>
          <c:spPr>
            <a:solidFill>
              <a:srgbClr val="FDBE24"/>
            </a:solidFill>
            <a:ln>
              <a:noFill/>
            </a:ln>
            <a:effectLst/>
          </c:spPr>
          <c:invertIfNegative val="0"/>
          <c:cat>
            <c:strRef>
              <c:f>Sheet1!$A$3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Sheet1!$D$3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87-472E-B726-A9F8402648F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10298</c:v>
                </c:pt>
              </c:strCache>
            </c:strRef>
          </c:tx>
          <c:spPr>
            <a:solidFill>
              <a:srgbClr val="FDBE24"/>
            </a:solidFill>
            <a:ln>
              <a:noFill/>
            </a:ln>
            <a:effectLst/>
          </c:spPr>
          <c:invertIfNegative val="0"/>
          <c:cat>
            <c:strRef>
              <c:f>Sheet1!$A$3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Sheet1!$E$3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F87-472E-B726-A9F8402648F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Sheet1!$A$3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Sheet1!$F$3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F87-472E-B726-A9F8402648F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Sheet1!$A$3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Sheet1!$G$3</c:f>
              <c:numCache>
                <c:formatCode>General</c:formatCode>
                <c:ptCount val="1"/>
                <c:pt idx="0">
                  <c:v>24004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F87-472E-B726-A9F8402648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42575439"/>
        <c:axId val="1670468287"/>
      </c:barChart>
      <c:catAx>
        <c:axId val="1742575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0468287"/>
        <c:crosses val="autoZero"/>
        <c:auto val="1"/>
        <c:lblAlgn val="ctr"/>
        <c:lblOffset val="100"/>
        <c:noMultiLvlLbl val="0"/>
      </c:catAx>
      <c:valAx>
        <c:axId val="1670468287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2575439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180943889.33333334</c:v>
                </c:pt>
                <c:pt idx="1">
                  <c:v>25268652.333333332</c:v>
                </c:pt>
                <c:pt idx="2">
                  <c:v>9936164.666666666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16-4FCA-BF29-6DBB56216C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4625567"/>
        <c:axId val="637293359"/>
      </c:barChart>
      <c:catAx>
        <c:axId val="694625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293359"/>
        <c:crosses val="autoZero"/>
        <c:auto val="1"/>
        <c:lblAlgn val="ctr"/>
        <c:lblOffset val="100"/>
        <c:noMultiLvlLbl val="0"/>
      </c:catAx>
      <c:valAx>
        <c:axId val="637293359"/>
        <c:scaling>
          <c:orientation val="minMax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625567"/>
        <c:crosses val="autoZero"/>
        <c:crossBetween val="between"/>
        <c:majorUnit val="40000000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26222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45905</c:v>
                </c:pt>
                <c:pt idx="1">
                  <c:v>567</c:v>
                </c:pt>
                <c:pt idx="2">
                  <c:v>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78-425A-BCE1-A945312E2D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4625567"/>
        <c:axId val="637293359"/>
      </c:barChart>
      <c:catAx>
        <c:axId val="694625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293359"/>
        <c:crosses val="autoZero"/>
        <c:auto val="1"/>
        <c:lblAlgn val="ctr"/>
        <c:lblOffset val="100"/>
        <c:noMultiLvlLbl val="0"/>
      </c:catAx>
      <c:valAx>
        <c:axId val="637293359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625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26222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3941.404</c:v>
                </c:pt>
                <c:pt idx="1">
                  <c:v>44537.186999999998</c:v>
                </c:pt>
                <c:pt idx="2">
                  <c:v>78501.78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2E-49DD-BFD7-328B62FF81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4625567"/>
        <c:axId val="637293359"/>
      </c:barChart>
      <c:catAx>
        <c:axId val="694625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293359"/>
        <c:crosses val="autoZero"/>
        <c:auto val="1"/>
        <c:lblAlgn val="ctr"/>
        <c:lblOffset val="100"/>
        <c:noMultiLvlLbl val="0"/>
      </c:catAx>
      <c:valAx>
        <c:axId val="637293359"/>
        <c:scaling>
          <c:orientation val="minMax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625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45601</c:v>
                </c:pt>
                <c:pt idx="1">
                  <c:v>47269</c:v>
                </c:pt>
                <c:pt idx="2">
                  <c:v>47139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FA-E64A-A521-E5732E8527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4625567"/>
        <c:axId val="637293359"/>
      </c:lineChart>
      <c:catAx>
        <c:axId val="694625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293359"/>
        <c:crosses val="autoZero"/>
        <c:auto val="1"/>
        <c:lblAlgn val="ctr"/>
        <c:lblOffset val="100"/>
        <c:noMultiLvlLbl val="0"/>
      </c:catAx>
      <c:valAx>
        <c:axId val="637293359"/>
        <c:scaling>
          <c:orientation val="minMax"/>
          <c:max val="60000"/>
          <c:min val="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625567"/>
        <c:crosses val="autoZero"/>
        <c:crossBetween val="between"/>
        <c:majorUnit val="2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0-4 Years</c:v>
                </c:pt>
                <c:pt idx="1">
                  <c:v>4-9 Years</c:v>
                </c:pt>
                <c:pt idx="2">
                  <c:v>9-15 Years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3992.8690000000001</c:v>
                </c:pt>
                <c:pt idx="1">
                  <c:v>5337.67</c:v>
                </c:pt>
                <c:pt idx="2">
                  <c:v>5876.0609999999997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E7-4586-B10D-F680A2A923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4625567"/>
        <c:axId val="637293359"/>
      </c:barChart>
      <c:catAx>
        <c:axId val="694625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293359"/>
        <c:crosses val="autoZero"/>
        <c:auto val="1"/>
        <c:lblAlgn val="ctr"/>
        <c:lblOffset val="100"/>
        <c:noMultiLvlLbl val="0"/>
      </c:catAx>
      <c:valAx>
        <c:axId val="637293359"/>
        <c:scaling>
          <c:orientation val="minMax"/>
          <c:max val="6000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625567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14894003813411"/>
          <c:y val="5.3246689188111672E-2"/>
          <c:w val="0.86484014054578362"/>
          <c:h val="0.8068345378437045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B6-4C3E-8EC4-E7EA8FDCA432}"/>
              </c:ext>
            </c:extLst>
          </c:dPt>
          <c:cat>
            <c:strRef>
              <c:f>Sheet1!$A$2:$A$3</c:f>
              <c:strCache>
                <c:ptCount val="2"/>
                <c:pt idx="0">
                  <c:v>China</c:v>
                </c:pt>
                <c:pt idx="1">
                  <c:v>Worldwide Average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B6-4C3E-8EC4-E7EA8FDCA4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94625567"/>
        <c:axId val="637293359"/>
      </c:barChart>
      <c:catAx>
        <c:axId val="694625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293359"/>
        <c:crosses val="autoZero"/>
        <c:auto val="1"/>
        <c:lblAlgn val="ctr"/>
        <c:lblOffset val="100"/>
        <c:noMultiLvlLbl val="0"/>
      </c:catAx>
      <c:valAx>
        <c:axId val="637293359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625567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14894003813411"/>
          <c:y val="5.3246689188111672E-2"/>
          <c:w val="0.86484014054578362"/>
          <c:h val="0.8068345378437045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C1E-4068-93C1-DC285412C1B1}"/>
              </c:ext>
            </c:extLst>
          </c:dPt>
          <c:cat>
            <c:strRef>
              <c:f>Sheet1!$A$2:$A$3</c:f>
              <c:strCache>
                <c:ptCount val="2"/>
                <c:pt idx="0">
                  <c:v>China</c:v>
                </c:pt>
                <c:pt idx="1">
                  <c:v>Worldwide Average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1E-4068-93C1-DC285412C1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94625567"/>
        <c:axId val="637293359"/>
      </c:barChart>
      <c:catAx>
        <c:axId val="694625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293359"/>
        <c:crosses val="autoZero"/>
        <c:auto val="1"/>
        <c:lblAlgn val="ctr"/>
        <c:lblOffset val="100"/>
        <c:noMultiLvlLbl val="0"/>
      </c:catAx>
      <c:valAx>
        <c:axId val="637293359"/>
        <c:scaling>
          <c:orientation val="minMax"/>
          <c:max val="12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625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4B49D0-53DE-A14D-9924-545C69911D39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B414E0-9A15-E645-9691-1A6B6791FC13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Data</a:t>
          </a:r>
        </a:p>
      </dgm:t>
    </dgm:pt>
    <dgm:pt modelId="{4C9427A0-710A-584D-B840-FD9154060DE2}" type="parTrans" cxnId="{0DF22DAE-06D8-F74E-B115-A25FB5A1E783}">
      <dgm:prSet/>
      <dgm:spPr/>
      <dgm:t>
        <a:bodyPr/>
        <a:lstStyle/>
        <a:p>
          <a:endParaRPr lang="en-US"/>
        </a:p>
      </dgm:t>
    </dgm:pt>
    <dgm:pt modelId="{7F28F20C-CF2A-864F-A4DD-C4A5735BF3BD}" type="sibTrans" cxnId="{0DF22DAE-06D8-F74E-B115-A25FB5A1E783}">
      <dgm:prSet/>
      <dgm:spPr/>
      <dgm:t>
        <a:bodyPr/>
        <a:lstStyle/>
        <a:p>
          <a:endParaRPr lang="en-US"/>
        </a:p>
      </dgm:t>
    </dgm:pt>
    <dgm:pt modelId="{A0292214-AD2E-7340-BD57-3884AD414E88}" type="asst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K-Means Cluster for Products</a:t>
          </a:r>
        </a:p>
      </dgm:t>
    </dgm:pt>
    <dgm:pt modelId="{04387347-04B1-7944-A6C1-9703153E02A0}" type="parTrans" cxnId="{68F4F647-470C-1D4E-BB25-2055D4C7AD1C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984ABAA-CA98-D94B-9A11-96E302E4E074}" type="sibTrans" cxnId="{68F4F647-470C-1D4E-BB25-2055D4C7AD1C}">
      <dgm:prSet/>
      <dgm:spPr/>
      <dgm:t>
        <a:bodyPr/>
        <a:lstStyle/>
        <a:p>
          <a:endParaRPr lang="en-US"/>
        </a:p>
      </dgm:t>
    </dgm:pt>
    <dgm:pt modelId="{725CF3B0-EBCC-F449-AD22-9E3C4BC47408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Visualize </a:t>
          </a:r>
        </a:p>
      </dgm:t>
    </dgm:pt>
    <dgm:pt modelId="{4A4E4A45-A8AF-C648-81C0-B3FF809503FA}" type="parTrans" cxnId="{D2C5CDA5-3C82-F94E-ACE6-62268BB297A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62D86A9-6B1E-794B-82BF-8BD65E1BC83D}" type="sibTrans" cxnId="{D2C5CDA5-3C82-F94E-ACE6-62268BB297A0}">
      <dgm:prSet/>
      <dgm:spPr/>
      <dgm:t>
        <a:bodyPr/>
        <a:lstStyle/>
        <a:p>
          <a:endParaRPr lang="en-US"/>
        </a:p>
      </dgm:t>
    </dgm:pt>
    <dgm:pt modelId="{5E2F9520-506C-6246-A6E2-65F49442CD79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Report</a:t>
          </a:r>
        </a:p>
      </dgm:t>
    </dgm:pt>
    <dgm:pt modelId="{EDD558C5-E248-F640-9717-BB6B50DC1AA0}" type="parTrans" cxnId="{D5589367-81C9-9847-8CD4-E66120CA5E19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66E21B6-7BEB-254A-A2B3-90F7D15DA2EF}" type="sibTrans" cxnId="{D5589367-81C9-9847-8CD4-E66120CA5E19}">
      <dgm:prSet/>
      <dgm:spPr/>
      <dgm:t>
        <a:bodyPr/>
        <a:lstStyle/>
        <a:p>
          <a:endParaRPr lang="en-US"/>
        </a:p>
      </dgm:t>
    </dgm:pt>
    <dgm:pt modelId="{56D32DD9-D4C5-0C40-A662-6EB4A1A3718A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Alert</a:t>
          </a:r>
        </a:p>
      </dgm:t>
    </dgm:pt>
    <dgm:pt modelId="{BBF6A6C9-8909-9541-BF9E-EF58436095EC}" type="parTrans" cxnId="{61186E62-11D8-5141-9B87-CBD8B020D7C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9B39AF-0FE9-BC48-BB20-534B71E16F98}" type="sibTrans" cxnId="{61186E62-11D8-5141-9B87-CBD8B020D7CD}">
      <dgm:prSet/>
      <dgm:spPr/>
      <dgm:t>
        <a:bodyPr/>
        <a:lstStyle/>
        <a:p>
          <a:endParaRPr lang="en-US"/>
        </a:p>
      </dgm:t>
    </dgm:pt>
    <dgm:pt modelId="{D0EEDCE6-42B2-8E4E-A838-E326A49055B8}" type="pres">
      <dgm:prSet presAssocID="{DC4B49D0-53DE-A14D-9924-545C69911D3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9B5888A-8673-7F40-840E-F8273B658FEB}" type="pres">
      <dgm:prSet presAssocID="{0DB414E0-9A15-E645-9691-1A6B6791FC13}" presName="hierRoot1" presStyleCnt="0">
        <dgm:presLayoutVars>
          <dgm:hierBranch val="init"/>
        </dgm:presLayoutVars>
      </dgm:prSet>
      <dgm:spPr/>
    </dgm:pt>
    <dgm:pt modelId="{4D44BEC0-23D9-224B-9E3C-E0B9F2EFD52B}" type="pres">
      <dgm:prSet presAssocID="{0DB414E0-9A15-E645-9691-1A6B6791FC13}" presName="rootComposite1" presStyleCnt="0"/>
      <dgm:spPr/>
    </dgm:pt>
    <dgm:pt modelId="{EE3EACAD-32F1-9F4B-91D2-2EA6803DF6EB}" type="pres">
      <dgm:prSet presAssocID="{0DB414E0-9A15-E645-9691-1A6B6791FC13}" presName="rootText1" presStyleLbl="node0" presStyleIdx="0" presStyleCnt="1" custLinFactNeighborX="153" custLinFactNeighborY="25135">
        <dgm:presLayoutVars>
          <dgm:chPref val="3"/>
        </dgm:presLayoutVars>
      </dgm:prSet>
      <dgm:spPr/>
    </dgm:pt>
    <dgm:pt modelId="{D97BBCC6-3D6D-F446-A8E3-547E0ECE78AF}" type="pres">
      <dgm:prSet presAssocID="{0DB414E0-9A15-E645-9691-1A6B6791FC13}" presName="rootConnector1" presStyleLbl="node1" presStyleIdx="0" presStyleCnt="0"/>
      <dgm:spPr/>
    </dgm:pt>
    <dgm:pt modelId="{2C38FA55-A634-7C4E-8F76-34181A99A011}" type="pres">
      <dgm:prSet presAssocID="{0DB414E0-9A15-E645-9691-1A6B6791FC13}" presName="hierChild2" presStyleCnt="0"/>
      <dgm:spPr/>
    </dgm:pt>
    <dgm:pt modelId="{A1A99639-A45A-394C-8FF8-4B8A8AC68513}" type="pres">
      <dgm:prSet presAssocID="{4A4E4A45-A8AF-C648-81C0-B3FF809503FA}" presName="Name37" presStyleLbl="parChTrans1D2" presStyleIdx="0" presStyleCnt="4"/>
      <dgm:spPr/>
    </dgm:pt>
    <dgm:pt modelId="{45593D4B-5F69-7244-91C4-80B04FE5752C}" type="pres">
      <dgm:prSet presAssocID="{725CF3B0-EBCC-F449-AD22-9E3C4BC47408}" presName="hierRoot2" presStyleCnt="0">
        <dgm:presLayoutVars>
          <dgm:hierBranch val="init"/>
        </dgm:presLayoutVars>
      </dgm:prSet>
      <dgm:spPr/>
    </dgm:pt>
    <dgm:pt modelId="{0B840AD2-3972-BC47-86F1-24528A27E07F}" type="pres">
      <dgm:prSet presAssocID="{725CF3B0-EBCC-F449-AD22-9E3C4BC47408}" presName="rootComposite" presStyleCnt="0"/>
      <dgm:spPr/>
    </dgm:pt>
    <dgm:pt modelId="{1B157259-C7B4-D547-B49C-1A7DAFD1DC7B}" type="pres">
      <dgm:prSet presAssocID="{725CF3B0-EBCC-F449-AD22-9E3C4BC47408}" presName="rootText" presStyleLbl="node2" presStyleIdx="0" presStyleCnt="3">
        <dgm:presLayoutVars>
          <dgm:chPref val="3"/>
        </dgm:presLayoutVars>
      </dgm:prSet>
      <dgm:spPr/>
    </dgm:pt>
    <dgm:pt modelId="{36EB9732-30A5-2D4C-BBCC-9E793C45972C}" type="pres">
      <dgm:prSet presAssocID="{725CF3B0-EBCC-F449-AD22-9E3C4BC47408}" presName="rootConnector" presStyleLbl="node2" presStyleIdx="0" presStyleCnt="3"/>
      <dgm:spPr/>
    </dgm:pt>
    <dgm:pt modelId="{DC4AFDA9-105C-C54D-97D9-25D8D5052AFF}" type="pres">
      <dgm:prSet presAssocID="{725CF3B0-EBCC-F449-AD22-9E3C4BC47408}" presName="hierChild4" presStyleCnt="0"/>
      <dgm:spPr/>
    </dgm:pt>
    <dgm:pt modelId="{20216A9A-9847-0944-8208-F41C65D6E1A4}" type="pres">
      <dgm:prSet presAssocID="{725CF3B0-EBCC-F449-AD22-9E3C4BC47408}" presName="hierChild5" presStyleCnt="0"/>
      <dgm:spPr/>
    </dgm:pt>
    <dgm:pt modelId="{ADB41D29-58B2-E143-9320-8CE23703FEEF}" type="pres">
      <dgm:prSet presAssocID="{EDD558C5-E248-F640-9717-BB6B50DC1AA0}" presName="Name37" presStyleLbl="parChTrans1D2" presStyleIdx="1" presStyleCnt="4"/>
      <dgm:spPr/>
    </dgm:pt>
    <dgm:pt modelId="{92B1E911-B6F5-744F-8360-292D7AAAFA7C}" type="pres">
      <dgm:prSet presAssocID="{5E2F9520-506C-6246-A6E2-65F49442CD79}" presName="hierRoot2" presStyleCnt="0">
        <dgm:presLayoutVars>
          <dgm:hierBranch val="init"/>
        </dgm:presLayoutVars>
      </dgm:prSet>
      <dgm:spPr/>
    </dgm:pt>
    <dgm:pt modelId="{0B116113-45C8-C94B-97CB-3C7BC2C0B9F4}" type="pres">
      <dgm:prSet presAssocID="{5E2F9520-506C-6246-A6E2-65F49442CD79}" presName="rootComposite" presStyleCnt="0"/>
      <dgm:spPr/>
    </dgm:pt>
    <dgm:pt modelId="{7C96C977-8745-6642-A287-579FE9E2A3A2}" type="pres">
      <dgm:prSet presAssocID="{5E2F9520-506C-6246-A6E2-65F49442CD79}" presName="rootText" presStyleLbl="node2" presStyleIdx="1" presStyleCnt="3">
        <dgm:presLayoutVars>
          <dgm:chPref val="3"/>
        </dgm:presLayoutVars>
      </dgm:prSet>
      <dgm:spPr/>
    </dgm:pt>
    <dgm:pt modelId="{9B9D0C69-1CF0-5D46-BD89-19BD701DC730}" type="pres">
      <dgm:prSet presAssocID="{5E2F9520-506C-6246-A6E2-65F49442CD79}" presName="rootConnector" presStyleLbl="node2" presStyleIdx="1" presStyleCnt="3"/>
      <dgm:spPr/>
    </dgm:pt>
    <dgm:pt modelId="{D10ED12E-1850-DE48-8846-E55DAD1E405D}" type="pres">
      <dgm:prSet presAssocID="{5E2F9520-506C-6246-A6E2-65F49442CD79}" presName="hierChild4" presStyleCnt="0"/>
      <dgm:spPr/>
    </dgm:pt>
    <dgm:pt modelId="{7526FC50-FFDB-434D-AD61-23BC011D622E}" type="pres">
      <dgm:prSet presAssocID="{5E2F9520-506C-6246-A6E2-65F49442CD79}" presName="hierChild5" presStyleCnt="0"/>
      <dgm:spPr/>
    </dgm:pt>
    <dgm:pt modelId="{E10FE932-7020-A448-BCC5-4D1D010B811B}" type="pres">
      <dgm:prSet presAssocID="{BBF6A6C9-8909-9541-BF9E-EF58436095EC}" presName="Name37" presStyleLbl="parChTrans1D2" presStyleIdx="2" presStyleCnt="4"/>
      <dgm:spPr/>
    </dgm:pt>
    <dgm:pt modelId="{92D952D9-D6DE-2442-866C-21E2C08FF3AD}" type="pres">
      <dgm:prSet presAssocID="{56D32DD9-D4C5-0C40-A662-6EB4A1A3718A}" presName="hierRoot2" presStyleCnt="0">
        <dgm:presLayoutVars>
          <dgm:hierBranch val="init"/>
        </dgm:presLayoutVars>
      </dgm:prSet>
      <dgm:spPr/>
    </dgm:pt>
    <dgm:pt modelId="{E10498BD-40D8-FF44-B8BA-F17E63A5AD4F}" type="pres">
      <dgm:prSet presAssocID="{56D32DD9-D4C5-0C40-A662-6EB4A1A3718A}" presName="rootComposite" presStyleCnt="0"/>
      <dgm:spPr/>
    </dgm:pt>
    <dgm:pt modelId="{9723F0B1-D67B-5741-BD01-5169D5954FAE}" type="pres">
      <dgm:prSet presAssocID="{56D32DD9-D4C5-0C40-A662-6EB4A1A3718A}" presName="rootText" presStyleLbl="node2" presStyleIdx="2" presStyleCnt="3">
        <dgm:presLayoutVars>
          <dgm:chPref val="3"/>
        </dgm:presLayoutVars>
      </dgm:prSet>
      <dgm:spPr/>
    </dgm:pt>
    <dgm:pt modelId="{94FDE87A-0851-B448-98AD-6C96FC3243B6}" type="pres">
      <dgm:prSet presAssocID="{56D32DD9-D4C5-0C40-A662-6EB4A1A3718A}" presName="rootConnector" presStyleLbl="node2" presStyleIdx="2" presStyleCnt="3"/>
      <dgm:spPr/>
    </dgm:pt>
    <dgm:pt modelId="{23E346B9-03E8-4E4C-913F-3455FC5B9018}" type="pres">
      <dgm:prSet presAssocID="{56D32DD9-D4C5-0C40-A662-6EB4A1A3718A}" presName="hierChild4" presStyleCnt="0"/>
      <dgm:spPr/>
    </dgm:pt>
    <dgm:pt modelId="{0E4A1A2C-402B-664C-BA1A-642B04264C5E}" type="pres">
      <dgm:prSet presAssocID="{56D32DD9-D4C5-0C40-A662-6EB4A1A3718A}" presName="hierChild5" presStyleCnt="0"/>
      <dgm:spPr/>
    </dgm:pt>
    <dgm:pt modelId="{B4B93FF8-A5BC-6444-BF9D-411CFF158446}" type="pres">
      <dgm:prSet presAssocID="{0DB414E0-9A15-E645-9691-1A6B6791FC13}" presName="hierChild3" presStyleCnt="0"/>
      <dgm:spPr/>
    </dgm:pt>
    <dgm:pt modelId="{5AA499A8-CC0B-C140-A50F-1E5C77D24DEF}" type="pres">
      <dgm:prSet presAssocID="{04387347-04B1-7944-A6C1-9703153E02A0}" presName="Name111" presStyleLbl="parChTrans1D2" presStyleIdx="3" presStyleCnt="4"/>
      <dgm:spPr/>
    </dgm:pt>
    <dgm:pt modelId="{56E6B355-CD76-734D-A5E9-107B6650AAEC}" type="pres">
      <dgm:prSet presAssocID="{A0292214-AD2E-7340-BD57-3884AD414E88}" presName="hierRoot3" presStyleCnt="0">
        <dgm:presLayoutVars>
          <dgm:hierBranch val="init"/>
        </dgm:presLayoutVars>
      </dgm:prSet>
      <dgm:spPr/>
    </dgm:pt>
    <dgm:pt modelId="{84996B93-727A-5541-B100-8A09E1AD89FB}" type="pres">
      <dgm:prSet presAssocID="{A0292214-AD2E-7340-BD57-3884AD414E88}" presName="rootComposite3" presStyleCnt="0"/>
      <dgm:spPr/>
    </dgm:pt>
    <dgm:pt modelId="{F76FE3C4-8335-3146-9F3B-704946669E5D}" type="pres">
      <dgm:prSet presAssocID="{A0292214-AD2E-7340-BD57-3884AD414E88}" presName="rootText3" presStyleLbl="asst1" presStyleIdx="0" presStyleCnt="1">
        <dgm:presLayoutVars>
          <dgm:chPref val="3"/>
        </dgm:presLayoutVars>
      </dgm:prSet>
      <dgm:spPr/>
    </dgm:pt>
    <dgm:pt modelId="{77E5C1EF-CCD0-CE44-98F9-D39091D58CE0}" type="pres">
      <dgm:prSet presAssocID="{A0292214-AD2E-7340-BD57-3884AD414E88}" presName="rootConnector3" presStyleLbl="asst1" presStyleIdx="0" presStyleCnt="1"/>
      <dgm:spPr/>
    </dgm:pt>
    <dgm:pt modelId="{F0BA10AB-A732-5E44-91E7-DE73EB5B96AE}" type="pres">
      <dgm:prSet presAssocID="{A0292214-AD2E-7340-BD57-3884AD414E88}" presName="hierChild6" presStyleCnt="0"/>
      <dgm:spPr/>
    </dgm:pt>
    <dgm:pt modelId="{7AA63A0A-6030-274D-A1A3-1656CC6DACC5}" type="pres">
      <dgm:prSet presAssocID="{A0292214-AD2E-7340-BD57-3884AD414E88}" presName="hierChild7" presStyleCnt="0"/>
      <dgm:spPr/>
    </dgm:pt>
  </dgm:ptLst>
  <dgm:cxnLst>
    <dgm:cxn modelId="{3AB4830C-950F-F548-8FBC-473F2026888C}" type="presOf" srcId="{0DB414E0-9A15-E645-9691-1A6B6791FC13}" destId="{D97BBCC6-3D6D-F446-A8E3-547E0ECE78AF}" srcOrd="1" destOrd="0" presId="urn:microsoft.com/office/officeart/2005/8/layout/orgChart1"/>
    <dgm:cxn modelId="{EDC29A37-BA93-2943-8396-A17FEC6982E7}" type="presOf" srcId="{EDD558C5-E248-F640-9717-BB6B50DC1AA0}" destId="{ADB41D29-58B2-E143-9320-8CE23703FEEF}" srcOrd="0" destOrd="0" presId="urn:microsoft.com/office/officeart/2005/8/layout/orgChart1"/>
    <dgm:cxn modelId="{68F4F647-470C-1D4E-BB25-2055D4C7AD1C}" srcId="{0DB414E0-9A15-E645-9691-1A6B6791FC13}" destId="{A0292214-AD2E-7340-BD57-3884AD414E88}" srcOrd="0" destOrd="0" parTransId="{04387347-04B1-7944-A6C1-9703153E02A0}" sibTransId="{7984ABAA-CA98-D94B-9A11-96E302E4E074}"/>
    <dgm:cxn modelId="{61186E62-11D8-5141-9B87-CBD8B020D7CD}" srcId="{0DB414E0-9A15-E645-9691-1A6B6791FC13}" destId="{56D32DD9-D4C5-0C40-A662-6EB4A1A3718A}" srcOrd="3" destOrd="0" parTransId="{BBF6A6C9-8909-9541-BF9E-EF58436095EC}" sibTransId="{069B39AF-0FE9-BC48-BB20-534B71E16F98}"/>
    <dgm:cxn modelId="{D5589367-81C9-9847-8CD4-E66120CA5E19}" srcId="{0DB414E0-9A15-E645-9691-1A6B6791FC13}" destId="{5E2F9520-506C-6246-A6E2-65F49442CD79}" srcOrd="2" destOrd="0" parTransId="{EDD558C5-E248-F640-9717-BB6B50DC1AA0}" sibTransId="{766E21B6-7BEB-254A-A2B3-90F7D15DA2EF}"/>
    <dgm:cxn modelId="{6BDAC16B-D8AD-9C45-BFC8-2CA85D4A7AE6}" type="presOf" srcId="{4A4E4A45-A8AF-C648-81C0-B3FF809503FA}" destId="{A1A99639-A45A-394C-8FF8-4B8A8AC68513}" srcOrd="0" destOrd="0" presId="urn:microsoft.com/office/officeart/2005/8/layout/orgChart1"/>
    <dgm:cxn modelId="{8679CB88-ED24-B746-AD4B-517252FB0DF4}" type="presOf" srcId="{56D32DD9-D4C5-0C40-A662-6EB4A1A3718A}" destId="{9723F0B1-D67B-5741-BD01-5169D5954FAE}" srcOrd="0" destOrd="0" presId="urn:microsoft.com/office/officeart/2005/8/layout/orgChart1"/>
    <dgm:cxn modelId="{5E58969B-212D-6745-B7C8-48B5F6CD6049}" type="presOf" srcId="{A0292214-AD2E-7340-BD57-3884AD414E88}" destId="{77E5C1EF-CCD0-CE44-98F9-D39091D58CE0}" srcOrd="1" destOrd="0" presId="urn:microsoft.com/office/officeart/2005/8/layout/orgChart1"/>
    <dgm:cxn modelId="{D2C5CDA5-3C82-F94E-ACE6-62268BB297A0}" srcId="{0DB414E0-9A15-E645-9691-1A6B6791FC13}" destId="{725CF3B0-EBCC-F449-AD22-9E3C4BC47408}" srcOrd="1" destOrd="0" parTransId="{4A4E4A45-A8AF-C648-81C0-B3FF809503FA}" sibTransId="{A62D86A9-6B1E-794B-82BF-8BD65E1BC83D}"/>
    <dgm:cxn modelId="{0DF22DAE-06D8-F74E-B115-A25FB5A1E783}" srcId="{DC4B49D0-53DE-A14D-9924-545C69911D39}" destId="{0DB414E0-9A15-E645-9691-1A6B6791FC13}" srcOrd="0" destOrd="0" parTransId="{4C9427A0-710A-584D-B840-FD9154060DE2}" sibTransId="{7F28F20C-CF2A-864F-A4DD-C4A5735BF3BD}"/>
    <dgm:cxn modelId="{66341EB1-8AE5-BA41-B3D4-236221E526C1}" type="presOf" srcId="{56D32DD9-D4C5-0C40-A662-6EB4A1A3718A}" destId="{94FDE87A-0851-B448-98AD-6C96FC3243B6}" srcOrd="1" destOrd="0" presId="urn:microsoft.com/office/officeart/2005/8/layout/orgChart1"/>
    <dgm:cxn modelId="{C9C4AEB2-2C01-C345-A2EC-822093247469}" type="presOf" srcId="{725CF3B0-EBCC-F449-AD22-9E3C4BC47408}" destId="{1B157259-C7B4-D547-B49C-1A7DAFD1DC7B}" srcOrd="0" destOrd="0" presId="urn:microsoft.com/office/officeart/2005/8/layout/orgChart1"/>
    <dgm:cxn modelId="{31C7EBB6-5C05-424A-B4BC-1F29CD96F10C}" type="presOf" srcId="{04387347-04B1-7944-A6C1-9703153E02A0}" destId="{5AA499A8-CC0B-C140-A50F-1E5C77D24DEF}" srcOrd="0" destOrd="0" presId="urn:microsoft.com/office/officeart/2005/8/layout/orgChart1"/>
    <dgm:cxn modelId="{82FCF6BB-57A5-954B-9FCF-3B41A05567EE}" type="presOf" srcId="{5E2F9520-506C-6246-A6E2-65F49442CD79}" destId="{7C96C977-8745-6642-A287-579FE9E2A3A2}" srcOrd="0" destOrd="0" presId="urn:microsoft.com/office/officeart/2005/8/layout/orgChart1"/>
    <dgm:cxn modelId="{B760F9C9-1F76-3048-8C18-83BCD610411E}" type="presOf" srcId="{A0292214-AD2E-7340-BD57-3884AD414E88}" destId="{F76FE3C4-8335-3146-9F3B-704946669E5D}" srcOrd="0" destOrd="0" presId="urn:microsoft.com/office/officeart/2005/8/layout/orgChart1"/>
    <dgm:cxn modelId="{478DC3CD-E44B-B44D-AFA0-F89E2BBAD411}" type="presOf" srcId="{DC4B49D0-53DE-A14D-9924-545C69911D39}" destId="{D0EEDCE6-42B2-8E4E-A838-E326A49055B8}" srcOrd="0" destOrd="0" presId="urn:microsoft.com/office/officeart/2005/8/layout/orgChart1"/>
    <dgm:cxn modelId="{C99239CE-6999-2848-8D60-9EBE5D824489}" type="presOf" srcId="{0DB414E0-9A15-E645-9691-1A6B6791FC13}" destId="{EE3EACAD-32F1-9F4B-91D2-2EA6803DF6EB}" srcOrd="0" destOrd="0" presId="urn:microsoft.com/office/officeart/2005/8/layout/orgChart1"/>
    <dgm:cxn modelId="{7E8C92E0-7026-0440-B32E-78B174B455E8}" type="presOf" srcId="{725CF3B0-EBCC-F449-AD22-9E3C4BC47408}" destId="{36EB9732-30A5-2D4C-BBCC-9E793C45972C}" srcOrd="1" destOrd="0" presId="urn:microsoft.com/office/officeart/2005/8/layout/orgChart1"/>
    <dgm:cxn modelId="{3906F7E9-5354-474A-AF9B-CDD6FC521075}" type="presOf" srcId="{5E2F9520-506C-6246-A6E2-65F49442CD79}" destId="{9B9D0C69-1CF0-5D46-BD89-19BD701DC730}" srcOrd="1" destOrd="0" presId="urn:microsoft.com/office/officeart/2005/8/layout/orgChart1"/>
    <dgm:cxn modelId="{6EF8B8F6-C0D6-9D42-881B-217A8D6450D6}" type="presOf" srcId="{BBF6A6C9-8909-9541-BF9E-EF58436095EC}" destId="{E10FE932-7020-A448-BCC5-4D1D010B811B}" srcOrd="0" destOrd="0" presId="urn:microsoft.com/office/officeart/2005/8/layout/orgChart1"/>
    <dgm:cxn modelId="{06DCDD90-4725-D447-9A03-F6AF9256CA19}" type="presParOf" srcId="{D0EEDCE6-42B2-8E4E-A838-E326A49055B8}" destId="{F9B5888A-8673-7F40-840E-F8273B658FEB}" srcOrd="0" destOrd="0" presId="urn:microsoft.com/office/officeart/2005/8/layout/orgChart1"/>
    <dgm:cxn modelId="{70FDD101-DFEB-DC4F-9A6A-90323C0835E6}" type="presParOf" srcId="{F9B5888A-8673-7F40-840E-F8273B658FEB}" destId="{4D44BEC0-23D9-224B-9E3C-E0B9F2EFD52B}" srcOrd="0" destOrd="0" presId="urn:microsoft.com/office/officeart/2005/8/layout/orgChart1"/>
    <dgm:cxn modelId="{5A586671-3842-C74E-8A04-8B3E35BC4B91}" type="presParOf" srcId="{4D44BEC0-23D9-224B-9E3C-E0B9F2EFD52B}" destId="{EE3EACAD-32F1-9F4B-91D2-2EA6803DF6EB}" srcOrd="0" destOrd="0" presId="urn:microsoft.com/office/officeart/2005/8/layout/orgChart1"/>
    <dgm:cxn modelId="{A39B0D8A-E435-0545-B36E-811F027299AD}" type="presParOf" srcId="{4D44BEC0-23D9-224B-9E3C-E0B9F2EFD52B}" destId="{D97BBCC6-3D6D-F446-A8E3-547E0ECE78AF}" srcOrd="1" destOrd="0" presId="urn:microsoft.com/office/officeart/2005/8/layout/orgChart1"/>
    <dgm:cxn modelId="{AE29C406-6E5A-D149-B2B5-76D05A6A2FA3}" type="presParOf" srcId="{F9B5888A-8673-7F40-840E-F8273B658FEB}" destId="{2C38FA55-A634-7C4E-8F76-34181A99A011}" srcOrd="1" destOrd="0" presId="urn:microsoft.com/office/officeart/2005/8/layout/orgChart1"/>
    <dgm:cxn modelId="{46C877E5-209E-7441-9A3A-5A8629B955BA}" type="presParOf" srcId="{2C38FA55-A634-7C4E-8F76-34181A99A011}" destId="{A1A99639-A45A-394C-8FF8-4B8A8AC68513}" srcOrd="0" destOrd="0" presId="urn:microsoft.com/office/officeart/2005/8/layout/orgChart1"/>
    <dgm:cxn modelId="{B14E801C-C621-274D-A315-11B403A61CEC}" type="presParOf" srcId="{2C38FA55-A634-7C4E-8F76-34181A99A011}" destId="{45593D4B-5F69-7244-91C4-80B04FE5752C}" srcOrd="1" destOrd="0" presId="urn:microsoft.com/office/officeart/2005/8/layout/orgChart1"/>
    <dgm:cxn modelId="{ADFFACCE-336F-3547-AF38-F5A21B7235C6}" type="presParOf" srcId="{45593D4B-5F69-7244-91C4-80B04FE5752C}" destId="{0B840AD2-3972-BC47-86F1-24528A27E07F}" srcOrd="0" destOrd="0" presId="urn:microsoft.com/office/officeart/2005/8/layout/orgChart1"/>
    <dgm:cxn modelId="{37308653-7F0F-A84E-87D4-D8989667E252}" type="presParOf" srcId="{0B840AD2-3972-BC47-86F1-24528A27E07F}" destId="{1B157259-C7B4-D547-B49C-1A7DAFD1DC7B}" srcOrd="0" destOrd="0" presId="urn:microsoft.com/office/officeart/2005/8/layout/orgChart1"/>
    <dgm:cxn modelId="{2FD119DA-5099-5041-828F-5F69FF1FB9DE}" type="presParOf" srcId="{0B840AD2-3972-BC47-86F1-24528A27E07F}" destId="{36EB9732-30A5-2D4C-BBCC-9E793C45972C}" srcOrd="1" destOrd="0" presId="urn:microsoft.com/office/officeart/2005/8/layout/orgChart1"/>
    <dgm:cxn modelId="{060F4D7D-EACF-6540-BFE8-101622C593B0}" type="presParOf" srcId="{45593D4B-5F69-7244-91C4-80B04FE5752C}" destId="{DC4AFDA9-105C-C54D-97D9-25D8D5052AFF}" srcOrd="1" destOrd="0" presId="urn:microsoft.com/office/officeart/2005/8/layout/orgChart1"/>
    <dgm:cxn modelId="{2532B7A0-6A3D-B246-9C1A-A1C2E7EB3702}" type="presParOf" srcId="{45593D4B-5F69-7244-91C4-80B04FE5752C}" destId="{20216A9A-9847-0944-8208-F41C65D6E1A4}" srcOrd="2" destOrd="0" presId="urn:microsoft.com/office/officeart/2005/8/layout/orgChart1"/>
    <dgm:cxn modelId="{BC826605-5FFC-B148-A976-17C7B9BB5327}" type="presParOf" srcId="{2C38FA55-A634-7C4E-8F76-34181A99A011}" destId="{ADB41D29-58B2-E143-9320-8CE23703FEEF}" srcOrd="2" destOrd="0" presId="urn:microsoft.com/office/officeart/2005/8/layout/orgChart1"/>
    <dgm:cxn modelId="{07A87A7F-A9E3-144E-8F79-B6E1452FF397}" type="presParOf" srcId="{2C38FA55-A634-7C4E-8F76-34181A99A011}" destId="{92B1E911-B6F5-744F-8360-292D7AAAFA7C}" srcOrd="3" destOrd="0" presId="urn:microsoft.com/office/officeart/2005/8/layout/orgChart1"/>
    <dgm:cxn modelId="{31579509-D231-4A49-A48D-28D1347C268D}" type="presParOf" srcId="{92B1E911-B6F5-744F-8360-292D7AAAFA7C}" destId="{0B116113-45C8-C94B-97CB-3C7BC2C0B9F4}" srcOrd="0" destOrd="0" presId="urn:microsoft.com/office/officeart/2005/8/layout/orgChart1"/>
    <dgm:cxn modelId="{24E03563-500A-3048-A781-E83A045863D5}" type="presParOf" srcId="{0B116113-45C8-C94B-97CB-3C7BC2C0B9F4}" destId="{7C96C977-8745-6642-A287-579FE9E2A3A2}" srcOrd="0" destOrd="0" presId="urn:microsoft.com/office/officeart/2005/8/layout/orgChart1"/>
    <dgm:cxn modelId="{AE8D4290-9075-FC45-B630-296CBF845E0A}" type="presParOf" srcId="{0B116113-45C8-C94B-97CB-3C7BC2C0B9F4}" destId="{9B9D0C69-1CF0-5D46-BD89-19BD701DC730}" srcOrd="1" destOrd="0" presId="urn:microsoft.com/office/officeart/2005/8/layout/orgChart1"/>
    <dgm:cxn modelId="{5A4DAA05-A43E-3145-AC3C-C89760BD5B82}" type="presParOf" srcId="{92B1E911-B6F5-744F-8360-292D7AAAFA7C}" destId="{D10ED12E-1850-DE48-8846-E55DAD1E405D}" srcOrd="1" destOrd="0" presId="urn:microsoft.com/office/officeart/2005/8/layout/orgChart1"/>
    <dgm:cxn modelId="{FEF114A6-2604-554F-B3DD-F0E8F7C7C85F}" type="presParOf" srcId="{92B1E911-B6F5-744F-8360-292D7AAAFA7C}" destId="{7526FC50-FFDB-434D-AD61-23BC011D622E}" srcOrd="2" destOrd="0" presId="urn:microsoft.com/office/officeart/2005/8/layout/orgChart1"/>
    <dgm:cxn modelId="{2496B3F2-3CE0-F443-9791-A924AE41733D}" type="presParOf" srcId="{2C38FA55-A634-7C4E-8F76-34181A99A011}" destId="{E10FE932-7020-A448-BCC5-4D1D010B811B}" srcOrd="4" destOrd="0" presId="urn:microsoft.com/office/officeart/2005/8/layout/orgChart1"/>
    <dgm:cxn modelId="{1CC8CF46-6C44-324E-9E52-4FB391CCA6EF}" type="presParOf" srcId="{2C38FA55-A634-7C4E-8F76-34181A99A011}" destId="{92D952D9-D6DE-2442-866C-21E2C08FF3AD}" srcOrd="5" destOrd="0" presId="urn:microsoft.com/office/officeart/2005/8/layout/orgChart1"/>
    <dgm:cxn modelId="{84B1899A-0997-8D41-AC2E-1F39C0925FEA}" type="presParOf" srcId="{92D952D9-D6DE-2442-866C-21E2C08FF3AD}" destId="{E10498BD-40D8-FF44-B8BA-F17E63A5AD4F}" srcOrd="0" destOrd="0" presId="urn:microsoft.com/office/officeart/2005/8/layout/orgChart1"/>
    <dgm:cxn modelId="{FA117E24-C289-EE4C-BC01-66DDB30768D6}" type="presParOf" srcId="{E10498BD-40D8-FF44-B8BA-F17E63A5AD4F}" destId="{9723F0B1-D67B-5741-BD01-5169D5954FAE}" srcOrd="0" destOrd="0" presId="urn:microsoft.com/office/officeart/2005/8/layout/orgChart1"/>
    <dgm:cxn modelId="{E1D7AC01-8784-1340-91FD-4B5EC99204FE}" type="presParOf" srcId="{E10498BD-40D8-FF44-B8BA-F17E63A5AD4F}" destId="{94FDE87A-0851-B448-98AD-6C96FC3243B6}" srcOrd="1" destOrd="0" presId="urn:microsoft.com/office/officeart/2005/8/layout/orgChart1"/>
    <dgm:cxn modelId="{268DFED9-A110-924A-AA78-6454EA5B31DF}" type="presParOf" srcId="{92D952D9-D6DE-2442-866C-21E2C08FF3AD}" destId="{23E346B9-03E8-4E4C-913F-3455FC5B9018}" srcOrd="1" destOrd="0" presId="urn:microsoft.com/office/officeart/2005/8/layout/orgChart1"/>
    <dgm:cxn modelId="{5546646C-A341-1342-8CC0-24AC167AF4BD}" type="presParOf" srcId="{92D952D9-D6DE-2442-866C-21E2C08FF3AD}" destId="{0E4A1A2C-402B-664C-BA1A-642B04264C5E}" srcOrd="2" destOrd="0" presId="urn:microsoft.com/office/officeart/2005/8/layout/orgChart1"/>
    <dgm:cxn modelId="{978A386A-0083-BF40-A402-622DB6E9F1EE}" type="presParOf" srcId="{F9B5888A-8673-7F40-840E-F8273B658FEB}" destId="{B4B93FF8-A5BC-6444-BF9D-411CFF158446}" srcOrd="2" destOrd="0" presId="urn:microsoft.com/office/officeart/2005/8/layout/orgChart1"/>
    <dgm:cxn modelId="{F1857A39-7B43-F94E-A671-4193E94DE007}" type="presParOf" srcId="{B4B93FF8-A5BC-6444-BF9D-411CFF158446}" destId="{5AA499A8-CC0B-C140-A50F-1E5C77D24DEF}" srcOrd="0" destOrd="0" presId="urn:microsoft.com/office/officeart/2005/8/layout/orgChart1"/>
    <dgm:cxn modelId="{F47D5C8D-C5A9-F949-8A06-BFA59C753CB8}" type="presParOf" srcId="{B4B93FF8-A5BC-6444-BF9D-411CFF158446}" destId="{56E6B355-CD76-734D-A5E9-107B6650AAEC}" srcOrd="1" destOrd="0" presId="urn:microsoft.com/office/officeart/2005/8/layout/orgChart1"/>
    <dgm:cxn modelId="{19DE97D9-199B-F94A-96C8-66A84B883695}" type="presParOf" srcId="{56E6B355-CD76-734D-A5E9-107B6650AAEC}" destId="{84996B93-727A-5541-B100-8A09E1AD89FB}" srcOrd="0" destOrd="0" presId="urn:microsoft.com/office/officeart/2005/8/layout/orgChart1"/>
    <dgm:cxn modelId="{59F5C23E-FA1F-4F40-AB86-7806578AA938}" type="presParOf" srcId="{84996B93-727A-5541-B100-8A09E1AD89FB}" destId="{F76FE3C4-8335-3146-9F3B-704946669E5D}" srcOrd="0" destOrd="0" presId="urn:microsoft.com/office/officeart/2005/8/layout/orgChart1"/>
    <dgm:cxn modelId="{9A2BF483-9172-B148-B311-7244AC502C19}" type="presParOf" srcId="{84996B93-727A-5541-B100-8A09E1AD89FB}" destId="{77E5C1EF-CCD0-CE44-98F9-D39091D58CE0}" srcOrd="1" destOrd="0" presId="urn:microsoft.com/office/officeart/2005/8/layout/orgChart1"/>
    <dgm:cxn modelId="{F47E9499-7BD5-7243-8D07-1A0EDD47C526}" type="presParOf" srcId="{56E6B355-CD76-734D-A5E9-107B6650AAEC}" destId="{F0BA10AB-A732-5E44-91E7-DE73EB5B96AE}" srcOrd="1" destOrd="0" presId="urn:microsoft.com/office/officeart/2005/8/layout/orgChart1"/>
    <dgm:cxn modelId="{A1EC5DF1-44B7-D240-A9A4-C9881D1EBE5D}" type="presParOf" srcId="{56E6B355-CD76-734D-A5E9-107B6650AAEC}" destId="{7AA63A0A-6030-274D-A1A3-1656CC6DACC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499A8-CC0B-C140-A50F-1E5C77D24DEF}">
      <dsp:nvSpPr>
        <dsp:cNvPr id="0" name=""/>
        <dsp:cNvSpPr/>
      </dsp:nvSpPr>
      <dsp:spPr>
        <a:xfrm>
          <a:off x="3206846" y="1417380"/>
          <a:ext cx="212820" cy="667897"/>
        </a:xfrm>
        <a:custGeom>
          <a:avLst/>
          <a:gdLst/>
          <a:ahLst/>
          <a:cxnLst/>
          <a:rect l="0" t="0" r="0" b="0"/>
          <a:pathLst>
            <a:path>
              <a:moveTo>
                <a:pt x="212820" y="0"/>
              </a:moveTo>
              <a:lnTo>
                <a:pt x="212820" y="667897"/>
              </a:lnTo>
              <a:lnTo>
                <a:pt x="0" y="66789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FE932-7020-A448-BCC5-4D1D010B811B}">
      <dsp:nvSpPr>
        <dsp:cNvPr id="0" name=""/>
        <dsp:cNvSpPr/>
      </dsp:nvSpPr>
      <dsp:spPr>
        <a:xfrm>
          <a:off x="3419666" y="1417380"/>
          <a:ext cx="2414220" cy="1586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098"/>
              </a:lnTo>
              <a:lnTo>
                <a:pt x="2414220" y="1377098"/>
              </a:lnTo>
              <a:lnTo>
                <a:pt x="2414220" y="158686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B41D29-58B2-E143-9320-8CE23703FEEF}">
      <dsp:nvSpPr>
        <dsp:cNvPr id="0" name=""/>
        <dsp:cNvSpPr/>
      </dsp:nvSpPr>
      <dsp:spPr>
        <a:xfrm>
          <a:off x="3370890" y="1417380"/>
          <a:ext cx="91440" cy="1586862"/>
        </a:xfrm>
        <a:custGeom>
          <a:avLst/>
          <a:gdLst/>
          <a:ahLst/>
          <a:cxnLst/>
          <a:rect l="0" t="0" r="0" b="0"/>
          <a:pathLst>
            <a:path>
              <a:moveTo>
                <a:pt x="48776" y="0"/>
              </a:moveTo>
              <a:lnTo>
                <a:pt x="48776" y="1377098"/>
              </a:lnTo>
              <a:lnTo>
                <a:pt x="45720" y="1377098"/>
              </a:lnTo>
              <a:lnTo>
                <a:pt x="45720" y="158686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99639-A45A-394C-8FF8-4B8A8AC68513}">
      <dsp:nvSpPr>
        <dsp:cNvPr id="0" name=""/>
        <dsp:cNvSpPr/>
      </dsp:nvSpPr>
      <dsp:spPr>
        <a:xfrm>
          <a:off x="999333" y="1417380"/>
          <a:ext cx="2420333" cy="1586862"/>
        </a:xfrm>
        <a:custGeom>
          <a:avLst/>
          <a:gdLst/>
          <a:ahLst/>
          <a:cxnLst/>
          <a:rect l="0" t="0" r="0" b="0"/>
          <a:pathLst>
            <a:path>
              <a:moveTo>
                <a:pt x="2420333" y="0"/>
              </a:moveTo>
              <a:lnTo>
                <a:pt x="2420333" y="1377098"/>
              </a:lnTo>
              <a:lnTo>
                <a:pt x="0" y="1377098"/>
              </a:lnTo>
              <a:lnTo>
                <a:pt x="0" y="158686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EACAD-32F1-9F4B-91D2-2EA6803DF6EB}">
      <dsp:nvSpPr>
        <dsp:cNvPr id="0" name=""/>
        <dsp:cNvSpPr/>
      </dsp:nvSpPr>
      <dsp:spPr>
        <a:xfrm>
          <a:off x="2420791" y="418506"/>
          <a:ext cx="1997749" cy="998874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</a:t>
          </a:r>
        </a:p>
      </dsp:txBody>
      <dsp:txXfrm>
        <a:off x="2420791" y="418506"/>
        <a:ext cx="1997749" cy="998874"/>
      </dsp:txXfrm>
    </dsp:sp>
    <dsp:sp modelId="{1B157259-C7B4-D547-B49C-1A7DAFD1DC7B}">
      <dsp:nvSpPr>
        <dsp:cNvPr id="0" name=""/>
        <dsp:cNvSpPr/>
      </dsp:nvSpPr>
      <dsp:spPr>
        <a:xfrm>
          <a:off x="458" y="3004243"/>
          <a:ext cx="1997749" cy="99887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Visualize </a:t>
          </a:r>
        </a:p>
      </dsp:txBody>
      <dsp:txXfrm>
        <a:off x="458" y="3004243"/>
        <a:ext cx="1997749" cy="998874"/>
      </dsp:txXfrm>
    </dsp:sp>
    <dsp:sp modelId="{7C96C977-8745-6642-A287-579FE9E2A3A2}">
      <dsp:nvSpPr>
        <dsp:cNvPr id="0" name=""/>
        <dsp:cNvSpPr/>
      </dsp:nvSpPr>
      <dsp:spPr>
        <a:xfrm>
          <a:off x="2417735" y="3004243"/>
          <a:ext cx="1997749" cy="99887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Report</a:t>
          </a:r>
        </a:p>
      </dsp:txBody>
      <dsp:txXfrm>
        <a:off x="2417735" y="3004243"/>
        <a:ext cx="1997749" cy="998874"/>
      </dsp:txXfrm>
    </dsp:sp>
    <dsp:sp modelId="{9723F0B1-D67B-5741-BD01-5169D5954FAE}">
      <dsp:nvSpPr>
        <dsp:cNvPr id="0" name=""/>
        <dsp:cNvSpPr/>
      </dsp:nvSpPr>
      <dsp:spPr>
        <a:xfrm>
          <a:off x="4835011" y="3004243"/>
          <a:ext cx="1997749" cy="99887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Alert</a:t>
          </a:r>
        </a:p>
      </dsp:txBody>
      <dsp:txXfrm>
        <a:off x="4835011" y="3004243"/>
        <a:ext cx="1997749" cy="998874"/>
      </dsp:txXfrm>
    </dsp:sp>
    <dsp:sp modelId="{F76FE3C4-8335-3146-9F3B-704946669E5D}">
      <dsp:nvSpPr>
        <dsp:cNvPr id="0" name=""/>
        <dsp:cNvSpPr/>
      </dsp:nvSpPr>
      <dsp:spPr>
        <a:xfrm>
          <a:off x="1209097" y="1585841"/>
          <a:ext cx="1997749" cy="998874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K-Means Cluster for Products</a:t>
          </a:r>
        </a:p>
      </dsp:txBody>
      <dsp:txXfrm>
        <a:off x="1209097" y="1585841"/>
        <a:ext cx="1997749" cy="998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0.39537</cdr:x>
      <cdr:y>0.89428</cdr:y>
    </cdr:from>
    <cdr:to>
      <cdr:x>0.71766</cdr:x>
      <cdr:y>0.89428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4CEA9CC4-B1D1-48E8-B5AA-C0168B0BB508}"/>
            </a:ext>
          </a:extLst>
        </cdr:cNvPr>
        <cdr:cNvCxnSpPr/>
      </cdr:nvCxnSpPr>
      <cdr:spPr>
        <a:xfrm xmlns:a="http://schemas.openxmlformats.org/drawingml/2006/main">
          <a:off x="1477433" y="3296489"/>
          <a:ext cx="1204384" cy="0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DBE24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AB2E3-B6CF-47D1-A5B9-21FACAE81F21}" type="datetimeFigureOut">
              <a:rPr lang="en-US" smtClean="0"/>
              <a:t>8/5/19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1BCCD-EC46-473D-BC3B-A13CB0EE3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explored several types of interactions, used a combined approach of first, last, linear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recommendations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05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explored several types of interactions, used a combined approach of first, last, linear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recommendations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18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explored several types of interactions, used a combined approach of first, last, linear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recommendations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80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explored several types of interactions, used a combined approach of first, last, linear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recommendations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47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explored several types of interactions, used a combined approach of first, last, linear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recommendations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10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explored several types of interactions, used a combined approach of first, last, linear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recommendations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explored several types of interactions, used a combined approach of first, last, linear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recommendations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98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explored several types of interactions, used a combined approach of first, last, linear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recommendations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7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explored several types of interactions, used a combined approach of first, last, linear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recommendations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53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explored several types of interactions, used a combined approach of first, last, linear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recommendations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0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explored several types of interactions, used a combined approach of first, last, linear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recommendations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79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explored several types of interactions, used a combined approach of first, last, linear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recommendations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29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explored several types of interactions, used a combined approach of first, last, linear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recommendations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12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explored several types of interactions, used a combined approach of first, last, linear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recommendations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4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B533-72CC-4BA0-A9F2-A2A175E43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36340-4709-472E-94E5-63DD886D7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D7EE-B4EE-4785-A42C-2BABDBC1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7DD7A-5489-43E8-B50D-023523D3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0074-DEB5-4B9C-AB91-13A377F4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2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4BE9-D2A8-4903-9060-6635EA1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61BD7-C05C-40C3-B497-95DB088F1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D98B3-B17F-4449-8CB1-ECB0E840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0901E-CDD0-44DA-A35A-9DF82903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466C9-B196-4D83-A2D1-E002E114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9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345BB-3661-4A6C-AB80-464E1FAD1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3FBDD-013B-42D9-BEB7-E44978996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7BAC-193A-4DFA-A356-76C73B9D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2AC20-4145-4ACF-A9D4-F821246B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17AA8-8B9B-4496-AAD5-408235B7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0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0ED3-9ACC-4E7E-B5F3-24A869D1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B7347-B4CB-44CC-9EC6-4FF42AEC1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B5776-6D4E-4317-87ED-10827995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61EFD-D1AE-4EB9-82E7-2CDC65D6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EE996-341F-4C44-BBB7-1FDFD4AC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67A4-659A-4F28-8312-B408D9B5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61A77-85E4-4199-97A0-4B99C5EE3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2F52B-8746-49A4-86C6-7F2B7DCA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EEF1A-379B-4D25-9703-13E25FCC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A0053-C007-4185-852F-0C0B103D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1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D014-1DC5-44AA-BF0E-8403AEAD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8F330-A4F4-4680-8EB4-B1861192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F54CD-83FD-4FE4-AF56-8CF4E40FC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55CC2-2DB4-406B-94F1-BDB8904B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6E7AF-1C1D-4AAC-93B7-350F4045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948DF-ADF3-4074-8646-FB70F759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6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397B-43BB-4323-A83F-9A42050E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EEBC9-7076-439A-90CE-63C1094F9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D133B-FDBD-455F-B9F3-BB5495CEE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7FA6C-7572-42DB-B21F-478A3B37F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33305-38B1-4039-9E23-6DE066E15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87BC9-B508-4A34-9E0C-7E34156B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8/5/19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75F23-1125-4FB5-A615-E3A1AFF7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238CE-2F62-44A1-927C-BB4C9BC9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2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52DE-FEC8-4E51-9D71-C59CD4BF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03B32-AD60-4D54-9BE0-8F9696EE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8/5/19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03DDB-AC0D-4790-ACF8-52D4FFCD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3E19B-B920-4633-9291-3D9293E5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1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94FB2-C1E4-4997-B383-0B9E7D21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8/5/19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683DD-5BA7-45C4-A7B9-805E1018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AA95F-E771-4A26-81D2-D6FC4F44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0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2D2F-9F57-4D7D-AC55-B06050BF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CCC3-037E-4EFC-BFB5-86E5E5BD4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BE5F5-4AB7-4DCB-8E34-F409646D8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E92FE-5BFA-4177-974C-C8388068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E9797-2E8F-4A2D-BB26-4C4BC7AC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A25DE-6B74-4BC6-8BFE-459B2213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4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A57C-E210-420A-B905-8A9D9406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9EE-F7B2-480D-87AB-C8894809F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71B32-BA94-4116-9D47-4FC8604B8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DF8B3-A017-402E-9105-A225DB16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8F807-EEBA-401A-83C3-310D38C8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8251C-844A-4505-9D9F-96B9B43F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8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E38F5-9F42-4130-99A5-F28B8849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F8AFE-381B-43E2-B5D2-9E307C5C6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609C8-C9E8-4144-AE57-8CAF3A7A0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136D-D7FD-4997-BC00-7A43DC1D7D07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3EED3-4B74-4DB1-BCD1-084CD3440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0178E-2714-4021-9538-7766A4BA2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2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1329392"/>
            <a:ext cx="8428008" cy="4135437"/>
          </a:xfrm>
          <a:prstGeom prst="rect">
            <a:avLst/>
          </a:prstGeom>
          <a:solidFill>
            <a:srgbClr val="A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F9AE7D-5B8A-4E6E-A7DA-B457CDC36CB3}"/>
              </a:ext>
            </a:extLst>
          </p:cNvPr>
          <p:cNvSpPr/>
          <p:nvPr/>
        </p:nvSpPr>
        <p:spPr>
          <a:xfrm>
            <a:off x="8660921" y="1329392"/>
            <a:ext cx="3531078" cy="4135437"/>
          </a:xfrm>
          <a:prstGeom prst="rect">
            <a:avLst/>
          </a:prstGeom>
          <a:solidFill>
            <a:srgbClr val="242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latin typeface="+mj-lt"/>
            </a:endParaRPr>
          </a:p>
          <a:p>
            <a:pPr algn="ctr"/>
            <a:r>
              <a:rPr lang="en-US" i="1" dirty="0">
                <a:latin typeface="+mj-lt"/>
              </a:rPr>
              <a:t>In partnership with</a:t>
            </a:r>
          </a:p>
          <a:p>
            <a:pPr algn="ctr"/>
            <a:endParaRPr lang="en-US" i="1" dirty="0">
              <a:latin typeface="+mj-lt"/>
            </a:endParaRPr>
          </a:p>
          <a:p>
            <a:pPr algn="ctr"/>
            <a:endParaRPr lang="en-US" i="1" dirty="0">
              <a:latin typeface="+mj-lt"/>
            </a:endParaRPr>
          </a:p>
          <a:p>
            <a:pPr algn="ctr"/>
            <a:endParaRPr lang="en-US" i="1" dirty="0">
              <a:latin typeface="+mj-lt"/>
            </a:endParaRPr>
          </a:p>
          <a:p>
            <a:pPr algn="ctr"/>
            <a:endParaRPr lang="en-US" i="1" dirty="0">
              <a:latin typeface="+mj-lt"/>
            </a:endParaRPr>
          </a:p>
          <a:p>
            <a:pPr algn="ctr"/>
            <a:endParaRPr lang="en-US" i="1" dirty="0">
              <a:latin typeface="+mj-lt"/>
            </a:endParaRPr>
          </a:p>
          <a:p>
            <a:pPr algn="ctr"/>
            <a:endParaRPr lang="en-US" i="1" dirty="0"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299" y="6351257"/>
            <a:ext cx="1790700" cy="50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9BCA5C-5C8A-424C-8935-4EBB13AC6098}"/>
              </a:ext>
            </a:extLst>
          </p:cNvPr>
          <p:cNvSpPr txBox="1"/>
          <p:nvPr/>
        </p:nvSpPr>
        <p:spPr>
          <a:xfrm>
            <a:off x="742950" y="4210050"/>
            <a:ext cx="5353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Presented by Andrea, Han, Hannah, Keith, Mark, and Ying on behalf of Seattle University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613498-03D8-4D91-9018-35800425D332}"/>
              </a:ext>
            </a:extLst>
          </p:cNvPr>
          <p:cNvSpPr txBox="1"/>
          <p:nvPr/>
        </p:nvSpPr>
        <p:spPr>
          <a:xfrm>
            <a:off x="742949" y="2647950"/>
            <a:ext cx="6467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AWS Cost Management Adoption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E44DCD-298D-4028-BF1F-5FFB16CBAF8A}"/>
              </a:ext>
            </a:extLst>
          </p:cNvPr>
          <p:cNvGrpSpPr/>
          <p:nvPr/>
        </p:nvGrpSpPr>
        <p:grpSpPr>
          <a:xfrm>
            <a:off x="0" y="1741127"/>
            <a:ext cx="7618640" cy="336995"/>
            <a:chOff x="-93300" y="1800224"/>
            <a:chExt cx="5598750" cy="24765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61961E-22DC-4CC0-B2CA-9EE970B8FE0E}"/>
                </a:ext>
              </a:extLst>
            </p:cNvPr>
            <p:cNvCxnSpPr>
              <a:cxnSpLocks/>
            </p:cNvCxnSpPr>
            <p:nvPr/>
          </p:nvCxnSpPr>
          <p:spPr>
            <a:xfrm>
              <a:off x="-93300" y="1924050"/>
              <a:ext cx="5598750" cy="0"/>
            </a:xfrm>
            <a:prstGeom prst="line">
              <a:avLst/>
            </a:prstGeom>
            <a:ln w="76200">
              <a:solidFill>
                <a:srgbClr val="FDBE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L-Shape 13">
              <a:extLst>
                <a:ext uri="{FF2B5EF4-FFF2-40B4-BE49-F238E27FC236}">
                  <a16:creationId xmlns:a16="http://schemas.microsoft.com/office/drawing/2014/main" id="{949FD502-AD1A-4038-BA5D-975F5601DA2A}"/>
                </a:ext>
              </a:extLst>
            </p:cNvPr>
            <p:cNvSpPr/>
            <p:nvPr/>
          </p:nvSpPr>
          <p:spPr>
            <a:xfrm rot="13500000">
              <a:off x="5206512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762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5" name="L-Shape 14">
              <a:extLst>
                <a:ext uri="{FF2B5EF4-FFF2-40B4-BE49-F238E27FC236}">
                  <a16:creationId xmlns:a16="http://schemas.microsoft.com/office/drawing/2014/main" id="{AB24F0AE-E2D7-4B90-A8A3-6FA499B7C43D}"/>
                </a:ext>
              </a:extLst>
            </p:cNvPr>
            <p:cNvSpPr/>
            <p:nvPr/>
          </p:nvSpPr>
          <p:spPr>
            <a:xfrm rot="13500000">
              <a:off x="4957764" y="1800224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762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6" name="L-Shape 15">
              <a:extLst>
                <a:ext uri="{FF2B5EF4-FFF2-40B4-BE49-F238E27FC236}">
                  <a16:creationId xmlns:a16="http://schemas.microsoft.com/office/drawing/2014/main" id="{7825C741-A659-40BA-9FFA-85B8D7644DD2}"/>
                </a:ext>
              </a:extLst>
            </p:cNvPr>
            <p:cNvSpPr/>
            <p:nvPr/>
          </p:nvSpPr>
          <p:spPr>
            <a:xfrm rot="13500000">
              <a:off x="4709015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762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7CFAC8A-85CC-4185-A702-6AFB7D7F65C9}"/>
              </a:ext>
            </a:extLst>
          </p:cNvPr>
          <p:cNvSpPr txBox="1"/>
          <p:nvPr/>
        </p:nvSpPr>
        <p:spPr>
          <a:xfrm>
            <a:off x="10765482" y="-369332"/>
            <a:ext cx="142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Keith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9F76AB-BE99-4517-BD27-F30431DBAB5D}"/>
              </a:ext>
            </a:extLst>
          </p:cNvPr>
          <p:cNvGrpSpPr/>
          <p:nvPr/>
        </p:nvGrpSpPr>
        <p:grpSpPr>
          <a:xfrm>
            <a:off x="9086941" y="3048970"/>
            <a:ext cx="2679038" cy="1007430"/>
            <a:chOff x="8898238" y="3016110"/>
            <a:chExt cx="3056443" cy="1149350"/>
          </a:xfrm>
        </p:grpSpPr>
        <p:pic>
          <p:nvPicPr>
            <p:cNvPr id="1026" name="Picture 2" descr="Image result for amazon web services clear bacjgriynd">
              <a:extLst>
                <a:ext uri="{FF2B5EF4-FFF2-40B4-BE49-F238E27FC236}">
                  <a16:creationId xmlns:a16="http://schemas.microsoft.com/office/drawing/2014/main" id="{6A2B270F-2B0F-47A9-8014-BD79799EAD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8238" y="3016110"/>
              <a:ext cx="3056443" cy="1149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mage result for amazon web services clear bacjgriynd">
              <a:extLst>
                <a:ext uri="{FF2B5EF4-FFF2-40B4-BE49-F238E27FC236}">
                  <a16:creationId xmlns:a16="http://schemas.microsoft.com/office/drawing/2014/main" id="{0949C886-D09C-435C-9C71-2088F5AE43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99" t="36338"/>
            <a:stretch/>
          </p:blipFill>
          <p:spPr bwMode="auto">
            <a:xfrm>
              <a:off x="9805988" y="3433762"/>
              <a:ext cx="2148693" cy="731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31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5C6CB-E4C9-4F87-BC4C-632EC413D4CE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Clustering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D95F0B-0655-4638-8D2A-F3CABAF590CD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2FED4-B6AC-E545-AA26-1F60FA158EB7}"/>
              </a:ext>
            </a:extLst>
          </p:cNvPr>
          <p:cNvSpPr txBox="1"/>
          <p:nvPr/>
        </p:nvSpPr>
        <p:spPr>
          <a:xfrm>
            <a:off x="1588277" y="1085832"/>
            <a:ext cx="431853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Clustering Method: K-Means 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Clusters (by product mix):</a:t>
            </a:r>
          </a:p>
          <a:p>
            <a:pPr marL="914400" lvl="1">
              <a:spcBef>
                <a:spcPts val="2400"/>
              </a:spcBef>
            </a:pPr>
            <a:r>
              <a:rPr lang="en-US" dirty="0">
                <a:latin typeface="+mj-lt"/>
              </a:rPr>
              <a:t>Majority of spend on product 938</a:t>
            </a:r>
          </a:p>
          <a:p>
            <a:pPr marL="914400" lvl="1">
              <a:spcBef>
                <a:spcPts val="2400"/>
              </a:spcBef>
            </a:pPr>
            <a:r>
              <a:rPr lang="en-US" dirty="0">
                <a:latin typeface="+mj-lt"/>
              </a:rPr>
              <a:t>90% of spend on product 10</a:t>
            </a:r>
          </a:p>
          <a:p>
            <a:pPr marL="914400" lvl="1">
              <a:spcBef>
                <a:spcPts val="2400"/>
              </a:spcBef>
            </a:pPr>
            <a:r>
              <a:rPr lang="en-US" dirty="0">
                <a:latin typeface="+mj-lt"/>
              </a:rPr>
              <a:t>Relatively evenly distributed spend across product categories</a:t>
            </a:r>
          </a:p>
          <a:p>
            <a:pPr marL="914400" lvl="1">
              <a:spcBef>
                <a:spcPts val="2400"/>
              </a:spcBef>
            </a:pPr>
            <a:r>
              <a:rPr lang="en-US" dirty="0">
                <a:latin typeface="+mj-lt"/>
              </a:rPr>
              <a:t>Splits spend between 10 and 938 and a grouping of other products</a:t>
            </a:r>
          </a:p>
          <a:p>
            <a:pPr marL="914400" lvl="1">
              <a:spcBef>
                <a:spcPts val="2400"/>
              </a:spcBef>
            </a:pPr>
            <a:r>
              <a:rPr lang="en-US" dirty="0">
                <a:latin typeface="+mj-lt"/>
              </a:rPr>
              <a:t>Majority of spend on product 8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DD73D1-174B-4DE7-9037-9B257CA2BF1B}"/>
              </a:ext>
            </a:extLst>
          </p:cNvPr>
          <p:cNvSpPr txBox="1"/>
          <p:nvPr/>
        </p:nvSpPr>
        <p:spPr>
          <a:xfrm>
            <a:off x="10765482" y="-369332"/>
            <a:ext cx="142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Mark/Han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F0C16-C5F9-4718-8277-486934612DFF}"/>
              </a:ext>
            </a:extLst>
          </p:cNvPr>
          <p:cNvSpPr txBox="1"/>
          <p:nvPr/>
        </p:nvSpPr>
        <p:spPr>
          <a:xfrm>
            <a:off x="6223818" y="3710774"/>
            <a:ext cx="44133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Customers in cluster 4 use Visualize at a higher rate than other segmented clusters: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Cluster 4 =  18909 (no visualize)   7647 (visualize)  40.4% percentage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Others  =    44158 (no visualize)  13718 (visualize)   23.7% percentage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4A05B0-1682-475C-A713-F6A4327BAAD8}"/>
              </a:ext>
            </a:extLst>
          </p:cNvPr>
          <p:cNvSpPr/>
          <p:nvPr/>
        </p:nvSpPr>
        <p:spPr>
          <a:xfrm>
            <a:off x="1964800" y="2255075"/>
            <a:ext cx="445627" cy="4624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F42B24-9DBE-4DAD-9873-912E8DFB4A71}"/>
              </a:ext>
            </a:extLst>
          </p:cNvPr>
          <p:cNvSpPr/>
          <p:nvPr/>
        </p:nvSpPr>
        <p:spPr>
          <a:xfrm>
            <a:off x="1964799" y="2897763"/>
            <a:ext cx="445627" cy="4624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8CAEF66-74F5-4A93-A431-B618351D4760}"/>
              </a:ext>
            </a:extLst>
          </p:cNvPr>
          <p:cNvSpPr/>
          <p:nvPr/>
        </p:nvSpPr>
        <p:spPr>
          <a:xfrm>
            <a:off x="1964799" y="3620215"/>
            <a:ext cx="445627" cy="4624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594499-02C4-4059-B0CB-74F58D493332}"/>
              </a:ext>
            </a:extLst>
          </p:cNvPr>
          <p:cNvSpPr/>
          <p:nvPr/>
        </p:nvSpPr>
        <p:spPr>
          <a:xfrm>
            <a:off x="1964799" y="4341513"/>
            <a:ext cx="445627" cy="4624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FF2520-B49A-4195-B3B2-CC65D391741A}"/>
              </a:ext>
            </a:extLst>
          </p:cNvPr>
          <p:cNvSpPr/>
          <p:nvPr/>
        </p:nvSpPr>
        <p:spPr>
          <a:xfrm>
            <a:off x="1964800" y="5061411"/>
            <a:ext cx="445627" cy="4624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2E5E3F2-AE7C-42D9-B8FC-1FADB961B7B5}"/>
              </a:ext>
            </a:extLst>
          </p:cNvPr>
          <p:cNvSpPr/>
          <p:nvPr/>
        </p:nvSpPr>
        <p:spPr>
          <a:xfrm>
            <a:off x="5865127" y="4266453"/>
            <a:ext cx="128314" cy="462480"/>
          </a:xfrm>
          <a:prstGeom prst="rightBrace">
            <a:avLst>
              <a:gd name="adj1" fmla="val 33772"/>
              <a:gd name="adj2" fmla="val 50000"/>
            </a:avLst>
          </a:prstGeom>
          <a:ln w="1905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83392F-5EAA-4C22-9537-D882B2569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596500"/>
              </p:ext>
            </p:extLst>
          </p:nvPr>
        </p:nvGraphicFramePr>
        <p:xfrm>
          <a:off x="6310445" y="4381946"/>
          <a:ext cx="34688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411">
                  <a:extLst>
                    <a:ext uri="{9D8B030D-6E8A-4147-A177-3AD203B41FA5}">
                      <a16:colId xmlns:a16="http://schemas.microsoft.com/office/drawing/2014/main" val="3686158409"/>
                    </a:ext>
                  </a:extLst>
                </a:gridCol>
                <a:gridCol w="1734411">
                  <a:extLst>
                    <a:ext uri="{9D8B030D-6E8A-4147-A177-3AD203B41FA5}">
                      <a16:colId xmlns:a16="http://schemas.microsoft.com/office/drawing/2014/main" val="3505830066"/>
                    </a:ext>
                  </a:extLst>
                </a:gridCol>
              </a:tblGrid>
              <a:tr h="17957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j-lt"/>
                        </a:rPr>
                        <a:t>Cluster 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+mj-lt"/>
                        </a:rPr>
                        <a:t>Use Visualize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042077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1F20"/>
                          </a:solidFill>
                          <a:latin typeface="+mj-lt"/>
                        </a:rPr>
                        <a:t>Cluster 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1F20"/>
                          </a:solidFill>
                          <a:latin typeface="+mj-lt"/>
                        </a:rPr>
                        <a:t>40%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617217"/>
                  </a:ext>
                </a:extLst>
              </a:tr>
              <a:tr h="1795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1F20"/>
                          </a:solidFill>
                          <a:latin typeface="+mj-lt"/>
                        </a:rPr>
                        <a:t>Others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1F20"/>
                          </a:solidFill>
                          <a:latin typeface="+mj-lt"/>
                        </a:rPr>
                        <a:t>24%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30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5C6CB-E4C9-4F87-BC4C-632EC413D4CE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Segmentation &amp; Visualize Use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D95F0B-0655-4638-8D2A-F3CABAF590CD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E42B3E-65C7-9748-935B-47819F2AA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605" y="2825750"/>
            <a:ext cx="4800600" cy="3175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23CB8B-F63B-7746-98D3-A5A21D84A128}"/>
              </a:ext>
            </a:extLst>
          </p:cNvPr>
          <p:cNvSpPr txBox="1"/>
          <p:nvPr/>
        </p:nvSpPr>
        <p:spPr>
          <a:xfrm>
            <a:off x="8040097" y="2489622"/>
            <a:ext cx="2916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Clusters</a:t>
            </a:r>
          </a:p>
          <a:p>
            <a:pPr algn="ctr"/>
            <a:r>
              <a:rPr lang="en-US" sz="1600" i="1" dirty="0">
                <a:latin typeface="+mj-lt"/>
              </a:rPr>
              <a:t>–Visualize Users–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C44519E-8DF4-0C4B-BCE5-46F524F792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240" y="2843565"/>
            <a:ext cx="4838700" cy="3175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9A76F53-70DE-F446-A55F-C75A2493940C}"/>
              </a:ext>
            </a:extLst>
          </p:cNvPr>
          <p:cNvSpPr/>
          <p:nvPr/>
        </p:nvSpPr>
        <p:spPr>
          <a:xfrm>
            <a:off x="1171575" y="248962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Clusters</a:t>
            </a:r>
          </a:p>
          <a:p>
            <a:pPr algn="ctr"/>
            <a:r>
              <a:rPr lang="en-US" sz="1600" i="1" dirty="0">
                <a:latin typeface="+mj-lt"/>
              </a:rPr>
              <a:t>– Distribution–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44CADF-90AA-3045-81BA-260588A8776D}"/>
              </a:ext>
            </a:extLst>
          </p:cNvPr>
          <p:cNvSpPr txBox="1"/>
          <p:nvPr/>
        </p:nvSpPr>
        <p:spPr>
          <a:xfrm>
            <a:off x="2095431" y="1172562"/>
            <a:ext cx="8118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The customers in the cluster 4 market segment spread their expenditures across many products resulting in a higher use rate of Visualize. Would recommend marketing to the more diversified spend segments of clusters 3 &amp;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8FD3A-AD81-4F3D-A6B3-D353E43A3BE0}"/>
              </a:ext>
            </a:extLst>
          </p:cNvPr>
          <p:cNvSpPr txBox="1"/>
          <p:nvPr/>
        </p:nvSpPr>
        <p:spPr>
          <a:xfrm>
            <a:off x="10765482" y="-369332"/>
            <a:ext cx="142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Mark/Han</a:t>
            </a:r>
          </a:p>
        </p:txBody>
      </p:sp>
    </p:spTree>
    <p:extLst>
      <p:ext uri="{BB962C8B-B14F-4D97-AF65-F5344CB8AC3E}">
        <p14:creationId xmlns:p14="http://schemas.microsoft.com/office/powerpoint/2010/main" val="23795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5C6CB-E4C9-4F87-BC4C-632EC413D4CE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Building a Predictive Model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D95F0B-0655-4638-8D2A-F3CABAF590CD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B5DF5-4CE4-FB43-950A-6C4A4FD8A282}"/>
              </a:ext>
            </a:extLst>
          </p:cNvPr>
          <p:cNvSpPr txBox="1"/>
          <p:nvPr/>
        </p:nvSpPr>
        <p:spPr>
          <a:xfrm>
            <a:off x="1352548" y="1101878"/>
            <a:ext cx="1021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17A0875-E23B-784A-BF3E-0FF1C8E02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7123969"/>
              </p:ext>
            </p:extLst>
          </p:nvPr>
        </p:nvGraphicFramePr>
        <p:xfrm>
          <a:off x="2737865" y="779681"/>
          <a:ext cx="6833220" cy="4170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9408146-0AD7-D94C-AAEC-BF891D031FBC}"/>
              </a:ext>
            </a:extLst>
          </p:cNvPr>
          <p:cNvSpPr txBox="1"/>
          <p:nvPr/>
        </p:nvSpPr>
        <p:spPr>
          <a:xfrm>
            <a:off x="2245972" y="5272435"/>
            <a:ext cx="7817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Three different Random Forest Classification Models were applied in order to predict whether customers will use any of the three AWS Cost Management Tools.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DD9035-56D5-424E-A3AF-F214F22D7A63}"/>
              </a:ext>
            </a:extLst>
          </p:cNvPr>
          <p:cNvSpPr txBox="1"/>
          <p:nvPr/>
        </p:nvSpPr>
        <p:spPr>
          <a:xfrm>
            <a:off x="10765482" y="-369332"/>
            <a:ext cx="142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Mark/Han</a:t>
            </a:r>
          </a:p>
        </p:txBody>
      </p:sp>
    </p:spTree>
    <p:extLst>
      <p:ext uri="{BB962C8B-B14F-4D97-AF65-F5344CB8AC3E}">
        <p14:creationId xmlns:p14="http://schemas.microsoft.com/office/powerpoint/2010/main" val="2554179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5C6CB-E4C9-4F87-BC4C-632EC413D4CE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</a:rPr>
              <a:t>Model Output &amp; Performance Metrics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D95F0B-0655-4638-8D2A-F3CABAF590CD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21A4A6-CF5E-9C4F-9F6F-118F6BD9B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337550"/>
              </p:ext>
            </p:extLst>
          </p:nvPr>
        </p:nvGraphicFramePr>
        <p:xfrm>
          <a:off x="3199346" y="3471981"/>
          <a:ext cx="6502400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0902821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364128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089351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046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Accuracy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Recall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F1 Score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88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Visualize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65%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56%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43%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963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Report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78%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43%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18%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734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Alert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76%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41%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17%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45025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F1D6ED0-6503-A048-A9CC-4D7CDA01E716}"/>
              </a:ext>
            </a:extLst>
          </p:cNvPr>
          <p:cNvSpPr txBox="1"/>
          <p:nvPr/>
        </p:nvSpPr>
        <p:spPr>
          <a:xfrm>
            <a:off x="1471494" y="914432"/>
            <a:ext cx="1009185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Targeting predicted users of AWS Cost Management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Visualize predictions are of the most interest due to high accuracy, recall, average and positive F1 scores.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Due to highly imbalanced data Report and Alert are more difficult to accurately predict, even though they do have good average statistics.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majority of the marketing focus for AWS Cost Reporting should be toward the Visualize user predicted classes.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E22A6B-20E5-9E4A-B128-054CE43EECC6}"/>
              </a:ext>
            </a:extLst>
          </p:cNvPr>
          <p:cNvSpPr txBox="1"/>
          <p:nvPr/>
        </p:nvSpPr>
        <p:spPr>
          <a:xfrm>
            <a:off x="3199345" y="5321555"/>
            <a:ext cx="650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42021"/>
                </a:solidFill>
                <a:latin typeface="+mj-lt"/>
              </a:rPr>
              <a:t>Accuracy confidence interval: (+/-) .004</a:t>
            </a:r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7D7E78-9F4A-413C-8B81-E42ED64C6F66}"/>
              </a:ext>
            </a:extLst>
          </p:cNvPr>
          <p:cNvSpPr txBox="1"/>
          <p:nvPr/>
        </p:nvSpPr>
        <p:spPr>
          <a:xfrm>
            <a:off x="10765482" y="-369332"/>
            <a:ext cx="142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Mark/Han</a:t>
            </a:r>
          </a:p>
        </p:txBody>
      </p:sp>
    </p:spTree>
    <p:extLst>
      <p:ext uri="{BB962C8B-B14F-4D97-AF65-F5344CB8AC3E}">
        <p14:creationId xmlns:p14="http://schemas.microsoft.com/office/powerpoint/2010/main" val="2318576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5C6CB-E4C9-4F87-BC4C-632EC413D4CE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Model Recommendations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D95F0B-0655-4638-8D2A-F3CABAF590CD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4DC491-A091-8F47-9993-5CD011FBD9CE}"/>
              </a:ext>
            </a:extLst>
          </p:cNvPr>
          <p:cNvSpPr txBox="1"/>
          <p:nvPr/>
        </p:nvSpPr>
        <p:spPr>
          <a:xfrm>
            <a:off x="1597888" y="2190097"/>
            <a:ext cx="36220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Decision Tree Analysis of Visualize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Product amount is by far the most important variable.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Marketing should focus on customers using 18 or more products who are not currently using Visualize.  </a:t>
            </a:r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63EA7C84-610E-934D-B579-44C2A44EDA06}"/>
              </a:ext>
            </a:extLst>
          </p:cNvPr>
          <p:cNvSpPr/>
          <p:nvPr/>
        </p:nvSpPr>
        <p:spPr>
          <a:xfrm rot="5400000">
            <a:off x="4591225" y="3283203"/>
            <a:ext cx="2990736" cy="29159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28B3E-8175-40D1-A91F-66CD8C3EA30D}"/>
              </a:ext>
            </a:extLst>
          </p:cNvPr>
          <p:cNvSpPr txBox="1"/>
          <p:nvPr/>
        </p:nvSpPr>
        <p:spPr>
          <a:xfrm>
            <a:off x="10765482" y="-369332"/>
            <a:ext cx="142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Mark/Han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BDC0386-CDD5-47B7-B864-CA6EF57C78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0324404"/>
              </p:ext>
            </p:extLst>
          </p:nvPr>
        </p:nvGraphicFramePr>
        <p:xfrm>
          <a:off x="7171484" y="1993797"/>
          <a:ext cx="3329246" cy="2853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883DF0-1322-47B8-B3E7-343F99F3BCEC}"/>
              </a:ext>
            </a:extLst>
          </p:cNvPr>
          <p:cNvSpPr txBox="1"/>
          <p:nvPr/>
        </p:nvSpPr>
        <p:spPr>
          <a:xfrm>
            <a:off x="6450180" y="2190097"/>
            <a:ext cx="157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44% </a:t>
            </a:r>
            <a:r>
              <a:rPr lang="en-US" sz="1600" dirty="0">
                <a:latin typeface="+mj-lt"/>
              </a:rPr>
              <a:t>use AWS visualization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D49DA-2BD9-4C50-B9A9-4B242972464F}"/>
              </a:ext>
            </a:extLst>
          </p:cNvPr>
          <p:cNvSpPr txBox="1"/>
          <p:nvPr/>
        </p:nvSpPr>
        <p:spPr>
          <a:xfrm>
            <a:off x="9631930" y="3925712"/>
            <a:ext cx="1955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56% </a:t>
            </a:r>
            <a:r>
              <a:rPr lang="en-US" sz="1600" dirty="0">
                <a:latin typeface="+mj-lt"/>
              </a:rPr>
              <a:t>do not use AWS visualization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E7B405-EA20-4394-A6DF-147AB49D554F}"/>
              </a:ext>
            </a:extLst>
          </p:cNvPr>
          <p:cNvSpPr txBox="1"/>
          <p:nvPr/>
        </p:nvSpPr>
        <p:spPr>
          <a:xfrm>
            <a:off x="6920261" y="5015091"/>
            <a:ext cx="4014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latin typeface="+mj-lt"/>
              </a:rPr>
              <a:t>3,647 high-volume customers represent a marketing opportunity for AWS Cost Management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DDBD8D-B9B5-4D74-AA2C-CAEC2D7445CC}"/>
              </a:ext>
            </a:extLst>
          </p:cNvPr>
          <p:cNvSpPr txBox="1"/>
          <p:nvPr/>
        </p:nvSpPr>
        <p:spPr>
          <a:xfrm>
            <a:off x="6886458" y="1161174"/>
            <a:ext cx="418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AWS visualization users among high-volume AWS Users (18+ products) </a:t>
            </a:r>
          </a:p>
        </p:txBody>
      </p:sp>
    </p:spTree>
    <p:extLst>
      <p:ext uri="{BB962C8B-B14F-4D97-AF65-F5344CB8AC3E}">
        <p14:creationId xmlns:p14="http://schemas.microsoft.com/office/powerpoint/2010/main" val="2124126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5C6CB-E4C9-4F87-BC4C-632EC413D4CE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Questions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D95F0B-0655-4638-8D2A-F3CABAF590CD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93A3FB-19D2-4959-81F5-14515CEFA37D}"/>
              </a:ext>
            </a:extLst>
          </p:cNvPr>
          <p:cNvSpPr txBox="1"/>
          <p:nvPr/>
        </p:nvSpPr>
        <p:spPr>
          <a:xfrm>
            <a:off x="3766714" y="2289012"/>
            <a:ext cx="50777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42021"/>
                </a:solidFill>
                <a:latin typeface="+mj-lt"/>
              </a:rPr>
              <a:t>Thank you</a:t>
            </a:r>
          </a:p>
          <a:p>
            <a:pPr algn="ctr"/>
            <a:endParaRPr lang="en-US" sz="2400" b="1" dirty="0">
              <a:solidFill>
                <a:srgbClr val="242021"/>
              </a:solidFill>
              <a:latin typeface="+mj-lt"/>
            </a:endParaRPr>
          </a:p>
          <a:p>
            <a:pPr algn="ctr"/>
            <a:r>
              <a:rPr lang="en-US" sz="2400" dirty="0">
                <a:solidFill>
                  <a:srgbClr val="242021"/>
                </a:solidFill>
                <a:latin typeface="+mj-lt"/>
              </a:rPr>
              <a:t>We would like to take this opportunity to answer any audience questions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900F1-D0CD-4645-925E-9F1CA1DC9D38}"/>
              </a:ext>
            </a:extLst>
          </p:cNvPr>
          <p:cNvSpPr txBox="1"/>
          <p:nvPr/>
        </p:nvSpPr>
        <p:spPr>
          <a:xfrm>
            <a:off x="10765482" y="-369332"/>
            <a:ext cx="142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Mark/Han</a:t>
            </a:r>
          </a:p>
        </p:txBody>
      </p:sp>
    </p:spTree>
    <p:extLst>
      <p:ext uri="{BB962C8B-B14F-4D97-AF65-F5344CB8AC3E}">
        <p14:creationId xmlns:p14="http://schemas.microsoft.com/office/powerpoint/2010/main" val="207179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5C6CB-E4C9-4F87-BC4C-632EC413D4CE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Recommendations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D95F0B-0655-4638-8D2A-F3CABAF590CD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A31EF-C9CD-43FF-BC5A-E49B6F398919}"/>
              </a:ext>
            </a:extLst>
          </p:cNvPr>
          <p:cNvSpPr txBox="1"/>
          <p:nvPr/>
        </p:nvSpPr>
        <p:spPr>
          <a:xfrm>
            <a:off x="3393807" y="1286049"/>
            <a:ext cx="727816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42021"/>
                </a:solidFill>
                <a:latin typeface="+mj-lt"/>
              </a:rPr>
              <a:t>High-level insights &amp; marketing opportunities: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New functionality to existing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High-spend small &amp; low-spend medium/large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Chinese market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High-volume users</a:t>
            </a:r>
          </a:p>
          <a:p>
            <a:endParaRPr lang="en-US" sz="1100" dirty="0">
              <a:solidFill>
                <a:srgbClr val="242021"/>
              </a:solidFill>
              <a:latin typeface="+mj-lt"/>
            </a:endParaRPr>
          </a:p>
          <a:p>
            <a:r>
              <a:rPr lang="en-US" sz="2400" dirty="0">
                <a:solidFill>
                  <a:srgbClr val="242021"/>
                </a:solidFill>
                <a:latin typeface="+mj-lt"/>
              </a:rPr>
              <a:t>Clustering: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K-Means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By product categories used</a:t>
            </a:r>
          </a:p>
          <a:p>
            <a:endParaRPr lang="en-US" sz="1100" dirty="0">
              <a:solidFill>
                <a:srgbClr val="242021"/>
              </a:solidFill>
              <a:latin typeface="+mj-lt"/>
            </a:endParaRPr>
          </a:p>
          <a:p>
            <a:r>
              <a:rPr lang="en-US" sz="2400" dirty="0">
                <a:solidFill>
                  <a:srgbClr val="242021"/>
                </a:solidFill>
                <a:latin typeface="+mj-lt"/>
              </a:rPr>
              <a:t>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Random Forest models performed best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Recall = ~0.6 for each Visualize, Report, and Alert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F1 = 0.5-0.6 for each Visualize, Report, and Alert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EFFB0D-9055-45BC-8912-756DD149F46D}"/>
              </a:ext>
            </a:extLst>
          </p:cNvPr>
          <p:cNvGrpSpPr/>
          <p:nvPr/>
        </p:nvGrpSpPr>
        <p:grpSpPr>
          <a:xfrm>
            <a:off x="1902459" y="1420085"/>
            <a:ext cx="1303653" cy="208523"/>
            <a:chOff x="3957185" y="1800224"/>
            <a:chExt cx="1548265" cy="24765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AEEFA7-E67C-4254-8E0F-DCB2BD19BE96}"/>
                </a:ext>
              </a:extLst>
            </p:cNvPr>
            <p:cNvCxnSpPr>
              <a:cxnSpLocks/>
            </p:cNvCxnSpPr>
            <p:nvPr/>
          </p:nvCxnSpPr>
          <p:spPr>
            <a:xfrm>
              <a:off x="3957185" y="1924050"/>
              <a:ext cx="1548265" cy="0"/>
            </a:xfrm>
            <a:prstGeom prst="line">
              <a:avLst/>
            </a:prstGeom>
            <a:ln w="57150">
              <a:solidFill>
                <a:srgbClr val="FDBE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L-Shape 9">
              <a:extLst>
                <a:ext uri="{FF2B5EF4-FFF2-40B4-BE49-F238E27FC236}">
                  <a16:creationId xmlns:a16="http://schemas.microsoft.com/office/drawing/2014/main" id="{A2F344BE-6FD3-4F3A-B091-B247A7E254AC}"/>
                </a:ext>
              </a:extLst>
            </p:cNvPr>
            <p:cNvSpPr/>
            <p:nvPr/>
          </p:nvSpPr>
          <p:spPr>
            <a:xfrm rot="13500000">
              <a:off x="5206512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5715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" name="L-Shape 10">
              <a:extLst>
                <a:ext uri="{FF2B5EF4-FFF2-40B4-BE49-F238E27FC236}">
                  <a16:creationId xmlns:a16="http://schemas.microsoft.com/office/drawing/2014/main" id="{5C3F48FE-708D-4333-B211-CDF13AD21B76}"/>
                </a:ext>
              </a:extLst>
            </p:cNvPr>
            <p:cNvSpPr/>
            <p:nvPr/>
          </p:nvSpPr>
          <p:spPr>
            <a:xfrm rot="13500000">
              <a:off x="4957764" y="1800224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5715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2" name="L-Shape 11">
              <a:extLst>
                <a:ext uri="{FF2B5EF4-FFF2-40B4-BE49-F238E27FC236}">
                  <a16:creationId xmlns:a16="http://schemas.microsoft.com/office/drawing/2014/main" id="{E0D49E34-50FB-43E7-900B-8A7FAC96C363}"/>
                </a:ext>
              </a:extLst>
            </p:cNvPr>
            <p:cNvSpPr/>
            <p:nvPr/>
          </p:nvSpPr>
          <p:spPr>
            <a:xfrm rot="13500000">
              <a:off x="4709015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5715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821523-4F22-4264-9956-6F9749393A5C}"/>
              </a:ext>
            </a:extLst>
          </p:cNvPr>
          <p:cNvGrpSpPr/>
          <p:nvPr/>
        </p:nvGrpSpPr>
        <p:grpSpPr>
          <a:xfrm>
            <a:off x="1902459" y="3168505"/>
            <a:ext cx="1303653" cy="208523"/>
            <a:chOff x="3957185" y="1800224"/>
            <a:chExt cx="1548265" cy="24765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24E883D-CACD-4957-99BD-3C3747EC00E1}"/>
                </a:ext>
              </a:extLst>
            </p:cNvPr>
            <p:cNvCxnSpPr>
              <a:cxnSpLocks/>
            </p:cNvCxnSpPr>
            <p:nvPr/>
          </p:nvCxnSpPr>
          <p:spPr>
            <a:xfrm>
              <a:off x="3957185" y="1924050"/>
              <a:ext cx="1548265" cy="0"/>
            </a:xfrm>
            <a:prstGeom prst="line">
              <a:avLst/>
            </a:prstGeom>
            <a:ln w="57150">
              <a:solidFill>
                <a:srgbClr val="FDBE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-Shape 14">
              <a:extLst>
                <a:ext uri="{FF2B5EF4-FFF2-40B4-BE49-F238E27FC236}">
                  <a16:creationId xmlns:a16="http://schemas.microsoft.com/office/drawing/2014/main" id="{85F7DA00-6B08-4962-A1BA-E7B5FC047341}"/>
                </a:ext>
              </a:extLst>
            </p:cNvPr>
            <p:cNvSpPr/>
            <p:nvPr/>
          </p:nvSpPr>
          <p:spPr>
            <a:xfrm rot="13500000">
              <a:off x="5206512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5715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6" name="L-Shape 15">
              <a:extLst>
                <a:ext uri="{FF2B5EF4-FFF2-40B4-BE49-F238E27FC236}">
                  <a16:creationId xmlns:a16="http://schemas.microsoft.com/office/drawing/2014/main" id="{39879E16-E06B-4DF9-B45C-B8275F76D455}"/>
                </a:ext>
              </a:extLst>
            </p:cNvPr>
            <p:cNvSpPr/>
            <p:nvPr/>
          </p:nvSpPr>
          <p:spPr>
            <a:xfrm rot="13500000">
              <a:off x="4957764" y="1800224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5715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7" name="L-Shape 16">
              <a:extLst>
                <a:ext uri="{FF2B5EF4-FFF2-40B4-BE49-F238E27FC236}">
                  <a16:creationId xmlns:a16="http://schemas.microsoft.com/office/drawing/2014/main" id="{49822A01-5597-4F60-83D5-BF0E371B30EB}"/>
                </a:ext>
              </a:extLst>
            </p:cNvPr>
            <p:cNvSpPr/>
            <p:nvPr/>
          </p:nvSpPr>
          <p:spPr>
            <a:xfrm rot="13500000">
              <a:off x="4709015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5715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D8D387-FDD9-4D63-9910-638CEA306185}"/>
              </a:ext>
            </a:extLst>
          </p:cNvPr>
          <p:cNvGrpSpPr/>
          <p:nvPr/>
        </p:nvGrpSpPr>
        <p:grpSpPr>
          <a:xfrm>
            <a:off x="1902459" y="4293987"/>
            <a:ext cx="1303653" cy="208523"/>
            <a:chOff x="3957185" y="1800224"/>
            <a:chExt cx="1548265" cy="24765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08BC557-ED8D-4B6C-91F9-FCE3AD5D968B}"/>
                </a:ext>
              </a:extLst>
            </p:cNvPr>
            <p:cNvCxnSpPr>
              <a:cxnSpLocks/>
            </p:cNvCxnSpPr>
            <p:nvPr/>
          </p:nvCxnSpPr>
          <p:spPr>
            <a:xfrm>
              <a:off x="3957185" y="1924050"/>
              <a:ext cx="1548265" cy="0"/>
            </a:xfrm>
            <a:prstGeom prst="line">
              <a:avLst/>
            </a:prstGeom>
            <a:ln w="57150">
              <a:solidFill>
                <a:srgbClr val="FDBE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L-Shape 19">
              <a:extLst>
                <a:ext uri="{FF2B5EF4-FFF2-40B4-BE49-F238E27FC236}">
                  <a16:creationId xmlns:a16="http://schemas.microsoft.com/office/drawing/2014/main" id="{478F71F5-02E5-40EF-986B-C19B20F8C192}"/>
                </a:ext>
              </a:extLst>
            </p:cNvPr>
            <p:cNvSpPr/>
            <p:nvPr/>
          </p:nvSpPr>
          <p:spPr>
            <a:xfrm rot="13500000">
              <a:off x="5206512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5715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1" name="L-Shape 20">
              <a:extLst>
                <a:ext uri="{FF2B5EF4-FFF2-40B4-BE49-F238E27FC236}">
                  <a16:creationId xmlns:a16="http://schemas.microsoft.com/office/drawing/2014/main" id="{DE82C770-5277-4A0A-8E6A-864DCC7E5E13}"/>
                </a:ext>
              </a:extLst>
            </p:cNvPr>
            <p:cNvSpPr/>
            <p:nvPr/>
          </p:nvSpPr>
          <p:spPr>
            <a:xfrm rot="13500000">
              <a:off x="4957764" y="1800224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5715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2" name="L-Shape 21">
              <a:extLst>
                <a:ext uri="{FF2B5EF4-FFF2-40B4-BE49-F238E27FC236}">
                  <a16:creationId xmlns:a16="http://schemas.microsoft.com/office/drawing/2014/main" id="{CAF0A107-91BC-4AFA-9BA3-1115D93F2D67}"/>
                </a:ext>
              </a:extLst>
            </p:cNvPr>
            <p:cNvSpPr/>
            <p:nvPr/>
          </p:nvSpPr>
          <p:spPr>
            <a:xfrm rot="13500000">
              <a:off x="4709015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5715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7D8260-1290-43C1-B1FA-769B22FBAF46}"/>
              </a:ext>
            </a:extLst>
          </p:cNvPr>
          <p:cNvSpPr txBox="1"/>
          <p:nvPr/>
        </p:nvSpPr>
        <p:spPr>
          <a:xfrm>
            <a:off x="10765482" y="-369332"/>
            <a:ext cx="142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Keith</a:t>
            </a:r>
          </a:p>
        </p:txBody>
      </p:sp>
    </p:spTree>
    <p:extLst>
      <p:ext uri="{BB962C8B-B14F-4D97-AF65-F5344CB8AC3E}">
        <p14:creationId xmlns:p14="http://schemas.microsoft.com/office/powerpoint/2010/main" val="26685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71CBC54D-376D-42FE-9028-AF4C1225EC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5893503"/>
              </p:ext>
            </p:extLst>
          </p:nvPr>
        </p:nvGraphicFramePr>
        <p:xfrm>
          <a:off x="4286915" y="2277279"/>
          <a:ext cx="3178976" cy="3665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5C6CB-E4C9-4F87-BC4C-632EC413D4CE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AWS’ Long Product Tail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D95F0B-0655-4638-8D2A-F3CABAF590CD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B5780B-4DC3-4568-8AEC-60C4E59CF942}"/>
              </a:ext>
            </a:extLst>
          </p:cNvPr>
          <p:cNvSpPr txBox="1"/>
          <p:nvPr/>
        </p:nvSpPr>
        <p:spPr>
          <a:xfrm>
            <a:off x="7879513" y="2760723"/>
            <a:ext cx="27590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The top 5 (of 2,566) products represent the lion’s share of AWS revenue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363A595E-29FB-494F-B631-80D1325FA4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440502"/>
              </p:ext>
            </p:extLst>
          </p:nvPr>
        </p:nvGraphicFramePr>
        <p:xfrm>
          <a:off x="1431784" y="2256383"/>
          <a:ext cx="3736879" cy="368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5A032EA-80BE-4C34-9997-69C964913A6D}"/>
              </a:ext>
            </a:extLst>
          </p:cNvPr>
          <p:cNvSpPr txBox="1"/>
          <p:nvPr/>
        </p:nvSpPr>
        <p:spPr>
          <a:xfrm>
            <a:off x="2674694" y="1187530"/>
            <a:ext cx="41037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The 5 Highest-Revenue AWS Products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Represent &gt;60% of Total Revenue</a:t>
            </a:r>
          </a:p>
          <a:p>
            <a:pPr algn="ctr"/>
            <a:r>
              <a:rPr lang="en-US" sz="1600" i="1" dirty="0">
                <a:latin typeface="+mj-lt"/>
              </a:rPr>
              <a:t>- April through June 2019 -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360CDE-10C5-44CE-8424-1A842C91853E}"/>
              </a:ext>
            </a:extLst>
          </p:cNvPr>
          <p:cNvCxnSpPr>
            <a:cxnSpLocks/>
          </p:cNvCxnSpPr>
          <p:nvPr/>
        </p:nvCxnSpPr>
        <p:spPr>
          <a:xfrm flipV="1">
            <a:off x="4143453" y="3474599"/>
            <a:ext cx="1166235" cy="2017988"/>
          </a:xfrm>
          <a:prstGeom prst="line">
            <a:avLst/>
          </a:prstGeom>
          <a:ln>
            <a:solidFill>
              <a:srgbClr val="24202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05D8DD-7820-4ABF-BD4D-22E39819D978}"/>
              </a:ext>
            </a:extLst>
          </p:cNvPr>
          <p:cNvSpPr txBox="1"/>
          <p:nvPr/>
        </p:nvSpPr>
        <p:spPr>
          <a:xfrm>
            <a:off x="2676174" y="5567689"/>
            <a:ext cx="1679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Number of products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653BDC-593D-4343-B84B-C03B87CC1B7E}"/>
              </a:ext>
            </a:extLst>
          </p:cNvPr>
          <p:cNvSpPr txBox="1"/>
          <p:nvPr/>
        </p:nvSpPr>
        <p:spPr>
          <a:xfrm>
            <a:off x="5309688" y="5567689"/>
            <a:ext cx="111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Revenue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0CF74-A445-4EFE-B88F-049CD6213E12}"/>
              </a:ext>
            </a:extLst>
          </p:cNvPr>
          <p:cNvSpPr txBox="1"/>
          <p:nvPr/>
        </p:nvSpPr>
        <p:spPr>
          <a:xfrm>
            <a:off x="5293935" y="4185595"/>
            <a:ext cx="116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 5 Products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91A00C-BFB6-4D2E-924B-1F787153C2BF}"/>
              </a:ext>
            </a:extLst>
          </p:cNvPr>
          <p:cNvSpPr txBox="1"/>
          <p:nvPr/>
        </p:nvSpPr>
        <p:spPr>
          <a:xfrm>
            <a:off x="5293285" y="2576057"/>
            <a:ext cx="116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Other Products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A491AA-4DDD-4800-915D-E6C7D88FC964}"/>
              </a:ext>
            </a:extLst>
          </p:cNvPr>
          <p:cNvSpPr txBox="1"/>
          <p:nvPr/>
        </p:nvSpPr>
        <p:spPr>
          <a:xfrm>
            <a:off x="2932949" y="3539264"/>
            <a:ext cx="116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Other Products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9F197F8-A821-4801-8283-AA25D0364EE6}"/>
              </a:ext>
            </a:extLst>
          </p:cNvPr>
          <p:cNvCxnSpPr>
            <a:cxnSpLocks/>
          </p:cNvCxnSpPr>
          <p:nvPr/>
        </p:nvCxnSpPr>
        <p:spPr>
          <a:xfrm>
            <a:off x="2329314" y="5419023"/>
            <a:ext cx="539014" cy="12512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0ABFEE-BC30-4D2C-9601-1B5B227103E1}"/>
              </a:ext>
            </a:extLst>
          </p:cNvPr>
          <p:cNvSpPr txBox="1"/>
          <p:nvPr/>
        </p:nvSpPr>
        <p:spPr>
          <a:xfrm>
            <a:off x="1747666" y="4863985"/>
            <a:ext cx="116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 5 Products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7B4FE2-FD45-4682-A1A2-430F55C78170}"/>
              </a:ext>
            </a:extLst>
          </p:cNvPr>
          <p:cNvSpPr txBox="1"/>
          <p:nvPr/>
        </p:nvSpPr>
        <p:spPr>
          <a:xfrm>
            <a:off x="10765482" y="-369332"/>
            <a:ext cx="142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Keith</a:t>
            </a:r>
          </a:p>
        </p:txBody>
      </p:sp>
    </p:spTree>
    <p:extLst>
      <p:ext uri="{BB962C8B-B14F-4D97-AF65-F5344CB8AC3E}">
        <p14:creationId xmlns:p14="http://schemas.microsoft.com/office/powerpoint/2010/main" val="154791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5C6CB-E4C9-4F87-BC4C-632EC413D4CE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Small Customers Drive Revenue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D95F0B-0655-4638-8D2A-F3CABAF590CD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5816201-726D-4308-AFF7-1F618D6898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4945730"/>
              </p:ext>
            </p:extLst>
          </p:nvPr>
        </p:nvGraphicFramePr>
        <p:xfrm>
          <a:off x="6630032" y="2401918"/>
          <a:ext cx="4967207" cy="2696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35F3C4E-34A3-41DA-A8CF-914F25366569}"/>
              </a:ext>
            </a:extLst>
          </p:cNvPr>
          <p:cNvSpPr txBox="1"/>
          <p:nvPr/>
        </p:nvSpPr>
        <p:spPr>
          <a:xfrm>
            <a:off x="7478357" y="1755587"/>
            <a:ext cx="321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Total AWS Spend per Month</a:t>
            </a:r>
          </a:p>
          <a:p>
            <a:pPr algn="ctr"/>
            <a:r>
              <a:rPr lang="en-US" sz="1600" i="1" dirty="0">
                <a:latin typeface="+mj-lt"/>
              </a:rPr>
              <a:t>– April through June 2019 – 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DACB1541-B18D-4CFB-A33E-4813EA5476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5286097"/>
              </p:ext>
            </p:extLst>
          </p:nvPr>
        </p:nvGraphicFramePr>
        <p:xfrm>
          <a:off x="1574266" y="1482855"/>
          <a:ext cx="3855425" cy="1809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6F5F6C3-72A5-445B-A1F8-6287501EA6A8}"/>
              </a:ext>
            </a:extLst>
          </p:cNvPr>
          <p:cNvSpPr txBox="1"/>
          <p:nvPr/>
        </p:nvSpPr>
        <p:spPr>
          <a:xfrm>
            <a:off x="2085371" y="1025528"/>
            <a:ext cx="3212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Number of Users Each Month</a:t>
            </a:r>
          </a:p>
          <a:p>
            <a:pPr algn="ctr"/>
            <a:r>
              <a:rPr lang="en-US" sz="1400" i="1" dirty="0">
                <a:latin typeface="+mj-lt"/>
              </a:rPr>
              <a:t>– April through June 2019 – 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81E67963-F7EE-4E34-8BB5-B570B88C7F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8285215"/>
              </p:ext>
            </p:extLst>
          </p:nvPr>
        </p:nvGraphicFramePr>
        <p:xfrm>
          <a:off x="1574266" y="4207442"/>
          <a:ext cx="3855425" cy="1809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0129FAC-09A7-4A32-81B5-263A31FC31FE}"/>
              </a:ext>
            </a:extLst>
          </p:cNvPr>
          <p:cNvSpPr txBox="1"/>
          <p:nvPr/>
        </p:nvSpPr>
        <p:spPr>
          <a:xfrm>
            <a:off x="2085371" y="3750115"/>
            <a:ext cx="3212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Monthly Spend per Customer</a:t>
            </a:r>
          </a:p>
          <a:p>
            <a:pPr algn="ctr"/>
            <a:r>
              <a:rPr lang="en-US" sz="1400" i="1" dirty="0">
                <a:latin typeface="+mj-lt"/>
              </a:rPr>
              <a:t>– April through June 2019 – 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0C9A619-A8E1-4433-BE19-2B0E90B25173}"/>
              </a:ext>
            </a:extLst>
          </p:cNvPr>
          <p:cNvSpPr/>
          <p:nvPr/>
        </p:nvSpPr>
        <p:spPr>
          <a:xfrm rot="5400000">
            <a:off x="4591225" y="3283203"/>
            <a:ext cx="2990736" cy="29159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4D4A0F-A858-40DE-BC2A-CF69363F47D9}"/>
              </a:ext>
            </a:extLst>
          </p:cNvPr>
          <p:cNvSpPr txBox="1"/>
          <p:nvPr/>
        </p:nvSpPr>
        <p:spPr>
          <a:xfrm>
            <a:off x="10765482" y="-369332"/>
            <a:ext cx="142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6ECD7E-39B4-4D78-A5D3-832DB37035D9}"/>
              </a:ext>
            </a:extLst>
          </p:cNvPr>
          <p:cNvSpPr txBox="1"/>
          <p:nvPr/>
        </p:nvSpPr>
        <p:spPr>
          <a:xfrm>
            <a:off x="6695636" y="5240119"/>
            <a:ext cx="286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Small customers drive &gt;80% of AWS revenue</a:t>
            </a:r>
            <a:endParaRPr lang="en-US" sz="1400" i="1" dirty="0">
              <a:latin typeface="+mj-lt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10FF2218-5BD2-47BD-8052-F173DCB1EEBC}"/>
              </a:ext>
            </a:extLst>
          </p:cNvPr>
          <p:cNvSpPr/>
          <p:nvPr/>
        </p:nvSpPr>
        <p:spPr>
          <a:xfrm rot="16200000">
            <a:off x="8075256" y="4820437"/>
            <a:ext cx="107318" cy="635751"/>
          </a:xfrm>
          <a:prstGeom prst="leftBrace">
            <a:avLst>
              <a:gd name="adj1" fmla="val 40296"/>
              <a:gd name="adj2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3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5C6CB-E4C9-4F87-BC4C-632EC413D4CE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Customer Churn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D95F0B-0655-4638-8D2A-F3CABAF590CD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852FEA-454E-4E2E-BB73-8E51FD42257A}"/>
              </a:ext>
            </a:extLst>
          </p:cNvPr>
          <p:cNvSpPr txBox="1"/>
          <p:nvPr/>
        </p:nvSpPr>
        <p:spPr>
          <a:xfrm>
            <a:off x="1324079" y="1372717"/>
            <a:ext cx="4477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Number of Customers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Growth</a:t>
            </a:r>
            <a:r>
              <a:rPr lang="en-US" dirty="0">
                <a:latin typeface="+mj-lt"/>
              </a:rPr>
              <a:t> by Month</a:t>
            </a:r>
            <a:r>
              <a:rPr lang="en-US" b="1" dirty="0">
                <a:latin typeface="+mj-lt"/>
              </a:rPr>
              <a:t> </a:t>
            </a:r>
          </a:p>
          <a:p>
            <a:pPr algn="ctr"/>
            <a:r>
              <a:rPr lang="en-US" dirty="0">
                <a:latin typeface="+mj-lt"/>
              </a:rPr>
              <a:t>Grows by 2% on Average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22361A-B65E-4A01-9B55-55A1B46CCD9F}"/>
              </a:ext>
            </a:extLst>
          </p:cNvPr>
          <p:cNvSpPr txBox="1"/>
          <p:nvPr/>
        </p:nvSpPr>
        <p:spPr>
          <a:xfrm>
            <a:off x="10765482" y="-369332"/>
            <a:ext cx="142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5D371F-5C44-3D47-8FD1-8223078D9248}"/>
              </a:ext>
            </a:extLst>
          </p:cNvPr>
          <p:cNvSpPr/>
          <p:nvPr/>
        </p:nvSpPr>
        <p:spPr>
          <a:xfrm>
            <a:off x="1254362" y="884162"/>
            <a:ext cx="4782084" cy="65407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6BBC55-3AE5-A74A-8ACF-F37AD038ED5D}"/>
              </a:ext>
            </a:extLst>
          </p:cNvPr>
          <p:cNvSpPr/>
          <p:nvPr/>
        </p:nvSpPr>
        <p:spPr>
          <a:xfrm>
            <a:off x="1257320" y="5916475"/>
            <a:ext cx="4782084" cy="65407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E74A2B-0146-A94A-A225-4928FB9732CF}"/>
              </a:ext>
            </a:extLst>
          </p:cNvPr>
          <p:cNvSpPr/>
          <p:nvPr/>
        </p:nvSpPr>
        <p:spPr>
          <a:xfrm>
            <a:off x="6340108" y="881681"/>
            <a:ext cx="4782084" cy="65407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1742A1-E4AA-5A41-B3CD-E7094F19FC17}"/>
              </a:ext>
            </a:extLst>
          </p:cNvPr>
          <p:cNvSpPr/>
          <p:nvPr/>
        </p:nvSpPr>
        <p:spPr>
          <a:xfrm>
            <a:off x="6390879" y="5931007"/>
            <a:ext cx="4782084" cy="65407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42DAFB-CA2E-46B0-BFF3-AFA61DA39D8C}"/>
              </a:ext>
            </a:extLst>
          </p:cNvPr>
          <p:cNvSpPr txBox="1"/>
          <p:nvPr/>
        </p:nvSpPr>
        <p:spPr>
          <a:xfrm>
            <a:off x="6329080" y="944474"/>
            <a:ext cx="5165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latin typeface="+mj-lt"/>
            </a:endParaRPr>
          </a:p>
          <a:p>
            <a:r>
              <a:rPr lang="en-US" dirty="0">
                <a:latin typeface="+mj-lt"/>
              </a:rPr>
              <a:t>However, this apparent consistency hides the story of each customer’s journey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53K unique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Each month 3K dropped and 4K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2K customers dropped in May and returned on June</a:t>
            </a:r>
          </a:p>
        </p:txBody>
      </p: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86CD7F72-BB29-6046-A6B5-70B7F18407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631165"/>
              </p:ext>
            </p:extLst>
          </p:nvPr>
        </p:nvGraphicFramePr>
        <p:xfrm>
          <a:off x="1404452" y="2435908"/>
          <a:ext cx="4339813" cy="2524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EA7FAE4B-C3BB-4293-B992-2DC4FEC9B971}"/>
              </a:ext>
            </a:extLst>
          </p:cNvPr>
          <p:cNvSpPr txBox="1"/>
          <p:nvPr/>
        </p:nvSpPr>
        <p:spPr>
          <a:xfrm>
            <a:off x="6195272" y="5206005"/>
            <a:ext cx="1475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2K drop in May &amp;</a:t>
            </a:r>
          </a:p>
          <a:p>
            <a:r>
              <a:rPr lang="en-US" sz="1200" dirty="0">
                <a:latin typeface="+mj-lt"/>
              </a:rPr>
              <a:t>return in June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219248-64A3-49CC-BDCD-1DA507B64027}"/>
              </a:ext>
            </a:extLst>
          </p:cNvPr>
          <p:cNvSpPr/>
          <p:nvPr/>
        </p:nvSpPr>
        <p:spPr>
          <a:xfrm>
            <a:off x="7170708" y="2721325"/>
            <a:ext cx="2641581" cy="2683010"/>
          </a:xfrm>
          <a:prstGeom prst="ellipse">
            <a:avLst/>
          </a:prstGeom>
          <a:solidFill>
            <a:schemeClr val="accent6">
              <a:alpha val="3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D4747E-409A-48D3-8945-26901D047996}"/>
              </a:ext>
            </a:extLst>
          </p:cNvPr>
          <p:cNvSpPr txBox="1"/>
          <p:nvPr/>
        </p:nvSpPr>
        <p:spPr>
          <a:xfrm>
            <a:off x="8774844" y="2696666"/>
            <a:ext cx="1946470" cy="6590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j-lt"/>
              </a:rPr>
              <a:t>May</a:t>
            </a: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97B9FC8-0F1C-47CB-B159-90B27270751E}"/>
              </a:ext>
            </a:extLst>
          </p:cNvPr>
          <p:cNvSpPr/>
          <p:nvPr/>
        </p:nvSpPr>
        <p:spPr>
          <a:xfrm>
            <a:off x="7708833" y="2641622"/>
            <a:ext cx="3057558" cy="2842414"/>
          </a:xfrm>
          <a:prstGeom prst="ellipse">
            <a:avLst/>
          </a:prstGeom>
          <a:solidFill>
            <a:schemeClr val="accent2">
              <a:lumMod val="75000"/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2C4A7BB-A8AC-4077-BF52-55EF38B339FF}"/>
              </a:ext>
            </a:extLst>
          </p:cNvPr>
          <p:cNvSpPr/>
          <p:nvPr/>
        </p:nvSpPr>
        <p:spPr>
          <a:xfrm>
            <a:off x="7516193" y="2960067"/>
            <a:ext cx="2927478" cy="2812366"/>
          </a:xfrm>
          <a:prstGeom prst="ellipse">
            <a:avLst/>
          </a:prstGeom>
          <a:solidFill>
            <a:schemeClr val="accent4">
              <a:lumMod val="60000"/>
              <a:lumOff val="40000"/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F1E103-A8B7-4BF3-9223-557264617274}"/>
              </a:ext>
            </a:extLst>
          </p:cNvPr>
          <p:cNvSpPr txBox="1"/>
          <p:nvPr/>
        </p:nvSpPr>
        <p:spPr>
          <a:xfrm>
            <a:off x="7920288" y="3743348"/>
            <a:ext cx="178982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+mj-lt"/>
              </a:rPr>
              <a:t>All 3 Months</a:t>
            </a:r>
          </a:p>
          <a:p>
            <a:pPr algn="ctr"/>
            <a:r>
              <a:rPr lang="en-US" altLang="zh-CN" dirty="0">
                <a:latin typeface="+mj-lt"/>
              </a:rPr>
              <a:t>41K customers, or 78% of total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D894BD-80EE-48A5-9752-3D7910EFB737}"/>
              </a:ext>
            </a:extLst>
          </p:cNvPr>
          <p:cNvSpPr txBox="1"/>
          <p:nvPr/>
        </p:nvSpPr>
        <p:spPr>
          <a:xfrm>
            <a:off x="8134661" y="5041261"/>
            <a:ext cx="1452266" cy="2667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zh-CN" sz="1100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62129B-D967-478B-96A5-CF7949EC0291}"/>
              </a:ext>
            </a:extLst>
          </p:cNvPr>
          <p:cNvSpPr txBox="1"/>
          <p:nvPr/>
        </p:nvSpPr>
        <p:spPr>
          <a:xfrm>
            <a:off x="6706627" y="3314866"/>
            <a:ext cx="169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j-lt"/>
              </a:rPr>
              <a:t>April</a:t>
            </a:r>
            <a:endParaRPr lang="en-US" dirty="0">
              <a:latin typeface="+mj-lt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B851386-A08F-427D-A3FF-3C0DEAC3A38A}"/>
              </a:ext>
            </a:extLst>
          </p:cNvPr>
          <p:cNvCxnSpPr>
            <a:cxnSpLocks/>
          </p:cNvCxnSpPr>
          <p:nvPr/>
        </p:nvCxnSpPr>
        <p:spPr>
          <a:xfrm flipV="1">
            <a:off x="7377404" y="5025405"/>
            <a:ext cx="453595" cy="268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DBFBC74-B2D4-4D2F-9C70-1506BE44E031}"/>
              </a:ext>
            </a:extLst>
          </p:cNvPr>
          <p:cNvSpPr txBox="1"/>
          <p:nvPr/>
        </p:nvSpPr>
        <p:spPr>
          <a:xfrm>
            <a:off x="7948284" y="5386674"/>
            <a:ext cx="169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j-lt"/>
              </a:rPr>
              <a:t>June</a:t>
            </a:r>
          </a:p>
        </p:txBody>
      </p:sp>
    </p:spTree>
    <p:extLst>
      <p:ext uri="{BB962C8B-B14F-4D97-AF65-F5344CB8AC3E}">
        <p14:creationId xmlns:p14="http://schemas.microsoft.com/office/powerpoint/2010/main" val="232537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5C6CB-E4C9-4F87-BC4C-632EC413D4CE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Market New Solutions to Existing Customers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D95F0B-0655-4638-8D2A-F3CABAF590CD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E124D70-654A-4ED9-8D13-784750D702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3457286"/>
              </p:ext>
            </p:extLst>
          </p:nvPr>
        </p:nvGraphicFramePr>
        <p:xfrm>
          <a:off x="2565728" y="2468935"/>
          <a:ext cx="4967207" cy="2696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FA90A88-37E9-453E-BB15-AD4BF45E7D2C}"/>
              </a:ext>
            </a:extLst>
          </p:cNvPr>
          <p:cNvSpPr txBox="1"/>
          <p:nvPr/>
        </p:nvSpPr>
        <p:spPr>
          <a:xfrm>
            <a:off x="2565728" y="1809904"/>
            <a:ext cx="5025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Customers Expand AWS Use over Time</a:t>
            </a:r>
          </a:p>
          <a:p>
            <a:pPr algn="ctr"/>
            <a:r>
              <a:rPr lang="en-US" sz="1600" i="1" dirty="0">
                <a:latin typeface="+mj-lt"/>
              </a:rPr>
              <a:t>– April through June 2019 –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8B4E91-DB51-4FDA-9111-A8F9E9DEF574}"/>
              </a:ext>
            </a:extLst>
          </p:cNvPr>
          <p:cNvSpPr txBox="1"/>
          <p:nvPr/>
        </p:nvSpPr>
        <p:spPr>
          <a:xfrm>
            <a:off x="8217060" y="2468935"/>
            <a:ext cx="334628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Customers appear to adopt more products over time:</a:t>
            </a:r>
          </a:p>
          <a:p>
            <a:endParaRPr lang="en-US" sz="11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Young customers use 11 products on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Older customers use 13 products on average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351BB-576E-4346-B115-79FE1FD512E4}"/>
              </a:ext>
            </a:extLst>
          </p:cNvPr>
          <p:cNvSpPr txBox="1"/>
          <p:nvPr/>
        </p:nvSpPr>
        <p:spPr>
          <a:xfrm>
            <a:off x="3587298" y="5165328"/>
            <a:ext cx="3346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Customer Age</a:t>
            </a:r>
            <a:endParaRPr lang="en-US" sz="1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5BB74-F54F-40F3-8E61-5FA1FC0498FB}"/>
              </a:ext>
            </a:extLst>
          </p:cNvPr>
          <p:cNvSpPr txBox="1"/>
          <p:nvPr/>
        </p:nvSpPr>
        <p:spPr>
          <a:xfrm>
            <a:off x="1398109" y="3225443"/>
            <a:ext cx="1272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Average Monthly Spend</a:t>
            </a:r>
            <a:endParaRPr lang="en-US" sz="14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425356-99E6-441B-BFCD-4B1EA43D66A5}"/>
              </a:ext>
            </a:extLst>
          </p:cNvPr>
          <p:cNvSpPr txBox="1"/>
          <p:nvPr/>
        </p:nvSpPr>
        <p:spPr>
          <a:xfrm>
            <a:off x="10765482" y="-369332"/>
            <a:ext cx="142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Annie</a:t>
            </a:r>
          </a:p>
        </p:txBody>
      </p:sp>
    </p:spTree>
    <p:extLst>
      <p:ext uri="{BB962C8B-B14F-4D97-AF65-F5344CB8AC3E}">
        <p14:creationId xmlns:p14="http://schemas.microsoft.com/office/powerpoint/2010/main" val="415875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5C6CB-E4C9-4F87-BC4C-632EC413D4CE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Grow the Chinese Market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D95F0B-0655-4638-8D2A-F3CABAF590CD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206C075-195B-49F8-852A-3D56D21D68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792808"/>
              </p:ext>
            </p:extLst>
          </p:nvPr>
        </p:nvGraphicFramePr>
        <p:xfrm>
          <a:off x="2396548" y="2091707"/>
          <a:ext cx="2577509" cy="3625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5630CBA-B492-43F6-A6EC-F506CC692D0C}"/>
              </a:ext>
            </a:extLst>
          </p:cNvPr>
          <p:cNvSpPr txBox="1"/>
          <p:nvPr/>
        </p:nvSpPr>
        <p:spPr>
          <a:xfrm>
            <a:off x="2158760" y="1242176"/>
            <a:ext cx="2916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Customer Age</a:t>
            </a:r>
          </a:p>
          <a:p>
            <a:pPr algn="ctr"/>
            <a:r>
              <a:rPr lang="en-US" sz="1600" i="1" dirty="0">
                <a:latin typeface="+mj-lt"/>
              </a:rPr>
              <a:t>– April through June 2019 – 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62C26C1-A8E7-4992-9708-6457CAE4D9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4042321"/>
              </p:ext>
            </p:extLst>
          </p:nvPr>
        </p:nvGraphicFramePr>
        <p:xfrm>
          <a:off x="7209895" y="2091707"/>
          <a:ext cx="2577509" cy="3625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0FA7FF2-4431-482E-B90D-59F6EBC28EAE}"/>
              </a:ext>
            </a:extLst>
          </p:cNvPr>
          <p:cNvSpPr txBox="1"/>
          <p:nvPr/>
        </p:nvSpPr>
        <p:spPr>
          <a:xfrm>
            <a:off x="6647173" y="1242176"/>
            <a:ext cx="3592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Number of Products Used</a:t>
            </a:r>
          </a:p>
          <a:p>
            <a:pPr algn="ctr"/>
            <a:r>
              <a:rPr lang="en-US" sz="1600" i="1" dirty="0">
                <a:latin typeface="+mj-lt"/>
              </a:rPr>
              <a:t>– April through June 2019 –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833BE-F4C8-49C9-9B89-18BDD47BF7BF}"/>
              </a:ext>
            </a:extLst>
          </p:cNvPr>
          <p:cNvSpPr txBox="1"/>
          <p:nvPr/>
        </p:nvSpPr>
        <p:spPr>
          <a:xfrm rot="16200000">
            <a:off x="1873255" y="2248868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years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51D089-F1B1-43E0-89A3-00EE05DA5EB0}"/>
              </a:ext>
            </a:extLst>
          </p:cNvPr>
          <p:cNvSpPr txBox="1"/>
          <p:nvPr/>
        </p:nvSpPr>
        <p:spPr>
          <a:xfrm>
            <a:off x="10765482" y="-369332"/>
            <a:ext cx="142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Annie</a:t>
            </a:r>
          </a:p>
        </p:txBody>
      </p:sp>
    </p:spTree>
    <p:extLst>
      <p:ext uri="{BB962C8B-B14F-4D97-AF65-F5344CB8AC3E}">
        <p14:creationId xmlns:p14="http://schemas.microsoft.com/office/powerpoint/2010/main" val="247100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5C6CB-E4C9-4F87-BC4C-632EC413D4CE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Market to High-Spending Small Customers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D95F0B-0655-4638-8D2A-F3CABAF590CD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261D8-D4AC-4014-91A6-EC371CD91539}"/>
              </a:ext>
            </a:extLst>
          </p:cNvPr>
          <p:cNvSpPr txBox="1"/>
          <p:nvPr/>
        </p:nvSpPr>
        <p:spPr>
          <a:xfrm>
            <a:off x="7954424" y="1618783"/>
            <a:ext cx="334628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However, this varies by customer size:</a:t>
            </a:r>
          </a:p>
          <a:p>
            <a:endParaRPr lang="en-US" sz="11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Small customers who use AWS cost services spend 9% more on average vs. those who do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Large and Mid-sized customers who use AWS cost services spend 15% less on average vs. those who do not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5D87194-EEB1-4014-B831-39386C18C6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599779"/>
              </p:ext>
            </p:extLst>
          </p:nvPr>
        </p:nvGraphicFramePr>
        <p:xfrm>
          <a:off x="1505819" y="2111547"/>
          <a:ext cx="6019801" cy="3333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E087880-F281-4A19-9854-BC685B534470}"/>
              </a:ext>
            </a:extLst>
          </p:cNvPr>
          <p:cNvSpPr txBox="1"/>
          <p:nvPr/>
        </p:nvSpPr>
        <p:spPr>
          <a:xfrm>
            <a:off x="2221425" y="1483668"/>
            <a:ext cx="4474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Customers who use cost management spend more on average</a:t>
            </a:r>
          </a:p>
          <a:p>
            <a:pPr algn="ctr"/>
            <a:r>
              <a:rPr lang="en-US" sz="1600" i="1" dirty="0">
                <a:latin typeface="+mj-lt"/>
              </a:rPr>
              <a:t>– Per Month, April through June 2019 –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33CD3E-F58E-4D97-A150-C3463E21BBBC}"/>
              </a:ext>
            </a:extLst>
          </p:cNvPr>
          <p:cNvSpPr txBox="1"/>
          <p:nvPr/>
        </p:nvSpPr>
        <p:spPr>
          <a:xfrm>
            <a:off x="10765482" y="-369332"/>
            <a:ext cx="142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Annie</a:t>
            </a:r>
          </a:p>
        </p:txBody>
      </p:sp>
    </p:spTree>
    <p:extLst>
      <p:ext uri="{BB962C8B-B14F-4D97-AF65-F5344CB8AC3E}">
        <p14:creationId xmlns:p14="http://schemas.microsoft.com/office/powerpoint/2010/main" val="32514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5C6CB-E4C9-4F87-BC4C-632EC413D4CE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Data Anomalies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D95F0B-0655-4638-8D2A-F3CABAF590CD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4B7B92-6706-4647-A0D5-A277F477960E}"/>
              </a:ext>
            </a:extLst>
          </p:cNvPr>
          <p:cNvSpPr txBox="1"/>
          <p:nvPr/>
        </p:nvSpPr>
        <p:spPr>
          <a:xfrm>
            <a:off x="3367877" y="950694"/>
            <a:ext cx="46474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Outliers Among Customers Who Joined January 17, 2014</a:t>
            </a:r>
          </a:p>
          <a:p>
            <a:pPr algn="ctr"/>
            <a:r>
              <a:rPr lang="en-US" sz="1600" i="1" dirty="0">
                <a:latin typeface="+mj-lt"/>
              </a:rPr>
              <a:t>– April 2019 –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366935-852D-4198-AE4F-ABDB8A0CB9BE}"/>
              </a:ext>
            </a:extLst>
          </p:cNvPr>
          <p:cNvGrpSpPr/>
          <p:nvPr/>
        </p:nvGrpSpPr>
        <p:grpSpPr>
          <a:xfrm>
            <a:off x="1469125" y="2024741"/>
            <a:ext cx="6551326" cy="4138477"/>
            <a:chOff x="699104" y="2024741"/>
            <a:chExt cx="6551326" cy="413847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D77EA33-50CD-48A9-B901-E033118D0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5564" y="2024741"/>
              <a:ext cx="5739787" cy="394533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E978F9-AE3C-414D-94EB-747B1F45299B}"/>
                </a:ext>
              </a:extLst>
            </p:cNvPr>
            <p:cNvSpPr/>
            <p:nvPr/>
          </p:nvSpPr>
          <p:spPr>
            <a:xfrm>
              <a:off x="2268769" y="5591718"/>
              <a:ext cx="4981661" cy="1486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580" dirty="0">
                  <a:solidFill>
                    <a:schemeClr val="tx1"/>
                  </a:solidFill>
                  <a:latin typeface="+mj-lt"/>
                </a:rPr>
                <a:t>0           2           4           6           8         10         12        14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1BAEFAC-14CD-4A8C-91CF-8B138B5637DE}"/>
                </a:ext>
              </a:extLst>
            </p:cNvPr>
            <p:cNvSpPr/>
            <p:nvPr/>
          </p:nvSpPr>
          <p:spPr>
            <a:xfrm>
              <a:off x="3380014" y="5740399"/>
              <a:ext cx="2492066" cy="422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+mj-lt"/>
                </a:rPr>
                <a:t>Customer Age (Years)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42D7DE-C142-48F5-BE39-7BA7F4DA74FF}"/>
                </a:ext>
              </a:extLst>
            </p:cNvPr>
            <p:cNvSpPr/>
            <p:nvPr/>
          </p:nvSpPr>
          <p:spPr>
            <a:xfrm>
              <a:off x="1637776" y="2271562"/>
              <a:ext cx="678432" cy="36506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+mj-lt"/>
                </a:rPr>
                <a:t>$800K</a:t>
              </a:r>
            </a:p>
            <a:p>
              <a:endParaRPr lang="en-US" sz="1130" dirty="0">
                <a:solidFill>
                  <a:schemeClr val="tx1"/>
                </a:solidFill>
                <a:latin typeface="+mj-lt"/>
              </a:endParaRPr>
            </a:p>
            <a:p>
              <a:endParaRPr lang="en-US" sz="1130" dirty="0">
                <a:solidFill>
                  <a:schemeClr val="tx1"/>
                </a:solidFill>
                <a:latin typeface="+mj-lt"/>
              </a:endParaRPr>
            </a:p>
            <a:p>
              <a:endParaRPr lang="en-US" sz="1130" dirty="0">
                <a:solidFill>
                  <a:schemeClr val="tx1"/>
                </a:solidFill>
                <a:latin typeface="+mj-lt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+mj-lt"/>
                </a:rPr>
                <a:t>$600K</a:t>
              </a:r>
            </a:p>
            <a:p>
              <a:endParaRPr lang="en-US" sz="1130" dirty="0">
                <a:solidFill>
                  <a:schemeClr val="tx1"/>
                </a:solidFill>
                <a:latin typeface="+mj-lt"/>
              </a:endParaRPr>
            </a:p>
            <a:p>
              <a:endParaRPr lang="en-US" sz="1130" dirty="0">
                <a:solidFill>
                  <a:schemeClr val="tx1"/>
                </a:solidFill>
                <a:latin typeface="+mj-lt"/>
              </a:endParaRPr>
            </a:p>
            <a:p>
              <a:endParaRPr lang="en-US" sz="1130" dirty="0">
                <a:solidFill>
                  <a:schemeClr val="tx1"/>
                </a:solidFill>
                <a:latin typeface="+mj-lt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+mj-lt"/>
                </a:rPr>
                <a:t>$400K</a:t>
              </a:r>
            </a:p>
            <a:p>
              <a:endParaRPr lang="en-US" sz="1130" dirty="0">
                <a:solidFill>
                  <a:schemeClr val="tx1"/>
                </a:solidFill>
                <a:latin typeface="+mj-lt"/>
              </a:endParaRPr>
            </a:p>
            <a:p>
              <a:endParaRPr lang="en-US" sz="1130" dirty="0">
                <a:solidFill>
                  <a:schemeClr val="tx1"/>
                </a:solidFill>
                <a:latin typeface="+mj-lt"/>
              </a:endParaRPr>
            </a:p>
            <a:p>
              <a:endParaRPr lang="en-US" sz="1130" dirty="0">
                <a:solidFill>
                  <a:schemeClr val="tx1"/>
                </a:solidFill>
                <a:latin typeface="+mj-lt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+mj-lt"/>
                </a:rPr>
                <a:t>$200K</a:t>
              </a:r>
            </a:p>
            <a:p>
              <a:endParaRPr lang="en-US" sz="1130" dirty="0">
                <a:solidFill>
                  <a:schemeClr val="tx1"/>
                </a:solidFill>
                <a:latin typeface="+mj-lt"/>
              </a:endParaRPr>
            </a:p>
            <a:p>
              <a:endParaRPr lang="en-US" sz="1130" dirty="0">
                <a:solidFill>
                  <a:schemeClr val="tx1"/>
                </a:solidFill>
                <a:latin typeface="+mj-lt"/>
              </a:endParaRPr>
            </a:p>
            <a:p>
              <a:endParaRPr lang="en-US" sz="1130" dirty="0">
                <a:solidFill>
                  <a:schemeClr val="tx1"/>
                </a:solidFill>
                <a:latin typeface="+mj-lt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+mj-lt"/>
                </a:rPr>
                <a:t>$0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6E07EB4-E326-43E1-A5AB-BA76E7B6A6C7}"/>
                </a:ext>
              </a:extLst>
            </p:cNvPr>
            <p:cNvSpPr/>
            <p:nvPr/>
          </p:nvSpPr>
          <p:spPr>
            <a:xfrm>
              <a:off x="699104" y="3676070"/>
              <a:ext cx="914421" cy="4208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80" dirty="0">
                  <a:solidFill>
                    <a:schemeClr val="tx1"/>
                  </a:solidFill>
                  <a:latin typeface="+mj-lt"/>
                </a:rPr>
                <a:t>Monthly Spend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48D4339-178D-4222-A527-79C560F54376}"/>
              </a:ext>
            </a:extLst>
          </p:cNvPr>
          <p:cNvSpPr/>
          <p:nvPr/>
        </p:nvSpPr>
        <p:spPr>
          <a:xfrm>
            <a:off x="4605020" y="2123440"/>
            <a:ext cx="295941" cy="3045460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074FC2-E03A-453B-B817-78B517172B8A}"/>
              </a:ext>
            </a:extLst>
          </p:cNvPr>
          <p:cNvSpPr txBox="1"/>
          <p:nvPr/>
        </p:nvSpPr>
        <p:spPr>
          <a:xfrm>
            <a:off x="8498611" y="2245787"/>
            <a:ext cx="2979532" cy="175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Additional anomalies:</a:t>
            </a:r>
          </a:p>
          <a:p>
            <a:endParaRPr lang="en-US" sz="10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Bill size (negative, large)</a:t>
            </a:r>
            <a:endParaRPr lang="en-US" sz="10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Product 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Geographic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36FE84-C25A-4E8F-AA46-DC026A01830C}"/>
              </a:ext>
            </a:extLst>
          </p:cNvPr>
          <p:cNvSpPr txBox="1"/>
          <p:nvPr/>
        </p:nvSpPr>
        <p:spPr>
          <a:xfrm>
            <a:off x="10765482" y="-369332"/>
            <a:ext cx="142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Hannah</a:t>
            </a:r>
          </a:p>
        </p:txBody>
      </p:sp>
    </p:spTree>
    <p:extLst>
      <p:ext uri="{BB962C8B-B14F-4D97-AF65-F5344CB8AC3E}">
        <p14:creationId xmlns:p14="http://schemas.microsoft.com/office/powerpoint/2010/main" val="165960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C13EF72508064CB1DC8725752426CB" ma:contentTypeVersion="13" ma:contentTypeDescription="Create a new document." ma:contentTypeScope="" ma:versionID="dfa6b12d9ab4b350cc55b02071996cd6">
  <xsd:schema xmlns:xsd="http://www.w3.org/2001/XMLSchema" xmlns:xs="http://www.w3.org/2001/XMLSchema" xmlns:p="http://schemas.microsoft.com/office/2006/metadata/properties" xmlns:ns3="dae981f6-3a96-4e24-a097-b9b5f461c62d" xmlns:ns4="35a3e4d7-6fd8-427a-a481-6e7911dc0f5b" targetNamespace="http://schemas.microsoft.com/office/2006/metadata/properties" ma:root="true" ma:fieldsID="97a56c668da694a1d4a806e6efe5d49e" ns3:_="" ns4:_="">
    <xsd:import namespace="dae981f6-3a96-4e24-a097-b9b5f461c62d"/>
    <xsd:import namespace="35a3e4d7-6fd8-427a-a481-6e7911dc0f5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e981f6-3a96-4e24-a097-b9b5f461c6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3e4d7-6fd8-427a-a481-6e7911dc0f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66AF1E-3399-4FDC-A7CE-AB3174B20B37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dae981f6-3a96-4e24-a097-b9b5f461c62d"/>
    <ds:schemaRef ds:uri="http://purl.org/dc/dcmitype/"/>
    <ds:schemaRef ds:uri="35a3e4d7-6fd8-427a-a481-6e7911dc0f5b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6BFDCA7-CB22-40B2-A18E-E197D4DF9A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9B19DB-BB5B-41B3-9F6F-4DD7B1044A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e981f6-3a96-4e24-a097-b9b5f461c62d"/>
    <ds:schemaRef ds:uri="35a3e4d7-6fd8-427a-a481-6e7911dc0f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10694</TotalTime>
  <Words>1195</Words>
  <Application>Microsoft Macintosh PowerPoint</Application>
  <PresentationFormat>Widescreen</PresentationFormat>
  <Paragraphs>255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Hellebust</dc:creator>
  <cp:lastModifiedBy>Microsoft Office User</cp:lastModifiedBy>
  <cp:revision>182</cp:revision>
  <dcterms:created xsi:type="dcterms:W3CDTF">2019-07-12T21:12:37Z</dcterms:created>
  <dcterms:modified xsi:type="dcterms:W3CDTF">2019-08-06T02:34:03Z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0x01010077C13EF72508064CB1DC8725752426CB</vt:lpwstr>
  </property>
</Properties>
</file>