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+lYXeuvlL0Uso7CrvyZjaYr6K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8D8CC0-8845-4AC8-85AA-2358AA340A71}">
  <a:tblStyle styleId="{A28D8CC0-8845-4AC8-85AA-2358AA340A7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8"/>
  </p:normalViewPr>
  <p:slideViewPr>
    <p:cSldViewPr snapToGrid="0">
      <p:cViewPr varScale="1">
        <p:scale>
          <a:sx n="109" d="100"/>
          <a:sy n="109" d="100"/>
        </p:scale>
        <p:origin x="520" y="184"/>
      </p:cViewPr>
      <p:guideLst>
        <p:guide orient="horz" pos="1049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1019428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5b10194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b1019428f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g5b101942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b1019428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5b101942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019428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5b101942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b1019428f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5b1019428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b573213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5b5732131a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g5b5732131a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b5732131a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5b5732131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b5732131a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g5b5732131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b5732131a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g5b5732131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b5732131a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5b5732131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489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1019428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5b101942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Future improvement: allow  using soundex , </a:t>
            </a:r>
            <a:endParaRPr/>
          </a:p>
        </p:txBody>
      </p:sp>
      <p:sp>
        <p:nvSpPr>
          <p:cNvPr id="187" name="Google Shape;18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定义版式">
  <p:cSld name="1_自定义版式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:blinds dir="vert"/>
      </p:transition>
    </mc:Choice>
    <mc:Fallback>
      <p:transition spd="slow" advTm="5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自定义版式">
  <p:cSld name="2_自定义版式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 rot="10800000">
            <a:off x="0" y="4457700"/>
            <a:ext cx="4557533" cy="24003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1"/>
          <p:cNvSpPr/>
          <p:nvPr/>
        </p:nvSpPr>
        <p:spPr>
          <a:xfrm>
            <a:off x="4557532" y="4457700"/>
            <a:ext cx="4586468" cy="24003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自定义版式">
  <p:cSld name="3_自定义版式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-25912" y="-40126"/>
            <a:ext cx="9195831" cy="6938239"/>
            <a:chOff x="0" y="0"/>
            <a:chExt cx="9149170" cy="6858000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70" y="0"/>
              <a:ext cx="9144000" cy="6000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"/>
            <p:cNvSpPr/>
            <p:nvPr/>
          </p:nvSpPr>
          <p:spPr>
            <a:xfrm rot="-5400000">
              <a:off x="3405054" y="1119054"/>
              <a:ext cx="2333892" cy="9144000"/>
            </a:xfrm>
            <a:custGeom>
              <a:avLst/>
              <a:gdLst/>
              <a:ahLst/>
              <a:cxnLst/>
              <a:rect l="l" t="t" r="r" b="b"/>
              <a:pathLst>
                <a:path w="18423" h="10021" extrusionOk="0">
                  <a:moveTo>
                    <a:pt x="18423" y="4827"/>
                  </a:moveTo>
                  <a:cubicBezTo>
                    <a:pt x="18423" y="2933"/>
                    <a:pt x="17515" y="1241"/>
                    <a:pt x="16080" y="21"/>
                  </a:cubicBezTo>
                  <a:lnTo>
                    <a:pt x="8" y="0"/>
                  </a:lnTo>
                  <a:cubicBezTo>
                    <a:pt x="-49" y="-31"/>
                    <a:pt x="214" y="10021"/>
                    <a:pt x="214" y="10021"/>
                  </a:cubicBezTo>
                  <a:lnTo>
                    <a:pt x="15552" y="10021"/>
                  </a:lnTo>
                  <a:cubicBezTo>
                    <a:pt x="17301" y="8801"/>
                    <a:pt x="18423" y="6922"/>
                    <a:pt x="18423" y="4827"/>
                  </a:cubicBezTo>
                  <a:close/>
                </a:path>
              </a:pathLst>
            </a:custGeom>
            <a:solidFill>
              <a:srgbClr val="14171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" name="Google Shape;92;p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0433" y="2005016"/>
            <a:ext cx="2983132" cy="56696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991147" y="3016445"/>
            <a:ext cx="716170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Bookstore Database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7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349349" y="5747300"/>
            <a:ext cx="2445300" cy="269700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2700000" scaled="0"/>
          </a:gra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02A3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ITeam</a:t>
            </a:r>
            <a:endParaRPr sz="1200" b="1" i="0" u="none" strike="noStrike" cap="none">
              <a:solidFill>
                <a:srgbClr val="202A3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993780" y="5318608"/>
            <a:ext cx="5203245" cy="26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Qianhui Guo, Ying Xue, Han Li</a:t>
            </a:r>
            <a:endParaRPr sz="1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4572000" y="-81518"/>
            <a:ext cx="4764149" cy="7163522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513951" y="3678662"/>
            <a:ext cx="15408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02A3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Views</a:t>
            </a:r>
            <a:endParaRPr sz="3600" b="1" i="0" u="none" strike="noStrike" cap="none">
              <a:solidFill>
                <a:srgbClr val="202A3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4513180" y="2596773"/>
            <a:ext cx="2174858" cy="495424"/>
            <a:chOff x="5969725" y="1801451"/>
            <a:chExt cx="2821578" cy="458423"/>
          </a:xfrm>
        </p:grpSpPr>
        <p:sp>
          <p:nvSpPr>
            <p:cNvPr id="223" name="Google Shape;223;p28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Profitable Formats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8"/>
          <p:cNvSpPr/>
          <p:nvPr/>
        </p:nvSpPr>
        <p:spPr>
          <a:xfrm>
            <a:off x="1326575" y="1582415"/>
            <a:ext cx="1836204" cy="1836204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1366254" y="2868446"/>
            <a:ext cx="1782198" cy="35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CB00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 sz="1800" b="1" i="0" u="none" strike="noStrike" cap="none">
              <a:solidFill>
                <a:srgbClr val="FCB00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1404392" y="1660232"/>
            <a:ext cx="1680571" cy="1680571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 descr="Ey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1180" y="1930085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28"/>
          <p:cNvGrpSpPr/>
          <p:nvPr/>
        </p:nvGrpSpPr>
        <p:grpSpPr>
          <a:xfrm>
            <a:off x="4513180" y="3330373"/>
            <a:ext cx="2174858" cy="495424"/>
            <a:chOff x="5969725" y="1801451"/>
            <a:chExt cx="2821578" cy="458423"/>
          </a:xfrm>
        </p:grpSpPr>
        <p:sp>
          <p:nvSpPr>
            <p:cNvPr id="241" name="Google Shape;241;p28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Recent Activities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28"/>
          <p:cNvGrpSpPr/>
          <p:nvPr/>
        </p:nvGrpSpPr>
        <p:grpSpPr>
          <a:xfrm>
            <a:off x="4513180" y="1891860"/>
            <a:ext cx="2174857" cy="495425"/>
            <a:chOff x="5969725" y="1801450"/>
            <a:chExt cx="2821577" cy="458424"/>
          </a:xfrm>
        </p:grpSpPr>
        <p:sp>
          <p:nvSpPr>
            <p:cNvPr id="244" name="Google Shape;244;p28"/>
            <p:cNvSpPr/>
            <p:nvPr/>
          </p:nvSpPr>
          <p:spPr>
            <a:xfrm>
              <a:off x="5969725" y="1801450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Best Sellers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/>
          <p:nvPr/>
        </p:nvSpPr>
        <p:spPr>
          <a:xfrm>
            <a:off x="553669" y="868891"/>
            <a:ext cx="2577593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Best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Sellers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669604" y="2056050"/>
            <a:ext cx="43495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best_sellers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ISBN,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(SELECT title FROM book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book.ISBN = order_item.ISBN)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'Title’,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SUM(quantity) as 'Sales’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order_item  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ISBN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sum(quantity) desc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LIMIT 10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4786546" y="4613510"/>
            <a:ext cx="2276585" cy="3126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 FROM best_sellers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29"/>
          <p:cNvGraphicFramePr/>
          <p:nvPr/>
        </p:nvGraphicFramePr>
        <p:xfrm>
          <a:off x="468158" y="1886786"/>
          <a:ext cx="3997850" cy="3602255"/>
        </p:xfrm>
        <a:graphic>
          <a:graphicData uri="http://schemas.openxmlformats.org/drawingml/2006/table">
            <a:tbl>
              <a:tblPr>
                <a:noFill/>
                <a:tableStyleId>{A28D8CC0-8845-4AC8-85AA-2358AA340A71}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ISBN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Title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Sales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9350330954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Think and Grow Rich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8186685693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Alchemist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9386036754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Everyone Has A Story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9562913244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Think and Grow Rich: Original Version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8183224008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The Power of Your Subconscious Mind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9385152149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Ram - Scion of Ikshvaku (Book 1 - Ram Chandra Series): 2015 Edition with Updated...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8129124025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Half Girlfriend (Movie Tie-in Edition)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8179924947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Sanyasi Jisne Apni Sampati Bech Di: The Monk Who Sold His Ferrari (Hindi)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9382618341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The Oath of the Vayuputras (Shiva Trilogy)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9386224585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Sita: Warrior of Mithila (Ram Chandra)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/>
          <p:nvPr/>
        </p:nvSpPr>
        <p:spPr>
          <a:xfrm>
            <a:off x="790075" y="1101479"/>
            <a:ext cx="3389401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Profitable</a:t>
            </a:r>
            <a:r>
              <a:rPr lang="en-US" sz="28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Formats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4632216" y="1937349"/>
            <a:ext cx="516747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CREATE VIEW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profitable_format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f.format AS 'Format’,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SUM(i.Totalprice) AS 'Total Revenue’ 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(order_item i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 b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i.ISBN = b.ISBN)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book_format f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f.formatID = b.FormatID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f.formatID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sum(i.Totalprice) DESC;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4766148" y="4615005"/>
            <a:ext cx="3121367" cy="3061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profitable_format;  </a:t>
            </a:r>
            <a:endParaRPr/>
          </a:p>
        </p:txBody>
      </p:sp>
      <p:graphicFrame>
        <p:nvGraphicFramePr>
          <p:cNvPr id="263" name="Google Shape;263;p30"/>
          <p:cNvGraphicFramePr/>
          <p:nvPr/>
        </p:nvGraphicFramePr>
        <p:xfrm>
          <a:off x="1016990" y="2680752"/>
          <a:ext cx="2569250" cy="1570100"/>
        </p:xfrm>
        <a:graphic>
          <a:graphicData uri="http://schemas.openxmlformats.org/drawingml/2006/table">
            <a:tbl>
              <a:tblPr>
                <a:noFill/>
                <a:tableStyleId>{A28D8CC0-8845-4AC8-85AA-2358AA340A71}</a:tableStyleId>
              </a:tblPr>
              <a:tblGrid>
                <a:gridCol w="11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CB00F"/>
                          </a:solidFill>
                        </a:rPr>
                        <a:t>Format</a:t>
                      </a:r>
                      <a:endParaRPr sz="14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CB00F"/>
                          </a:solidFill>
                        </a:rPr>
                        <a:t>Total Revenue</a:t>
                      </a:r>
                      <a:endParaRPr sz="14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Hardcopy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96077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Paperback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11559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AudioBook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245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>
            <a:off x="271826" y="721258"/>
            <a:ext cx="3456309" cy="46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Recent Activities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5896678" y="603816"/>
            <a:ext cx="2975496" cy="579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CREATE VIEW 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Purchase_Sell_record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b.ISBN, b.Title, r.Orderdatetime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Datetime,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o.Quantity, o.Totalprice, 'Sell’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Type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(book b INNER JOIN order_item o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b.ISBN = o.ISBN)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order_record r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r.OrderID = o.OrderID 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b.ISBN, b.Title,r.Purchasedatetime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Datetime,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o.Quantity, o.Totalprice, 'Purchase’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Type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(book b </a:t>
            </a:r>
            <a:r>
              <a:rPr lang="en-US" sz="115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purchase_item o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b.ISBN = o.ISBN)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purchase_record r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r.PurchaseID = o.PurchaseID  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b.ISBN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Datetime desc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Limit 15</a:t>
            </a:r>
            <a:r>
              <a:rPr lang="en-US"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867070" y="6257319"/>
            <a:ext cx="2975495" cy="2756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Purchase_Sell_record;</a:t>
            </a:r>
            <a:endParaRPr/>
          </a:p>
        </p:txBody>
      </p:sp>
      <p:graphicFrame>
        <p:nvGraphicFramePr>
          <p:cNvPr id="272" name="Google Shape;272;p31"/>
          <p:cNvGraphicFramePr/>
          <p:nvPr/>
        </p:nvGraphicFramePr>
        <p:xfrm>
          <a:off x="271826" y="1344088"/>
          <a:ext cx="5465275" cy="4827750"/>
        </p:xfrm>
        <a:graphic>
          <a:graphicData uri="http://schemas.openxmlformats.org/drawingml/2006/table">
            <a:tbl>
              <a:tblPr>
                <a:noFill/>
                <a:tableStyleId>{A28D8CC0-8845-4AC8-85AA-2358AA340A71}</a:tableStyleId>
              </a:tblPr>
              <a:tblGrid>
                <a:gridCol w="7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CB00F"/>
                          </a:solidFill>
                        </a:rPr>
                        <a:t>ISBN</a:t>
                      </a:r>
                      <a:endParaRPr sz="10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CB00F"/>
                          </a:solidFill>
                        </a:rPr>
                        <a:t> Title</a:t>
                      </a:r>
                      <a:endParaRPr sz="10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CB00F"/>
                          </a:solidFill>
                        </a:rPr>
                        <a:t>Datetime</a:t>
                      </a:r>
                      <a:endParaRPr sz="10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CB00F"/>
                          </a:solidFill>
                        </a:rPr>
                        <a:t>Quantity</a:t>
                      </a:r>
                      <a:endParaRPr sz="10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CB00F"/>
                          </a:solidFill>
                        </a:rPr>
                        <a:t>Totalprice</a:t>
                      </a:r>
                      <a:endParaRPr sz="10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CB00F"/>
                          </a:solidFill>
                        </a:rPr>
                        <a:t>Type</a:t>
                      </a:r>
                      <a:endParaRPr sz="10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9385152149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Ram - Scion of Ikshvaku (Book 1 - Ram Chandra Series): 2015 Edition with Updated...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23:55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480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9386224399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This Is Not Your Story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22:52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100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8185986010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The Bachelor of Arts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22:17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8179924947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Sanyasi Jisne Apni Sampati Bech Di: The MonkWho Sold His Ferrari (Hindi)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21:56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142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8129137704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My Gita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21:18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153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9386850648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Keepers of the Kalachakra: Book 5 in the Bharat Series of Historical and Mythological...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20:49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100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9381626685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The Krishna Key: Book 3 in the Bharat Series of Historical and Mythological Thrillers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20:15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400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78200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Purchase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8129135728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Half Girlfriend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19:43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106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9386224399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This Is Not Your Story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19:36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100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9386036754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Everyone Has A Story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19:18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100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8183224008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The Power of Your Subconscious Mind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18:48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159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9351160092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Unbreakable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18:23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145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1408855674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Harry Potter and the Prisoner of Azkaban (Harry Potter 3)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18:13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374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8183224008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The Power of Your Subconscious Mind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17:55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477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8183220940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Rahasya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1/7/2018 17:31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699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Sell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/>
          <p:nvPr/>
        </p:nvSpPr>
        <p:spPr>
          <a:xfrm>
            <a:off x="4572000" y="0"/>
            <a:ext cx="4764149" cy="7163522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731013" y="3863457"/>
            <a:ext cx="31502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02A3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Visualization</a:t>
            </a:r>
            <a:endParaRPr sz="3600" b="1" i="0" u="none" strike="noStrike" cap="none">
              <a:solidFill>
                <a:srgbClr val="202A3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80" name="Google Shape;280;p32"/>
          <p:cNvGrpSpPr/>
          <p:nvPr/>
        </p:nvGrpSpPr>
        <p:grpSpPr>
          <a:xfrm>
            <a:off x="4477294" y="3100867"/>
            <a:ext cx="2174858" cy="495424"/>
            <a:chOff x="5969725" y="1801451"/>
            <a:chExt cx="2821578" cy="458423"/>
          </a:xfrm>
        </p:grpSpPr>
        <p:sp>
          <p:nvSpPr>
            <p:cNvPr id="281" name="Google Shape;281;p32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Sales and Profits</a:t>
              </a: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2"/>
          <p:cNvGrpSpPr/>
          <p:nvPr/>
        </p:nvGrpSpPr>
        <p:grpSpPr>
          <a:xfrm>
            <a:off x="4477294" y="3703692"/>
            <a:ext cx="2174858" cy="495424"/>
            <a:chOff x="5969725" y="1801451"/>
            <a:chExt cx="2821578" cy="458423"/>
          </a:xfrm>
        </p:grpSpPr>
        <p:sp>
          <p:nvSpPr>
            <p:cNvPr id="284" name="Google Shape;284;p32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Best Sellers</a:t>
              </a: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32"/>
          <p:cNvSpPr/>
          <p:nvPr/>
        </p:nvSpPr>
        <p:spPr>
          <a:xfrm>
            <a:off x="1348342" y="1767210"/>
            <a:ext cx="1836204" cy="1836204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2252120" y="1665288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1388021" y="3053241"/>
            <a:ext cx="1782198" cy="35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CB00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sz="1800" b="1" i="0" u="none" strike="noStrike" cap="none">
              <a:solidFill>
                <a:srgbClr val="FCB00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426159" y="1845027"/>
            <a:ext cx="1680571" cy="1680571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 descr="Bar graph with upward tren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7718" y="2114880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32"/>
          <p:cNvGrpSpPr/>
          <p:nvPr/>
        </p:nvGrpSpPr>
        <p:grpSpPr>
          <a:xfrm>
            <a:off x="4477294" y="2498042"/>
            <a:ext cx="2174858" cy="495424"/>
            <a:chOff x="5969725" y="1801451"/>
            <a:chExt cx="2821578" cy="458423"/>
          </a:xfrm>
        </p:grpSpPr>
        <p:sp>
          <p:nvSpPr>
            <p:cNvPr id="302" name="Google Shape;302;p32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Popular States</a:t>
              </a: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32"/>
          <p:cNvGrpSpPr/>
          <p:nvPr/>
        </p:nvGrpSpPr>
        <p:grpSpPr>
          <a:xfrm>
            <a:off x="4477294" y="1895217"/>
            <a:ext cx="2174858" cy="495424"/>
            <a:chOff x="5969725" y="1801451"/>
            <a:chExt cx="2821578" cy="458423"/>
          </a:xfrm>
        </p:grpSpPr>
        <p:sp>
          <p:nvSpPr>
            <p:cNvPr id="305" name="Google Shape;305;p32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Proportion of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Different Formats</a:t>
              </a: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2"/>
          <p:cNvGrpSpPr/>
          <p:nvPr/>
        </p:nvGrpSpPr>
        <p:grpSpPr>
          <a:xfrm>
            <a:off x="4477294" y="4285858"/>
            <a:ext cx="2174858" cy="495424"/>
            <a:chOff x="5969725" y="1801451"/>
            <a:chExt cx="2821578" cy="458423"/>
          </a:xfrm>
        </p:grpSpPr>
        <p:sp>
          <p:nvSpPr>
            <p:cNvPr id="308" name="Google Shape;308;p32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Most Popular Author</a:t>
              </a: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5b1019428f_0_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5b1019428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829" y="1374790"/>
            <a:ext cx="5131208" cy="4865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5b1019428f_0_0"/>
          <p:cNvSpPr txBox="1"/>
          <p:nvPr/>
        </p:nvSpPr>
        <p:spPr>
          <a:xfrm>
            <a:off x="501828" y="694690"/>
            <a:ext cx="8160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Is Amazon providing ECO friendly books?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5b1019428f_0_0"/>
          <p:cNvSpPr txBox="1"/>
          <p:nvPr/>
        </p:nvSpPr>
        <p:spPr>
          <a:xfrm>
            <a:off x="5633036" y="2850779"/>
            <a:ext cx="3510964" cy="220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bf.format, b.number_of_format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milestone2.book_format as bf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1400" b="0" i="0" u="none" strike="noStrike" cap="non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(SELECT formatID, count(*) as number_of_format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milestone2.book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formatID)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bf.formatID = b.formatID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b.number_of_format DESC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g5b1019428f_0_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5b1019428f_0_5"/>
          <p:cNvSpPr txBox="1"/>
          <p:nvPr/>
        </p:nvSpPr>
        <p:spPr>
          <a:xfrm>
            <a:off x="76200" y="764989"/>
            <a:ext cx="8839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User Study: Which State is the most active?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5b1019428f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651645"/>
            <a:ext cx="8747425" cy="494962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5b1019428f_0_5"/>
          <p:cNvSpPr txBox="1"/>
          <p:nvPr/>
        </p:nvSpPr>
        <p:spPr>
          <a:xfrm>
            <a:off x="195754" y="2675557"/>
            <a:ext cx="3238822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c.CustState,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SUM(pc.purchased_times) as TotalPurchase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milestone2.customer as c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sz="1200" b="0" i="0" u="none" strike="noStrike" cap="non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(SELECT CustomerID, count(*) as purchased_times</a:t>
            </a:r>
            <a:endParaRPr sz="12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milestone2.order_record</a:t>
            </a:r>
            <a:endParaRPr sz="12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by CustomerID</a:t>
            </a:r>
            <a:endParaRPr sz="12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by purchased_times desc)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pc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c.CustomerID = pc.CustomerID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CustState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TotalPurchase DESC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5b1019428f_0_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5b1019428f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251" y="1248196"/>
            <a:ext cx="3989548" cy="54990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5b1019428f_0_10"/>
          <p:cNvSpPr txBox="1"/>
          <p:nvPr/>
        </p:nvSpPr>
        <p:spPr>
          <a:xfrm>
            <a:off x="5396300" y="2080100"/>
            <a:ext cx="36175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OrderDate,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SUM(TotalPrice) as Income,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SUM(Revenue) as Revenue, (sum(Revenue)/sum(TotalPrice)) as Ratio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12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(((SELECT oi.OrderID, oi.TotalPrice, oi.Quantity, DATE(od.Orderdatetime) as OrderDate, (oi.TotalPrice / oi.Quantity - pt.TotalPrice / pt.Quantity) as Revenue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milestone2.order_item) as oi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milestone2.order_record as od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oi.OrderID = od.OrderID)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milestone2.purchase_item as pt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oi.ISBN = pt.ISBN) as odr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OrderDate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OrderDate ASC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5b1019428f_0_10"/>
          <p:cNvSpPr txBox="1"/>
          <p:nvPr/>
        </p:nvSpPr>
        <p:spPr>
          <a:xfrm>
            <a:off x="130200" y="741616"/>
            <a:ext cx="88836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Business Analysis: Sales and Profit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5b1019428f_0_1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5b1019428f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75" y="1368939"/>
            <a:ext cx="8839199" cy="26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5b1019428f_0_14"/>
          <p:cNvSpPr txBox="1"/>
          <p:nvPr/>
        </p:nvSpPr>
        <p:spPr>
          <a:xfrm>
            <a:off x="5736535" y="4136814"/>
            <a:ext cx="3000000" cy="2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b.Title, oi.number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milestone2.book as 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(Select ISBN, sum(quantity) as number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milestone2.order_item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ISBN)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oi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b.ISBN = oi.ISBN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DESC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LIMIT 10</a:t>
            </a:r>
            <a:endParaRPr/>
          </a:p>
        </p:txBody>
      </p:sp>
      <p:sp>
        <p:nvSpPr>
          <p:cNvPr id="341" name="Google Shape;341;g5b1019428f_0_14"/>
          <p:cNvSpPr txBox="1"/>
          <p:nvPr/>
        </p:nvSpPr>
        <p:spPr>
          <a:xfrm>
            <a:off x="69475" y="757879"/>
            <a:ext cx="82083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Business Analysis: Best Selling Books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g5b1019428f_0_14" descr="A picture containing stationar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-1" t="-310" r="16903" b="50486"/>
          <a:stretch/>
        </p:blipFill>
        <p:spPr>
          <a:xfrm>
            <a:off x="596349" y="4439479"/>
            <a:ext cx="4220816" cy="156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5b1019428f_0_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5b1019428f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56291"/>
            <a:ext cx="9144000" cy="268120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5b1019428f_0_48"/>
          <p:cNvSpPr txBox="1"/>
          <p:nvPr/>
        </p:nvSpPr>
        <p:spPr>
          <a:xfrm>
            <a:off x="69475" y="630125"/>
            <a:ext cx="82083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Business Analysis: Most Popular Author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5b1019428f_0_48"/>
          <p:cNvPicPr preferRelativeResize="0"/>
          <p:nvPr/>
        </p:nvPicPr>
        <p:blipFill rotWithShape="1">
          <a:blip r:embed="rId5">
            <a:alphaModFix/>
          </a:blip>
          <a:srcRect l="3324" t="27" r="56381" b="-27"/>
          <a:stretch/>
        </p:blipFill>
        <p:spPr>
          <a:xfrm>
            <a:off x="4760259" y="4395507"/>
            <a:ext cx="3684494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5b1019428f_0_48"/>
          <p:cNvSpPr txBox="1"/>
          <p:nvPr/>
        </p:nvSpPr>
        <p:spPr>
          <a:xfrm>
            <a:off x="699247" y="3539934"/>
            <a:ext cx="3866824" cy="2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concat(a.Aulastname, ' ', a.Aufirstname)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AuthorName, s.TotalSelling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milestone2.author as 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(Select ab.AuthorID, sum(number) as TotalSelling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(Select b.AuthorID, oi.number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milestone2.book as b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(Select ISBN, sum(quantity) as number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milestone2.order_item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ISBN) as oi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b.ISBN = oi.ISBN) as ab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AuthorID)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a.AuthorID = s.AuthorID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TotalSelling DESC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LIMIT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4565957" y="274634"/>
            <a:ext cx="4764000" cy="71634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4477324" y="2500492"/>
            <a:ext cx="2174872" cy="495418"/>
            <a:chOff x="5969725" y="1801451"/>
            <a:chExt cx="2821578" cy="458423"/>
          </a:xfrm>
        </p:grpSpPr>
        <p:sp>
          <p:nvSpPr>
            <p:cNvPr id="103" name="Google Shape;103;p2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Background </a:t>
              </a:r>
              <a:endParaRPr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/>
          <p:nvPr/>
        </p:nvSpPr>
        <p:spPr>
          <a:xfrm>
            <a:off x="1357010" y="1760087"/>
            <a:ext cx="1836204" cy="1836204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396689" y="3046118"/>
            <a:ext cx="1782198" cy="35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00F"/>
              </a:buClr>
              <a:buSzPts val="1800"/>
              <a:buFont typeface="Microsoft Yahei"/>
              <a:buNone/>
            </a:pPr>
            <a:r>
              <a:rPr lang="en-US" sz="1800" b="1" i="0" u="none" strike="noStrike" cap="none">
                <a:solidFill>
                  <a:srgbClr val="FCB00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</a:t>
            </a:r>
            <a:endParaRPr sz="1800" b="1" i="0" u="none" strike="noStrike" cap="none">
              <a:solidFill>
                <a:srgbClr val="FCB00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434827" y="1837904"/>
            <a:ext cx="1680571" cy="1680571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32707" y="3856334"/>
            <a:ext cx="39641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02A3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sz="3600" b="1" i="0" u="none" strike="noStrike" cap="none">
              <a:solidFill>
                <a:srgbClr val="202A3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880023" y="2079537"/>
            <a:ext cx="761529" cy="813932"/>
          </a:xfrm>
          <a:custGeom>
            <a:avLst/>
            <a:gdLst/>
            <a:ahLst/>
            <a:cxnLst/>
            <a:rect l="l" t="t" r="r" b="b"/>
            <a:pathLst>
              <a:path w="358" h="382" extrusionOk="0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2"/>
          <p:cNvGrpSpPr/>
          <p:nvPr/>
        </p:nvGrpSpPr>
        <p:grpSpPr>
          <a:xfrm>
            <a:off x="4494184" y="3348579"/>
            <a:ext cx="2174858" cy="495424"/>
            <a:chOff x="5969725" y="1801451"/>
            <a:chExt cx="2821578" cy="458423"/>
          </a:xfrm>
        </p:grpSpPr>
        <p:sp>
          <p:nvSpPr>
            <p:cNvPr id="121" name="Google Shape;121;p2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Purpose</a:t>
              </a:r>
              <a:r>
                <a:rPr lang="en-US" sz="13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3" name="Google Shape;123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b5732131a_0_45"/>
          <p:cNvSpPr/>
          <p:nvPr/>
        </p:nvSpPr>
        <p:spPr>
          <a:xfrm>
            <a:off x="4572000" y="0"/>
            <a:ext cx="4764000" cy="71634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g5b5732131a_0_45"/>
          <p:cNvGrpSpPr/>
          <p:nvPr/>
        </p:nvGrpSpPr>
        <p:grpSpPr>
          <a:xfrm>
            <a:off x="4477325" y="1760066"/>
            <a:ext cx="2174813" cy="495393"/>
            <a:chOff x="5969725" y="1801451"/>
            <a:chExt cx="2821501" cy="458400"/>
          </a:xfrm>
        </p:grpSpPr>
        <p:sp>
          <p:nvSpPr>
            <p:cNvPr id="359" name="Google Shape;359;g5b5732131a_0_45"/>
            <p:cNvSpPr/>
            <p:nvPr/>
          </p:nvSpPr>
          <p:spPr>
            <a:xfrm>
              <a:off x="5969726" y="1801451"/>
              <a:ext cx="2821500" cy="458400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>
                  <a:solidFill>
                    <a:schemeClr val="lt1"/>
                  </a:solidFill>
                </a:rPr>
                <a:t>Hands On Experience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5b5732131a_0_45"/>
            <p:cNvSpPr/>
            <p:nvPr/>
          </p:nvSpPr>
          <p:spPr>
            <a:xfrm>
              <a:off x="5969725" y="1801451"/>
              <a:ext cx="93000" cy="458400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g5b5732131a_0_45"/>
          <p:cNvSpPr/>
          <p:nvPr/>
        </p:nvSpPr>
        <p:spPr>
          <a:xfrm>
            <a:off x="1357010" y="1760087"/>
            <a:ext cx="1836300" cy="18363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5b5732131a_0_45"/>
          <p:cNvSpPr/>
          <p:nvPr/>
        </p:nvSpPr>
        <p:spPr>
          <a:xfrm>
            <a:off x="2260788" y="1658165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5b5732131a_0_45"/>
          <p:cNvSpPr txBox="1"/>
          <p:nvPr/>
        </p:nvSpPr>
        <p:spPr>
          <a:xfrm>
            <a:off x="1396689" y="3046118"/>
            <a:ext cx="178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00F"/>
              </a:buClr>
              <a:buSzPts val="1800"/>
              <a:buFont typeface="Microsoft Yahei"/>
              <a:buNone/>
            </a:pPr>
            <a:r>
              <a:rPr lang="en-US" sz="1800" b="1" i="0" u="none" strike="noStrike" cap="none">
                <a:solidFill>
                  <a:srgbClr val="FCB00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en-US" sz="1800" b="1">
                <a:solidFill>
                  <a:srgbClr val="FCB00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endParaRPr sz="1800" b="1" i="0" u="none" strike="noStrike" cap="none">
              <a:solidFill>
                <a:srgbClr val="FCB00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3" name="Google Shape;373;g5b5732131a_0_45"/>
          <p:cNvSpPr/>
          <p:nvPr/>
        </p:nvSpPr>
        <p:spPr>
          <a:xfrm>
            <a:off x="1434852" y="1837929"/>
            <a:ext cx="1680600" cy="1680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5b5732131a_0_45"/>
          <p:cNvSpPr txBox="1"/>
          <p:nvPr/>
        </p:nvSpPr>
        <p:spPr>
          <a:xfrm>
            <a:off x="332707" y="3856334"/>
            <a:ext cx="3964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202A3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LESSON LEARNED</a:t>
            </a:r>
            <a:endParaRPr sz="3600" b="1" i="0" u="none" strike="noStrike" cap="none">
              <a:solidFill>
                <a:srgbClr val="202A3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5" name="Google Shape;375;g5b5732131a_0_45"/>
          <p:cNvSpPr/>
          <p:nvPr/>
        </p:nvSpPr>
        <p:spPr>
          <a:xfrm>
            <a:off x="1894386" y="2054937"/>
            <a:ext cx="761529" cy="813932"/>
          </a:xfrm>
          <a:custGeom>
            <a:avLst/>
            <a:gdLst/>
            <a:ahLst/>
            <a:cxnLst/>
            <a:rect l="l" t="t" r="r" b="b"/>
            <a:pathLst>
              <a:path w="358" h="382" extrusionOk="0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g5b5732131a_0_45"/>
          <p:cNvGrpSpPr/>
          <p:nvPr/>
        </p:nvGrpSpPr>
        <p:grpSpPr>
          <a:xfrm>
            <a:off x="4477327" y="2550729"/>
            <a:ext cx="2174813" cy="495393"/>
            <a:chOff x="5969725" y="1801451"/>
            <a:chExt cx="2821501" cy="458400"/>
          </a:xfrm>
        </p:grpSpPr>
        <p:sp>
          <p:nvSpPr>
            <p:cNvPr id="377" name="Google Shape;377;g5b5732131a_0_45"/>
            <p:cNvSpPr/>
            <p:nvPr/>
          </p:nvSpPr>
          <p:spPr>
            <a:xfrm>
              <a:off x="5969726" y="1801451"/>
              <a:ext cx="2821500" cy="458400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>
                  <a:solidFill>
                    <a:schemeClr val="lt1"/>
                  </a:solidFill>
                </a:rPr>
                <a:t>Database Backup</a:t>
              </a: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5b5732131a_0_45"/>
            <p:cNvSpPr/>
            <p:nvPr/>
          </p:nvSpPr>
          <p:spPr>
            <a:xfrm>
              <a:off x="5969725" y="1801451"/>
              <a:ext cx="93000" cy="458400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9" name="Google Shape;379;g5b5732131a_0_4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g5b5732131a_0_45"/>
          <p:cNvGrpSpPr/>
          <p:nvPr/>
        </p:nvGrpSpPr>
        <p:grpSpPr>
          <a:xfrm>
            <a:off x="4477327" y="4132054"/>
            <a:ext cx="2174813" cy="495393"/>
            <a:chOff x="5969725" y="1801451"/>
            <a:chExt cx="2821501" cy="458400"/>
          </a:xfrm>
        </p:grpSpPr>
        <p:sp>
          <p:nvSpPr>
            <p:cNvPr id="381" name="Google Shape;381;g5b5732131a_0_45"/>
            <p:cNvSpPr/>
            <p:nvPr/>
          </p:nvSpPr>
          <p:spPr>
            <a:xfrm>
              <a:off x="5969726" y="1801451"/>
              <a:ext cx="2821500" cy="458400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>
                  <a:solidFill>
                    <a:schemeClr val="lt1"/>
                  </a:solidFill>
                </a:rPr>
                <a:t>AWS to Tableau</a:t>
              </a:r>
              <a:r>
                <a:rPr lang="en-US" sz="13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5b5732131a_0_45"/>
            <p:cNvSpPr/>
            <p:nvPr/>
          </p:nvSpPr>
          <p:spPr>
            <a:xfrm>
              <a:off x="5969725" y="1801451"/>
              <a:ext cx="93000" cy="458400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g5b5732131a_0_45"/>
          <p:cNvGrpSpPr/>
          <p:nvPr/>
        </p:nvGrpSpPr>
        <p:grpSpPr>
          <a:xfrm>
            <a:off x="4477327" y="3341392"/>
            <a:ext cx="2174813" cy="495393"/>
            <a:chOff x="5969725" y="1801451"/>
            <a:chExt cx="2821501" cy="458400"/>
          </a:xfrm>
        </p:grpSpPr>
        <p:sp>
          <p:nvSpPr>
            <p:cNvPr id="384" name="Google Shape;384;g5b5732131a_0_45"/>
            <p:cNvSpPr/>
            <p:nvPr/>
          </p:nvSpPr>
          <p:spPr>
            <a:xfrm>
              <a:off x="5969726" y="1801451"/>
              <a:ext cx="2821500" cy="458400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>
                  <a:solidFill>
                    <a:schemeClr val="lt1"/>
                  </a:solidFill>
                </a:rPr>
                <a:t>Use SQL to Solve </a:t>
              </a:r>
              <a:endParaRPr b="1">
                <a:solidFill>
                  <a:schemeClr val="lt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>
                  <a:solidFill>
                    <a:schemeClr val="lt1"/>
                  </a:solidFill>
                </a:rPr>
                <a:t>Business Problem</a:t>
              </a:r>
              <a:r>
                <a:rPr lang="en-US" sz="13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5b5732131a_0_45"/>
            <p:cNvSpPr/>
            <p:nvPr/>
          </p:nvSpPr>
          <p:spPr>
            <a:xfrm>
              <a:off x="5969725" y="1801451"/>
              <a:ext cx="93000" cy="458400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5b5732131a_0_8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5b5732131a_0_85"/>
          <p:cNvSpPr txBox="1"/>
          <p:nvPr/>
        </p:nvSpPr>
        <p:spPr>
          <a:xfrm>
            <a:off x="501828" y="694690"/>
            <a:ext cx="8160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202A36"/>
                </a:solidFill>
              </a:rPr>
              <a:t>Hands on Experience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5b5732131a_0_85"/>
          <p:cNvSpPr txBox="1"/>
          <p:nvPr/>
        </p:nvSpPr>
        <p:spPr>
          <a:xfrm>
            <a:off x="501811" y="1535571"/>
            <a:ext cx="7991100" cy="4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i="1" dirty="0">
                <a:solidFill>
                  <a:schemeClr val="dk1"/>
                </a:solidFill>
              </a:rPr>
              <a:t>Valuable hands on practice:</a:t>
            </a:r>
            <a:endParaRPr sz="2400" i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Ex. Create schema and build a relational model, search the open data and insert it into tables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CN" sz="2400" i="1" dirty="0">
                <a:solidFill>
                  <a:schemeClr val="dk1"/>
                </a:solidFill>
              </a:rPr>
              <a:t>2.</a:t>
            </a:r>
            <a:r>
              <a:rPr lang="zh-CN" altLang="en-US" sz="2400" i="1" dirty="0">
                <a:solidFill>
                  <a:schemeClr val="dk1"/>
                </a:solidFill>
              </a:rPr>
              <a:t> </a:t>
            </a:r>
            <a:r>
              <a:rPr lang="en-US" sz="2400" i="1" dirty="0">
                <a:solidFill>
                  <a:schemeClr val="dk1"/>
                </a:solidFill>
              </a:rPr>
              <a:t>Enhancing the understanding of database and SQL: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More details are learned, such as the same datatype of PK and FK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g5b5732131a_0_9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5b5732131a_0_92"/>
          <p:cNvSpPr txBox="1"/>
          <p:nvPr/>
        </p:nvSpPr>
        <p:spPr>
          <a:xfrm>
            <a:off x="501828" y="694690"/>
            <a:ext cx="8160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202A36"/>
                </a:solidFill>
              </a:rPr>
              <a:t>Database Backup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5b5732131a_0_92"/>
          <p:cNvSpPr txBox="1"/>
          <p:nvPr/>
        </p:nvSpPr>
        <p:spPr>
          <a:xfrm>
            <a:off x="501810" y="1535571"/>
            <a:ext cx="8360835" cy="4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i="1" dirty="0">
                <a:solidFill>
                  <a:schemeClr val="dk1"/>
                </a:solidFill>
              </a:rPr>
              <a:t>Understanding the necessity of database backup:</a:t>
            </a:r>
            <a:endParaRPr sz="2400" i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Database backup is to maintain and restore critical/essential business data to prevent a disaster or technical outage.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CN" sz="2400" i="1" dirty="0">
                <a:solidFill>
                  <a:schemeClr val="dk1"/>
                </a:solidFill>
              </a:rPr>
              <a:t>2.</a:t>
            </a:r>
            <a:r>
              <a:rPr lang="zh-CN" altLang="en-US" sz="2400" i="1" dirty="0">
                <a:solidFill>
                  <a:schemeClr val="dk1"/>
                </a:solidFill>
              </a:rPr>
              <a:t> </a:t>
            </a:r>
            <a:r>
              <a:rPr lang="en-US" sz="2400" i="1" dirty="0">
                <a:solidFill>
                  <a:schemeClr val="dk1"/>
                </a:solidFill>
              </a:rPr>
              <a:t>How to perform </a:t>
            </a:r>
            <a:r>
              <a:rPr lang="en-US" sz="2400" i="1" dirty="0" err="1">
                <a:solidFill>
                  <a:schemeClr val="dk1"/>
                </a:solidFill>
              </a:rPr>
              <a:t>db</a:t>
            </a:r>
            <a:r>
              <a:rPr lang="en-US" sz="2400" i="1" dirty="0">
                <a:solidFill>
                  <a:schemeClr val="dk1"/>
                </a:solidFill>
              </a:rPr>
              <a:t> backup as migrating into the cloud:</a:t>
            </a:r>
            <a:endParaRPr sz="2400" i="1" dirty="0">
              <a:solidFill>
                <a:schemeClr val="dk1"/>
              </a:solidFill>
            </a:endParaRPr>
          </a:p>
          <a:p>
            <a:pPr marL="457200"/>
            <a:r>
              <a:rPr lang="en-US" sz="1800" dirty="0">
                <a:solidFill>
                  <a:schemeClr val="dk1"/>
                </a:solidFill>
              </a:rPr>
              <a:t>In this project, we use AWS cloud and create a </a:t>
            </a:r>
            <a:r>
              <a:rPr lang="en-US" sz="1800" dirty="0" err="1">
                <a:solidFill>
                  <a:schemeClr val="dk1"/>
                </a:solidFill>
              </a:rPr>
              <a:t>Mysql</a:t>
            </a:r>
            <a:r>
              <a:rPr lang="en-US" sz="1800" dirty="0">
                <a:solidFill>
                  <a:schemeClr val="dk1"/>
                </a:solidFill>
              </a:rPr>
              <a:t> database. The file </a:t>
            </a:r>
            <a:r>
              <a:rPr lang="en-US" sz="1800" dirty="0" err="1">
                <a:solidFill>
                  <a:schemeClr val="dk1"/>
                </a:solidFill>
              </a:rPr>
              <a:t>backup.sql</a:t>
            </a:r>
            <a:r>
              <a:rPr lang="en-US" sz="1800" dirty="0">
                <a:solidFill>
                  <a:schemeClr val="dk1"/>
                </a:solidFill>
              </a:rPr>
              <a:t> is able to perform database replication. Later, we may apply different backup methods in the projects.</a:t>
            </a:r>
            <a:endParaRPr sz="1800" dirty="0">
              <a:solidFill>
                <a:schemeClr val="dk1"/>
              </a:solidFill>
            </a:endParaRPr>
          </a:p>
          <a:p>
            <a:pPr marL="457200"/>
            <a:endParaRPr sz="1800" dirty="0">
              <a:solidFill>
                <a:schemeClr val="dk1"/>
              </a:solidFill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g5b5732131a_0_9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5b5732131a_0_98"/>
          <p:cNvSpPr txBox="1"/>
          <p:nvPr/>
        </p:nvSpPr>
        <p:spPr>
          <a:xfrm>
            <a:off x="501828" y="694690"/>
            <a:ext cx="8160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202A36"/>
                </a:solidFill>
              </a:rPr>
              <a:t>Use SQL to Solve Business Problems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5b5732131a_0_98"/>
          <p:cNvSpPr txBox="1"/>
          <p:nvPr/>
        </p:nvSpPr>
        <p:spPr>
          <a:xfrm>
            <a:off x="501811" y="1535571"/>
            <a:ext cx="7991100" cy="4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i="1" dirty="0">
                <a:solidFill>
                  <a:schemeClr val="dk1"/>
                </a:solidFill>
              </a:rPr>
              <a:t>Think in the way to solve business problems:</a:t>
            </a:r>
            <a:endParaRPr sz="2400" i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Need to think about the business requirements and outcomes before analyzing data by SQL for valuable insight of data.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Ex.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created a view showing the 10 best-selling books, which enable Amazon to recommend them to most readers.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CN" sz="2400" i="1" dirty="0">
                <a:solidFill>
                  <a:schemeClr val="dk1"/>
                </a:solidFill>
              </a:rPr>
              <a:t>2.</a:t>
            </a:r>
            <a:r>
              <a:rPr lang="zh-CN" altLang="en-US" sz="2400" i="1" dirty="0">
                <a:solidFill>
                  <a:schemeClr val="dk1"/>
                </a:solidFill>
              </a:rPr>
              <a:t> </a:t>
            </a:r>
            <a:r>
              <a:rPr lang="en-US" sz="2400" i="1" dirty="0">
                <a:solidFill>
                  <a:schemeClr val="dk1"/>
                </a:solidFill>
              </a:rPr>
              <a:t>Use the proper method to get the result:</a:t>
            </a:r>
            <a:endParaRPr sz="2400" i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Ex. We can create an advanced SQL query by using aggregate, subquery, and union function together to satisfy a customer’s request.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7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g5b5732131a_0_10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5b5732131a_0_104"/>
          <p:cNvSpPr txBox="1"/>
          <p:nvPr/>
        </p:nvSpPr>
        <p:spPr>
          <a:xfrm>
            <a:off x="501828" y="694690"/>
            <a:ext cx="8160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202A36"/>
                </a:solidFill>
              </a:rPr>
              <a:t>AWS to Tableau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5b5732131a_0_104"/>
          <p:cNvSpPr txBox="1"/>
          <p:nvPr/>
        </p:nvSpPr>
        <p:spPr>
          <a:xfrm>
            <a:off x="501811" y="1535571"/>
            <a:ext cx="7991100" cy="4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i="1" dirty="0">
                <a:solidFill>
                  <a:schemeClr val="dk1"/>
                </a:solidFill>
              </a:rPr>
              <a:t>Connect AWS to Tableau:</a:t>
            </a:r>
            <a:endParaRPr sz="2400" i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Ex. We had a valuable experience to touch AWS and connect the database on AWS to Tableau for further data visualization.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CN" sz="2400" i="1" dirty="0">
                <a:solidFill>
                  <a:schemeClr val="dk1"/>
                </a:solidFill>
              </a:rPr>
              <a:t>2.</a:t>
            </a:r>
            <a:r>
              <a:rPr lang="zh-CN" altLang="en-US" sz="2400" i="1" dirty="0">
                <a:solidFill>
                  <a:schemeClr val="dk1"/>
                </a:solidFill>
              </a:rPr>
              <a:t> </a:t>
            </a:r>
            <a:r>
              <a:rPr lang="en-US" sz="2400" i="1" dirty="0">
                <a:solidFill>
                  <a:schemeClr val="dk1"/>
                </a:solidFill>
              </a:rPr>
              <a:t>Execute SQL query in Tableau</a:t>
            </a:r>
            <a:endParaRPr sz="2400" i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solidFill>
                <a:schemeClr val="dk1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CN" sz="2400" i="1" dirty="0">
                <a:solidFill>
                  <a:schemeClr val="dk1"/>
                </a:solidFill>
              </a:rPr>
              <a:t>3.</a:t>
            </a:r>
            <a:r>
              <a:rPr lang="zh-CN" altLang="en-US" sz="2400" i="1" dirty="0">
                <a:solidFill>
                  <a:schemeClr val="dk1"/>
                </a:solidFill>
              </a:rPr>
              <a:t> </a:t>
            </a:r>
            <a:r>
              <a:rPr lang="en-US" sz="2400" i="1" dirty="0">
                <a:solidFill>
                  <a:schemeClr val="dk1"/>
                </a:solidFill>
              </a:rPr>
              <a:t>Generate output of data visualization with Tableau</a:t>
            </a:r>
            <a:endParaRPr sz="24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7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3"/>
          <p:cNvGrpSpPr/>
          <p:nvPr/>
        </p:nvGrpSpPr>
        <p:grpSpPr>
          <a:xfrm>
            <a:off x="-51832" y="0"/>
            <a:ext cx="9244896" cy="6938238"/>
            <a:chOff x="-1" y="0"/>
            <a:chExt cx="9197986" cy="6857999"/>
          </a:xfrm>
        </p:grpSpPr>
        <p:pic>
          <p:nvPicPr>
            <p:cNvPr id="420" name="Google Shape;42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70" y="0"/>
              <a:ext cx="9144000" cy="6000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" name="Google Shape;421;p33"/>
            <p:cNvSpPr/>
            <p:nvPr/>
          </p:nvSpPr>
          <p:spPr>
            <a:xfrm rot="-5400000">
              <a:off x="3432046" y="1092060"/>
              <a:ext cx="2333892" cy="9197986"/>
            </a:xfrm>
            <a:custGeom>
              <a:avLst/>
              <a:gdLst/>
              <a:ahLst/>
              <a:cxnLst/>
              <a:rect l="l" t="t" r="r" b="b"/>
              <a:pathLst>
                <a:path w="18423" h="10021" extrusionOk="0">
                  <a:moveTo>
                    <a:pt x="18423" y="4827"/>
                  </a:moveTo>
                  <a:cubicBezTo>
                    <a:pt x="18423" y="2933"/>
                    <a:pt x="17515" y="1241"/>
                    <a:pt x="16080" y="21"/>
                  </a:cubicBezTo>
                  <a:lnTo>
                    <a:pt x="8" y="0"/>
                  </a:lnTo>
                  <a:cubicBezTo>
                    <a:pt x="-49" y="-31"/>
                    <a:pt x="214" y="10021"/>
                    <a:pt x="214" y="10021"/>
                  </a:cubicBezTo>
                  <a:lnTo>
                    <a:pt x="15552" y="10021"/>
                  </a:lnTo>
                  <a:cubicBezTo>
                    <a:pt x="17301" y="8801"/>
                    <a:pt x="18423" y="6922"/>
                    <a:pt x="18423" y="4827"/>
                  </a:cubicBezTo>
                  <a:close/>
                </a:path>
              </a:pathLst>
            </a:custGeom>
            <a:solidFill>
              <a:srgbClr val="14171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2" name="Google Shape;422;p33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3"/>
          <p:cNvSpPr/>
          <p:nvPr/>
        </p:nvSpPr>
        <p:spPr>
          <a:xfrm>
            <a:off x="1721750" y="2792399"/>
            <a:ext cx="5833804" cy="9854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9900"/>
                </a:solidFill>
                <a:latin typeface="Arial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10884" y="932271"/>
            <a:ext cx="5892000" cy="46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A36"/>
              </a:buClr>
              <a:buSzPts val="28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zh-CN" altLang="en-US" sz="2600" b="1" i="0" u="none" strike="noStrike" cap="none" dirty="0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600" b="1" i="0" u="none" strike="noStrike" cap="none" dirty="0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altLang="zh-CN" sz="2600" b="1" dirty="0">
                <a:solidFill>
                  <a:srgbClr val="202A36"/>
                </a:solidFill>
              </a:rPr>
              <a:t>f Milestone2</a:t>
            </a:r>
            <a:endParaRPr sz="2600" b="1" i="0" u="none" strike="noStrike" cap="none" dirty="0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342952" y="2417100"/>
            <a:ext cx="3207311" cy="3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A36"/>
              </a:buClr>
              <a:buSzPts val="15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6181A"/>
                </a:solidFill>
                <a:latin typeface="Arial"/>
                <a:ea typeface="Arial"/>
                <a:cs typeface="Arial"/>
                <a:sym typeface="Arial"/>
              </a:rPr>
              <a:t>01 Milestone1</a:t>
            </a:r>
            <a:endParaRPr sz="1200" b="0" i="0" u="none" strike="noStrike" cap="none" dirty="0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4950677" y="3395860"/>
            <a:ext cx="3926540" cy="91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spAutoFit/>
          </a:bodyPr>
          <a:lstStyle/>
          <a:p>
            <a:pPr lvl="0">
              <a:buClr>
                <a:srgbClr val="202A36"/>
              </a:buClr>
              <a:buSzPts val="1500"/>
            </a:pPr>
            <a:r>
              <a:rPr lang="en-US" dirty="0">
                <a:solidFill>
                  <a:srgbClr val="FF0000"/>
                </a:solidFill>
              </a:rPr>
              <a:t>Randomly </a:t>
            </a:r>
            <a:r>
              <a:rPr lang="en-US" dirty="0"/>
              <a:t>select the order records (300 observations) and purchase records (200 observations) within </a:t>
            </a:r>
            <a:r>
              <a:rPr lang="en-US" dirty="0">
                <a:solidFill>
                  <a:srgbClr val="FF0000"/>
                </a:solidFill>
              </a:rPr>
              <a:t>one week </a:t>
            </a:r>
            <a:r>
              <a:rPr lang="en-US" dirty="0"/>
              <a:t>2018-1-1 to 2018 1-7 from the original database </a:t>
            </a:r>
            <a:endParaRPr sz="1500" b="1" i="0" u="none" strike="noStrike" cap="none" dirty="0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342952" y="3013768"/>
            <a:ext cx="3798490" cy="45719"/>
            <a:chOff x="864497" y="2826911"/>
            <a:chExt cx="1372388" cy="30375"/>
          </a:xfrm>
        </p:grpSpPr>
        <p:sp>
          <p:nvSpPr>
            <p:cNvPr id="135" name="Google Shape;135;p3"/>
            <p:cNvSpPr/>
            <p:nvPr/>
          </p:nvSpPr>
          <p:spPr>
            <a:xfrm>
              <a:off x="864497" y="2826911"/>
              <a:ext cx="449850" cy="30375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25635" y="2826911"/>
              <a:ext cx="911250" cy="30375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4950677" y="2993487"/>
            <a:ext cx="3798490" cy="45719"/>
            <a:chOff x="864497" y="2826911"/>
            <a:chExt cx="1372388" cy="30375"/>
          </a:xfrm>
        </p:grpSpPr>
        <p:sp>
          <p:nvSpPr>
            <p:cNvPr id="138" name="Google Shape;138;p3"/>
            <p:cNvSpPr/>
            <p:nvPr/>
          </p:nvSpPr>
          <p:spPr>
            <a:xfrm>
              <a:off x="864497" y="2826911"/>
              <a:ext cx="449850" cy="30375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25635" y="2826911"/>
              <a:ext cx="911250" cy="30375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393288-671C-0141-B1D2-DB555C1BDE8B}"/>
              </a:ext>
            </a:extLst>
          </p:cNvPr>
          <p:cNvSpPr txBox="1"/>
          <p:nvPr/>
        </p:nvSpPr>
        <p:spPr>
          <a:xfrm>
            <a:off x="356178" y="3297210"/>
            <a:ext cx="3785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platform to store and retrieve information about books, authors, categories, publishers, customers, orders and purchases , order records, purchase records in 9 tables for Amazon bookstore</a:t>
            </a:r>
          </a:p>
        </p:txBody>
      </p:sp>
      <p:sp>
        <p:nvSpPr>
          <p:cNvPr id="16" name="Google Shape;130;p3">
            <a:extLst>
              <a:ext uri="{FF2B5EF4-FFF2-40B4-BE49-F238E27FC236}">
                <a16:creationId xmlns:a16="http://schemas.microsoft.com/office/drawing/2014/main" id="{44474394-9FE6-9840-9C14-9CA6BBA8BF81}"/>
              </a:ext>
            </a:extLst>
          </p:cNvPr>
          <p:cNvSpPr/>
          <p:nvPr/>
        </p:nvSpPr>
        <p:spPr>
          <a:xfrm>
            <a:off x="4950677" y="2417099"/>
            <a:ext cx="3207311" cy="3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A36"/>
              </a:buClr>
              <a:buSzPts val="15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6181A"/>
                </a:solidFill>
                <a:latin typeface="Arial"/>
                <a:ea typeface="Arial"/>
                <a:cs typeface="Arial"/>
                <a:sym typeface="Arial"/>
              </a:rPr>
              <a:t>02 Milestone2</a:t>
            </a:r>
            <a:endParaRPr sz="1200" b="0" i="0" u="none" strike="noStrike" cap="none" dirty="0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17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10884" y="932271"/>
            <a:ext cx="5892000" cy="46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A36"/>
              </a:buClr>
              <a:buSzPts val="2800"/>
              <a:buFont typeface="Arial"/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Back up to the Cloud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310884" y="2323315"/>
            <a:ext cx="3207311" cy="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A36"/>
              </a:buClr>
              <a:buSzPts val="1500"/>
              <a:buFont typeface="Arial"/>
              <a:buNone/>
            </a:pPr>
            <a:r>
              <a:rPr lang="en-US" sz="1800" b="0" i="0" u="none" strike="noStrike" cap="none">
                <a:solidFill>
                  <a:srgbClr val="16181A"/>
                </a:solidFill>
                <a:latin typeface="Arial"/>
                <a:ea typeface="Arial"/>
                <a:cs typeface="Arial"/>
                <a:sym typeface="Arial"/>
              </a:rPr>
              <a:t>01 Create a MySQL Database in AWS RDS </a:t>
            </a:r>
            <a:endParaRPr sz="1200" b="0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4918608" y="2323315"/>
            <a:ext cx="3926540" cy="83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A36"/>
              </a:buClr>
              <a:buSzPts val="1500"/>
              <a:buFont typeface="Arial"/>
              <a:buNone/>
            </a:pPr>
            <a:r>
              <a:rPr lang="en-US" sz="1800" b="0" i="0" u="none" strike="noStrike" cap="none">
                <a:solidFill>
                  <a:srgbClr val="16181A"/>
                </a:solidFill>
                <a:latin typeface="Arial"/>
                <a:ea typeface="Arial"/>
                <a:cs typeface="Arial"/>
                <a:sym typeface="Arial"/>
              </a:rPr>
              <a:t>02 Migrate existing MySQL database using backup.sql</a:t>
            </a:r>
            <a:endParaRPr sz="1800" b="0" i="0" u="none" strike="noStrike" cap="none">
              <a:solidFill>
                <a:srgbClr val="1618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A36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941" y="3248359"/>
            <a:ext cx="3830558" cy="184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8608" y="3300491"/>
            <a:ext cx="3830559" cy="1796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3"/>
          <p:cNvGrpSpPr/>
          <p:nvPr/>
        </p:nvGrpSpPr>
        <p:grpSpPr>
          <a:xfrm>
            <a:off x="342952" y="3013768"/>
            <a:ext cx="3798490" cy="45719"/>
            <a:chOff x="864497" y="2826911"/>
            <a:chExt cx="1372388" cy="30375"/>
          </a:xfrm>
        </p:grpSpPr>
        <p:sp>
          <p:nvSpPr>
            <p:cNvPr id="135" name="Google Shape;135;p3"/>
            <p:cNvSpPr/>
            <p:nvPr/>
          </p:nvSpPr>
          <p:spPr>
            <a:xfrm>
              <a:off x="864497" y="2826911"/>
              <a:ext cx="449850" cy="30375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25635" y="2826911"/>
              <a:ext cx="911250" cy="30375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4950677" y="2993487"/>
            <a:ext cx="3798490" cy="45719"/>
            <a:chOff x="864497" y="2826911"/>
            <a:chExt cx="1372388" cy="30375"/>
          </a:xfrm>
        </p:grpSpPr>
        <p:sp>
          <p:nvSpPr>
            <p:cNvPr id="138" name="Google Shape;138;p3"/>
            <p:cNvSpPr/>
            <p:nvPr/>
          </p:nvSpPr>
          <p:spPr>
            <a:xfrm>
              <a:off x="864497" y="2826911"/>
              <a:ext cx="449850" cy="30375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25635" y="2826911"/>
              <a:ext cx="911250" cy="30375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5b1019428f_1_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6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5b1019428f_1_0"/>
          <p:cNvSpPr txBox="1"/>
          <p:nvPr/>
        </p:nvSpPr>
        <p:spPr>
          <a:xfrm>
            <a:off x="400938" y="802048"/>
            <a:ext cx="77859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Data Analysis and Problem solved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5b1019428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50" y="1665298"/>
            <a:ext cx="4448175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5b1019428f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725" y="2135050"/>
            <a:ext cx="4170250" cy="30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4549066" y="-33949"/>
            <a:ext cx="4764149" cy="7163522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890225" y="3678662"/>
            <a:ext cx="278826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02A3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Stored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02A3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Procedures</a:t>
            </a:r>
            <a:endParaRPr sz="3600" b="1" i="0" u="none" strike="noStrike" cap="none">
              <a:solidFill>
                <a:srgbClr val="202A3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55" name="Google Shape;155;p24"/>
          <p:cNvGrpSpPr/>
          <p:nvPr/>
        </p:nvGrpSpPr>
        <p:grpSpPr>
          <a:xfrm>
            <a:off x="4513180" y="2305000"/>
            <a:ext cx="2174859" cy="495424"/>
            <a:chOff x="5969725" y="1801451"/>
            <a:chExt cx="2821579" cy="458423"/>
          </a:xfrm>
        </p:grpSpPr>
        <p:sp>
          <p:nvSpPr>
            <p:cNvPr id="156" name="Google Shape;156;p24"/>
            <p:cNvSpPr/>
            <p:nvPr/>
          </p:nvSpPr>
          <p:spPr>
            <a:xfrm>
              <a:off x="5969727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Book Search Engine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4"/>
          <p:cNvGrpSpPr/>
          <p:nvPr/>
        </p:nvGrpSpPr>
        <p:grpSpPr>
          <a:xfrm>
            <a:off x="4513181" y="3384849"/>
            <a:ext cx="2174858" cy="495424"/>
            <a:chOff x="5969725" y="1801451"/>
            <a:chExt cx="2821578" cy="458423"/>
          </a:xfrm>
        </p:grpSpPr>
        <p:sp>
          <p:nvSpPr>
            <p:cNvPr id="159" name="Google Shape;159;p24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New Users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24"/>
          <p:cNvSpPr/>
          <p:nvPr/>
        </p:nvSpPr>
        <p:spPr>
          <a:xfrm>
            <a:off x="1326575" y="1582415"/>
            <a:ext cx="1836204" cy="1836204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2230353" y="1480493"/>
            <a:ext cx="54000" cy="5400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1366254" y="2868446"/>
            <a:ext cx="1782198" cy="35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CB00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 sz="1800" b="1" i="0" u="none" strike="noStrike" cap="none">
              <a:solidFill>
                <a:srgbClr val="FCB00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404392" y="1660232"/>
            <a:ext cx="1680571" cy="1680571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/>
          <p:nvPr/>
        </p:nvSpPr>
        <p:spPr>
          <a:xfrm rot="2925393">
            <a:off x="1992818" y="1910948"/>
            <a:ext cx="529070" cy="907331"/>
          </a:xfrm>
          <a:custGeom>
            <a:avLst/>
            <a:gdLst/>
            <a:ahLst/>
            <a:cxnLst/>
            <a:rect l="l" t="t" r="r" b="b"/>
            <a:pathLst>
              <a:path w="112" h="192" extrusionOk="0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790076" y="1101479"/>
            <a:ext cx="3384567" cy="46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A36"/>
              </a:buClr>
              <a:buSzPts val="2800"/>
              <a:buFont typeface="Arial"/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Book Search Engine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p25"/>
          <p:cNvGraphicFramePr/>
          <p:nvPr/>
        </p:nvGraphicFramePr>
        <p:xfrm>
          <a:off x="799241" y="2719688"/>
          <a:ext cx="5548075" cy="2108740"/>
        </p:xfrm>
        <a:graphic>
          <a:graphicData uri="http://schemas.openxmlformats.org/drawingml/2006/table">
            <a:tbl>
              <a:tblPr>
                <a:solidFill>
                  <a:srgbClr val="FCB00F"/>
                </a:solidFill>
                <a:tableStyleId>{A28D8CC0-8845-4AC8-85AA-2358AA340A71}</a:tableStyleId>
              </a:tblPr>
              <a:tblGrid>
                <a:gridCol w="83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ISBN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Title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Author Name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Publisher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Format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32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1408855658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Harry Potter and the Philosopher's Stone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Rowling JK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Fonthill Media (February 18, 2014)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Hardcopy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1408855666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Harry Potter and the Chamber of Secrets (Harry Potter 2)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Rowling JK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Knopf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Hardcopy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1408855674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Harry Potter and the Prisoner of Azkaban (Harry Potter 3)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Rowling JK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Scholastic Press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Paperback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1408855712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Harry Potter and the Deathly Hallows (Harry Potter 7)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Rowling JK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Liveright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Hardcopy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25" marR="4625" marT="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732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076" y="2250426"/>
            <a:ext cx="5557257" cy="35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2720247" y="2047398"/>
            <a:ext cx="5906338" cy="35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DELIMITER $$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CREATE PROCEDURE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`search_book`(IN keyword VARCHAR(50))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BEGIN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200" b="0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b.ISBN, b.Title,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CONCAT(a.Aulastname,' ', a.Aufirstname) AS 'Author Name’,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p.Publisher_name AS 'Publisher',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(SELECT f.format from book_format f where f.formatID = b.FormatID) </a:t>
            </a:r>
            <a:endParaRPr/>
          </a:p>
          <a:p>
            <a:pPr marL="3657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"Format"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200" b="0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(book b INNER JOIN author a ON a.AuthorID = b.AuthorID)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INNER JOIN publisher p ON p.PublisherID = b.PublisherID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200" b="0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b.Title like CONCAT('%',keyword,'%');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END$$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DELIMITER ;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2767850" y="5644500"/>
            <a:ext cx="3452400" cy="312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search_book ('Harry Potter');</a:t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482302" y="917746"/>
            <a:ext cx="3390979" cy="50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en-US" sz="28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Search Engine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1375498" y="3276578"/>
            <a:ext cx="1006402" cy="318575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1375499" y="3950111"/>
            <a:ext cx="1006402" cy="318575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1375499" y="4682375"/>
            <a:ext cx="1006402" cy="318575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1375498" y="2505099"/>
            <a:ext cx="1006401" cy="416521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Initialize input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1375499" y="5574078"/>
            <a:ext cx="1006402" cy="380115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Call Procedure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1375499" y="3289959"/>
            <a:ext cx="1006402" cy="318575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1375500" y="3963492"/>
            <a:ext cx="1006402" cy="318575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375500" y="4695756"/>
            <a:ext cx="1006402" cy="318575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1375499" y="2518480"/>
            <a:ext cx="1006401" cy="416521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Initialize input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55" y="110705"/>
            <a:ext cx="2226755" cy="4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>
            <a:off x="749932" y="759211"/>
            <a:ext cx="2791456" cy="46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A36"/>
              </a:buClr>
              <a:buSzPts val="2800"/>
              <a:buFont typeface="Arial"/>
              <a:buNone/>
            </a:pPr>
            <a:r>
              <a:rPr lang="en-US" sz="2600" b="1" i="0" u="none" strike="noStrike" cap="none">
                <a:solidFill>
                  <a:srgbClr val="202A36"/>
                </a:solidFill>
                <a:latin typeface="Arial"/>
                <a:ea typeface="Arial"/>
                <a:cs typeface="Arial"/>
                <a:sym typeface="Arial"/>
              </a:rPr>
              <a:t>Add a new users</a:t>
            </a:r>
            <a:endParaRPr sz="2600" b="1" i="0" u="none" strike="noStrike" cap="none">
              <a:solidFill>
                <a:srgbClr val="20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27"/>
          <p:cNvGraphicFramePr/>
          <p:nvPr/>
        </p:nvGraphicFramePr>
        <p:xfrm>
          <a:off x="1261575" y="5673770"/>
          <a:ext cx="6249925" cy="798150"/>
        </p:xfrm>
        <a:graphic>
          <a:graphicData uri="http://schemas.openxmlformats.org/drawingml/2006/table">
            <a:tbl>
              <a:tblPr>
                <a:noFill/>
                <a:tableStyleId>{A28D8CC0-8845-4AC8-85AA-2358AA340A71}</a:tableStyleId>
              </a:tblPr>
              <a:tblGrid>
                <a:gridCol w="14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CustomerID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CustFirstName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CustLastName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CustCIty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CustState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CB00F"/>
                          </a:solidFill>
                        </a:rPr>
                        <a:t>CustZipCode</a:t>
                      </a:r>
                      <a:endParaRPr sz="1100" b="1" i="0" u="none" strike="noStrike" cap="none">
                        <a:solidFill>
                          <a:srgbClr val="FCB00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732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/>
                        <a:t>0036b4a3d09ad551a5188c2e374dc812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Gareth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/>
                        <a:t>Green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Seattle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WA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98123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9" name="Google Shape;209;p27"/>
          <p:cNvSpPr txBox="1"/>
          <p:nvPr/>
        </p:nvSpPr>
        <p:spPr>
          <a:xfrm>
            <a:off x="2615895" y="1484639"/>
            <a:ext cx="5348124" cy="325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273240"/>
                </a:solidFill>
                <a:latin typeface="Arial"/>
                <a:ea typeface="Arial"/>
                <a:cs typeface="Arial"/>
                <a:sym typeface="Arial"/>
              </a:rPr>
              <a:t>DELIMITER $$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`add_customer`(</a:t>
            </a:r>
            <a:endParaRPr/>
          </a:p>
          <a:p>
            <a:pPr marL="0" marR="0" lvl="1" indent="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customer_id VARCHAR(50), </a:t>
            </a:r>
            <a:endParaRPr/>
          </a:p>
          <a:p>
            <a:pPr marL="0" marR="0" lvl="1" indent="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firstname VARCHAR(50),</a:t>
            </a:r>
            <a:endParaRPr/>
          </a:p>
          <a:p>
            <a:pPr marL="0" marR="0" lvl="1" indent="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lastname VARCHAR(50),</a:t>
            </a:r>
            <a:endParaRPr/>
          </a:p>
          <a:p>
            <a:pPr marL="0" marR="0" lvl="1" indent="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city VARCHAR(50),</a:t>
            </a:r>
            <a:endParaRPr/>
          </a:p>
          <a:p>
            <a:pPr marL="0" marR="0" lvl="1" indent="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state VARCHAR(50), </a:t>
            </a:r>
            <a:endParaRPr/>
          </a:p>
          <a:p>
            <a:pPr marL="0" marR="0" lvl="1" indent="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zipcode VARCHAR(50))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BEGIN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 customer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(CustomerID,CustFirstName, CustLastName, 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CustCity, CustState, CustZipCode)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(customer_id, firstname,lastname, city,state,zipcode);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SELECT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CustomerID = customer_id;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END$$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273240"/>
                </a:solidFill>
                <a:latin typeface="Arial"/>
                <a:ea typeface="Arial"/>
                <a:cs typeface="Arial"/>
                <a:sym typeface="Arial"/>
              </a:rPr>
              <a:t>DELIMITER ;</a:t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1261575" y="3291896"/>
            <a:ext cx="1006500" cy="318600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1261575" y="2052204"/>
            <a:ext cx="1006401" cy="416521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Initialize input</a:t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1261575" y="4929279"/>
            <a:ext cx="1006402" cy="380115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-US" sz="1200" b="1" i="0" u="none" strike="noStrike" cap="none">
                <a:solidFill>
                  <a:srgbClr val="FCB00F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endParaRPr sz="1400" b="1" i="0" u="none" strike="noStrike" cap="none">
              <a:solidFill>
                <a:srgbClr val="FCB0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2658386" y="4863468"/>
            <a:ext cx="4331635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add_customer ('0036b4a3d09ad551a5188c2e374dc812’,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'Gareth', 'Green', 'Seattle', 'WA','98123');</a:t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1261525" y="3986996"/>
            <a:ext cx="1006500" cy="318600"/>
          </a:xfrm>
          <a:prstGeom prst="rect">
            <a:avLst/>
          </a:prstGeom>
          <a:solidFill>
            <a:srgbClr val="2732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CB00F"/>
                </a:solidFill>
              </a:rPr>
              <a:t>Return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1874</Words>
  <Application>Microsoft Macintosh PowerPoint</Application>
  <PresentationFormat>On-screen Show (4:3)</PresentationFormat>
  <Paragraphs>451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Microsoft YaHei</vt:lpstr>
      <vt:lpstr>Microsoft YaHei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Xue, Ying</cp:lastModifiedBy>
  <cp:revision>8</cp:revision>
  <dcterms:created xsi:type="dcterms:W3CDTF">2014-06-18T03:33:50Z</dcterms:created>
  <dcterms:modified xsi:type="dcterms:W3CDTF">2019-06-05T23:50:56Z</dcterms:modified>
</cp:coreProperties>
</file>