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72" r:id="rId4"/>
    <p:sldId id="259" r:id="rId5"/>
    <p:sldId id="260" r:id="rId6"/>
    <p:sldId id="278" r:id="rId7"/>
    <p:sldId id="288" r:id="rId8"/>
    <p:sldId id="289" r:id="rId9"/>
    <p:sldId id="287" r:id="rId10"/>
    <p:sldId id="286" r:id="rId11"/>
    <p:sldId id="279" r:id="rId12"/>
    <p:sldId id="284" r:id="rId13"/>
    <p:sldId id="285" r:id="rId14"/>
    <p:sldId id="273" r:id="rId15"/>
    <p:sldId id="267" r:id="rId16"/>
    <p:sldId id="26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021"/>
    <a:srgbClr val="C00000"/>
    <a:srgbClr val="231F20"/>
    <a:srgbClr val="FDBE24"/>
    <a:srgbClr val="AA0000"/>
    <a:srgbClr val="006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57062-B0E5-4BF8-8E19-EEAF40DAA283}" v="321" dt="2019-07-15T20:03:39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3867" autoAdjust="0"/>
  </p:normalViewPr>
  <p:slideViewPr>
    <p:cSldViewPr snapToGrid="0">
      <p:cViewPr varScale="1">
        <p:scale>
          <a:sx n="105" d="100"/>
          <a:sy n="105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baseline="0" dirty="0"/>
              <a:t>Total </a:t>
            </a:r>
            <a:r>
              <a:rPr lang="en-US" baseline="0" dirty="0" err="1"/>
              <a:t>Smarketing</a:t>
            </a:r>
            <a:r>
              <a:rPr lang="en-US" baseline="0" dirty="0"/>
              <a:t> </a:t>
            </a:r>
            <a:r>
              <a:rPr lang="en-US" dirty="0"/>
              <a:t>Spend</a:t>
            </a:r>
            <a:r>
              <a:rPr lang="en-US" baseline="0" dirty="0"/>
              <a:t> per Channel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Organic</c:v>
                </c:pt>
                <c:pt idx="1">
                  <c:v>Email</c:v>
                </c:pt>
                <c:pt idx="2">
                  <c:v>Bing Search</c:v>
                </c:pt>
                <c:pt idx="3">
                  <c:v>Meeting</c:v>
                </c:pt>
                <c:pt idx="4">
                  <c:v>Other</c:v>
                </c:pt>
                <c:pt idx="5">
                  <c:v>Google Search</c:v>
                </c:pt>
                <c:pt idx="6">
                  <c:v>Paid Social</c:v>
                </c:pt>
                <c:pt idx="7">
                  <c:v>Sales Rep Called RE Agent</c:v>
                </c:pt>
                <c:pt idx="8">
                  <c:v>RE Agent Called Sales Rep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184030</c:v>
                </c:pt>
                <c:pt idx="2">
                  <c:v>199120</c:v>
                </c:pt>
                <c:pt idx="3">
                  <c:v>300900</c:v>
                </c:pt>
                <c:pt idx="4">
                  <c:v>802120</c:v>
                </c:pt>
                <c:pt idx="5">
                  <c:v>1611200</c:v>
                </c:pt>
                <c:pt idx="6">
                  <c:v>1920900</c:v>
                </c:pt>
                <c:pt idx="7">
                  <c:v>24113890</c:v>
                </c:pt>
                <c:pt idx="8">
                  <c:v>48833110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64-40D4-AAC4-0D499533B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57117456"/>
        <c:axId val="2063235968"/>
      </c:barChart>
      <c:catAx>
        <c:axId val="2057117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2063235968"/>
        <c:crosses val="autoZero"/>
        <c:auto val="1"/>
        <c:lblAlgn val="ctr"/>
        <c:lblOffset val="100"/>
        <c:noMultiLvlLbl val="0"/>
      </c:catAx>
      <c:valAx>
        <c:axId val="2063235968"/>
        <c:scaling>
          <c:orientation val="minMax"/>
          <c:max val="500000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2057117456"/>
        <c:crosses val="autoZero"/>
        <c:crossBetween val="between"/>
        <c:majorUnit val="10000000"/>
        <c:dispUnits>
          <c:builtInUnit val="millions"/>
          <c:dispUnitsLbl>
            <c:layout>
              <c:manualLayout>
                <c:xMode val="edge"/>
                <c:yMode val="edge"/>
                <c:x val="0.66858534663322655"/>
                <c:y val="0.87601907934585099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  <a:ea typeface="+mn-ea"/>
                      <a:cs typeface="+mn-cs"/>
                    </a:defRPr>
                  </a:pPr>
                  <a:r>
                    <a:rPr lang="en-US"/>
                    <a:t>Millions of Dollars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j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AB2E3-B6CF-47D1-A5B9-21FACAE81F21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1BCCD-EC46-473D-BC3B-A13CB0EE3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0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77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70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56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0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49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9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explored several types of interactions, used a combined approach of first, last, linear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recommendations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Overview of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3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2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2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Explored multiple attribution methods--- no one ‘true’ best method</a:t>
            </a:r>
          </a:p>
          <a:p>
            <a:pPr marL="171450" indent="-171450">
              <a:buFontTx/>
              <a:buChar char="-"/>
            </a:pPr>
            <a:r>
              <a:rPr lang="en-US"/>
              <a:t>Plusses and minuses of each</a:t>
            </a:r>
          </a:p>
          <a:p>
            <a:pPr marL="171450" indent="-171450">
              <a:buFontTx/>
              <a:buChar char="-"/>
            </a:pPr>
            <a:r>
              <a:rPr lang="en-US"/>
              <a:t>They WERE using last touch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43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Explored multiple attribution methods--- no one ‘true’ best method</a:t>
            </a:r>
          </a:p>
          <a:p>
            <a:pPr marL="171450" indent="-171450">
              <a:buFontTx/>
              <a:buChar char="-"/>
            </a:pPr>
            <a:r>
              <a:rPr lang="en-US" dirty="0"/>
              <a:t>Plusses and minuses of each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They WERE using last touch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4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Explored multiple attribution methods--- no one ‘true’ best method</a:t>
            </a:r>
          </a:p>
          <a:p>
            <a:pPr marL="171450" indent="-171450">
              <a:buFontTx/>
              <a:buChar char="-"/>
            </a:pPr>
            <a:r>
              <a:rPr lang="en-US" dirty="0"/>
              <a:t>Plusses and minuses of each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They WERE using last touch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38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8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1BCCD-EC46-473D-BC3B-A13CB0EE38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5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B533-72CC-4BA0-A9F2-A2A175E43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36340-4709-472E-94E5-63DD886D7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D7EE-B4EE-4785-A42C-2BABDBC1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DD7A-5489-43E8-B50D-023523D3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0074-DEB5-4B9C-AB91-13A377F4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4BE9-D2A8-4903-9060-6635EA18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61BD7-C05C-40C3-B497-95DB088F1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98B3-B17F-4449-8CB1-ECB0E840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0901E-CDD0-44DA-A35A-9DF8290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66C9-B196-4D83-A2D1-E002E114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345BB-3661-4A6C-AB80-464E1FAD1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3FBDD-013B-42D9-BEB7-E4497899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7BAC-193A-4DFA-A356-76C73B9D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2AC20-4145-4ACF-A9D4-F821246B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7AA8-8B9B-4496-AAD5-408235B7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0ED3-9ACC-4E7E-B5F3-24A869D1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7347-B4CB-44CC-9EC6-4FF42AEC1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5776-6D4E-4317-87ED-10827995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61EFD-D1AE-4EB9-82E7-2CDC65D6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EE996-341F-4C44-BBB7-1FDFD4AC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67A4-659A-4F28-8312-B408D9B5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61A77-85E4-4199-97A0-4B99C5EE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F52B-8746-49A4-86C6-7F2B7DCA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EF1A-379B-4D25-9703-13E25FCC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A0053-C007-4185-852F-0C0B103D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D014-1DC5-44AA-BF0E-8403AEAD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F330-A4F4-4680-8EB4-B1861192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F54CD-83FD-4FE4-AF56-8CF4E40FC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55CC2-2DB4-406B-94F1-BDB8904B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6E7AF-1C1D-4AAC-93B7-350F4045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948DF-ADF3-4074-8646-FB70F759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397B-43BB-4323-A83F-9A42050E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EEBC9-7076-439A-90CE-63C1094F9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D133B-FDBD-455F-B9F3-BB5495CEE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7FA6C-7572-42DB-B21F-478A3B37F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33305-38B1-4039-9E23-6DE066E15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87BC9-B508-4A34-9E0C-7E34156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75F23-1125-4FB5-A615-E3A1AFF7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238CE-2F62-44A1-927C-BB4C9BC9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52DE-FEC8-4E51-9D71-C59CD4BF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03B32-AD60-4D54-9BE0-8F9696EE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03DDB-AC0D-4790-ACF8-52D4FFCD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3E19B-B920-4633-9291-3D9293E5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94FB2-C1E4-4997-B383-0B9E7D21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683DD-5BA7-45C4-A7B9-805E1018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AA95F-E771-4A26-81D2-D6FC4F44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0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2D2F-9F57-4D7D-AC55-B06050BF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CCC3-037E-4EFC-BFB5-86E5E5BD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BE5F5-4AB7-4DCB-8E34-F409646D8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E92FE-5BFA-4177-974C-C8388068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E9797-2E8F-4A2D-BB26-4C4BC7AC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A25DE-6B74-4BC6-8BFE-459B2213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A57C-E210-420A-B905-8A9D9406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9EE-F7B2-480D-87AB-C8894809F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71B32-BA94-4116-9D47-4FC8604B8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DF8B3-A017-402E-9105-A225DB16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136D-D7FD-4997-BC00-7A43DC1D7D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8F807-EEBA-401A-83C3-310D38C8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8251C-844A-4505-9D9F-96B9B43F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E38F5-9F42-4130-99A5-F28B8849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F8AFE-381B-43E2-B5D2-9E307C5C6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609C8-C9E8-4144-AE57-8CAF3A7A0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136D-D7FD-4997-BC00-7A43DC1D7D0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EED3-4B74-4DB1-BCD1-084CD3440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178E-2714-4021-9538-7766A4BA2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73B4-2CBB-4791-BB93-E1AF8DB1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2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1329392"/>
            <a:ext cx="8428008" cy="4135437"/>
          </a:xfrm>
          <a:prstGeom prst="rect">
            <a:avLst/>
          </a:prstGeom>
          <a:solidFill>
            <a:srgbClr val="A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F9AE7D-5B8A-4E6E-A7DA-B457CDC36CB3}"/>
              </a:ext>
            </a:extLst>
          </p:cNvPr>
          <p:cNvSpPr/>
          <p:nvPr/>
        </p:nvSpPr>
        <p:spPr>
          <a:xfrm>
            <a:off x="8660921" y="1329392"/>
            <a:ext cx="3531078" cy="4135437"/>
          </a:xfrm>
          <a:prstGeom prst="rect">
            <a:avLst/>
          </a:prstGeom>
          <a:solidFill>
            <a:srgbClr val="242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+mj-lt"/>
              </a:rPr>
              <a:t>In partnership with:</a:t>
            </a:r>
          </a:p>
          <a:p>
            <a:pPr algn="ctr"/>
            <a:endParaRPr lang="en-US" i="1" dirty="0">
              <a:latin typeface="+mj-lt"/>
            </a:endParaRPr>
          </a:p>
          <a:p>
            <a:pPr algn="ctr"/>
            <a:endParaRPr lang="en-US" i="1" dirty="0">
              <a:latin typeface="+mj-lt"/>
            </a:endParaRPr>
          </a:p>
          <a:p>
            <a:pPr algn="ctr"/>
            <a:endParaRPr lang="en-US" i="1" dirty="0">
              <a:latin typeface="+mj-lt"/>
            </a:endParaRPr>
          </a:p>
          <a:p>
            <a:pPr algn="ctr"/>
            <a:endParaRPr lang="en-US" i="1" dirty="0">
              <a:latin typeface="+mj-lt"/>
            </a:endParaRPr>
          </a:p>
          <a:p>
            <a:pPr algn="ctr"/>
            <a:endParaRPr lang="en-US" i="1" dirty="0">
              <a:latin typeface="+mj-lt"/>
            </a:endParaRPr>
          </a:p>
          <a:p>
            <a:pPr algn="ctr"/>
            <a:endParaRPr lang="en-US" i="1" dirty="0"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299" y="6351257"/>
            <a:ext cx="1790700" cy="5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9BCA5C-5C8A-424C-8935-4EBB13AC6098}"/>
              </a:ext>
            </a:extLst>
          </p:cNvPr>
          <p:cNvSpPr txBox="1"/>
          <p:nvPr/>
        </p:nvSpPr>
        <p:spPr>
          <a:xfrm>
            <a:off x="742950" y="4210050"/>
            <a:ext cx="535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Presented by Andrea, Han, Hannah, Keith, Mark, and Ying on behalf of Seattle University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13498-03D8-4D91-9018-35800425D332}"/>
              </a:ext>
            </a:extLst>
          </p:cNvPr>
          <p:cNvSpPr txBox="1"/>
          <p:nvPr/>
        </p:nvSpPr>
        <p:spPr>
          <a:xfrm>
            <a:off x="742949" y="2647950"/>
            <a:ext cx="6467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Smarketing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Attribution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E44DCD-298D-4028-BF1F-5FFB16CBAF8A}"/>
              </a:ext>
            </a:extLst>
          </p:cNvPr>
          <p:cNvGrpSpPr/>
          <p:nvPr/>
        </p:nvGrpSpPr>
        <p:grpSpPr>
          <a:xfrm>
            <a:off x="0" y="1741127"/>
            <a:ext cx="7618640" cy="336995"/>
            <a:chOff x="-93300" y="1800224"/>
            <a:chExt cx="5598750" cy="24765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61961E-22DC-4CC0-B2CA-9EE970B8FE0E}"/>
                </a:ext>
              </a:extLst>
            </p:cNvPr>
            <p:cNvCxnSpPr>
              <a:cxnSpLocks/>
            </p:cNvCxnSpPr>
            <p:nvPr/>
          </p:nvCxnSpPr>
          <p:spPr>
            <a:xfrm>
              <a:off x="-93300" y="1924050"/>
              <a:ext cx="5598750" cy="0"/>
            </a:xfrm>
            <a:prstGeom prst="line">
              <a:avLst/>
            </a:prstGeom>
            <a:ln w="76200">
              <a:solidFill>
                <a:srgbClr val="FDBE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L-Shape 13">
              <a:extLst>
                <a:ext uri="{FF2B5EF4-FFF2-40B4-BE49-F238E27FC236}">
                  <a16:creationId xmlns:a16="http://schemas.microsoft.com/office/drawing/2014/main" id="{949FD502-AD1A-4038-BA5D-975F5601DA2A}"/>
                </a:ext>
              </a:extLst>
            </p:cNvPr>
            <p:cNvSpPr/>
            <p:nvPr/>
          </p:nvSpPr>
          <p:spPr>
            <a:xfrm rot="13500000">
              <a:off x="5206512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762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AB24F0AE-E2D7-4B90-A8A3-6FA499B7C43D}"/>
                </a:ext>
              </a:extLst>
            </p:cNvPr>
            <p:cNvSpPr/>
            <p:nvPr/>
          </p:nvSpPr>
          <p:spPr>
            <a:xfrm rot="13500000">
              <a:off x="4957764" y="1800224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762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6" name="L-Shape 15">
              <a:extLst>
                <a:ext uri="{FF2B5EF4-FFF2-40B4-BE49-F238E27FC236}">
                  <a16:creationId xmlns:a16="http://schemas.microsoft.com/office/drawing/2014/main" id="{7825C741-A659-40BA-9FFA-85B8D7644DD2}"/>
                </a:ext>
              </a:extLst>
            </p:cNvPr>
            <p:cNvSpPr/>
            <p:nvPr/>
          </p:nvSpPr>
          <p:spPr>
            <a:xfrm rot="13500000">
              <a:off x="4709015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762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2D30E3D-B728-41AA-808C-B79E9441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738" y="2971115"/>
            <a:ext cx="1211443" cy="138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4AD795-2D7A-48CA-9740-2A4D11B58783}"/>
              </a:ext>
            </a:extLst>
          </p:cNvPr>
          <p:cNvSpPr txBox="1"/>
          <p:nvPr/>
        </p:nvSpPr>
        <p:spPr>
          <a:xfrm>
            <a:off x="10236200" y="-369333"/>
            <a:ext cx="19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Annie</a:t>
            </a:r>
          </a:p>
        </p:txBody>
      </p:sp>
    </p:spTree>
    <p:extLst>
      <p:ext uri="{BB962C8B-B14F-4D97-AF65-F5344CB8AC3E}">
        <p14:creationId xmlns:p14="http://schemas.microsoft.com/office/powerpoint/2010/main" val="22831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13CF743-D1F4-45C8-B47F-ECAD9DA5201E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B1DD53-5AF9-4F50-98F4-8E57C03DDC73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C93F8-7256-4943-ADFB-AA456B865B3B}"/>
              </a:ext>
            </a:extLst>
          </p:cNvPr>
          <p:cNvSpPr txBox="1"/>
          <p:nvPr/>
        </p:nvSpPr>
        <p:spPr>
          <a:xfrm>
            <a:off x="1349567" y="1126611"/>
            <a:ext cx="9585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Key advantages over heuristic rule-based models</a:t>
            </a:r>
          </a:p>
          <a:p>
            <a:endParaRPr lang="en-US" sz="2400" b="1" dirty="0">
              <a:latin typeface="+mj-lt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b="1" dirty="0">
                <a:latin typeface="+mj-lt"/>
              </a:rPr>
              <a:t>Journey Based- </a:t>
            </a:r>
            <a:r>
              <a:rPr lang="en-US" dirty="0"/>
              <a:t> </a:t>
            </a:r>
            <a:r>
              <a:rPr lang="en-US" sz="2000" dirty="0">
                <a:latin typeface="+mj-lt"/>
              </a:rPr>
              <a:t>Channel sequence as a fundamental part of the algorithm, which makes it the model best aligned with a customers journey.</a:t>
            </a:r>
          </a:p>
          <a:p>
            <a:pPr marL="514350" indent="-514350">
              <a:buFont typeface="+mj-lt"/>
              <a:buAutoNum type="romanUcPeriod"/>
            </a:pPr>
            <a:endParaRPr lang="en-US" sz="2000" b="1" dirty="0">
              <a:latin typeface="+mj-lt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b="1" dirty="0">
                <a:latin typeface="+mj-lt"/>
              </a:rPr>
              <a:t>Objectivity</a:t>
            </a:r>
            <a:r>
              <a:rPr lang="en-US" sz="2000" dirty="0">
                <a:latin typeface="+mj-lt"/>
              </a:rPr>
              <a:t> – Data-driven. There is no need to guess weights or determine touch priority.</a:t>
            </a:r>
          </a:p>
          <a:p>
            <a:pPr marL="514350" indent="-514350">
              <a:buFont typeface="+mj-lt"/>
              <a:buAutoNum type="romanUcPeriod"/>
            </a:pPr>
            <a:endParaRPr lang="en-US" sz="2000" dirty="0">
              <a:latin typeface="+mj-lt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b="1" dirty="0">
                <a:latin typeface="+mj-lt"/>
              </a:rPr>
              <a:t>Robustness</a:t>
            </a:r>
            <a:r>
              <a:rPr lang="en-US" sz="2000" dirty="0">
                <a:latin typeface="+mj-lt"/>
              </a:rPr>
              <a:t> – Valid and reliable results. Results are a holistic view of the customer journey and therefore can reliably capture the effects of changes in marketing/sales strategy on the likelihood to convert.</a:t>
            </a:r>
          </a:p>
          <a:p>
            <a:pPr marL="514350" indent="-514350">
              <a:buFont typeface="+mj-lt"/>
              <a:buAutoNum type="romanUcPeriod"/>
            </a:pPr>
            <a:endParaRPr lang="en-US" sz="2000" b="1" dirty="0">
              <a:latin typeface="+mj-lt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b="1" dirty="0">
                <a:latin typeface="+mj-lt"/>
              </a:rPr>
              <a:t>Versatility</a:t>
            </a:r>
            <a:r>
              <a:rPr lang="en-US" sz="2000" dirty="0">
                <a:latin typeface="+mj-lt"/>
              </a:rPr>
              <a:t> – Not dataset dependent. Able to adapt to new data and is not limited by explicit assumptions about the customer decision process.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7F07B-5A45-42BB-A1C1-BB18E8D7CDB8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Why Markov Attribution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20CD9-3374-4FE0-811A-0064241A1016}"/>
              </a:ext>
            </a:extLst>
          </p:cNvPr>
          <p:cNvSpPr txBox="1"/>
          <p:nvPr/>
        </p:nvSpPr>
        <p:spPr>
          <a:xfrm>
            <a:off x="10236200" y="-369333"/>
            <a:ext cx="19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Mark</a:t>
            </a:r>
          </a:p>
        </p:txBody>
      </p:sp>
    </p:spTree>
    <p:extLst>
      <p:ext uri="{BB962C8B-B14F-4D97-AF65-F5344CB8AC3E}">
        <p14:creationId xmlns:p14="http://schemas.microsoft.com/office/powerpoint/2010/main" val="129219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B368CE3-DDE8-4D70-A12E-B66E3BC5192C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Observations: Markov vs. Last Touch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CF743-D1F4-45C8-B47F-ECAD9DA5201E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B1DD53-5AF9-4F50-98F4-8E57C03DDC73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238C28-5564-7A4D-A70C-5974243CA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475845"/>
            <a:ext cx="6757619" cy="3915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9F8D75-CBB3-5D47-B96B-BB47B7A6CDBC}"/>
              </a:ext>
            </a:extLst>
          </p:cNvPr>
          <p:cNvSpPr txBox="1"/>
          <p:nvPr/>
        </p:nvSpPr>
        <p:spPr>
          <a:xfrm>
            <a:off x="7929195" y="1717288"/>
            <a:ext cx="38003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Last touch was overestimating the number of conversions for outgoing Sales Calls.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All of the marketing channels were being under-attributed by the last touch method.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Meetings result in almost no conversions, this is like due to the fact that many of them were after the acquisition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897D4-966C-4506-B820-2B8D69007A5D}"/>
              </a:ext>
            </a:extLst>
          </p:cNvPr>
          <p:cNvSpPr txBox="1"/>
          <p:nvPr/>
        </p:nvSpPr>
        <p:spPr>
          <a:xfrm>
            <a:off x="10236200" y="-369333"/>
            <a:ext cx="19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Mark</a:t>
            </a:r>
          </a:p>
        </p:txBody>
      </p:sp>
    </p:spTree>
    <p:extLst>
      <p:ext uri="{BB962C8B-B14F-4D97-AF65-F5344CB8AC3E}">
        <p14:creationId xmlns:p14="http://schemas.microsoft.com/office/powerpoint/2010/main" val="102280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B368CE3-DDE8-4D70-A12E-B66E3BC5192C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New Insights into Marketing Channel ROI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CF743-D1F4-45C8-B47F-ECAD9DA5201E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B1DD53-5AF9-4F50-98F4-8E57C03DDC73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CA194-71CA-CD42-9E1E-F940016DB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615559"/>
            <a:ext cx="6141498" cy="37927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59217F-7217-9D46-BE43-EBF92395EE92}"/>
              </a:ext>
            </a:extLst>
          </p:cNvPr>
          <p:cNvSpPr txBox="1"/>
          <p:nvPr/>
        </p:nvSpPr>
        <p:spPr>
          <a:xfrm>
            <a:off x="7471317" y="1615558"/>
            <a:ext cx="35395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Last touch attribution was drastically underestimating ROI.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Email ROI was underestimated by 67%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Bing Search ROI was underestimated by 79%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Google Search ROI was underestimated by 80%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E1F29-CFE7-420B-A8A0-91986EF5423A}"/>
              </a:ext>
            </a:extLst>
          </p:cNvPr>
          <p:cNvSpPr txBox="1"/>
          <p:nvPr/>
        </p:nvSpPr>
        <p:spPr>
          <a:xfrm>
            <a:off x="10236200" y="-369333"/>
            <a:ext cx="19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Mark</a:t>
            </a:r>
          </a:p>
        </p:txBody>
      </p:sp>
    </p:spTree>
    <p:extLst>
      <p:ext uri="{BB962C8B-B14F-4D97-AF65-F5344CB8AC3E}">
        <p14:creationId xmlns:p14="http://schemas.microsoft.com/office/powerpoint/2010/main" val="338413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B368CE3-DDE8-4D70-A12E-B66E3BC5192C}"/>
              </a:ext>
            </a:extLst>
          </p:cNvPr>
          <p:cNvSpPr txBox="1"/>
          <p:nvPr/>
        </p:nvSpPr>
        <p:spPr>
          <a:xfrm>
            <a:off x="116948" y="110222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Marketing and Sales: Strategic Integration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CF743-D1F4-45C8-B47F-ECAD9DA5201E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B1DD53-5AF9-4F50-98F4-8E57C03DDC73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9217F-7217-9D46-BE43-EBF92395EE92}"/>
              </a:ext>
            </a:extLst>
          </p:cNvPr>
          <p:cNvSpPr txBox="1"/>
          <p:nvPr/>
        </p:nvSpPr>
        <p:spPr>
          <a:xfrm>
            <a:off x="1504234" y="1078674"/>
            <a:ext cx="97515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Real Estate Agents are busy and may be difficult to reach by phone.</a:t>
            </a:r>
          </a:p>
          <a:p>
            <a:endParaRPr lang="en-US" sz="2000" dirty="0">
              <a:latin typeface="+mj-lt"/>
            </a:endParaRPr>
          </a:p>
          <a:p>
            <a:pPr marL="914400"/>
            <a:r>
              <a:rPr lang="en-US" sz="2000" dirty="0">
                <a:latin typeface="+mj-lt"/>
              </a:rPr>
              <a:t>The conversion rate for Sales Rep Called RE Agent is only 0.24% resulting in a cost per acquisition of $4,192. It is common to see customer journeys with multiple phone calls under 5 minutes, likely due to the Agent not answering and the Sales Rep leaving a voicemail.</a:t>
            </a:r>
          </a:p>
          <a:p>
            <a:pPr marL="914400"/>
            <a:endParaRPr lang="en-US" sz="1000" dirty="0">
              <a:latin typeface="+mj-lt"/>
            </a:endParaRPr>
          </a:p>
          <a:p>
            <a:pPr marL="914400"/>
            <a:r>
              <a:rPr lang="en-US" sz="2000" dirty="0">
                <a:latin typeface="+mj-lt"/>
              </a:rPr>
              <a:t>As evidenced by the high ROI and 3.7% conversion rate for email marketing; Agents are at least somewhat receptive to email communication.</a:t>
            </a:r>
          </a:p>
          <a:p>
            <a:pPr marL="914400"/>
            <a:endParaRPr lang="en-US" sz="1000" dirty="0">
              <a:latin typeface="+mj-lt"/>
            </a:endParaRPr>
          </a:p>
          <a:p>
            <a:pPr marL="914400"/>
            <a:r>
              <a:rPr lang="en-US" sz="2000" dirty="0">
                <a:latin typeface="+mj-lt"/>
              </a:rPr>
              <a:t>Leverage this observation and implement a sales introduction email strategy.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DEAB55-7111-47F1-BD03-B85342310995}"/>
              </a:ext>
            </a:extLst>
          </p:cNvPr>
          <p:cNvGrpSpPr/>
          <p:nvPr/>
        </p:nvGrpSpPr>
        <p:grpSpPr>
          <a:xfrm>
            <a:off x="1416203" y="4414069"/>
            <a:ext cx="9594708" cy="1500186"/>
            <a:chOff x="1416202" y="4329113"/>
            <a:chExt cx="9594708" cy="15001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57E88B-5D7A-48DC-BF63-A11F485494F4}"/>
                </a:ext>
              </a:extLst>
            </p:cNvPr>
            <p:cNvSpPr/>
            <p:nvPr/>
          </p:nvSpPr>
          <p:spPr>
            <a:xfrm>
              <a:off x="1416202" y="4329113"/>
              <a:ext cx="9594708" cy="1500186"/>
            </a:xfrm>
            <a:prstGeom prst="rect">
              <a:avLst/>
            </a:prstGeom>
            <a:noFill/>
          </p:spPr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DAFFB11-BC91-41D6-ABD4-F5D8995C869A}"/>
                </a:ext>
              </a:extLst>
            </p:cNvPr>
            <p:cNvSpPr/>
            <p:nvPr/>
          </p:nvSpPr>
          <p:spPr>
            <a:xfrm>
              <a:off x="1420652" y="4561054"/>
              <a:ext cx="2590758" cy="1036303"/>
            </a:xfrm>
            <a:custGeom>
              <a:avLst/>
              <a:gdLst>
                <a:gd name="connsiteX0" fmla="*/ 0 w 2590758"/>
                <a:gd name="connsiteY0" fmla="*/ 0 h 1036303"/>
                <a:gd name="connsiteX1" fmla="*/ 2072607 w 2590758"/>
                <a:gd name="connsiteY1" fmla="*/ 0 h 1036303"/>
                <a:gd name="connsiteX2" fmla="*/ 2590758 w 2590758"/>
                <a:gd name="connsiteY2" fmla="*/ 518152 h 1036303"/>
                <a:gd name="connsiteX3" fmla="*/ 2072607 w 2590758"/>
                <a:gd name="connsiteY3" fmla="*/ 1036303 h 1036303"/>
                <a:gd name="connsiteX4" fmla="*/ 0 w 2590758"/>
                <a:gd name="connsiteY4" fmla="*/ 1036303 h 1036303"/>
                <a:gd name="connsiteX5" fmla="*/ 518152 w 2590758"/>
                <a:gd name="connsiteY5" fmla="*/ 518152 h 1036303"/>
                <a:gd name="connsiteX6" fmla="*/ 0 w 2590758"/>
                <a:gd name="connsiteY6" fmla="*/ 0 h 103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0758" h="1036303">
                  <a:moveTo>
                    <a:pt x="0" y="0"/>
                  </a:moveTo>
                  <a:lnTo>
                    <a:pt x="2072607" y="0"/>
                  </a:lnTo>
                  <a:lnTo>
                    <a:pt x="2590758" y="518152"/>
                  </a:lnTo>
                  <a:lnTo>
                    <a:pt x="2072607" y="1036303"/>
                  </a:lnTo>
                  <a:lnTo>
                    <a:pt x="0" y="1036303"/>
                  </a:lnTo>
                  <a:lnTo>
                    <a:pt x="518152" y="518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161" tIns="22670" rIns="540821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Introduce sales email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51E8D8-CD1E-4EA6-9B2E-7FEB9E04948E}"/>
                </a:ext>
              </a:extLst>
            </p:cNvPr>
            <p:cNvSpPr/>
            <p:nvPr/>
          </p:nvSpPr>
          <p:spPr>
            <a:xfrm>
              <a:off x="3752335" y="4561054"/>
              <a:ext cx="2590758" cy="1036303"/>
            </a:xfrm>
            <a:custGeom>
              <a:avLst/>
              <a:gdLst>
                <a:gd name="connsiteX0" fmla="*/ 0 w 2590758"/>
                <a:gd name="connsiteY0" fmla="*/ 0 h 1036303"/>
                <a:gd name="connsiteX1" fmla="*/ 2072607 w 2590758"/>
                <a:gd name="connsiteY1" fmla="*/ 0 h 1036303"/>
                <a:gd name="connsiteX2" fmla="*/ 2590758 w 2590758"/>
                <a:gd name="connsiteY2" fmla="*/ 518152 h 1036303"/>
                <a:gd name="connsiteX3" fmla="*/ 2072607 w 2590758"/>
                <a:gd name="connsiteY3" fmla="*/ 1036303 h 1036303"/>
                <a:gd name="connsiteX4" fmla="*/ 0 w 2590758"/>
                <a:gd name="connsiteY4" fmla="*/ 1036303 h 1036303"/>
                <a:gd name="connsiteX5" fmla="*/ 518152 w 2590758"/>
                <a:gd name="connsiteY5" fmla="*/ 518152 h 1036303"/>
                <a:gd name="connsiteX6" fmla="*/ 0 w 2590758"/>
                <a:gd name="connsiteY6" fmla="*/ 0 h 103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0758" h="1036303">
                  <a:moveTo>
                    <a:pt x="0" y="0"/>
                  </a:moveTo>
                  <a:lnTo>
                    <a:pt x="2072607" y="0"/>
                  </a:lnTo>
                  <a:lnTo>
                    <a:pt x="2590758" y="518152"/>
                  </a:lnTo>
                  <a:lnTo>
                    <a:pt x="2072607" y="1036303"/>
                  </a:lnTo>
                  <a:lnTo>
                    <a:pt x="0" y="1036303"/>
                  </a:lnTo>
                  <a:lnTo>
                    <a:pt x="518152" y="518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161" tIns="22670" rIns="540821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Decrease the number of sales calls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5FCC406-D20A-4A0D-A6FA-B0AD434DFD25}"/>
                </a:ext>
              </a:extLst>
            </p:cNvPr>
            <p:cNvSpPr/>
            <p:nvPr/>
          </p:nvSpPr>
          <p:spPr>
            <a:xfrm>
              <a:off x="6084018" y="4561054"/>
              <a:ext cx="2590758" cy="1036303"/>
            </a:xfrm>
            <a:custGeom>
              <a:avLst/>
              <a:gdLst>
                <a:gd name="connsiteX0" fmla="*/ 0 w 2590758"/>
                <a:gd name="connsiteY0" fmla="*/ 0 h 1036303"/>
                <a:gd name="connsiteX1" fmla="*/ 2072607 w 2590758"/>
                <a:gd name="connsiteY1" fmla="*/ 0 h 1036303"/>
                <a:gd name="connsiteX2" fmla="*/ 2590758 w 2590758"/>
                <a:gd name="connsiteY2" fmla="*/ 518152 h 1036303"/>
                <a:gd name="connsiteX3" fmla="*/ 2072607 w 2590758"/>
                <a:gd name="connsiteY3" fmla="*/ 1036303 h 1036303"/>
                <a:gd name="connsiteX4" fmla="*/ 0 w 2590758"/>
                <a:gd name="connsiteY4" fmla="*/ 1036303 h 1036303"/>
                <a:gd name="connsiteX5" fmla="*/ 518152 w 2590758"/>
                <a:gd name="connsiteY5" fmla="*/ 518152 h 1036303"/>
                <a:gd name="connsiteX6" fmla="*/ 0 w 2590758"/>
                <a:gd name="connsiteY6" fmla="*/ 0 h 103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0758" h="1036303">
                  <a:moveTo>
                    <a:pt x="0" y="0"/>
                  </a:moveTo>
                  <a:lnTo>
                    <a:pt x="2072607" y="0"/>
                  </a:lnTo>
                  <a:lnTo>
                    <a:pt x="2590758" y="518152"/>
                  </a:lnTo>
                  <a:lnTo>
                    <a:pt x="2072607" y="1036303"/>
                  </a:lnTo>
                  <a:lnTo>
                    <a:pt x="0" y="1036303"/>
                  </a:lnTo>
                  <a:lnTo>
                    <a:pt x="518152" y="518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161" tIns="22670" rIns="540821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Reduces costs and boosts conversion rate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A3D925D-10C7-4E03-97E7-ECAE3207D164}"/>
                </a:ext>
              </a:extLst>
            </p:cNvPr>
            <p:cNvSpPr/>
            <p:nvPr/>
          </p:nvSpPr>
          <p:spPr>
            <a:xfrm>
              <a:off x="8415700" y="4561054"/>
              <a:ext cx="2590758" cy="1036303"/>
            </a:xfrm>
            <a:custGeom>
              <a:avLst/>
              <a:gdLst>
                <a:gd name="connsiteX0" fmla="*/ 0 w 2590758"/>
                <a:gd name="connsiteY0" fmla="*/ 0 h 1036303"/>
                <a:gd name="connsiteX1" fmla="*/ 2072607 w 2590758"/>
                <a:gd name="connsiteY1" fmla="*/ 0 h 1036303"/>
                <a:gd name="connsiteX2" fmla="*/ 2590758 w 2590758"/>
                <a:gd name="connsiteY2" fmla="*/ 518152 h 1036303"/>
                <a:gd name="connsiteX3" fmla="*/ 2072607 w 2590758"/>
                <a:gd name="connsiteY3" fmla="*/ 1036303 h 1036303"/>
                <a:gd name="connsiteX4" fmla="*/ 0 w 2590758"/>
                <a:gd name="connsiteY4" fmla="*/ 1036303 h 1036303"/>
                <a:gd name="connsiteX5" fmla="*/ 518152 w 2590758"/>
                <a:gd name="connsiteY5" fmla="*/ 518152 h 1036303"/>
                <a:gd name="connsiteX6" fmla="*/ 0 w 2590758"/>
                <a:gd name="connsiteY6" fmla="*/ 0 h 103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0758" h="1036303">
                  <a:moveTo>
                    <a:pt x="0" y="0"/>
                  </a:moveTo>
                  <a:lnTo>
                    <a:pt x="2072607" y="0"/>
                  </a:lnTo>
                  <a:lnTo>
                    <a:pt x="2590758" y="518152"/>
                  </a:lnTo>
                  <a:lnTo>
                    <a:pt x="2072607" y="1036303"/>
                  </a:lnTo>
                  <a:lnTo>
                    <a:pt x="0" y="1036303"/>
                  </a:lnTo>
                  <a:lnTo>
                    <a:pt x="518152" y="518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161" tIns="22670" rIns="540821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Increases sales call ROI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AC9214-4D97-490B-A0E1-C38AB0E78579}"/>
              </a:ext>
            </a:extLst>
          </p:cNvPr>
          <p:cNvGrpSpPr/>
          <p:nvPr/>
        </p:nvGrpSpPr>
        <p:grpSpPr>
          <a:xfrm>
            <a:off x="1645277" y="1888463"/>
            <a:ext cx="703849" cy="146711"/>
            <a:chOff x="4317346" y="1800224"/>
            <a:chExt cx="1188104" cy="2476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64F72B-2F93-41D7-9945-408B254E4583}"/>
                </a:ext>
              </a:extLst>
            </p:cNvPr>
            <p:cNvCxnSpPr>
              <a:cxnSpLocks/>
            </p:cNvCxnSpPr>
            <p:nvPr/>
          </p:nvCxnSpPr>
          <p:spPr>
            <a:xfrm>
              <a:off x="4317346" y="1924050"/>
              <a:ext cx="1188104" cy="0"/>
            </a:xfrm>
            <a:prstGeom prst="line">
              <a:avLst/>
            </a:prstGeom>
            <a:ln w="38100">
              <a:solidFill>
                <a:srgbClr val="FDBE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L-Shape 16">
              <a:extLst>
                <a:ext uri="{FF2B5EF4-FFF2-40B4-BE49-F238E27FC236}">
                  <a16:creationId xmlns:a16="http://schemas.microsoft.com/office/drawing/2014/main" id="{61C144F5-A17C-427A-8E04-9ED2FD3B0676}"/>
                </a:ext>
              </a:extLst>
            </p:cNvPr>
            <p:cNvSpPr/>
            <p:nvPr/>
          </p:nvSpPr>
          <p:spPr>
            <a:xfrm rot="13500000">
              <a:off x="5206512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-Shape 17">
              <a:extLst>
                <a:ext uri="{FF2B5EF4-FFF2-40B4-BE49-F238E27FC236}">
                  <a16:creationId xmlns:a16="http://schemas.microsoft.com/office/drawing/2014/main" id="{76E441AF-0768-4F45-B1E6-CACE1AA67D65}"/>
                </a:ext>
              </a:extLst>
            </p:cNvPr>
            <p:cNvSpPr/>
            <p:nvPr/>
          </p:nvSpPr>
          <p:spPr>
            <a:xfrm rot="13500000">
              <a:off x="4957764" y="1800224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-Shape 18">
              <a:extLst>
                <a:ext uri="{FF2B5EF4-FFF2-40B4-BE49-F238E27FC236}">
                  <a16:creationId xmlns:a16="http://schemas.microsoft.com/office/drawing/2014/main" id="{04CABC53-BB78-4663-B31D-D952A8BD115C}"/>
                </a:ext>
              </a:extLst>
            </p:cNvPr>
            <p:cNvSpPr/>
            <p:nvPr/>
          </p:nvSpPr>
          <p:spPr>
            <a:xfrm rot="13500000">
              <a:off x="4709015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198B6B-6C1F-4F9A-A44B-5997F83FC931}"/>
              </a:ext>
            </a:extLst>
          </p:cNvPr>
          <p:cNvGrpSpPr/>
          <p:nvPr/>
        </p:nvGrpSpPr>
        <p:grpSpPr>
          <a:xfrm>
            <a:off x="1642359" y="3239159"/>
            <a:ext cx="703849" cy="146711"/>
            <a:chOff x="4317346" y="1800224"/>
            <a:chExt cx="1188104" cy="24765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3CA976-3A01-4F28-8892-B286302CAAE6}"/>
                </a:ext>
              </a:extLst>
            </p:cNvPr>
            <p:cNvCxnSpPr>
              <a:cxnSpLocks/>
            </p:cNvCxnSpPr>
            <p:nvPr/>
          </p:nvCxnSpPr>
          <p:spPr>
            <a:xfrm>
              <a:off x="4317346" y="1924050"/>
              <a:ext cx="1188104" cy="0"/>
            </a:xfrm>
            <a:prstGeom prst="line">
              <a:avLst/>
            </a:prstGeom>
            <a:ln w="38100">
              <a:solidFill>
                <a:srgbClr val="FDBE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L-Shape 21">
              <a:extLst>
                <a:ext uri="{FF2B5EF4-FFF2-40B4-BE49-F238E27FC236}">
                  <a16:creationId xmlns:a16="http://schemas.microsoft.com/office/drawing/2014/main" id="{71203A32-D5D3-4BE6-843E-400912D525DB}"/>
                </a:ext>
              </a:extLst>
            </p:cNvPr>
            <p:cNvSpPr/>
            <p:nvPr/>
          </p:nvSpPr>
          <p:spPr>
            <a:xfrm rot="13500000">
              <a:off x="5206512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-Shape 22">
              <a:extLst>
                <a:ext uri="{FF2B5EF4-FFF2-40B4-BE49-F238E27FC236}">
                  <a16:creationId xmlns:a16="http://schemas.microsoft.com/office/drawing/2014/main" id="{857F1845-CB21-4FAA-807F-E225ED53A2CE}"/>
                </a:ext>
              </a:extLst>
            </p:cNvPr>
            <p:cNvSpPr/>
            <p:nvPr/>
          </p:nvSpPr>
          <p:spPr>
            <a:xfrm rot="13500000">
              <a:off x="4957764" y="1800224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-Shape 23">
              <a:extLst>
                <a:ext uri="{FF2B5EF4-FFF2-40B4-BE49-F238E27FC236}">
                  <a16:creationId xmlns:a16="http://schemas.microsoft.com/office/drawing/2014/main" id="{3012898D-0CC0-4740-8232-4899C99E6952}"/>
                </a:ext>
              </a:extLst>
            </p:cNvPr>
            <p:cNvSpPr/>
            <p:nvPr/>
          </p:nvSpPr>
          <p:spPr>
            <a:xfrm rot="13500000">
              <a:off x="4709015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B4C7B2-F6E1-4A1A-84BF-3408DD65015D}"/>
              </a:ext>
            </a:extLst>
          </p:cNvPr>
          <p:cNvGrpSpPr/>
          <p:nvPr/>
        </p:nvGrpSpPr>
        <p:grpSpPr>
          <a:xfrm>
            <a:off x="1639441" y="4030498"/>
            <a:ext cx="703849" cy="146711"/>
            <a:chOff x="4317346" y="1800224"/>
            <a:chExt cx="1188104" cy="24765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B1470D-088F-40D1-ADAA-DA4A83680900}"/>
                </a:ext>
              </a:extLst>
            </p:cNvPr>
            <p:cNvCxnSpPr>
              <a:cxnSpLocks/>
            </p:cNvCxnSpPr>
            <p:nvPr/>
          </p:nvCxnSpPr>
          <p:spPr>
            <a:xfrm>
              <a:off x="4317346" y="1924050"/>
              <a:ext cx="1188104" cy="0"/>
            </a:xfrm>
            <a:prstGeom prst="line">
              <a:avLst/>
            </a:prstGeom>
            <a:ln w="38100">
              <a:solidFill>
                <a:srgbClr val="FDBE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-Shape 29">
              <a:extLst>
                <a:ext uri="{FF2B5EF4-FFF2-40B4-BE49-F238E27FC236}">
                  <a16:creationId xmlns:a16="http://schemas.microsoft.com/office/drawing/2014/main" id="{8D044379-33EE-42E4-8E7D-7B70685E549F}"/>
                </a:ext>
              </a:extLst>
            </p:cNvPr>
            <p:cNvSpPr/>
            <p:nvPr/>
          </p:nvSpPr>
          <p:spPr>
            <a:xfrm rot="13500000">
              <a:off x="5206512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-Shape 30">
              <a:extLst>
                <a:ext uri="{FF2B5EF4-FFF2-40B4-BE49-F238E27FC236}">
                  <a16:creationId xmlns:a16="http://schemas.microsoft.com/office/drawing/2014/main" id="{9A78FCFA-7909-45C9-A56B-6F1CEF0CF2F2}"/>
                </a:ext>
              </a:extLst>
            </p:cNvPr>
            <p:cNvSpPr/>
            <p:nvPr/>
          </p:nvSpPr>
          <p:spPr>
            <a:xfrm rot="13500000">
              <a:off x="4957764" y="1800224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-Shape 31">
              <a:extLst>
                <a:ext uri="{FF2B5EF4-FFF2-40B4-BE49-F238E27FC236}">
                  <a16:creationId xmlns:a16="http://schemas.microsoft.com/office/drawing/2014/main" id="{87328C47-CC45-4E3C-8F39-61F23056134F}"/>
                </a:ext>
              </a:extLst>
            </p:cNvPr>
            <p:cNvSpPr/>
            <p:nvPr/>
          </p:nvSpPr>
          <p:spPr>
            <a:xfrm rot="13500000">
              <a:off x="4709015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DF60857-306D-40DB-A09D-88E0BD0304B4}"/>
              </a:ext>
            </a:extLst>
          </p:cNvPr>
          <p:cNvSpPr txBox="1"/>
          <p:nvPr/>
        </p:nvSpPr>
        <p:spPr>
          <a:xfrm>
            <a:off x="10236200" y="-369333"/>
            <a:ext cx="19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Mark</a:t>
            </a:r>
          </a:p>
        </p:txBody>
      </p:sp>
    </p:spTree>
    <p:extLst>
      <p:ext uri="{BB962C8B-B14F-4D97-AF65-F5344CB8AC3E}">
        <p14:creationId xmlns:p14="http://schemas.microsoft.com/office/powerpoint/2010/main" val="333652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8C62F4E-3A0D-482A-B75A-B7F9308D144C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Next Steps: Increasing ROI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AD1158-81B8-47E5-AEE2-1D4CD2BD6C5B}"/>
              </a:ext>
            </a:extLst>
          </p:cNvPr>
          <p:cNvGrpSpPr/>
          <p:nvPr/>
        </p:nvGrpSpPr>
        <p:grpSpPr>
          <a:xfrm>
            <a:off x="924127" y="862611"/>
            <a:ext cx="10386129" cy="5215544"/>
            <a:chOff x="924128" y="862611"/>
            <a:chExt cx="6769404" cy="521554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55F29E7-5EA6-4E09-8B0D-15E5865847AF}"/>
                </a:ext>
              </a:extLst>
            </p:cNvPr>
            <p:cNvSpPr/>
            <p:nvPr/>
          </p:nvSpPr>
          <p:spPr>
            <a:xfrm>
              <a:off x="924128" y="862611"/>
              <a:ext cx="3116836" cy="6457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+mj-lt"/>
                </a:rPr>
                <a:t>Marketing: Multiplicative Effect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D66-46D4-484F-830A-4CE6F40C7D80}"/>
                </a:ext>
              </a:extLst>
            </p:cNvPr>
            <p:cNvSpPr/>
            <p:nvPr/>
          </p:nvSpPr>
          <p:spPr>
            <a:xfrm>
              <a:off x="4576696" y="862611"/>
              <a:ext cx="3116836" cy="6457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+mj-lt"/>
                </a:rPr>
                <a:t>Sales: Optimize Call Time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AEBF63D-745B-4002-87F3-7613A059C0C2}"/>
                </a:ext>
              </a:extLst>
            </p:cNvPr>
            <p:cNvGrpSpPr/>
            <p:nvPr/>
          </p:nvGrpSpPr>
          <p:grpSpPr>
            <a:xfrm>
              <a:off x="924128" y="1475040"/>
              <a:ext cx="3130211" cy="4603115"/>
              <a:chOff x="924128" y="1475040"/>
              <a:chExt cx="3130211" cy="460311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FC6F491-9337-4B64-B5A6-992E81E72720}"/>
                  </a:ext>
                </a:extLst>
              </p:cNvPr>
              <p:cNvSpPr/>
              <p:nvPr/>
            </p:nvSpPr>
            <p:spPr>
              <a:xfrm>
                <a:off x="937504" y="1523088"/>
                <a:ext cx="3116835" cy="44723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000" dirty="0">
                    <a:solidFill>
                      <a:srgbClr val="242021"/>
                    </a:solidFill>
                    <a:latin typeface="+mj-lt"/>
                  </a:rPr>
                  <a:t>Further understand if overlap in marketing leads are additive or redundant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9A384C8-E5A7-4FDD-B247-D61D0DBC46D2}"/>
                  </a:ext>
                </a:extLst>
              </p:cNvPr>
              <p:cNvSpPr/>
              <p:nvPr/>
            </p:nvSpPr>
            <p:spPr>
              <a:xfrm>
                <a:off x="924128" y="6012748"/>
                <a:ext cx="3116836" cy="65407"/>
              </a:xfrm>
              <a:prstGeom prst="rect">
                <a:avLst/>
              </a:prstGeom>
              <a:solidFill>
                <a:srgbClr val="FDBE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2EE00D0-10EB-481D-B491-514B9FF1DD06}"/>
                  </a:ext>
                </a:extLst>
              </p:cNvPr>
              <p:cNvSpPr/>
              <p:nvPr/>
            </p:nvSpPr>
            <p:spPr>
              <a:xfrm>
                <a:off x="924128" y="1475040"/>
                <a:ext cx="3116836" cy="65407"/>
              </a:xfrm>
              <a:prstGeom prst="rect">
                <a:avLst/>
              </a:prstGeom>
              <a:solidFill>
                <a:srgbClr val="FDBE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E79CD6-24FC-44D4-8122-7688831CB989}"/>
                </a:ext>
              </a:extLst>
            </p:cNvPr>
            <p:cNvGrpSpPr/>
            <p:nvPr/>
          </p:nvGrpSpPr>
          <p:grpSpPr>
            <a:xfrm>
              <a:off x="4576696" y="1475040"/>
              <a:ext cx="3116836" cy="4603115"/>
              <a:chOff x="4576696" y="1475040"/>
              <a:chExt cx="3116836" cy="460311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3873D77-E642-47C9-AEB2-C6FC72AA6903}"/>
                  </a:ext>
                </a:extLst>
              </p:cNvPr>
              <p:cNvSpPr/>
              <p:nvPr/>
            </p:nvSpPr>
            <p:spPr>
              <a:xfrm>
                <a:off x="4576696" y="1540446"/>
                <a:ext cx="3116835" cy="44723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000" dirty="0">
                    <a:solidFill>
                      <a:srgbClr val="242021"/>
                    </a:solidFill>
                    <a:latin typeface="+mj-lt"/>
                  </a:rPr>
                  <a:t>Determine impact of specific sales actions: total talk time, number of calls, date/time of calls, etc.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A3CB0F3-9BF7-455B-9508-480B369B8A39}"/>
                  </a:ext>
                </a:extLst>
              </p:cNvPr>
              <p:cNvSpPr/>
              <p:nvPr/>
            </p:nvSpPr>
            <p:spPr>
              <a:xfrm>
                <a:off x="4576696" y="6012748"/>
                <a:ext cx="3116836" cy="65407"/>
              </a:xfrm>
              <a:prstGeom prst="rect">
                <a:avLst/>
              </a:prstGeom>
              <a:solidFill>
                <a:srgbClr val="FDBE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AC04D0B-0412-465A-BD6A-64467DCCCBE2}"/>
                  </a:ext>
                </a:extLst>
              </p:cNvPr>
              <p:cNvSpPr/>
              <p:nvPr/>
            </p:nvSpPr>
            <p:spPr>
              <a:xfrm>
                <a:off x="4576696" y="1475040"/>
                <a:ext cx="3116836" cy="65407"/>
              </a:xfrm>
              <a:prstGeom prst="rect">
                <a:avLst/>
              </a:prstGeom>
              <a:solidFill>
                <a:srgbClr val="FDBE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A73C1C-0E56-3F40-9549-7932B5856706}"/>
              </a:ext>
            </a:extLst>
          </p:cNvPr>
          <p:cNvGrpSpPr/>
          <p:nvPr/>
        </p:nvGrpSpPr>
        <p:grpSpPr>
          <a:xfrm>
            <a:off x="1530257" y="2488944"/>
            <a:ext cx="3750328" cy="3204835"/>
            <a:chOff x="976321" y="3230493"/>
            <a:chExt cx="3750328" cy="32048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78FADD3-C7F1-FC41-946D-044F45458648}"/>
                </a:ext>
              </a:extLst>
            </p:cNvPr>
            <p:cNvGrpSpPr/>
            <p:nvPr/>
          </p:nvGrpSpPr>
          <p:grpSpPr>
            <a:xfrm>
              <a:off x="976321" y="3230493"/>
              <a:ext cx="3750328" cy="2943225"/>
              <a:chOff x="1821913" y="3429000"/>
              <a:chExt cx="3750328" cy="294322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5571F54-E8FC-0A46-A880-C8EE09D880C2}"/>
                  </a:ext>
                </a:extLst>
              </p:cNvPr>
              <p:cNvSpPr/>
              <p:nvPr/>
            </p:nvSpPr>
            <p:spPr>
              <a:xfrm>
                <a:off x="1821913" y="3429000"/>
                <a:ext cx="2583832" cy="2631325"/>
              </a:xfrm>
              <a:prstGeom prst="ellipse">
                <a:avLst/>
              </a:prstGeom>
              <a:solidFill>
                <a:schemeClr val="accent6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653803D-83A3-5A48-9F39-FBA5F2C13B54}"/>
                  </a:ext>
                </a:extLst>
              </p:cNvPr>
              <p:cNvSpPr/>
              <p:nvPr/>
            </p:nvSpPr>
            <p:spPr>
              <a:xfrm>
                <a:off x="3585124" y="5531195"/>
                <a:ext cx="944013" cy="84103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B0B0B21-203E-3849-AB74-CC4159F1F851}"/>
                  </a:ext>
                </a:extLst>
              </p:cNvPr>
              <p:cNvSpPr/>
              <p:nvPr/>
            </p:nvSpPr>
            <p:spPr>
              <a:xfrm>
                <a:off x="3725831" y="4182503"/>
                <a:ext cx="1501875" cy="1579284"/>
              </a:xfrm>
              <a:prstGeom prst="ellipse">
                <a:avLst/>
              </a:prstGeom>
              <a:solidFill>
                <a:schemeClr val="accent2">
                  <a:lumMod val="75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313759-0315-8948-A42E-11F93CBDBE56}"/>
                  </a:ext>
                </a:extLst>
              </p:cNvPr>
              <p:cNvSpPr txBox="1"/>
              <p:nvPr/>
            </p:nvSpPr>
            <p:spPr>
              <a:xfrm>
                <a:off x="1861147" y="4142170"/>
                <a:ext cx="190391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Organic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72%</a:t>
                </a:r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21A12A-FDC9-C042-B868-02DA417E17B3}"/>
                  </a:ext>
                </a:extLst>
              </p:cNvPr>
              <p:cNvSpPr txBox="1"/>
              <p:nvPr/>
            </p:nvSpPr>
            <p:spPr>
              <a:xfrm>
                <a:off x="2489507" y="5468104"/>
                <a:ext cx="1420517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dirty="0"/>
                  <a:t>Email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+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Organic</a:t>
                </a:r>
                <a:r>
                  <a:rPr lang="zh-CN" altLang="en-US" sz="1100" dirty="0"/>
                  <a:t> </a:t>
                </a:r>
                <a:endParaRPr lang="en-US" altLang="zh-CN" sz="1100" dirty="0"/>
              </a:p>
              <a:p>
                <a:pPr algn="r"/>
                <a:r>
                  <a:rPr lang="en-US" altLang="zh-CN" sz="1100" dirty="0"/>
                  <a:t>2%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2A5D39-61CB-1645-8138-7D22C42570C2}"/>
                  </a:ext>
                </a:extLst>
              </p:cNvPr>
              <p:cNvSpPr txBox="1"/>
              <p:nvPr/>
            </p:nvSpPr>
            <p:spPr>
              <a:xfrm>
                <a:off x="3593446" y="5916350"/>
                <a:ext cx="94401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/>
                  <a:t>Email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Only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9%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B114B4-FA9B-D743-A87A-D3E3321B9836}"/>
                  </a:ext>
                </a:extLst>
              </p:cNvPr>
              <p:cNvSpPr txBox="1"/>
              <p:nvPr/>
            </p:nvSpPr>
            <p:spPr>
              <a:xfrm>
                <a:off x="3752557" y="4614322"/>
                <a:ext cx="639235" cy="600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/>
                  <a:t>Paid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+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Organic</a:t>
                </a:r>
                <a:r>
                  <a:rPr lang="zh-CN" altLang="en-US" sz="1100" dirty="0"/>
                  <a:t> </a:t>
                </a:r>
                <a:endParaRPr lang="en-US" altLang="zh-CN" sz="1100" dirty="0"/>
              </a:p>
              <a:p>
                <a:pPr algn="ctr"/>
                <a:r>
                  <a:rPr lang="en-US" altLang="zh-CN" sz="1100" dirty="0"/>
                  <a:t>5%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E329F3-3DA4-DF40-B1F5-B8B36F2F5568}"/>
                  </a:ext>
                </a:extLst>
              </p:cNvPr>
              <p:cNvSpPr txBox="1"/>
              <p:nvPr/>
            </p:nvSpPr>
            <p:spPr>
              <a:xfrm>
                <a:off x="4306269" y="4483517"/>
                <a:ext cx="86765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/>
                  <a:t>Paid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Only</a:t>
                </a:r>
                <a:r>
                  <a:rPr lang="zh-CN" altLang="en-US" sz="1100" dirty="0"/>
                  <a:t> </a:t>
                </a:r>
                <a:endParaRPr lang="en-US" altLang="zh-CN" sz="1100" dirty="0"/>
              </a:p>
              <a:p>
                <a:pPr algn="ctr"/>
                <a:r>
                  <a:rPr lang="en-US" altLang="zh-CN" sz="1100" dirty="0"/>
                  <a:t>26%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2E2123-7514-6B42-98A5-AF4FAE9D181B}"/>
                  </a:ext>
                </a:extLst>
              </p:cNvPr>
              <p:cNvSpPr txBox="1"/>
              <p:nvPr/>
            </p:nvSpPr>
            <p:spPr>
              <a:xfrm>
                <a:off x="4151724" y="5348259"/>
                <a:ext cx="1420517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/>
                  <a:t>Email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+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Paid</a:t>
                </a:r>
                <a:r>
                  <a:rPr lang="zh-CN" altLang="en-US" sz="1100" dirty="0"/>
                  <a:t> </a:t>
                </a:r>
                <a:endParaRPr lang="en-US" altLang="zh-CN" sz="1100" dirty="0"/>
              </a:p>
              <a:p>
                <a:r>
                  <a:rPr lang="en-US" altLang="zh-CN" sz="1100" dirty="0"/>
                  <a:t>0.5%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C2145A-2198-C649-BF20-D0B668BCAA96}"/>
                </a:ext>
              </a:extLst>
            </p:cNvPr>
            <p:cNvSpPr txBox="1"/>
            <p:nvPr/>
          </p:nvSpPr>
          <p:spPr>
            <a:xfrm>
              <a:off x="2018232" y="6173718"/>
              <a:ext cx="261850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Agent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from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different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Lead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Type</a:t>
              </a:r>
              <a:endParaRPr lang="en-US" sz="1100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A2CB77EC-FCAE-F541-AB4E-54DAD3061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869" y="2718533"/>
            <a:ext cx="5754519" cy="293196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5D6B67D-E30D-054E-858D-E4D35713FDA1}"/>
              </a:ext>
            </a:extLst>
          </p:cNvPr>
          <p:cNvSpPr/>
          <p:nvPr/>
        </p:nvSpPr>
        <p:spPr>
          <a:xfrm>
            <a:off x="9443488" y="4115647"/>
            <a:ext cx="26682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42021"/>
                </a:solidFill>
                <a:latin typeface="+mj-lt"/>
              </a:rPr>
              <a:t>Initial</a:t>
            </a:r>
            <a:r>
              <a:rPr lang="zh-CN" altLang="en-US" sz="1200" dirty="0">
                <a:solidFill>
                  <a:srgbClr val="242021"/>
                </a:solidFill>
                <a:latin typeface="+mj-lt"/>
              </a:rPr>
              <a:t> </a:t>
            </a:r>
            <a:r>
              <a:rPr lang="en-US" altLang="zh-CN" sz="1200" dirty="0">
                <a:solidFill>
                  <a:srgbClr val="242021"/>
                </a:solidFill>
                <a:latin typeface="+mj-lt"/>
              </a:rPr>
              <a:t>takeaways:</a:t>
            </a:r>
          </a:p>
          <a:p>
            <a:r>
              <a:rPr lang="en-US" altLang="zh-CN" sz="1200" dirty="0">
                <a:solidFill>
                  <a:srgbClr val="242021"/>
                </a:solidFill>
                <a:latin typeface="+mj-lt"/>
              </a:rPr>
              <a:t>Put</a:t>
            </a:r>
            <a:r>
              <a:rPr lang="zh-CN" altLang="en-US" sz="1200" dirty="0">
                <a:solidFill>
                  <a:srgbClr val="242021"/>
                </a:solidFill>
                <a:latin typeface="+mj-lt"/>
              </a:rPr>
              <a:t> </a:t>
            </a:r>
            <a:r>
              <a:rPr lang="en-US" altLang="zh-CN" sz="1200" dirty="0">
                <a:solidFill>
                  <a:srgbClr val="242021"/>
                </a:solidFill>
                <a:latin typeface="+mj-lt"/>
              </a:rPr>
              <a:t>more</a:t>
            </a:r>
            <a:r>
              <a:rPr lang="zh-CN" altLang="en-US" sz="1200" dirty="0">
                <a:solidFill>
                  <a:srgbClr val="242021"/>
                </a:solidFill>
                <a:latin typeface="+mj-lt"/>
              </a:rPr>
              <a:t> </a:t>
            </a:r>
            <a:r>
              <a:rPr lang="en-US" altLang="zh-CN" sz="1200" dirty="0">
                <a:solidFill>
                  <a:srgbClr val="242021"/>
                </a:solidFill>
                <a:latin typeface="+mj-lt"/>
              </a:rPr>
              <a:t>resources</a:t>
            </a:r>
            <a:r>
              <a:rPr lang="zh-CN" altLang="en-US" sz="1200" dirty="0">
                <a:solidFill>
                  <a:srgbClr val="242021"/>
                </a:solidFill>
                <a:latin typeface="+mj-lt"/>
              </a:rPr>
              <a:t> </a:t>
            </a:r>
            <a:r>
              <a:rPr lang="en-US" altLang="zh-CN" sz="1200" dirty="0">
                <a:solidFill>
                  <a:srgbClr val="242021"/>
                </a:solidFill>
                <a:latin typeface="+mj-lt"/>
              </a:rPr>
              <a:t>to</a:t>
            </a:r>
            <a:r>
              <a:rPr lang="zh-CN" altLang="en-US" sz="1200" dirty="0">
                <a:solidFill>
                  <a:srgbClr val="242021"/>
                </a:solidFill>
                <a:latin typeface="+mj-lt"/>
              </a:rPr>
              <a:t> </a:t>
            </a:r>
            <a:r>
              <a:rPr lang="en-US" altLang="zh-CN" sz="1200" dirty="0">
                <a:solidFill>
                  <a:srgbClr val="242021"/>
                </a:solidFill>
                <a:latin typeface="+mj-lt"/>
              </a:rPr>
              <a:t>the</a:t>
            </a:r>
            <a:r>
              <a:rPr lang="zh-CN" altLang="en-US" sz="1200" dirty="0">
                <a:solidFill>
                  <a:srgbClr val="242021"/>
                </a:solidFill>
                <a:latin typeface="+mj-lt"/>
              </a:rPr>
              <a:t> </a:t>
            </a:r>
            <a:r>
              <a:rPr lang="en-US" altLang="zh-CN" sz="1200" dirty="0">
                <a:solidFill>
                  <a:srgbClr val="242021"/>
                </a:solidFill>
                <a:latin typeface="+mj-lt"/>
              </a:rPr>
              <a:t>agents</a:t>
            </a:r>
            <a:r>
              <a:rPr lang="zh-CN" altLang="en-US" sz="1200" dirty="0">
                <a:solidFill>
                  <a:srgbClr val="242021"/>
                </a:solidFill>
                <a:latin typeface="+mj-lt"/>
              </a:rPr>
              <a:t> </a:t>
            </a:r>
            <a:r>
              <a:rPr lang="en-US" altLang="zh-CN" sz="1200" dirty="0">
                <a:solidFill>
                  <a:srgbClr val="242021"/>
                </a:solidFill>
                <a:latin typeface="+mj-lt"/>
              </a:rPr>
              <a:t>who</a:t>
            </a:r>
            <a:r>
              <a:rPr lang="zh-CN" altLang="en-US" sz="1200" dirty="0">
                <a:solidFill>
                  <a:srgbClr val="242021"/>
                </a:solidFill>
                <a:latin typeface="+mj-lt"/>
              </a:rPr>
              <a:t> </a:t>
            </a:r>
            <a:r>
              <a:rPr lang="en-US" altLang="zh-CN" sz="1200" dirty="0">
                <a:solidFill>
                  <a:srgbClr val="242021"/>
                </a:solidFill>
                <a:latin typeface="+mj-lt"/>
              </a:rPr>
              <a:t>have</a:t>
            </a:r>
            <a:r>
              <a:rPr lang="zh-CN" altLang="en-US" sz="1200" dirty="0">
                <a:solidFill>
                  <a:srgbClr val="242021"/>
                </a:solidFill>
                <a:latin typeface="+mj-lt"/>
              </a:rPr>
              <a:t> </a:t>
            </a:r>
            <a:r>
              <a:rPr lang="en-US" altLang="zh-CN" sz="1200" dirty="0">
                <a:solidFill>
                  <a:srgbClr val="242021"/>
                </a:solidFill>
                <a:latin typeface="+mj-lt"/>
              </a:rPr>
              <a:t>total</a:t>
            </a:r>
            <a:r>
              <a:rPr lang="zh-CN" altLang="en-US" sz="1200" dirty="0">
                <a:solidFill>
                  <a:srgbClr val="242021"/>
                </a:solidFill>
                <a:latin typeface="+mj-lt"/>
              </a:rPr>
              <a:t> </a:t>
            </a:r>
            <a:r>
              <a:rPr lang="en-US" altLang="zh-CN" sz="1200" dirty="0">
                <a:solidFill>
                  <a:srgbClr val="242021"/>
                </a:solidFill>
                <a:latin typeface="+mj-lt"/>
              </a:rPr>
              <a:t>talking</a:t>
            </a:r>
            <a:r>
              <a:rPr lang="zh-CN" altLang="en-US" sz="1200" dirty="0">
                <a:solidFill>
                  <a:srgbClr val="242021"/>
                </a:solidFill>
                <a:latin typeface="+mj-lt"/>
              </a:rPr>
              <a:t> </a:t>
            </a:r>
            <a:r>
              <a:rPr lang="en-US" altLang="zh-CN" sz="1200" dirty="0">
                <a:solidFill>
                  <a:srgbClr val="242021"/>
                </a:solidFill>
                <a:latin typeface="+mj-lt"/>
              </a:rPr>
              <a:t>time</a:t>
            </a:r>
            <a:r>
              <a:rPr lang="zh-CN" altLang="en-US" sz="1200" dirty="0">
                <a:solidFill>
                  <a:srgbClr val="242021"/>
                </a:solidFill>
                <a:latin typeface="+mj-lt"/>
              </a:rPr>
              <a:t> </a:t>
            </a:r>
            <a:r>
              <a:rPr lang="en-US" altLang="zh-CN" sz="1200" dirty="0">
                <a:solidFill>
                  <a:srgbClr val="242021"/>
                </a:solidFill>
                <a:latin typeface="+mj-lt"/>
              </a:rPr>
              <a:t>~10-70</a:t>
            </a:r>
            <a:r>
              <a:rPr lang="zh-CN" altLang="en-US" sz="1200" dirty="0">
                <a:solidFill>
                  <a:srgbClr val="242021"/>
                </a:solidFill>
                <a:latin typeface="+mj-lt"/>
              </a:rPr>
              <a:t> </a:t>
            </a:r>
            <a:r>
              <a:rPr lang="en-US" altLang="zh-CN" sz="1200" dirty="0">
                <a:solidFill>
                  <a:srgbClr val="242021"/>
                </a:solidFill>
                <a:latin typeface="+mj-lt"/>
              </a:rPr>
              <a:t>minutes</a:t>
            </a:r>
          </a:p>
          <a:p>
            <a:endParaRPr lang="en-US" altLang="zh-CN" sz="1200" dirty="0">
              <a:solidFill>
                <a:srgbClr val="242021"/>
              </a:solidFill>
              <a:latin typeface="+mj-lt"/>
            </a:endParaRPr>
          </a:p>
          <a:p>
            <a:r>
              <a:rPr lang="en-US" altLang="zh-CN" sz="1200" dirty="0">
                <a:solidFill>
                  <a:srgbClr val="242021"/>
                </a:solidFill>
                <a:latin typeface="+mj-lt"/>
              </a:rPr>
              <a:t>Keep total talking time per agent ~70-120 minutes</a:t>
            </a:r>
            <a:endParaRPr lang="en-US" sz="1200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49CB7-84F9-4F79-9813-C2A8A110A162}"/>
              </a:ext>
            </a:extLst>
          </p:cNvPr>
          <p:cNvSpPr txBox="1"/>
          <p:nvPr/>
        </p:nvSpPr>
        <p:spPr>
          <a:xfrm>
            <a:off x="10011836" y="5588701"/>
            <a:ext cx="1845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Total talking time (minutes)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90FC52-FD0A-5A4E-93A0-40E87E4A4E19}"/>
              </a:ext>
            </a:extLst>
          </p:cNvPr>
          <p:cNvSpPr/>
          <p:nvPr/>
        </p:nvSpPr>
        <p:spPr>
          <a:xfrm>
            <a:off x="7132942" y="3251602"/>
            <a:ext cx="2178832" cy="23290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EB297E-F0C8-0B47-93F0-997E6EDA5815}"/>
              </a:ext>
            </a:extLst>
          </p:cNvPr>
          <p:cNvSpPr/>
          <p:nvPr/>
        </p:nvSpPr>
        <p:spPr>
          <a:xfrm>
            <a:off x="8979878" y="3204101"/>
            <a:ext cx="2031034" cy="54929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EF6CEF-F314-4F44-A574-BF3C875F8353}"/>
              </a:ext>
            </a:extLst>
          </p:cNvPr>
          <p:cNvSpPr txBox="1"/>
          <p:nvPr/>
        </p:nvSpPr>
        <p:spPr>
          <a:xfrm>
            <a:off x="10236200" y="-369333"/>
            <a:ext cx="19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Han</a:t>
            </a:r>
          </a:p>
        </p:txBody>
      </p:sp>
    </p:spTree>
    <p:extLst>
      <p:ext uri="{BB962C8B-B14F-4D97-AF65-F5344CB8AC3E}">
        <p14:creationId xmlns:p14="http://schemas.microsoft.com/office/powerpoint/2010/main" val="376201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B368CE3-DDE8-4D70-A12E-B66E3BC5192C}"/>
              </a:ext>
            </a:extLst>
          </p:cNvPr>
          <p:cNvSpPr txBox="1"/>
          <p:nvPr/>
        </p:nvSpPr>
        <p:spPr>
          <a:xfrm>
            <a:off x="116951" y="83654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Next Steps: Timeline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B04B51-0AF1-42E2-AB64-3B1F3DDDE168}"/>
              </a:ext>
            </a:extLst>
          </p:cNvPr>
          <p:cNvGrpSpPr/>
          <p:nvPr/>
        </p:nvGrpSpPr>
        <p:grpSpPr>
          <a:xfrm>
            <a:off x="924127" y="862611"/>
            <a:ext cx="10386129" cy="5215544"/>
            <a:chOff x="924128" y="862611"/>
            <a:chExt cx="6769404" cy="52155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13CF743-D1F4-45C8-B47F-ECAD9DA5201E}"/>
                </a:ext>
              </a:extLst>
            </p:cNvPr>
            <p:cNvSpPr/>
            <p:nvPr/>
          </p:nvSpPr>
          <p:spPr>
            <a:xfrm>
              <a:off x="924128" y="862611"/>
              <a:ext cx="3116836" cy="6457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+mj-lt"/>
                </a:rPr>
                <a:t>Research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DF22B3-661F-401A-A258-CC761CEEF344}"/>
                </a:ext>
              </a:extLst>
            </p:cNvPr>
            <p:cNvSpPr/>
            <p:nvPr/>
          </p:nvSpPr>
          <p:spPr>
            <a:xfrm>
              <a:off x="4576696" y="862611"/>
              <a:ext cx="3116836" cy="6457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+mj-lt"/>
                </a:rPr>
                <a:t>Testing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7C94AD-3784-4A72-A21F-D586C85EA05A}"/>
                </a:ext>
              </a:extLst>
            </p:cNvPr>
            <p:cNvGrpSpPr/>
            <p:nvPr/>
          </p:nvGrpSpPr>
          <p:grpSpPr>
            <a:xfrm>
              <a:off x="924128" y="1475040"/>
              <a:ext cx="3130211" cy="4603115"/>
              <a:chOff x="924128" y="1475040"/>
              <a:chExt cx="3130211" cy="460311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B30FA0D-D80C-424A-B6CE-CE14E11C53D4}"/>
                  </a:ext>
                </a:extLst>
              </p:cNvPr>
              <p:cNvSpPr/>
              <p:nvPr/>
            </p:nvSpPr>
            <p:spPr>
              <a:xfrm>
                <a:off x="937504" y="1523088"/>
                <a:ext cx="3116835" cy="44723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i="1" dirty="0">
                    <a:solidFill>
                      <a:srgbClr val="242021"/>
                    </a:solidFill>
                    <a:latin typeface="+mj-lt"/>
                  </a:rPr>
                  <a:t>Timeline: 1 month</a:t>
                </a:r>
                <a:endParaRPr lang="en-US" sz="2000" dirty="0">
                  <a:solidFill>
                    <a:srgbClr val="242021"/>
                  </a:solidFill>
                  <a:latin typeface="+mj-lt"/>
                </a:endParaRPr>
              </a:p>
              <a:p>
                <a:endParaRPr lang="en-US" sz="2000" dirty="0">
                  <a:solidFill>
                    <a:srgbClr val="242021"/>
                  </a:solidFill>
                  <a:latin typeface="+mj-lt"/>
                </a:endParaRPr>
              </a:p>
              <a:p>
                <a:endParaRPr lang="en-US" sz="2000" dirty="0">
                  <a:solidFill>
                    <a:srgbClr val="242021"/>
                  </a:solidFill>
                  <a:latin typeface="+mj-lt"/>
                </a:endParaRPr>
              </a:p>
              <a:p>
                <a:endParaRPr lang="en-US" sz="2000" dirty="0">
                  <a:solidFill>
                    <a:srgbClr val="242021"/>
                  </a:solidFill>
                  <a:latin typeface="+mj-lt"/>
                </a:endParaRPr>
              </a:p>
              <a:p>
                <a:pPr marL="457200" indent="6350"/>
                <a:r>
                  <a:rPr lang="en-US" sz="2000" b="1" dirty="0">
                    <a:solidFill>
                      <a:srgbClr val="242021"/>
                    </a:solidFill>
                    <a:latin typeface="+mj-lt"/>
                  </a:rPr>
                  <a:t>Model both customer acquisition </a:t>
                </a:r>
                <a:r>
                  <a:rPr lang="en-US" sz="2000" b="1" i="1" dirty="0">
                    <a:solidFill>
                      <a:srgbClr val="242021"/>
                    </a:solidFill>
                    <a:latin typeface="+mj-lt"/>
                  </a:rPr>
                  <a:t>and</a:t>
                </a:r>
                <a:r>
                  <a:rPr lang="en-US" sz="2000" b="1" dirty="0">
                    <a:solidFill>
                      <a:srgbClr val="242021"/>
                    </a:solidFill>
                    <a:latin typeface="+mj-lt"/>
                  </a:rPr>
                  <a:t> retention</a:t>
                </a:r>
              </a:p>
              <a:p>
                <a:pPr marL="685800" indent="-222250"/>
                <a:endParaRPr lang="en-US" sz="2000" dirty="0">
                  <a:solidFill>
                    <a:srgbClr val="242021"/>
                  </a:solidFill>
                  <a:latin typeface="+mj-lt"/>
                </a:endParaRPr>
              </a:p>
              <a:p>
                <a:pPr marL="685800" indent="-222250"/>
                <a:endParaRPr lang="en-US" sz="2000" dirty="0">
                  <a:solidFill>
                    <a:srgbClr val="242021"/>
                  </a:solidFill>
                  <a:latin typeface="+mj-lt"/>
                </a:endParaRPr>
              </a:p>
              <a:p>
                <a:pPr marL="685800" indent="-222250"/>
                <a:r>
                  <a:rPr lang="en-US" sz="2000" b="1" dirty="0">
                    <a:solidFill>
                      <a:srgbClr val="242021"/>
                    </a:solidFill>
                    <a:latin typeface="+mj-lt"/>
                  </a:rPr>
                  <a:t>Integrate additional data for analysis</a:t>
                </a:r>
              </a:p>
              <a:p>
                <a:pPr marL="685800" indent="-2222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242021"/>
                    </a:solidFill>
                    <a:latin typeface="+mj-lt"/>
                  </a:rPr>
                  <a:t>Impressions</a:t>
                </a:r>
              </a:p>
              <a:p>
                <a:pPr marL="685800" indent="-2222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242021"/>
                    </a:solidFill>
                    <a:latin typeface="+mj-lt"/>
                  </a:rPr>
                  <a:t>NPV of each individual agent</a:t>
                </a:r>
              </a:p>
              <a:p>
                <a:pPr marL="685800" indent="-2222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242021"/>
                    </a:solidFill>
                    <a:latin typeface="+mj-lt"/>
                  </a:rPr>
                  <a:t>Cost/minute for calls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CD92224-4CE4-425C-978F-00DC3C1CD872}"/>
                  </a:ext>
                </a:extLst>
              </p:cNvPr>
              <p:cNvSpPr/>
              <p:nvPr/>
            </p:nvSpPr>
            <p:spPr>
              <a:xfrm>
                <a:off x="924128" y="6012748"/>
                <a:ext cx="3116836" cy="65407"/>
              </a:xfrm>
              <a:prstGeom prst="rect">
                <a:avLst/>
              </a:prstGeom>
              <a:solidFill>
                <a:srgbClr val="FDBE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02DE97-CBDE-49C5-9EEB-528B7AA4522D}"/>
                  </a:ext>
                </a:extLst>
              </p:cNvPr>
              <p:cNvSpPr/>
              <p:nvPr/>
            </p:nvSpPr>
            <p:spPr>
              <a:xfrm>
                <a:off x="924128" y="1475040"/>
                <a:ext cx="3116836" cy="65407"/>
              </a:xfrm>
              <a:prstGeom prst="rect">
                <a:avLst/>
              </a:prstGeom>
              <a:solidFill>
                <a:srgbClr val="FDBE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345C8E-CE49-40ED-890C-94579E98CF8D}"/>
                </a:ext>
              </a:extLst>
            </p:cNvPr>
            <p:cNvGrpSpPr/>
            <p:nvPr/>
          </p:nvGrpSpPr>
          <p:grpSpPr>
            <a:xfrm>
              <a:off x="4576696" y="1475040"/>
              <a:ext cx="3116836" cy="4603115"/>
              <a:chOff x="4576696" y="1475040"/>
              <a:chExt cx="3116836" cy="46031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B1B409-D4CF-4024-B21D-B190D1FD57D6}"/>
                  </a:ext>
                </a:extLst>
              </p:cNvPr>
              <p:cNvSpPr/>
              <p:nvPr/>
            </p:nvSpPr>
            <p:spPr>
              <a:xfrm>
                <a:off x="4576696" y="1540446"/>
                <a:ext cx="3116835" cy="44723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i="1" dirty="0">
                    <a:solidFill>
                      <a:srgbClr val="242021"/>
                    </a:solidFill>
                    <a:latin typeface="+mj-lt"/>
                  </a:rPr>
                  <a:t>Timeline: 3 months</a:t>
                </a:r>
              </a:p>
              <a:p>
                <a:pPr algn="ctr"/>
                <a:endParaRPr lang="en-US" sz="2000" dirty="0">
                  <a:solidFill>
                    <a:srgbClr val="242021"/>
                  </a:solidFill>
                  <a:latin typeface="+mj-lt"/>
                </a:endParaRPr>
              </a:p>
              <a:p>
                <a:r>
                  <a:rPr lang="en-US" sz="2000" b="1" dirty="0">
                    <a:solidFill>
                      <a:srgbClr val="242021"/>
                    </a:solidFill>
                    <a:latin typeface="+mj-lt"/>
                  </a:rPr>
                  <a:t>Pilot program:</a:t>
                </a:r>
              </a:p>
              <a:p>
                <a:pPr marL="339725" indent="-2222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242021"/>
                    </a:solidFill>
                    <a:latin typeface="+mj-lt"/>
                  </a:rPr>
                  <a:t>Integrate email strategy for sales department; follow-up and appointment scheduling (save money on repeated calls)</a:t>
                </a:r>
              </a:p>
              <a:p>
                <a:pPr marL="339725" indent="-2222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242021"/>
                    </a:solidFill>
                    <a:latin typeface="+mj-lt"/>
                  </a:rPr>
                  <a:t>Employ meetings as a retention strategy; reduce spend on meetings for acquisition</a:t>
                </a:r>
              </a:p>
              <a:p>
                <a:pPr marL="339725" indent="-2222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242021"/>
                    </a:solidFill>
                    <a:latin typeface="+mj-lt"/>
                  </a:rPr>
                  <a:t>Focus on optimizing call times: 70-120 minutes to avoid diminishing returns</a:t>
                </a:r>
              </a:p>
              <a:p>
                <a:pPr marL="339725" indent="-2222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242021"/>
                  </a:solidFill>
                  <a:latin typeface="+mj-lt"/>
                </a:endParaRPr>
              </a:p>
              <a:p>
                <a:r>
                  <a:rPr lang="en-US" sz="2000" b="1" dirty="0">
                    <a:solidFill>
                      <a:srgbClr val="242021"/>
                    </a:solidFill>
                    <a:latin typeface="+mj-lt"/>
                  </a:rPr>
                  <a:t>Additional analysis based off of data collected during the pilot program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2150BDD-8A6D-480B-B668-0455B8FAE3F8}"/>
                  </a:ext>
                </a:extLst>
              </p:cNvPr>
              <p:cNvSpPr/>
              <p:nvPr/>
            </p:nvSpPr>
            <p:spPr>
              <a:xfrm>
                <a:off x="4576696" y="6012748"/>
                <a:ext cx="3116836" cy="65407"/>
              </a:xfrm>
              <a:prstGeom prst="rect">
                <a:avLst/>
              </a:prstGeom>
              <a:solidFill>
                <a:srgbClr val="FDBE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36B607-78CC-4F83-ADA9-9D28ECD897E7}"/>
                  </a:ext>
                </a:extLst>
              </p:cNvPr>
              <p:cNvSpPr/>
              <p:nvPr/>
            </p:nvSpPr>
            <p:spPr>
              <a:xfrm>
                <a:off x="4576696" y="1475040"/>
                <a:ext cx="3116836" cy="65407"/>
              </a:xfrm>
              <a:prstGeom prst="rect">
                <a:avLst/>
              </a:prstGeom>
              <a:solidFill>
                <a:srgbClr val="FDBE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6F461665-AB10-4035-8828-387ADDEDC545}"/>
              </a:ext>
            </a:extLst>
          </p:cNvPr>
          <p:cNvSpPr/>
          <p:nvPr/>
        </p:nvSpPr>
        <p:spPr>
          <a:xfrm>
            <a:off x="1040527" y="2800810"/>
            <a:ext cx="313286" cy="31328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7664FB-C429-432D-A7D0-93F01FA99C82}"/>
              </a:ext>
            </a:extLst>
          </p:cNvPr>
          <p:cNvSpPr/>
          <p:nvPr/>
        </p:nvSpPr>
        <p:spPr>
          <a:xfrm>
            <a:off x="1061047" y="4001910"/>
            <a:ext cx="313286" cy="31328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525A9-1A4E-4BD9-8F02-AAB1654B1CBD}"/>
              </a:ext>
            </a:extLst>
          </p:cNvPr>
          <p:cNvSpPr txBox="1"/>
          <p:nvPr/>
        </p:nvSpPr>
        <p:spPr>
          <a:xfrm>
            <a:off x="10236200" y="-369333"/>
            <a:ext cx="19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Annie</a:t>
            </a:r>
          </a:p>
        </p:txBody>
      </p:sp>
    </p:spTree>
    <p:extLst>
      <p:ext uri="{BB962C8B-B14F-4D97-AF65-F5344CB8AC3E}">
        <p14:creationId xmlns:p14="http://schemas.microsoft.com/office/powerpoint/2010/main" val="2231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Conclusion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F0B32-9DBA-4503-94FF-15B8EFE00020}"/>
              </a:ext>
            </a:extLst>
          </p:cNvPr>
          <p:cNvSpPr txBox="1"/>
          <p:nvPr/>
        </p:nvSpPr>
        <p:spPr>
          <a:xfrm>
            <a:off x="2601967" y="1399449"/>
            <a:ext cx="887201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42021"/>
                </a:solidFill>
                <a:latin typeface="+mj-lt"/>
              </a:rPr>
              <a:t>Interactions:</a:t>
            </a:r>
            <a:endParaRPr lang="en-US" sz="2000" dirty="0">
              <a:solidFill>
                <a:srgbClr val="242021"/>
              </a:solidFill>
              <a:latin typeface="+mj-lt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Markov attribution: improved on existing last touch model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Conversions &amp; revenue: closely tied to phone calls and organic lead generation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ROI: Email consistently outperforms other channels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242021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242021"/>
                </a:solidFill>
                <a:latin typeface="+mj-lt"/>
              </a:rPr>
              <a:t>Resource allocation: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Integrate email with sales team to enable cost savings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Optimize sales call time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242021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242021"/>
                </a:solidFill>
                <a:latin typeface="+mj-lt"/>
              </a:rPr>
              <a:t>Next steps:</a:t>
            </a:r>
            <a:endParaRPr lang="en-US" sz="2000" dirty="0">
              <a:solidFill>
                <a:srgbClr val="242021"/>
              </a:solidFill>
              <a:latin typeface="+mj-lt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Expand scope: include customer acquisition and retention together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Data: include impressions, NPV for each agent acquired, cost per call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Further analysis for pilot program</a:t>
            </a:r>
          </a:p>
        </p:txBody>
      </p:sp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3F4C4A3D-56CC-425D-A0D1-11A19CC04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6408" y="1297377"/>
            <a:ext cx="914400" cy="914400"/>
          </a:xfrm>
          <a:prstGeom prst="rect">
            <a:avLst/>
          </a:prstGeom>
        </p:spPr>
      </p:pic>
      <p:pic>
        <p:nvPicPr>
          <p:cNvPr id="16" name="Graphic 15" descr="Lightbulb and gear">
            <a:extLst>
              <a:ext uri="{FF2B5EF4-FFF2-40B4-BE49-F238E27FC236}">
                <a16:creationId xmlns:a16="http://schemas.microsoft.com/office/drawing/2014/main" id="{87A886C1-F450-45D1-B361-A3AE1F105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3431" y="3954436"/>
            <a:ext cx="863001" cy="86300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83EAED3-A2D0-4B64-BA19-ABF640D073C8}"/>
              </a:ext>
            </a:extLst>
          </p:cNvPr>
          <p:cNvGrpSpPr/>
          <p:nvPr/>
        </p:nvGrpSpPr>
        <p:grpSpPr>
          <a:xfrm>
            <a:off x="1635404" y="2903191"/>
            <a:ext cx="566884" cy="566884"/>
            <a:chOff x="2127710" y="4112649"/>
            <a:chExt cx="466971" cy="466971"/>
          </a:xfrm>
          <a:solidFill>
            <a:srgbClr val="C00000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7BB0067-32A9-4B1C-8FB4-0AF8F3D4D639}"/>
                </a:ext>
              </a:extLst>
            </p:cNvPr>
            <p:cNvSpPr/>
            <p:nvPr/>
          </p:nvSpPr>
          <p:spPr>
            <a:xfrm>
              <a:off x="2127710" y="4112649"/>
              <a:ext cx="466971" cy="4669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42021"/>
                </a:solidFill>
                <a:latin typeface="+mj-lt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138703B-44F2-4F79-B892-1270B8CE5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7B7B7B"/>
                </a:clrFrom>
                <a:clrTo>
                  <a:srgbClr val="7B7B7B">
                    <a:alpha val="0"/>
                  </a:srgbClr>
                </a:clrTo>
              </a:clrChange>
            </a:blip>
            <a:srcRect l="51457" t="15493" r="34919" b="59596"/>
            <a:stretch/>
          </p:blipFill>
          <p:spPr>
            <a:xfrm>
              <a:off x="2260654" y="4171954"/>
              <a:ext cx="215370" cy="348360"/>
            </a:xfrm>
            <a:prstGeom prst="rect">
              <a:avLst/>
            </a:prstGeom>
            <a:grpFill/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B66AEA7-C24E-40D9-9465-0A8E85479699}"/>
              </a:ext>
            </a:extLst>
          </p:cNvPr>
          <p:cNvSpPr txBox="1"/>
          <p:nvPr/>
        </p:nvSpPr>
        <p:spPr>
          <a:xfrm>
            <a:off x="10236200" y="-369333"/>
            <a:ext cx="19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Annie</a:t>
            </a:r>
          </a:p>
        </p:txBody>
      </p:sp>
    </p:spTree>
    <p:extLst>
      <p:ext uri="{BB962C8B-B14F-4D97-AF65-F5344CB8AC3E}">
        <p14:creationId xmlns:p14="http://schemas.microsoft.com/office/powerpoint/2010/main" val="724092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Questions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3A3FB-19D2-4959-81F5-14515CEFA37D}"/>
              </a:ext>
            </a:extLst>
          </p:cNvPr>
          <p:cNvSpPr txBox="1"/>
          <p:nvPr/>
        </p:nvSpPr>
        <p:spPr>
          <a:xfrm>
            <a:off x="1465943" y="1987929"/>
            <a:ext cx="7097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42021"/>
                </a:solidFill>
                <a:latin typeface="+mj-lt"/>
              </a:rPr>
              <a:t>Thank you</a:t>
            </a:r>
          </a:p>
          <a:p>
            <a:endParaRPr lang="en-US" sz="2400" b="1" dirty="0">
              <a:solidFill>
                <a:srgbClr val="242021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242021"/>
                </a:solidFill>
                <a:latin typeface="+mj-lt"/>
              </a:rPr>
              <a:t>We would like to take this opportunity to answer questions from the board on our research</a:t>
            </a:r>
          </a:p>
          <a:p>
            <a:endParaRPr lang="en-US" sz="2400" dirty="0">
              <a:solidFill>
                <a:srgbClr val="242021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242021"/>
                </a:solidFill>
                <a:latin typeface="+mj-lt"/>
              </a:rPr>
              <a:t>Contact information:</a:t>
            </a:r>
          </a:p>
          <a:p>
            <a:r>
              <a:rPr lang="en-US" sz="2400" dirty="0">
                <a:solidFill>
                  <a:srgbClr val="242021"/>
                </a:solidFill>
                <a:latin typeface="+mj-lt"/>
              </a:rPr>
              <a:t>Email: aghellebust@gmail.com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16A98-4046-447C-826E-22428694EBDE}"/>
              </a:ext>
            </a:extLst>
          </p:cNvPr>
          <p:cNvSpPr txBox="1"/>
          <p:nvPr/>
        </p:nvSpPr>
        <p:spPr>
          <a:xfrm>
            <a:off x="10236200" y="-369333"/>
            <a:ext cx="19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Annie</a:t>
            </a:r>
          </a:p>
        </p:txBody>
      </p:sp>
    </p:spTree>
    <p:extLst>
      <p:ext uri="{BB962C8B-B14F-4D97-AF65-F5344CB8AC3E}">
        <p14:creationId xmlns:p14="http://schemas.microsoft.com/office/powerpoint/2010/main" val="92943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Agenda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E32DA-3B9C-4661-9553-295398E808EC}"/>
              </a:ext>
            </a:extLst>
          </p:cNvPr>
          <p:cNvSpPr txBox="1"/>
          <p:nvPr/>
        </p:nvSpPr>
        <p:spPr>
          <a:xfrm>
            <a:off x="3223538" y="1610124"/>
            <a:ext cx="51165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242021"/>
                </a:solidFill>
                <a:latin typeface="+mj-lt"/>
              </a:rPr>
              <a:t>Overview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242021"/>
                </a:solidFill>
                <a:latin typeface="+mj-lt"/>
              </a:rPr>
              <a:t>Data &amp; Assumptions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242021"/>
                </a:solidFill>
                <a:latin typeface="+mj-lt"/>
              </a:rPr>
              <a:t>Simple attribution models &amp; findings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242021"/>
                </a:solidFill>
                <a:latin typeface="+mj-lt"/>
              </a:rPr>
              <a:t>Markov attribution model &amp; findings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242021"/>
                </a:solidFill>
                <a:latin typeface="+mj-lt"/>
              </a:rPr>
              <a:t>Insights &amp; next steps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A21753-36B2-4577-BBF9-BC7D985C3B65}"/>
              </a:ext>
            </a:extLst>
          </p:cNvPr>
          <p:cNvGrpSpPr/>
          <p:nvPr/>
        </p:nvGrpSpPr>
        <p:grpSpPr>
          <a:xfrm>
            <a:off x="2096057" y="1766196"/>
            <a:ext cx="940810" cy="138198"/>
            <a:chOff x="3819525" y="1800224"/>
            <a:chExt cx="1685925" cy="2476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1FF93C-3D5E-4118-AD69-A0EB6A02EB8D}"/>
                </a:ext>
              </a:extLst>
            </p:cNvPr>
            <p:cNvCxnSpPr/>
            <p:nvPr/>
          </p:nvCxnSpPr>
          <p:spPr>
            <a:xfrm>
              <a:off x="3819525" y="1924050"/>
              <a:ext cx="1685925" cy="0"/>
            </a:xfrm>
            <a:prstGeom prst="line">
              <a:avLst/>
            </a:prstGeom>
            <a:ln w="38100">
              <a:solidFill>
                <a:srgbClr val="FDBE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L-Shape 9">
              <a:extLst>
                <a:ext uri="{FF2B5EF4-FFF2-40B4-BE49-F238E27FC236}">
                  <a16:creationId xmlns:a16="http://schemas.microsoft.com/office/drawing/2014/main" id="{2E8D1521-8DEB-4E01-AB1E-52FABF402418}"/>
                </a:ext>
              </a:extLst>
            </p:cNvPr>
            <p:cNvSpPr/>
            <p:nvPr/>
          </p:nvSpPr>
          <p:spPr>
            <a:xfrm rot="13500000">
              <a:off x="5206512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>
              <a:extLst>
                <a:ext uri="{FF2B5EF4-FFF2-40B4-BE49-F238E27FC236}">
                  <a16:creationId xmlns:a16="http://schemas.microsoft.com/office/drawing/2014/main" id="{9105B73A-120D-4933-946E-4EE570561AC3}"/>
                </a:ext>
              </a:extLst>
            </p:cNvPr>
            <p:cNvSpPr/>
            <p:nvPr/>
          </p:nvSpPr>
          <p:spPr>
            <a:xfrm rot="13500000">
              <a:off x="4957764" y="1800224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-Shape 11">
              <a:extLst>
                <a:ext uri="{FF2B5EF4-FFF2-40B4-BE49-F238E27FC236}">
                  <a16:creationId xmlns:a16="http://schemas.microsoft.com/office/drawing/2014/main" id="{24D9A10F-F726-444C-9D34-3D59F45A092F}"/>
                </a:ext>
              </a:extLst>
            </p:cNvPr>
            <p:cNvSpPr/>
            <p:nvPr/>
          </p:nvSpPr>
          <p:spPr>
            <a:xfrm rot="13500000">
              <a:off x="4709015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D1124B-DBAD-455B-BC22-CF5A3A9BC020}"/>
              </a:ext>
            </a:extLst>
          </p:cNvPr>
          <p:cNvGrpSpPr/>
          <p:nvPr/>
        </p:nvGrpSpPr>
        <p:grpSpPr>
          <a:xfrm>
            <a:off x="2093235" y="2367170"/>
            <a:ext cx="940810" cy="138198"/>
            <a:chOff x="3819525" y="1800224"/>
            <a:chExt cx="1685925" cy="2476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5B5B52-70D1-461D-BC28-FA7A7EB2398C}"/>
                </a:ext>
              </a:extLst>
            </p:cNvPr>
            <p:cNvCxnSpPr/>
            <p:nvPr/>
          </p:nvCxnSpPr>
          <p:spPr>
            <a:xfrm>
              <a:off x="3819525" y="1924050"/>
              <a:ext cx="1685925" cy="0"/>
            </a:xfrm>
            <a:prstGeom prst="line">
              <a:avLst/>
            </a:prstGeom>
            <a:ln w="38100">
              <a:solidFill>
                <a:srgbClr val="FDBE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-Shape 15">
              <a:extLst>
                <a:ext uri="{FF2B5EF4-FFF2-40B4-BE49-F238E27FC236}">
                  <a16:creationId xmlns:a16="http://schemas.microsoft.com/office/drawing/2014/main" id="{71EDF8A2-2671-43DA-968B-2EB140F5BC4E}"/>
                </a:ext>
              </a:extLst>
            </p:cNvPr>
            <p:cNvSpPr/>
            <p:nvPr/>
          </p:nvSpPr>
          <p:spPr>
            <a:xfrm rot="13500000">
              <a:off x="5206512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-Shape 16">
              <a:extLst>
                <a:ext uri="{FF2B5EF4-FFF2-40B4-BE49-F238E27FC236}">
                  <a16:creationId xmlns:a16="http://schemas.microsoft.com/office/drawing/2014/main" id="{153CFDC9-7A51-464B-9FC9-850CA866541B}"/>
                </a:ext>
              </a:extLst>
            </p:cNvPr>
            <p:cNvSpPr/>
            <p:nvPr/>
          </p:nvSpPr>
          <p:spPr>
            <a:xfrm rot="13500000">
              <a:off x="4957764" y="1800224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-Shape 17">
              <a:extLst>
                <a:ext uri="{FF2B5EF4-FFF2-40B4-BE49-F238E27FC236}">
                  <a16:creationId xmlns:a16="http://schemas.microsoft.com/office/drawing/2014/main" id="{DA477ED6-3579-498C-94C8-3BDE695577F9}"/>
                </a:ext>
              </a:extLst>
            </p:cNvPr>
            <p:cNvSpPr/>
            <p:nvPr/>
          </p:nvSpPr>
          <p:spPr>
            <a:xfrm rot="13500000">
              <a:off x="4709015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EFE06D-8F7A-4953-AB68-112CE3F1A22D}"/>
              </a:ext>
            </a:extLst>
          </p:cNvPr>
          <p:cNvGrpSpPr/>
          <p:nvPr/>
        </p:nvGrpSpPr>
        <p:grpSpPr>
          <a:xfrm>
            <a:off x="2093235" y="2963637"/>
            <a:ext cx="940810" cy="138198"/>
            <a:chOff x="3819525" y="1800224"/>
            <a:chExt cx="1685925" cy="24765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17FA61-538A-40BE-80C0-8BB9A8BE0B60}"/>
                </a:ext>
              </a:extLst>
            </p:cNvPr>
            <p:cNvCxnSpPr/>
            <p:nvPr/>
          </p:nvCxnSpPr>
          <p:spPr>
            <a:xfrm>
              <a:off x="3819525" y="1924050"/>
              <a:ext cx="1685925" cy="0"/>
            </a:xfrm>
            <a:prstGeom prst="line">
              <a:avLst/>
            </a:prstGeom>
            <a:ln w="38100">
              <a:solidFill>
                <a:srgbClr val="FDBE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-Shape 20">
              <a:extLst>
                <a:ext uri="{FF2B5EF4-FFF2-40B4-BE49-F238E27FC236}">
                  <a16:creationId xmlns:a16="http://schemas.microsoft.com/office/drawing/2014/main" id="{8AC37D77-76AF-4465-8084-11D3B0FB222B}"/>
                </a:ext>
              </a:extLst>
            </p:cNvPr>
            <p:cNvSpPr/>
            <p:nvPr/>
          </p:nvSpPr>
          <p:spPr>
            <a:xfrm rot="13500000">
              <a:off x="5206512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-Shape 21">
              <a:extLst>
                <a:ext uri="{FF2B5EF4-FFF2-40B4-BE49-F238E27FC236}">
                  <a16:creationId xmlns:a16="http://schemas.microsoft.com/office/drawing/2014/main" id="{DCAB9167-C395-42FD-96EA-D45BF5C1ED6F}"/>
                </a:ext>
              </a:extLst>
            </p:cNvPr>
            <p:cNvSpPr/>
            <p:nvPr/>
          </p:nvSpPr>
          <p:spPr>
            <a:xfrm rot="13500000">
              <a:off x="4957764" y="1800224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-Shape 22">
              <a:extLst>
                <a:ext uri="{FF2B5EF4-FFF2-40B4-BE49-F238E27FC236}">
                  <a16:creationId xmlns:a16="http://schemas.microsoft.com/office/drawing/2014/main" id="{10B194DD-585A-4281-9C98-7C3B50823811}"/>
                </a:ext>
              </a:extLst>
            </p:cNvPr>
            <p:cNvSpPr/>
            <p:nvPr/>
          </p:nvSpPr>
          <p:spPr>
            <a:xfrm rot="13500000">
              <a:off x="4709015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E1AF93-DBBC-4D1F-BEEF-8560C3CF1179}"/>
              </a:ext>
            </a:extLst>
          </p:cNvPr>
          <p:cNvGrpSpPr/>
          <p:nvPr/>
        </p:nvGrpSpPr>
        <p:grpSpPr>
          <a:xfrm>
            <a:off x="2090413" y="3564611"/>
            <a:ext cx="940810" cy="138198"/>
            <a:chOff x="3819525" y="1800224"/>
            <a:chExt cx="1685925" cy="24765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E73C75E-DC31-49B9-9376-E9E7313FE961}"/>
                </a:ext>
              </a:extLst>
            </p:cNvPr>
            <p:cNvCxnSpPr/>
            <p:nvPr/>
          </p:nvCxnSpPr>
          <p:spPr>
            <a:xfrm>
              <a:off x="3819525" y="1924050"/>
              <a:ext cx="1685925" cy="0"/>
            </a:xfrm>
            <a:prstGeom prst="line">
              <a:avLst/>
            </a:prstGeom>
            <a:ln w="38100">
              <a:solidFill>
                <a:srgbClr val="FDBE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L-Shape 25">
              <a:extLst>
                <a:ext uri="{FF2B5EF4-FFF2-40B4-BE49-F238E27FC236}">
                  <a16:creationId xmlns:a16="http://schemas.microsoft.com/office/drawing/2014/main" id="{A6E3DC5A-BA2D-47A9-BAC9-CEFFF5A21936}"/>
                </a:ext>
              </a:extLst>
            </p:cNvPr>
            <p:cNvSpPr/>
            <p:nvPr/>
          </p:nvSpPr>
          <p:spPr>
            <a:xfrm rot="13500000">
              <a:off x="5206512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-Shape 26">
              <a:extLst>
                <a:ext uri="{FF2B5EF4-FFF2-40B4-BE49-F238E27FC236}">
                  <a16:creationId xmlns:a16="http://schemas.microsoft.com/office/drawing/2014/main" id="{772CEE78-9502-4C73-9A47-33266C927B6F}"/>
                </a:ext>
              </a:extLst>
            </p:cNvPr>
            <p:cNvSpPr/>
            <p:nvPr/>
          </p:nvSpPr>
          <p:spPr>
            <a:xfrm rot="13500000">
              <a:off x="4957764" y="1800224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-Shape 27">
              <a:extLst>
                <a:ext uri="{FF2B5EF4-FFF2-40B4-BE49-F238E27FC236}">
                  <a16:creationId xmlns:a16="http://schemas.microsoft.com/office/drawing/2014/main" id="{56912BD0-496B-4E8D-BB6C-E79C92EA0CC9}"/>
                </a:ext>
              </a:extLst>
            </p:cNvPr>
            <p:cNvSpPr/>
            <p:nvPr/>
          </p:nvSpPr>
          <p:spPr>
            <a:xfrm rot="13500000">
              <a:off x="4709015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D26A8F-5A40-460A-8289-92B69B9389CC}"/>
              </a:ext>
            </a:extLst>
          </p:cNvPr>
          <p:cNvGrpSpPr/>
          <p:nvPr/>
        </p:nvGrpSpPr>
        <p:grpSpPr>
          <a:xfrm>
            <a:off x="2090413" y="4156958"/>
            <a:ext cx="940810" cy="138198"/>
            <a:chOff x="3819525" y="1800224"/>
            <a:chExt cx="1685925" cy="24765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54E2F3-4274-4FCB-99F3-5C736BED58EE}"/>
                </a:ext>
              </a:extLst>
            </p:cNvPr>
            <p:cNvCxnSpPr/>
            <p:nvPr/>
          </p:nvCxnSpPr>
          <p:spPr>
            <a:xfrm>
              <a:off x="3819525" y="1924050"/>
              <a:ext cx="1685925" cy="0"/>
            </a:xfrm>
            <a:prstGeom prst="line">
              <a:avLst/>
            </a:prstGeom>
            <a:ln w="38100">
              <a:solidFill>
                <a:srgbClr val="FDBE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-Shape 30">
              <a:extLst>
                <a:ext uri="{FF2B5EF4-FFF2-40B4-BE49-F238E27FC236}">
                  <a16:creationId xmlns:a16="http://schemas.microsoft.com/office/drawing/2014/main" id="{D3DC573B-CDC2-4D7F-A333-EBF7393F37FC}"/>
                </a:ext>
              </a:extLst>
            </p:cNvPr>
            <p:cNvSpPr/>
            <p:nvPr/>
          </p:nvSpPr>
          <p:spPr>
            <a:xfrm rot="13500000">
              <a:off x="5206512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-Shape 31">
              <a:extLst>
                <a:ext uri="{FF2B5EF4-FFF2-40B4-BE49-F238E27FC236}">
                  <a16:creationId xmlns:a16="http://schemas.microsoft.com/office/drawing/2014/main" id="{8A6E0013-F7C6-4D65-80C8-AFFAE13B49E6}"/>
                </a:ext>
              </a:extLst>
            </p:cNvPr>
            <p:cNvSpPr/>
            <p:nvPr/>
          </p:nvSpPr>
          <p:spPr>
            <a:xfrm rot="13500000">
              <a:off x="4957764" y="1800224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>
              <a:extLst>
                <a:ext uri="{FF2B5EF4-FFF2-40B4-BE49-F238E27FC236}">
                  <a16:creationId xmlns:a16="http://schemas.microsoft.com/office/drawing/2014/main" id="{0E32B598-4ED9-4DCD-A39C-1A20B9448BED}"/>
                </a:ext>
              </a:extLst>
            </p:cNvPr>
            <p:cNvSpPr/>
            <p:nvPr/>
          </p:nvSpPr>
          <p:spPr>
            <a:xfrm rot="13500000">
              <a:off x="4709015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AC56E9F-4359-4821-AFB4-CBBD7F1B778C}"/>
              </a:ext>
            </a:extLst>
          </p:cNvPr>
          <p:cNvSpPr txBox="1"/>
          <p:nvPr/>
        </p:nvSpPr>
        <p:spPr>
          <a:xfrm>
            <a:off x="10236200" y="-369333"/>
            <a:ext cx="19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Annie</a:t>
            </a:r>
          </a:p>
        </p:txBody>
      </p:sp>
    </p:spTree>
    <p:extLst>
      <p:ext uri="{BB962C8B-B14F-4D97-AF65-F5344CB8AC3E}">
        <p14:creationId xmlns:p14="http://schemas.microsoft.com/office/powerpoint/2010/main" val="26685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22F51-AFD6-4BD6-82AC-1B4E66C8C71C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5C6CB-E4C9-4F87-BC4C-632EC413D4CE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Project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0A4E8-6C29-46AD-BE0F-D8FA06165973}"/>
              </a:ext>
            </a:extLst>
          </p:cNvPr>
          <p:cNvSpPr txBox="1"/>
          <p:nvPr/>
        </p:nvSpPr>
        <p:spPr>
          <a:xfrm>
            <a:off x="2360328" y="1832809"/>
            <a:ext cx="93363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242021"/>
                </a:solidFill>
                <a:latin typeface="+mj-lt"/>
              </a:rPr>
              <a:t>Interactions: </a:t>
            </a:r>
            <a:r>
              <a:rPr lang="en-US" sz="2200" dirty="0">
                <a:solidFill>
                  <a:srgbClr val="242021"/>
                </a:solidFill>
                <a:latin typeface="+mj-lt"/>
              </a:rPr>
              <a:t>How much credit should be assigned to each type of interaction? What is the associated ROI of spend on marketing &amp; sales?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Methods: first touch, last touch, linear, Markov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Metrics: conversion, revenue, ROI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Conversions &amp; revenue: calls, organic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ROI: Email consistently outperforms others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500" dirty="0">
              <a:solidFill>
                <a:srgbClr val="242021"/>
              </a:solidFill>
              <a:latin typeface="+mj-lt"/>
            </a:endParaRPr>
          </a:p>
          <a:p>
            <a:r>
              <a:rPr lang="en-US" sz="2200" b="1" dirty="0">
                <a:solidFill>
                  <a:srgbClr val="242021"/>
                </a:solidFill>
                <a:latin typeface="+mj-lt"/>
              </a:rPr>
              <a:t>Resource allocation: </a:t>
            </a:r>
            <a:r>
              <a:rPr lang="en-US" sz="2200" dirty="0">
                <a:solidFill>
                  <a:srgbClr val="242021"/>
                </a:solidFill>
                <a:latin typeface="+mj-lt"/>
              </a:rPr>
              <a:t>How should Zillow apply these findings? How should they change the allocation of advertising and sales dollars?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Integrate email with sales team to enable cost savings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Optimize sales call time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500" dirty="0">
              <a:solidFill>
                <a:srgbClr val="242021"/>
              </a:solidFill>
              <a:latin typeface="+mj-lt"/>
            </a:endParaRPr>
          </a:p>
          <a:p>
            <a:r>
              <a:rPr lang="en-US" sz="2200" b="1" dirty="0">
                <a:solidFill>
                  <a:srgbClr val="242021"/>
                </a:solidFill>
                <a:latin typeface="+mj-lt"/>
              </a:rPr>
              <a:t>Next steps: </a:t>
            </a:r>
            <a:r>
              <a:rPr lang="en-US" sz="2200" dirty="0">
                <a:solidFill>
                  <a:srgbClr val="242021"/>
                </a:solidFill>
                <a:latin typeface="+mj-lt"/>
              </a:rPr>
              <a:t>With more time and resources, how would you improve this analysis?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Data granularity (if available)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Expand scope: customer retention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3 month pilot program and analysis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642BDC-CE09-49C6-8DF8-FF2B2C8D7658}"/>
              </a:ext>
            </a:extLst>
          </p:cNvPr>
          <p:cNvSpPr txBox="1"/>
          <p:nvPr/>
        </p:nvSpPr>
        <p:spPr>
          <a:xfrm>
            <a:off x="1224846" y="851675"/>
            <a:ext cx="9977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42021"/>
                </a:solidFill>
                <a:latin typeface="+mj-lt"/>
              </a:rPr>
              <a:t>Goal: </a:t>
            </a:r>
            <a:r>
              <a:rPr lang="en-US" sz="2800" dirty="0">
                <a:solidFill>
                  <a:srgbClr val="242021"/>
                </a:solidFill>
                <a:latin typeface="+mj-lt"/>
              </a:rPr>
              <a:t>Use </a:t>
            </a:r>
            <a:r>
              <a:rPr lang="en-US" sz="2800" dirty="0" err="1">
                <a:solidFill>
                  <a:srgbClr val="242021"/>
                </a:solidFill>
                <a:latin typeface="+mj-lt"/>
              </a:rPr>
              <a:t>smarketing</a:t>
            </a:r>
            <a:r>
              <a:rPr lang="en-US" sz="2800" dirty="0">
                <a:solidFill>
                  <a:srgbClr val="242021"/>
                </a:solidFill>
                <a:latin typeface="+mj-lt"/>
              </a:rPr>
              <a:t> analysis to improve Zillow’s ability to recruit real estate agents </a:t>
            </a:r>
          </a:p>
        </p:txBody>
      </p:sp>
      <p:pic>
        <p:nvPicPr>
          <p:cNvPr id="28" name="Graphic 27" descr="Handshake">
            <a:extLst>
              <a:ext uri="{FF2B5EF4-FFF2-40B4-BE49-F238E27FC236}">
                <a16:creationId xmlns:a16="http://schemas.microsoft.com/office/drawing/2014/main" id="{C7D9D894-6BE3-42AC-A6CF-CD645B766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9480" y="1804410"/>
            <a:ext cx="914400" cy="914400"/>
          </a:xfrm>
          <a:prstGeom prst="rect">
            <a:avLst/>
          </a:prstGeom>
        </p:spPr>
      </p:pic>
      <p:pic>
        <p:nvPicPr>
          <p:cNvPr id="30" name="Graphic 29" descr="Lightbulb and gear">
            <a:extLst>
              <a:ext uri="{FF2B5EF4-FFF2-40B4-BE49-F238E27FC236}">
                <a16:creationId xmlns:a16="http://schemas.microsoft.com/office/drawing/2014/main" id="{CB8A6A10-1ADA-4A0B-9CD4-CEDCD95481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9480" y="5135171"/>
            <a:ext cx="863001" cy="86300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37047A09-393C-431B-A24D-EB5AB2A1C083}"/>
              </a:ext>
            </a:extLst>
          </p:cNvPr>
          <p:cNvGrpSpPr/>
          <p:nvPr/>
        </p:nvGrpSpPr>
        <p:grpSpPr>
          <a:xfrm>
            <a:off x="1573238" y="3768961"/>
            <a:ext cx="566884" cy="566884"/>
            <a:chOff x="2127710" y="4112649"/>
            <a:chExt cx="466971" cy="466971"/>
          </a:xfrm>
          <a:solidFill>
            <a:srgbClr val="C00000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3F7A834-EAF7-4834-8811-54F4FD151676}"/>
                </a:ext>
              </a:extLst>
            </p:cNvPr>
            <p:cNvSpPr/>
            <p:nvPr/>
          </p:nvSpPr>
          <p:spPr>
            <a:xfrm>
              <a:off x="2127710" y="4112649"/>
              <a:ext cx="466971" cy="4669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42021"/>
                </a:solidFill>
                <a:latin typeface="+mj-lt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0E4FAEC-9FBB-4D06-9071-B571C9B5E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7B7B7B"/>
                </a:clrFrom>
                <a:clrTo>
                  <a:srgbClr val="7B7B7B">
                    <a:alpha val="0"/>
                  </a:srgbClr>
                </a:clrTo>
              </a:clrChange>
            </a:blip>
            <a:srcRect l="51457" t="15493" r="34919" b="59596"/>
            <a:stretch/>
          </p:blipFill>
          <p:spPr>
            <a:xfrm>
              <a:off x="2260654" y="4171954"/>
              <a:ext cx="215370" cy="348360"/>
            </a:xfrm>
            <a:prstGeom prst="rect">
              <a:avLst/>
            </a:prstGeom>
            <a:grpFill/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0D95F0B-0655-4638-8D2A-F3CABAF590CD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8371AB-96FA-445D-90BD-6A659241FEE6}"/>
              </a:ext>
            </a:extLst>
          </p:cNvPr>
          <p:cNvSpPr txBox="1"/>
          <p:nvPr/>
        </p:nvSpPr>
        <p:spPr>
          <a:xfrm>
            <a:off x="10236200" y="-369333"/>
            <a:ext cx="19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381495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B368CE3-DDE8-4D70-A12E-B66E3BC5192C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CF743-D1F4-45C8-B47F-ECAD9DA5201E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B1DD53-5AF9-4F50-98F4-8E57C03DDC73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EB9F58-72E3-40AD-B4C0-0DCCA8BB268C}"/>
              </a:ext>
            </a:extLst>
          </p:cNvPr>
          <p:cNvSpPr/>
          <p:nvPr/>
        </p:nvSpPr>
        <p:spPr>
          <a:xfrm>
            <a:off x="6431007" y="4292834"/>
            <a:ext cx="32928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+mj-lt"/>
              </a:rPr>
              <a:t>Key Variables for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021"/>
                </a:solidFill>
                <a:latin typeface="+mj-lt"/>
              </a:rPr>
              <a:t>Interaction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021"/>
                </a:solidFill>
                <a:latin typeface="+mj-lt"/>
              </a:rPr>
              <a:t>Interaction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021"/>
                </a:solidFill>
                <a:latin typeface="+mj-lt"/>
              </a:rPr>
              <a:t>Avg cost for the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021"/>
                </a:solidFill>
                <a:latin typeface="+mj-lt"/>
              </a:rPr>
              <a:t>Acquisition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021"/>
                </a:solidFill>
                <a:latin typeface="+mj-lt"/>
              </a:rPr>
              <a:t>NPV of the agent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52D186-DD2A-45C0-A70F-C9AF0348E4AA}"/>
              </a:ext>
            </a:extLst>
          </p:cNvPr>
          <p:cNvSpPr/>
          <p:nvPr/>
        </p:nvSpPr>
        <p:spPr>
          <a:xfrm>
            <a:off x="1456956" y="890368"/>
            <a:ext cx="47806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021"/>
                </a:solidFill>
                <a:latin typeface="+mj-lt"/>
              </a:rPr>
              <a:t>Example Customer Journey (85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E2E39-6A27-4ED0-861D-C93A037EB8E3}"/>
              </a:ext>
            </a:extLst>
          </p:cNvPr>
          <p:cNvSpPr txBox="1"/>
          <p:nvPr/>
        </p:nvSpPr>
        <p:spPr>
          <a:xfrm>
            <a:off x="2347935" y="1472525"/>
            <a:ext cx="264343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+mj-lt"/>
              </a:rPr>
              <a:t>Clicked Bing search ad</a:t>
            </a:r>
          </a:p>
          <a:p>
            <a:endParaRPr lang="en-US" sz="1600" dirty="0">
              <a:solidFill>
                <a:srgbClr val="242021"/>
              </a:solidFill>
              <a:latin typeface="+mj-lt"/>
            </a:endParaRPr>
          </a:p>
          <a:p>
            <a:endParaRPr lang="en-US" sz="1600" dirty="0">
              <a:solidFill>
                <a:srgbClr val="242021"/>
              </a:solidFill>
              <a:latin typeface="+mj-lt"/>
            </a:endParaRPr>
          </a:p>
          <a:p>
            <a:endParaRPr lang="en-US" sz="1600" dirty="0">
              <a:solidFill>
                <a:srgbClr val="242021"/>
              </a:solidFill>
              <a:latin typeface="+mj-lt"/>
            </a:endParaRPr>
          </a:p>
          <a:p>
            <a:r>
              <a:rPr lang="en-US" dirty="0">
                <a:solidFill>
                  <a:srgbClr val="242021"/>
                </a:solidFill>
                <a:latin typeface="+mj-lt"/>
              </a:rPr>
              <a:t>Call sales representative</a:t>
            </a:r>
          </a:p>
          <a:p>
            <a:endParaRPr lang="en-US" sz="1600" dirty="0">
              <a:solidFill>
                <a:srgbClr val="242021"/>
              </a:solidFill>
              <a:latin typeface="+mj-lt"/>
            </a:endParaRPr>
          </a:p>
          <a:p>
            <a:endParaRPr lang="en-US" sz="1600" dirty="0">
              <a:solidFill>
                <a:srgbClr val="242021"/>
              </a:solidFill>
              <a:latin typeface="+mj-lt"/>
            </a:endParaRPr>
          </a:p>
          <a:p>
            <a:endParaRPr lang="en-US" sz="1600" dirty="0">
              <a:solidFill>
                <a:srgbClr val="242021"/>
              </a:solidFill>
              <a:latin typeface="+mj-lt"/>
            </a:endParaRPr>
          </a:p>
          <a:p>
            <a:r>
              <a:rPr lang="en-US" dirty="0">
                <a:solidFill>
                  <a:srgbClr val="242021"/>
                </a:solidFill>
                <a:latin typeface="+mj-lt"/>
              </a:rPr>
              <a:t>Sales rep calls them</a:t>
            </a:r>
          </a:p>
          <a:p>
            <a:endParaRPr lang="en-US" sz="1600" dirty="0">
              <a:solidFill>
                <a:srgbClr val="242021"/>
              </a:solidFill>
              <a:latin typeface="+mj-lt"/>
            </a:endParaRPr>
          </a:p>
          <a:p>
            <a:endParaRPr lang="en-US" sz="1600" dirty="0">
              <a:solidFill>
                <a:srgbClr val="242021"/>
              </a:solidFill>
              <a:latin typeface="+mj-lt"/>
            </a:endParaRPr>
          </a:p>
          <a:p>
            <a:endParaRPr lang="en-US" sz="1600" dirty="0">
              <a:solidFill>
                <a:srgbClr val="242021"/>
              </a:solidFill>
              <a:latin typeface="+mj-lt"/>
            </a:endParaRPr>
          </a:p>
          <a:p>
            <a:r>
              <a:rPr lang="en-US" dirty="0">
                <a:solidFill>
                  <a:srgbClr val="242021"/>
                </a:solidFill>
                <a:latin typeface="+mj-lt"/>
              </a:rPr>
              <a:t>Meeting with sales rep</a:t>
            </a:r>
          </a:p>
          <a:p>
            <a:endParaRPr lang="en-US" sz="1600" dirty="0">
              <a:solidFill>
                <a:srgbClr val="242021"/>
              </a:solidFill>
              <a:latin typeface="+mj-lt"/>
            </a:endParaRPr>
          </a:p>
          <a:p>
            <a:endParaRPr lang="en-US" sz="1600" dirty="0">
              <a:solidFill>
                <a:srgbClr val="242021"/>
              </a:solidFill>
              <a:latin typeface="+mj-lt"/>
            </a:endParaRPr>
          </a:p>
          <a:p>
            <a:endParaRPr lang="en-US" sz="1600" dirty="0">
              <a:solidFill>
                <a:srgbClr val="242021"/>
              </a:solidFill>
              <a:latin typeface="+mj-lt"/>
            </a:endParaRPr>
          </a:p>
          <a:p>
            <a:r>
              <a:rPr lang="en-US" dirty="0">
                <a:solidFill>
                  <a:srgbClr val="242021"/>
                </a:solidFill>
                <a:latin typeface="+mj-lt"/>
              </a:rPr>
              <a:t>Convert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E6763D-9CEC-45C3-AC4D-6A594F3468ED}"/>
              </a:ext>
            </a:extLst>
          </p:cNvPr>
          <p:cNvGrpSpPr/>
          <p:nvPr/>
        </p:nvGrpSpPr>
        <p:grpSpPr>
          <a:xfrm>
            <a:off x="1821740" y="1460714"/>
            <a:ext cx="378961" cy="4413614"/>
            <a:chOff x="1821740" y="1460713"/>
            <a:chExt cx="403488" cy="46992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6BF17B-0D19-4B85-8FBA-C37236AEBDB8}"/>
                </a:ext>
              </a:extLst>
            </p:cNvPr>
            <p:cNvGrpSpPr/>
            <p:nvPr/>
          </p:nvGrpSpPr>
          <p:grpSpPr>
            <a:xfrm rot="5400000">
              <a:off x="1808031" y="2063354"/>
              <a:ext cx="441435" cy="146711"/>
              <a:chOff x="4709015" y="1800224"/>
              <a:chExt cx="745146" cy="247650"/>
            </a:xfrm>
          </p:grpSpPr>
          <p:sp>
            <p:nvSpPr>
              <p:cNvPr id="32" name="L-Shape 31">
                <a:extLst>
                  <a:ext uri="{FF2B5EF4-FFF2-40B4-BE49-F238E27FC236}">
                    <a16:creationId xmlns:a16="http://schemas.microsoft.com/office/drawing/2014/main" id="{96148220-0CC9-4CB1-B5DA-4F712265B3E4}"/>
                  </a:ext>
                </a:extLst>
              </p:cNvPr>
              <p:cNvSpPr/>
              <p:nvPr/>
            </p:nvSpPr>
            <p:spPr>
              <a:xfrm rot="13500000">
                <a:off x="5206512" y="1800225"/>
                <a:ext cx="247649" cy="247649"/>
              </a:xfrm>
              <a:prstGeom prst="corner">
                <a:avLst>
                  <a:gd name="adj1" fmla="val 0"/>
                  <a:gd name="adj2" fmla="val 0"/>
                </a:avLst>
              </a:prstGeom>
              <a:ln w="38100">
                <a:solidFill>
                  <a:srgbClr val="FDBE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L-Shape 32">
                <a:extLst>
                  <a:ext uri="{FF2B5EF4-FFF2-40B4-BE49-F238E27FC236}">
                    <a16:creationId xmlns:a16="http://schemas.microsoft.com/office/drawing/2014/main" id="{92FE1102-70DE-4E1A-803D-FD1E2C944F0C}"/>
                  </a:ext>
                </a:extLst>
              </p:cNvPr>
              <p:cNvSpPr/>
              <p:nvPr/>
            </p:nvSpPr>
            <p:spPr>
              <a:xfrm rot="13500000">
                <a:off x="4957764" y="1800224"/>
                <a:ext cx="247649" cy="247649"/>
              </a:xfrm>
              <a:prstGeom prst="corner">
                <a:avLst>
                  <a:gd name="adj1" fmla="val 0"/>
                  <a:gd name="adj2" fmla="val 0"/>
                </a:avLst>
              </a:prstGeom>
              <a:ln w="38100">
                <a:solidFill>
                  <a:srgbClr val="FDBE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L-Shape 33">
                <a:extLst>
                  <a:ext uri="{FF2B5EF4-FFF2-40B4-BE49-F238E27FC236}">
                    <a16:creationId xmlns:a16="http://schemas.microsoft.com/office/drawing/2014/main" id="{D41CCE95-0FCE-41CC-BB82-AE77F565CA4D}"/>
                  </a:ext>
                </a:extLst>
              </p:cNvPr>
              <p:cNvSpPr/>
              <p:nvPr/>
            </p:nvSpPr>
            <p:spPr>
              <a:xfrm rot="13500000">
                <a:off x="4709015" y="1800225"/>
                <a:ext cx="247649" cy="247649"/>
              </a:xfrm>
              <a:prstGeom prst="corner">
                <a:avLst>
                  <a:gd name="adj1" fmla="val 0"/>
                  <a:gd name="adj2" fmla="val 0"/>
                </a:avLst>
              </a:prstGeom>
              <a:ln w="38100">
                <a:solidFill>
                  <a:srgbClr val="FDBE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9559209-7123-430D-8C55-5E3898C58BE7}"/>
                </a:ext>
              </a:extLst>
            </p:cNvPr>
            <p:cNvSpPr/>
            <p:nvPr/>
          </p:nvSpPr>
          <p:spPr>
            <a:xfrm>
              <a:off x="1832271" y="1460713"/>
              <a:ext cx="392957" cy="392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1A5F48A-9A23-4C95-AD7D-5C72CADFF989}"/>
                </a:ext>
              </a:extLst>
            </p:cNvPr>
            <p:cNvGrpSpPr/>
            <p:nvPr/>
          </p:nvGrpSpPr>
          <p:grpSpPr>
            <a:xfrm rot="5400000">
              <a:off x="1808031" y="3139933"/>
              <a:ext cx="441435" cy="146711"/>
              <a:chOff x="4709015" y="1800224"/>
              <a:chExt cx="745146" cy="247650"/>
            </a:xfrm>
          </p:grpSpPr>
          <p:sp>
            <p:nvSpPr>
              <p:cNvPr id="22" name="L-Shape 21">
                <a:extLst>
                  <a:ext uri="{FF2B5EF4-FFF2-40B4-BE49-F238E27FC236}">
                    <a16:creationId xmlns:a16="http://schemas.microsoft.com/office/drawing/2014/main" id="{8482E9B4-1C9A-4C50-BD1A-051D9F22890D}"/>
                  </a:ext>
                </a:extLst>
              </p:cNvPr>
              <p:cNvSpPr/>
              <p:nvPr/>
            </p:nvSpPr>
            <p:spPr>
              <a:xfrm rot="13500000">
                <a:off x="5206512" y="1800225"/>
                <a:ext cx="247649" cy="247649"/>
              </a:xfrm>
              <a:prstGeom prst="corner">
                <a:avLst>
                  <a:gd name="adj1" fmla="val 0"/>
                  <a:gd name="adj2" fmla="val 0"/>
                </a:avLst>
              </a:prstGeom>
              <a:ln w="38100">
                <a:solidFill>
                  <a:srgbClr val="FDBE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L-Shape 22">
                <a:extLst>
                  <a:ext uri="{FF2B5EF4-FFF2-40B4-BE49-F238E27FC236}">
                    <a16:creationId xmlns:a16="http://schemas.microsoft.com/office/drawing/2014/main" id="{FE44F763-FACD-4CEB-94F8-4E13F3C2FD37}"/>
                  </a:ext>
                </a:extLst>
              </p:cNvPr>
              <p:cNvSpPr/>
              <p:nvPr/>
            </p:nvSpPr>
            <p:spPr>
              <a:xfrm rot="13500000">
                <a:off x="4957764" y="1800224"/>
                <a:ext cx="247649" cy="247649"/>
              </a:xfrm>
              <a:prstGeom prst="corner">
                <a:avLst>
                  <a:gd name="adj1" fmla="val 0"/>
                  <a:gd name="adj2" fmla="val 0"/>
                </a:avLst>
              </a:prstGeom>
              <a:ln w="38100">
                <a:solidFill>
                  <a:srgbClr val="FDBE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L-Shape 23">
                <a:extLst>
                  <a:ext uri="{FF2B5EF4-FFF2-40B4-BE49-F238E27FC236}">
                    <a16:creationId xmlns:a16="http://schemas.microsoft.com/office/drawing/2014/main" id="{A152CDFF-B352-4714-AF5A-B6F8DF246821}"/>
                  </a:ext>
                </a:extLst>
              </p:cNvPr>
              <p:cNvSpPr/>
              <p:nvPr/>
            </p:nvSpPr>
            <p:spPr>
              <a:xfrm rot="13500000">
                <a:off x="4709015" y="1800225"/>
                <a:ext cx="247649" cy="247649"/>
              </a:xfrm>
              <a:prstGeom prst="corner">
                <a:avLst>
                  <a:gd name="adj1" fmla="val 0"/>
                  <a:gd name="adj2" fmla="val 0"/>
                </a:avLst>
              </a:prstGeom>
              <a:ln w="38100">
                <a:solidFill>
                  <a:srgbClr val="FDBE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01833E6-E66A-4EAE-AC5F-E44D18B26F9B}"/>
                </a:ext>
              </a:extLst>
            </p:cNvPr>
            <p:cNvSpPr/>
            <p:nvPr/>
          </p:nvSpPr>
          <p:spPr>
            <a:xfrm>
              <a:off x="1832271" y="2537292"/>
              <a:ext cx="392957" cy="392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64B9AD-0DBA-4463-9EC1-EDB41C290AE5}"/>
                </a:ext>
              </a:extLst>
            </p:cNvPr>
            <p:cNvGrpSpPr/>
            <p:nvPr/>
          </p:nvGrpSpPr>
          <p:grpSpPr>
            <a:xfrm rot="5400000">
              <a:off x="1808031" y="4216512"/>
              <a:ext cx="441435" cy="146711"/>
              <a:chOff x="4709015" y="1800224"/>
              <a:chExt cx="745146" cy="247650"/>
            </a:xfrm>
          </p:grpSpPr>
          <p:sp>
            <p:nvSpPr>
              <p:cNvPr id="35" name="L-Shape 34">
                <a:extLst>
                  <a:ext uri="{FF2B5EF4-FFF2-40B4-BE49-F238E27FC236}">
                    <a16:creationId xmlns:a16="http://schemas.microsoft.com/office/drawing/2014/main" id="{1E8E0117-E03C-4BE2-BFA6-9A3B27D3CE65}"/>
                  </a:ext>
                </a:extLst>
              </p:cNvPr>
              <p:cNvSpPr/>
              <p:nvPr/>
            </p:nvSpPr>
            <p:spPr>
              <a:xfrm rot="13500000">
                <a:off x="5206512" y="1800225"/>
                <a:ext cx="247649" cy="247649"/>
              </a:xfrm>
              <a:prstGeom prst="corner">
                <a:avLst>
                  <a:gd name="adj1" fmla="val 0"/>
                  <a:gd name="adj2" fmla="val 0"/>
                </a:avLst>
              </a:prstGeom>
              <a:ln w="38100">
                <a:solidFill>
                  <a:srgbClr val="FDBE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L-Shape 35">
                <a:extLst>
                  <a:ext uri="{FF2B5EF4-FFF2-40B4-BE49-F238E27FC236}">
                    <a16:creationId xmlns:a16="http://schemas.microsoft.com/office/drawing/2014/main" id="{DA7EA50C-B759-4F71-95A2-7A1C76FAC86A}"/>
                  </a:ext>
                </a:extLst>
              </p:cNvPr>
              <p:cNvSpPr/>
              <p:nvPr/>
            </p:nvSpPr>
            <p:spPr>
              <a:xfrm rot="13500000">
                <a:off x="4957764" y="1800224"/>
                <a:ext cx="247649" cy="247649"/>
              </a:xfrm>
              <a:prstGeom prst="corner">
                <a:avLst>
                  <a:gd name="adj1" fmla="val 0"/>
                  <a:gd name="adj2" fmla="val 0"/>
                </a:avLst>
              </a:prstGeom>
              <a:ln w="38100">
                <a:solidFill>
                  <a:srgbClr val="FDBE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L-Shape 36">
                <a:extLst>
                  <a:ext uri="{FF2B5EF4-FFF2-40B4-BE49-F238E27FC236}">
                    <a16:creationId xmlns:a16="http://schemas.microsoft.com/office/drawing/2014/main" id="{B68F3A47-FCB7-4D1F-B90C-98D2DF575299}"/>
                  </a:ext>
                </a:extLst>
              </p:cNvPr>
              <p:cNvSpPr/>
              <p:nvPr/>
            </p:nvSpPr>
            <p:spPr>
              <a:xfrm rot="13500000">
                <a:off x="4709015" y="1800225"/>
                <a:ext cx="247649" cy="247649"/>
              </a:xfrm>
              <a:prstGeom prst="corner">
                <a:avLst>
                  <a:gd name="adj1" fmla="val 0"/>
                  <a:gd name="adj2" fmla="val 0"/>
                </a:avLst>
              </a:prstGeom>
              <a:ln w="38100">
                <a:solidFill>
                  <a:srgbClr val="FDBE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B82CEF5-4908-4AF3-BD3A-C425A8FAAA73}"/>
                </a:ext>
              </a:extLst>
            </p:cNvPr>
            <p:cNvSpPr/>
            <p:nvPr/>
          </p:nvSpPr>
          <p:spPr>
            <a:xfrm>
              <a:off x="1832271" y="3613871"/>
              <a:ext cx="392957" cy="392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5B94DD3-5DBE-4D65-A40F-6A2C6F4C7E71}"/>
                </a:ext>
              </a:extLst>
            </p:cNvPr>
            <p:cNvSpPr/>
            <p:nvPr/>
          </p:nvSpPr>
          <p:spPr>
            <a:xfrm>
              <a:off x="1832271" y="4690450"/>
              <a:ext cx="392957" cy="392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9C4F847-0E15-4B71-A4A9-80C966D65DBB}"/>
                </a:ext>
              </a:extLst>
            </p:cNvPr>
            <p:cNvGrpSpPr/>
            <p:nvPr/>
          </p:nvGrpSpPr>
          <p:grpSpPr>
            <a:xfrm rot="5400000">
              <a:off x="1797500" y="5293091"/>
              <a:ext cx="441435" cy="146711"/>
              <a:chOff x="4709015" y="1800224"/>
              <a:chExt cx="745146" cy="247650"/>
            </a:xfrm>
          </p:grpSpPr>
          <p:sp>
            <p:nvSpPr>
              <p:cNvPr id="45" name="L-Shape 44">
                <a:extLst>
                  <a:ext uri="{FF2B5EF4-FFF2-40B4-BE49-F238E27FC236}">
                    <a16:creationId xmlns:a16="http://schemas.microsoft.com/office/drawing/2014/main" id="{2D5597E5-5698-4DF6-88DB-B137E62B1614}"/>
                  </a:ext>
                </a:extLst>
              </p:cNvPr>
              <p:cNvSpPr/>
              <p:nvPr/>
            </p:nvSpPr>
            <p:spPr>
              <a:xfrm rot="13500000">
                <a:off x="5206512" y="1800225"/>
                <a:ext cx="247649" cy="247649"/>
              </a:xfrm>
              <a:prstGeom prst="corner">
                <a:avLst>
                  <a:gd name="adj1" fmla="val 0"/>
                  <a:gd name="adj2" fmla="val 0"/>
                </a:avLst>
              </a:prstGeom>
              <a:ln w="38100">
                <a:solidFill>
                  <a:srgbClr val="FDBE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6" name="L-Shape 45">
                <a:extLst>
                  <a:ext uri="{FF2B5EF4-FFF2-40B4-BE49-F238E27FC236}">
                    <a16:creationId xmlns:a16="http://schemas.microsoft.com/office/drawing/2014/main" id="{B81F9DCA-27B2-479F-B967-734539FE2446}"/>
                  </a:ext>
                </a:extLst>
              </p:cNvPr>
              <p:cNvSpPr/>
              <p:nvPr/>
            </p:nvSpPr>
            <p:spPr>
              <a:xfrm rot="13500000">
                <a:off x="4957764" y="1800224"/>
                <a:ext cx="247649" cy="247649"/>
              </a:xfrm>
              <a:prstGeom prst="corner">
                <a:avLst>
                  <a:gd name="adj1" fmla="val 0"/>
                  <a:gd name="adj2" fmla="val 0"/>
                </a:avLst>
              </a:prstGeom>
              <a:ln w="38100">
                <a:solidFill>
                  <a:srgbClr val="FDBE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7" name="L-Shape 46">
                <a:extLst>
                  <a:ext uri="{FF2B5EF4-FFF2-40B4-BE49-F238E27FC236}">
                    <a16:creationId xmlns:a16="http://schemas.microsoft.com/office/drawing/2014/main" id="{05383FF8-7663-4259-AA79-D6C303F044F0}"/>
                  </a:ext>
                </a:extLst>
              </p:cNvPr>
              <p:cNvSpPr/>
              <p:nvPr/>
            </p:nvSpPr>
            <p:spPr>
              <a:xfrm rot="13500000">
                <a:off x="4709015" y="1800225"/>
                <a:ext cx="247649" cy="247649"/>
              </a:xfrm>
              <a:prstGeom prst="corner">
                <a:avLst>
                  <a:gd name="adj1" fmla="val 0"/>
                  <a:gd name="adj2" fmla="val 0"/>
                </a:avLst>
              </a:prstGeom>
              <a:ln w="38100">
                <a:solidFill>
                  <a:srgbClr val="FDBE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9CD6C36-1895-44C3-9FA1-24A4E0063111}"/>
                </a:ext>
              </a:extLst>
            </p:cNvPr>
            <p:cNvSpPr/>
            <p:nvPr/>
          </p:nvSpPr>
          <p:spPr>
            <a:xfrm>
              <a:off x="1821740" y="5767029"/>
              <a:ext cx="392957" cy="392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EA9C1C9-2A71-438D-94CA-A9017F21D0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189326"/>
              </p:ext>
            </p:extLst>
          </p:nvPr>
        </p:nvGraphicFramePr>
        <p:xfrm>
          <a:off x="6237652" y="913032"/>
          <a:ext cx="4933774" cy="317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AA93C43-8050-46BC-8683-CB14E7549B6B}"/>
              </a:ext>
            </a:extLst>
          </p:cNvPr>
          <p:cNvSpPr txBox="1"/>
          <p:nvPr/>
        </p:nvSpPr>
        <p:spPr>
          <a:xfrm>
            <a:off x="10236200" y="-369333"/>
            <a:ext cx="19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Hannah</a:t>
            </a:r>
          </a:p>
        </p:txBody>
      </p:sp>
    </p:spTree>
    <p:extLst>
      <p:ext uri="{BB962C8B-B14F-4D97-AF65-F5344CB8AC3E}">
        <p14:creationId xmlns:p14="http://schemas.microsoft.com/office/powerpoint/2010/main" val="6042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B368CE3-DDE8-4D70-A12E-B66E3BC5192C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Assumptions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CF743-D1F4-45C8-B47F-ECAD9DA5201E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B1DD53-5AF9-4F50-98F4-8E57C03DDC73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EB9F58-72E3-40AD-B4C0-0DCCA8BB268C}"/>
              </a:ext>
            </a:extLst>
          </p:cNvPr>
          <p:cNvSpPr/>
          <p:nvPr/>
        </p:nvSpPr>
        <p:spPr>
          <a:xfrm>
            <a:off x="2818033" y="1422716"/>
            <a:ext cx="673140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>
                <a:latin typeface="+mj-lt"/>
              </a:rPr>
              <a:t>Organic leads are considered as organic regardless of possible prior ad exposure</a:t>
            </a:r>
            <a:r>
              <a:rPr lang="en-US" sz="2000" dirty="0">
                <a:latin typeface="+mj-lt"/>
              </a:rPr>
              <a:t>​</a:t>
            </a:r>
          </a:p>
          <a:p>
            <a:pPr fontAlgn="base"/>
            <a:r>
              <a:rPr lang="en-US" sz="2000" dirty="0">
                <a:latin typeface="+mj-lt"/>
              </a:rPr>
              <a:t>We do not have impression data to attribute how much of organic data is from ad exposure vs. truly organic. ​</a:t>
            </a:r>
          </a:p>
          <a:p>
            <a:pPr fontAlgn="base"/>
            <a:endParaRPr lang="en-US" sz="2000" dirty="0">
              <a:latin typeface="+mj-lt"/>
            </a:endParaRPr>
          </a:p>
          <a:p>
            <a:pPr fontAlgn="base"/>
            <a:r>
              <a:rPr lang="en-US" sz="2000" b="1" dirty="0">
                <a:latin typeface="+mj-lt"/>
              </a:rPr>
              <a:t>Time Zone Consistency</a:t>
            </a:r>
            <a:r>
              <a:rPr lang="en-US" sz="2000" dirty="0">
                <a:latin typeface="+mj-lt"/>
              </a:rPr>
              <a:t>​</a:t>
            </a:r>
          </a:p>
          <a:p>
            <a:pPr fontAlgn="base"/>
            <a:r>
              <a:rPr lang="en-US" sz="2000" dirty="0">
                <a:latin typeface="+mj-lt"/>
              </a:rPr>
              <a:t>Assume all dates and times are recorded in the same time zone. ​</a:t>
            </a:r>
          </a:p>
          <a:p>
            <a:pPr fontAlgn="base"/>
            <a:endParaRPr lang="en-US" sz="2000" dirty="0">
              <a:latin typeface="+mj-lt"/>
            </a:endParaRPr>
          </a:p>
          <a:p>
            <a:pPr fontAlgn="base"/>
            <a:r>
              <a:rPr lang="en-US" sz="2000" b="1" dirty="0">
                <a:latin typeface="+mj-lt"/>
              </a:rPr>
              <a:t>Calls</a:t>
            </a:r>
            <a:r>
              <a:rPr lang="en-US" sz="2000" dirty="0">
                <a:latin typeface="+mj-lt"/>
              </a:rPr>
              <a:t>​</a:t>
            </a:r>
          </a:p>
          <a:p>
            <a:pPr fontAlgn="base"/>
            <a:r>
              <a:rPr lang="en-US" sz="2000" dirty="0">
                <a:latin typeface="+mj-lt"/>
              </a:rPr>
              <a:t>Eliminated calls under 30 seconds; cost for each call assumed to be $10.</a:t>
            </a:r>
          </a:p>
          <a:p>
            <a:pPr fontAlgn="base"/>
            <a:endParaRPr lang="en-US" sz="2000" dirty="0">
              <a:latin typeface="+mj-lt"/>
            </a:endParaRPr>
          </a:p>
          <a:p>
            <a:pPr fontAlgn="base"/>
            <a:r>
              <a:rPr lang="en-US" sz="2000" b="1" dirty="0">
                <a:latin typeface="+mj-lt"/>
              </a:rPr>
              <a:t>NPV per agent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Used last-touch attribution measure for NPV calculation.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Used averages; more granular NPV data for call and meeting channels were unavailable.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6BF17B-0D19-4B85-8FBA-C37236AEBDB8}"/>
              </a:ext>
            </a:extLst>
          </p:cNvPr>
          <p:cNvGrpSpPr/>
          <p:nvPr/>
        </p:nvGrpSpPr>
        <p:grpSpPr>
          <a:xfrm>
            <a:off x="1628775" y="1564969"/>
            <a:ext cx="998765" cy="146711"/>
            <a:chOff x="3819525" y="1800224"/>
            <a:chExt cx="1685925" cy="2476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652E4E-AB1C-4E47-88C9-2014B47C5661}"/>
                </a:ext>
              </a:extLst>
            </p:cNvPr>
            <p:cNvCxnSpPr/>
            <p:nvPr/>
          </p:nvCxnSpPr>
          <p:spPr>
            <a:xfrm>
              <a:off x="3819525" y="1924050"/>
              <a:ext cx="1685925" cy="0"/>
            </a:xfrm>
            <a:prstGeom prst="line">
              <a:avLst/>
            </a:prstGeom>
            <a:ln w="38100">
              <a:solidFill>
                <a:srgbClr val="FDBE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-Shape 31">
              <a:extLst>
                <a:ext uri="{FF2B5EF4-FFF2-40B4-BE49-F238E27FC236}">
                  <a16:creationId xmlns:a16="http://schemas.microsoft.com/office/drawing/2014/main" id="{96148220-0CC9-4CB1-B5DA-4F712265B3E4}"/>
                </a:ext>
              </a:extLst>
            </p:cNvPr>
            <p:cNvSpPr/>
            <p:nvPr/>
          </p:nvSpPr>
          <p:spPr>
            <a:xfrm rot="13500000">
              <a:off x="5206512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>
              <a:extLst>
                <a:ext uri="{FF2B5EF4-FFF2-40B4-BE49-F238E27FC236}">
                  <a16:creationId xmlns:a16="http://schemas.microsoft.com/office/drawing/2014/main" id="{92FE1102-70DE-4E1A-803D-FD1E2C944F0C}"/>
                </a:ext>
              </a:extLst>
            </p:cNvPr>
            <p:cNvSpPr/>
            <p:nvPr/>
          </p:nvSpPr>
          <p:spPr>
            <a:xfrm rot="13500000">
              <a:off x="4957764" y="1800224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-Shape 33">
              <a:extLst>
                <a:ext uri="{FF2B5EF4-FFF2-40B4-BE49-F238E27FC236}">
                  <a16:creationId xmlns:a16="http://schemas.microsoft.com/office/drawing/2014/main" id="{D41CCE95-0FCE-41CC-BB82-AE77F565CA4D}"/>
                </a:ext>
              </a:extLst>
            </p:cNvPr>
            <p:cNvSpPr/>
            <p:nvPr/>
          </p:nvSpPr>
          <p:spPr>
            <a:xfrm rot="13500000">
              <a:off x="4709015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74C995-8AA2-4C3B-8535-E66EF8C90E43}"/>
              </a:ext>
            </a:extLst>
          </p:cNvPr>
          <p:cNvGrpSpPr/>
          <p:nvPr/>
        </p:nvGrpSpPr>
        <p:grpSpPr>
          <a:xfrm>
            <a:off x="1628775" y="3061655"/>
            <a:ext cx="998765" cy="146711"/>
            <a:chOff x="3819525" y="1800224"/>
            <a:chExt cx="1685925" cy="24765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08A846-16A0-4F4E-A60D-13F90A6BF988}"/>
                </a:ext>
              </a:extLst>
            </p:cNvPr>
            <p:cNvCxnSpPr/>
            <p:nvPr/>
          </p:nvCxnSpPr>
          <p:spPr>
            <a:xfrm>
              <a:off x="3819525" y="1924050"/>
              <a:ext cx="1685925" cy="0"/>
            </a:xfrm>
            <a:prstGeom prst="line">
              <a:avLst/>
            </a:prstGeom>
            <a:ln w="38100">
              <a:solidFill>
                <a:srgbClr val="FDBE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L-Shape 25">
              <a:extLst>
                <a:ext uri="{FF2B5EF4-FFF2-40B4-BE49-F238E27FC236}">
                  <a16:creationId xmlns:a16="http://schemas.microsoft.com/office/drawing/2014/main" id="{9BAC5DF4-24BA-461E-A80A-7AFA3F8BFB51}"/>
                </a:ext>
              </a:extLst>
            </p:cNvPr>
            <p:cNvSpPr/>
            <p:nvPr/>
          </p:nvSpPr>
          <p:spPr>
            <a:xfrm rot="13500000">
              <a:off x="5206512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-Shape 34">
              <a:extLst>
                <a:ext uri="{FF2B5EF4-FFF2-40B4-BE49-F238E27FC236}">
                  <a16:creationId xmlns:a16="http://schemas.microsoft.com/office/drawing/2014/main" id="{4EF3A48E-E0BD-4A2F-80F9-1467E14B4BD9}"/>
                </a:ext>
              </a:extLst>
            </p:cNvPr>
            <p:cNvSpPr/>
            <p:nvPr/>
          </p:nvSpPr>
          <p:spPr>
            <a:xfrm rot="13500000">
              <a:off x="4957764" y="1800224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F312AA27-FE76-4FBA-B366-B37B8857A385}"/>
                </a:ext>
              </a:extLst>
            </p:cNvPr>
            <p:cNvSpPr/>
            <p:nvPr/>
          </p:nvSpPr>
          <p:spPr>
            <a:xfrm rot="13500000">
              <a:off x="4709015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31AB48-E331-4C37-9E07-B04CCD4BBFC0}"/>
              </a:ext>
            </a:extLst>
          </p:cNvPr>
          <p:cNvGrpSpPr/>
          <p:nvPr/>
        </p:nvGrpSpPr>
        <p:grpSpPr>
          <a:xfrm>
            <a:off x="1628775" y="3985937"/>
            <a:ext cx="998765" cy="146711"/>
            <a:chOff x="3819525" y="1800224"/>
            <a:chExt cx="1685925" cy="24765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3AD3F1E-F89E-4346-99CD-702E9B3FDF3A}"/>
                </a:ext>
              </a:extLst>
            </p:cNvPr>
            <p:cNvCxnSpPr/>
            <p:nvPr/>
          </p:nvCxnSpPr>
          <p:spPr>
            <a:xfrm>
              <a:off x="3819525" y="1924050"/>
              <a:ext cx="1685925" cy="0"/>
            </a:xfrm>
            <a:prstGeom prst="line">
              <a:avLst/>
            </a:prstGeom>
            <a:ln w="38100">
              <a:solidFill>
                <a:srgbClr val="FDBE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-Shape 19">
              <a:extLst>
                <a:ext uri="{FF2B5EF4-FFF2-40B4-BE49-F238E27FC236}">
                  <a16:creationId xmlns:a16="http://schemas.microsoft.com/office/drawing/2014/main" id="{EAFD7E28-3A36-4BB4-9C40-F72C80E7FB77}"/>
                </a:ext>
              </a:extLst>
            </p:cNvPr>
            <p:cNvSpPr/>
            <p:nvPr/>
          </p:nvSpPr>
          <p:spPr>
            <a:xfrm rot="13500000">
              <a:off x="5206512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-Shape 20">
              <a:extLst>
                <a:ext uri="{FF2B5EF4-FFF2-40B4-BE49-F238E27FC236}">
                  <a16:creationId xmlns:a16="http://schemas.microsoft.com/office/drawing/2014/main" id="{685F01CE-3207-4BA4-942D-ED6A499ED408}"/>
                </a:ext>
              </a:extLst>
            </p:cNvPr>
            <p:cNvSpPr/>
            <p:nvPr/>
          </p:nvSpPr>
          <p:spPr>
            <a:xfrm rot="13500000">
              <a:off x="4957764" y="1800224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-Shape 21">
              <a:extLst>
                <a:ext uri="{FF2B5EF4-FFF2-40B4-BE49-F238E27FC236}">
                  <a16:creationId xmlns:a16="http://schemas.microsoft.com/office/drawing/2014/main" id="{D486CF2F-A966-4D54-8A46-4A78B4DFD975}"/>
                </a:ext>
              </a:extLst>
            </p:cNvPr>
            <p:cNvSpPr/>
            <p:nvPr/>
          </p:nvSpPr>
          <p:spPr>
            <a:xfrm rot="13500000">
              <a:off x="4709015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ECA46B-80BC-45B2-AE30-81FC97E2E76E}"/>
              </a:ext>
            </a:extLst>
          </p:cNvPr>
          <p:cNvGrpSpPr/>
          <p:nvPr/>
        </p:nvGrpSpPr>
        <p:grpSpPr>
          <a:xfrm>
            <a:off x="1625953" y="5228238"/>
            <a:ext cx="998765" cy="146711"/>
            <a:chOff x="3819525" y="1800224"/>
            <a:chExt cx="1685925" cy="24765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8E95927-E4F2-4988-8636-03B98B238400}"/>
                </a:ext>
              </a:extLst>
            </p:cNvPr>
            <p:cNvCxnSpPr/>
            <p:nvPr/>
          </p:nvCxnSpPr>
          <p:spPr>
            <a:xfrm>
              <a:off x="3819525" y="1924050"/>
              <a:ext cx="1685925" cy="0"/>
            </a:xfrm>
            <a:prstGeom prst="line">
              <a:avLst/>
            </a:prstGeom>
            <a:ln w="38100">
              <a:solidFill>
                <a:srgbClr val="FDBE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-Shape 37">
              <a:extLst>
                <a:ext uri="{FF2B5EF4-FFF2-40B4-BE49-F238E27FC236}">
                  <a16:creationId xmlns:a16="http://schemas.microsoft.com/office/drawing/2014/main" id="{6E48472E-D1CD-45C8-B0C3-45D9F136DAD2}"/>
                </a:ext>
              </a:extLst>
            </p:cNvPr>
            <p:cNvSpPr/>
            <p:nvPr/>
          </p:nvSpPr>
          <p:spPr>
            <a:xfrm rot="13500000">
              <a:off x="5206512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-Shape 38">
              <a:extLst>
                <a:ext uri="{FF2B5EF4-FFF2-40B4-BE49-F238E27FC236}">
                  <a16:creationId xmlns:a16="http://schemas.microsoft.com/office/drawing/2014/main" id="{635A5E51-F431-44B4-8725-CE0658204381}"/>
                </a:ext>
              </a:extLst>
            </p:cNvPr>
            <p:cNvSpPr/>
            <p:nvPr/>
          </p:nvSpPr>
          <p:spPr>
            <a:xfrm rot="13500000">
              <a:off x="4957764" y="1800224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-Shape 39">
              <a:extLst>
                <a:ext uri="{FF2B5EF4-FFF2-40B4-BE49-F238E27FC236}">
                  <a16:creationId xmlns:a16="http://schemas.microsoft.com/office/drawing/2014/main" id="{FB890B53-8BAB-4C4D-8FC5-DD0B1DBE4A4F}"/>
                </a:ext>
              </a:extLst>
            </p:cNvPr>
            <p:cNvSpPr/>
            <p:nvPr/>
          </p:nvSpPr>
          <p:spPr>
            <a:xfrm rot="13500000">
              <a:off x="4709015" y="1800225"/>
              <a:ext cx="247649" cy="247649"/>
            </a:xfrm>
            <a:prstGeom prst="corner">
              <a:avLst>
                <a:gd name="adj1" fmla="val 0"/>
                <a:gd name="adj2" fmla="val 0"/>
              </a:avLst>
            </a:prstGeom>
            <a:ln w="38100">
              <a:solidFill>
                <a:srgbClr val="FDB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633C338-CB03-4E39-85C3-72155225E875}"/>
              </a:ext>
            </a:extLst>
          </p:cNvPr>
          <p:cNvSpPr txBox="1"/>
          <p:nvPr/>
        </p:nvSpPr>
        <p:spPr>
          <a:xfrm>
            <a:off x="10236200" y="-369333"/>
            <a:ext cx="19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Hannah</a:t>
            </a:r>
          </a:p>
        </p:txBody>
      </p:sp>
    </p:spTree>
    <p:extLst>
      <p:ext uri="{BB962C8B-B14F-4D97-AF65-F5344CB8AC3E}">
        <p14:creationId xmlns:p14="http://schemas.microsoft.com/office/powerpoint/2010/main" val="55481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B368CE3-DDE8-4D70-A12E-B66E3BC5192C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Attribution Methods: Simple Assumption Models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CF743-D1F4-45C8-B47F-ECAD9DA5201E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4202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B1DD53-5AF9-4F50-98F4-8E57C03DDC73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4202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F173BA-5299-4AD0-A4B1-69B8D80686BA}"/>
              </a:ext>
            </a:extLst>
          </p:cNvPr>
          <p:cNvSpPr txBox="1"/>
          <p:nvPr/>
        </p:nvSpPr>
        <p:spPr>
          <a:xfrm>
            <a:off x="1718040" y="1365239"/>
            <a:ext cx="946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42021"/>
                </a:solidFill>
                <a:latin typeface="+mj-lt"/>
              </a:rPr>
              <a:t>Last Touch			First Touch			Linear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AFF453-66B1-43DC-AE27-7D24357A7699}"/>
              </a:ext>
            </a:extLst>
          </p:cNvPr>
          <p:cNvGrpSpPr/>
          <p:nvPr/>
        </p:nvGrpSpPr>
        <p:grpSpPr>
          <a:xfrm>
            <a:off x="1993314" y="2175656"/>
            <a:ext cx="8585192" cy="1463897"/>
            <a:chOff x="2089248" y="2092104"/>
            <a:chExt cx="6464401" cy="8463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4E8833-C2B7-4646-955E-006745FF918F}"/>
                </a:ext>
              </a:extLst>
            </p:cNvPr>
            <p:cNvGrpSpPr/>
            <p:nvPr/>
          </p:nvGrpSpPr>
          <p:grpSpPr>
            <a:xfrm>
              <a:off x="2089248" y="2092105"/>
              <a:ext cx="1424291" cy="846308"/>
              <a:chOff x="2001699" y="1576539"/>
              <a:chExt cx="1424291" cy="846308"/>
            </a:xfrm>
            <a:solidFill>
              <a:srgbClr val="C00000"/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6E735D-CA00-4522-9CE5-A4B7B47563B8}"/>
                  </a:ext>
                </a:extLst>
              </p:cNvPr>
              <p:cNvSpPr/>
              <p:nvPr/>
            </p:nvSpPr>
            <p:spPr>
              <a:xfrm>
                <a:off x="2001699" y="2377127"/>
                <a:ext cx="243191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044540-37E4-43BD-80D6-D79571F246DA}"/>
                  </a:ext>
                </a:extLst>
              </p:cNvPr>
              <p:cNvSpPr/>
              <p:nvPr/>
            </p:nvSpPr>
            <p:spPr>
              <a:xfrm>
                <a:off x="2296973" y="2377128"/>
                <a:ext cx="243191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5E4A322-B6D7-4A16-84D1-985B68009D14}"/>
                  </a:ext>
                </a:extLst>
              </p:cNvPr>
              <p:cNvSpPr/>
              <p:nvPr/>
            </p:nvSpPr>
            <p:spPr>
              <a:xfrm>
                <a:off x="2592249" y="2377128"/>
                <a:ext cx="243191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C476DF-8AC9-4185-90A6-E6DEEBA459D2}"/>
                  </a:ext>
                </a:extLst>
              </p:cNvPr>
              <p:cNvSpPr/>
              <p:nvPr/>
            </p:nvSpPr>
            <p:spPr>
              <a:xfrm>
                <a:off x="2887522" y="2377128"/>
                <a:ext cx="243191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D1D8242-CFE0-46C6-B039-265A3E911BF3}"/>
                  </a:ext>
                </a:extLst>
              </p:cNvPr>
              <p:cNvSpPr/>
              <p:nvPr/>
            </p:nvSpPr>
            <p:spPr>
              <a:xfrm>
                <a:off x="3182799" y="1576539"/>
                <a:ext cx="243191" cy="8463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4369484-DADB-4F74-991C-88778252A42F}"/>
                </a:ext>
              </a:extLst>
            </p:cNvPr>
            <p:cNvGrpSpPr/>
            <p:nvPr/>
          </p:nvGrpSpPr>
          <p:grpSpPr>
            <a:xfrm>
              <a:off x="4714754" y="2092104"/>
              <a:ext cx="1424291" cy="846308"/>
              <a:chOff x="1877641" y="1576539"/>
              <a:chExt cx="1424291" cy="846308"/>
            </a:xfrm>
            <a:solidFill>
              <a:srgbClr val="C00000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9451289-40AE-42FB-8D0A-ED822B5A74EA}"/>
                  </a:ext>
                </a:extLst>
              </p:cNvPr>
              <p:cNvSpPr/>
              <p:nvPr/>
            </p:nvSpPr>
            <p:spPr>
              <a:xfrm>
                <a:off x="1877641" y="1576539"/>
                <a:ext cx="243191" cy="8463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60D38F5-429E-40F2-B080-CF8627DC4760}"/>
                  </a:ext>
                </a:extLst>
              </p:cNvPr>
              <p:cNvSpPr/>
              <p:nvPr/>
            </p:nvSpPr>
            <p:spPr>
              <a:xfrm>
                <a:off x="2172916" y="2377128"/>
                <a:ext cx="243191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38F4DDC-189B-4321-AE74-2B51459694DF}"/>
                  </a:ext>
                </a:extLst>
              </p:cNvPr>
              <p:cNvSpPr/>
              <p:nvPr/>
            </p:nvSpPr>
            <p:spPr>
              <a:xfrm>
                <a:off x="2468191" y="2377128"/>
                <a:ext cx="243191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78B328F-757F-4F90-9268-A462C8D0B7CE}"/>
                  </a:ext>
                </a:extLst>
              </p:cNvPr>
              <p:cNvSpPr/>
              <p:nvPr/>
            </p:nvSpPr>
            <p:spPr>
              <a:xfrm>
                <a:off x="2763466" y="2377128"/>
                <a:ext cx="243191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2C22A5A-DDDA-434C-942E-08A202F5C1B4}"/>
                  </a:ext>
                </a:extLst>
              </p:cNvPr>
              <p:cNvSpPr/>
              <p:nvPr/>
            </p:nvSpPr>
            <p:spPr>
              <a:xfrm>
                <a:off x="3058741" y="2377128"/>
                <a:ext cx="243191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48B8EFA-B6F9-44D8-A4E2-5F69DDC50DB2}"/>
                </a:ext>
              </a:extLst>
            </p:cNvPr>
            <p:cNvGrpSpPr/>
            <p:nvPr/>
          </p:nvGrpSpPr>
          <p:grpSpPr>
            <a:xfrm>
              <a:off x="7129358" y="2563441"/>
              <a:ext cx="1424291" cy="352111"/>
              <a:chOff x="1542681" y="2070736"/>
              <a:chExt cx="1424291" cy="352111"/>
            </a:xfrm>
            <a:solidFill>
              <a:srgbClr val="C00000"/>
            </a:solidFill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9F9F6AC-C334-4B67-B2FA-F9F914A58E70}"/>
                  </a:ext>
                </a:extLst>
              </p:cNvPr>
              <p:cNvSpPr/>
              <p:nvPr/>
            </p:nvSpPr>
            <p:spPr>
              <a:xfrm>
                <a:off x="1542681" y="2070736"/>
                <a:ext cx="243191" cy="3521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8ED4973-D2C3-4D92-9D03-FD955D6274DE}"/>
                  </a:ext>
                </a:extLst>
              </p:cNvPr>
              <p:cNvSpPr/>
              <p:nvPr/>
            </p:nvSpPr>
            <p:spPr>
              <a:xfrm>
                <a:off x="1837956" y="2070736"/>
                <a:ext cx="243191" cy="3521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36B17E-E83A-4DBC-9929-73B5AB93C41D}"/>
                  </a:ext>
                </a:extLst>
              </p:cNvPr>
              <p:cNvSpPr/>
              <p:nvPr/>
            </p:nvSpPr>
            <p:spPr>
              <a:xfrm>
                <a:off x="2133231" y="2070736"/>
                <a:ext cx="243191" cy="3521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D11CBF4-BBDA-4067-8090-999A4833CAA3}"/>
                  </a:ext>
                </a:extLst>
              </p:cNvPr>
              <p:cNvSpPr/>
              <p:nvPr/>
            </p:nvSpPr>
            <p:spPr>
              <a:xfrm>
                <a:off x="2428506" y="2070736"/>
                <a:ext cx="243191" cy="3521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0EC6AF8-C27F-44D9-A091-94BC159165FC}"/>
                  </a:ext>
                </a:extLst>
              </p:cNvPr>
              <p:cNvSpPr/>
              <p:nvPr/>
            </p:nvSpPr>
            <p:spPr>
              <a:xfrm>
                <a:off x="2723781" y="2070736"/>
                <a:ext cx="243191" cy="3521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12B5A7-FB59-44B8-8A29-634F8B9027B2}"/>
              </a:ext>
            </a:extLst>
          </p:cNvPr>
          <p:cNvSpPr txBox="1"/>
          <p:nvPr/>
        </p:nvSpPr>
        <p:spPr>
          <a:xfrm>
            <a:off x="2129978" y="4013649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+mj-lt"/>
              </a:rPr>
              <a:t>Customer journey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5878C8-55C6-427D-B5C0-5ABCE4A88D5C}"/>
              </a:ext>
            </a:extLst>
          </p:cNvPr>
          <p:cNvCxnSpPr>
            <a:cxnSpLocks/>
          </p:cNvCxnSpPr>
          <p:nvPr/>
        </p:nvCxnSpPr>
        <p:spPr>
          <a:xfrm>
            <a:off x="1819640" y="3941617"/>
            <a:ext cx="248541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911640E-3478-4B75-92FD-FF1547B29751}"/>
              </a:ext>
            </a:extLst>
          </p:cNvPr>
          <p:cNvSpPr txBox="1"/>
          <p:nvPr/>
        </p:nvSpPr>
        <p:spPr>
          <a:xfrm>
            <a:off x="5443699" y="4013649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+mj-lt"/>
              </a:rPr>
              <a:t>Customer journey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841C87-4DF3-41E3-B856-23EDFA693284}"/>
              </a:ext>
            </a:extLst>
          </p:cNvPr>
          <p:cNvSpPr txBox="1"/>
          <p:nvPr/>
        </p:nvSpPr>
        <p:spPr>
          <a:xfrm>
            <a:off x="8757420" y="4013649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242021"/>
                </a:solidFill>
                <a:latin typeface="+mj-lt"/>
              </a:rPr>
              <a:t>Customer journey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23C8DF-4C79-4E4F-BD64-00226DCD3268}"/>
              </a:ext>
            </a:extLst>
          </p:cNvPr>
          <p:cNvCxnSpPr>
            <a:cxnSpLocks/>
          </p:cNvCxnSpPr>
          <p:nvPr/>
        </p:nvCxnSpPr>
        <p:spPr>
          <a:xfrm>
            <a:off x="5133361" y="3941617"/>
            <a:ext cx="248541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42206D-B4BF-4ACE-8873-EC887AF7EE66}"/>
              </a:ext>
            </a:extLst>
          </p:cNvPr>
          <p:cNvCxnSpPr>
            <a:cxnSpLocks/>
          </p:cNvCxnSpPr>
          <p:nvPr/>
        </p:nvCxnSpPr>
        <p:spPr>
          <a:xfrm>
            <a:off x="8447082" y="3941617"/>
            <a:ext cx="248541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9C20DD-0769-4A2C-AB4B-34305A0B8D35}"/>
              </a:ext>
            </a:extLst>
          </p:cNvPr>
          <p:cNvSpPr txBox="1"/>
          <p:nvPr/>
        </p:nvSpPr>
        <p:spPr>
          <a:xfrm>
            <a:off x="1718041" y="4780476"/>
            <a:ext cx="9316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These attribution methods are simple but rely on assumptions – often ignoring the impact of </a:t>
            </a:r>
            <a:r>
              <a:rPr lang="en-US" sz="2400" dirty="0" err="1">
                <a:latin typeface="+mj-lt"/>
              </a:rPr>
              <a:t>smarketing</a:t>
            </a:r>
            <a:r>
              <a:rPr lang="en-US" sz="2400" dirty="0">
                <a:latin typeface="+mj-lt"/>
              </a:rPr>
              <a:t> touchpoints that have a greater impact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F44D5-310B-4E1B-BDF6-4D28BC3D39C8}"/>
              </a:ext>
            </a:extLst>
          </p:cNvPr>
          <p:cNvSpPr txBox="1"/>
          <p:nvPr/>
        </p:nvSpPr>
        <p:spPr>
          <a:xfrm>
            <a:off x="10236200" y="-369333"/>
            <a:ext cx="19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351357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13CF743-D1F4-45C8-B47F-ECAD9DA5201E}"/>
              </a:ext>
            </a:extLst>
          </p:cNvPr>
          <p:cNvSpPr/>
          <p:nvPr/>
        </p:nvSpPr>
        <p:spPr>
          <a:xfrm>
            <a:off x="0" y="812828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B1DD53-5AF9-4F50-98F4-8E57C03DDC73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366EA-8B46-4F7D-B998-3BE09A217B8D}"/>
              </a:ext>
            </a:extLst>
          </p:cNvPr>
          <p:cNvSpPr txBox="1"/>
          <p:nvPr/>
        </p:nvSpPr>
        <p:spPr>
          <a:xfrm>
            <a:off x="7764116" y="1538580"/>
            <a:ext cx="31705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Top 3: Organic, outbound phone, inbound 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02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Ranking and share varies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02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Most conversions are from Organic Leads initially, then closed by outbound calls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02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0C984E-067A-844B-84BA-2249B3DA3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85" y="1448504"/>
            <a:ext cx="5687261" cy="3636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4E0988-FCFA-448C-BF3E-4E18887F1A28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Findings: Simple Assumption Models’ Revenue Attribution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84395-E718-40AA-BA9B-ABF4D3C7FC7E}"/>
              </a:ext>
            </a:extLst>
          </p:cNvPr>
          <p:cNvSpPr txBox="1"/>
          <p:nvPr/>
        </p:nvSpPr>
        <p:spPr>
          <a:xfrm>
            <a:off x="10236200" y="-369333"/>
            <a:ext cx="19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Ying</a:t>
            </a:r>
          </a:p>
        </p:txBody>
      </p:sp>
    </p:spTree>
    <p:extLst>
      <p:ext uri="{BB962C8B-B14F-4D97-AF65-F5344CB8AC3E}">
        <p14:creationId xmlns:p14="http://schemas.microsoft.com/office/powerpoint/2010/main" val="102423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13CF743-D1F4-45C8-B47F-ECAD9DA5201E}"/>
              </a:ext>
            </a:extLst>
          </p:cNvPr>
          <p:cNvSpPr/>
          <p:nvPr/>
        </p:nvSpPr>
        <p:spPr>
          <a:xfrm>
            <a:off x="0" y="812828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B1DD53-5AF9-4F50-98F4-8E57C03DDC73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D41908-CE68-9541-8B66-343BA94689BA}"/>
              </a:ext>
            </a:extLst>
          </p:cNvPr>
          <p:cNvSpPr txBox="1"/>
          <p:nvPr/>
        </p:nvSpPr>
        <p:spPr>
          <a:xfrm>
            <a:off x="6710653" y="1314439"/>
            <a:ext cx="45328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Email always ranks 1st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42021"/>
              </a:solidFill>
              <a:latin typeface="+mj-lt"/>
            </a:endParaRP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High variance across models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42021"/>
              </a:solidFill>
              <a:latin typeface="+mj-lt"/>
            </a:endParaRP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High ROI due to high conversion rate and low cost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021"/>
              </a:solidFill>
              <a:latin typeface="+mj-lt"/>
            </a:endParaRPr>
          </a:p>
          <a:p>
            <a:pPr marL="173038" indent="-173038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021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242021"/>
                </a:solidFill>
                <a:latin typeface="+mj-lt"/>
              </a:rPr>
              <a:t>Limitation of simple models: </a:t>
            </a:r>
          </a:p>
          <a:p>
            <a:pPr marL="284163" indent="-173038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42021"/>
              </a:solidFill>
              <a:latin typeface="+mj-lt"/>
            </a:endParaRPr>
          </a:p>
          <a:p>
            <a:pPr marL="284163" indent="-17303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Underestimate or overestimate certain touch points</a:t>
            </a:r>
          </a:p>
          <a:p>
            <a:pPr marL="284163" indent="-173038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42021"/>
              </a:solidFill>
              <a:latin typeface="+mj-lt"/>
            </a:endParaRPr>
          </a:p>
          <a:p>
            <a:pPr marL="284163" indent="-17303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021"/>
                </a:solidFill>
                <a:latin typeface="+mj-lt"/>
              </a:rPr>
              <a:t>Do not explore correlation between the channels and the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0321A-B11A-4F5F-9A12-19DE945F8D4D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Findings: Simple Assumption Models’ ROI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5C079-22D8-4372-902D-BE441E13CE2A}"/>
              </a:ext>
            </a:extLst>
          </p:cNvPr>
          <p:cNvSpPr txBox="1"/>
          <p:nvPr/>
        </p:nvSpPr>
        <p:spPr>
          <a:xfrm>
            <a:off x="10236200" y="-369333"/>
            <a:ext cx="19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BFDDE-62F6-41AE-8544-E1EDEBEE6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733" y="812828"/>
            <a:ext cx="4430232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5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Line arrow: Straight">
            <a:extLst>
              <a:ext uri="{FF2B5EF4-FFF2-40B4-BE49-F238E27FC236}">
                <a16:creationId xmlns:a16="http://schemas.microsoft.com/office/drawing/2014/main" id="{99DDA0B4-4300-4128-9451-95592A7D9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807570" y="1333065"/>
            <a:ext cx="914400" cy="914400"/>
          </a:xfrm>
          <a:prstGeom prst="rect">
            <a:avLst/>
          </a:prstGeom>
        </p:spPr>
      </p:pic>
      <p:pic>
        <p:nvPicPr>
          <p:cNvPr id="23" name="Graphic 22" descr="Line arrow: Straight">
            <a:extLst>
              <a:ext uri="{FF2B5EF4-FFF2-40B4-BE49-F238E27FC236}">
                <a16:creationId xmlns:a16="http://schemas.microsoft.com/office/drawing/2014/main" id="{BF2031ED-385D-4EAE-BEA4-ECB09E5DC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691934" y="1333065"/>
            <a:ext cx="914400" cy="914400"/>
          </a:xfrm>
          <a:prstGeom prst="rect">
            <a:avLst/>
          </a:prstGeom>
        </p:spPr>
      </p:pic>
      <p:pic>
        <p:nvPicPr>
          <p:cNvPr id="24" name="Graphic 23" descr="Line arrow: Straight">
            <a:extLst>
              <a:ext uri="{FF2B5EF4-FFF2-40B4-BE49-F238E27FC236}">
                <a16:creationId xmlns:a16="http://schemas.microsoft.com/office/drawing/2014/main" id="{FC8F55E5-FA2B-4B2A-AED9-EA8316384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386075" y="2789108"/>
            <a:ext cx="914400" cy="914400"/>
          </a:xfrm>
          <a:prstGeom prst="rect">
            <a:avLst/>
          </a:prstGeom>
        </p:spPr>
      </p:pic>
      <p:pic>
        <p:nvPicPr>
          <p:cNvPr id="25" name="Graphic 24" descr="Line arrow: Straight">
            <a:extLst>
              <a:ext uri="{FF2B5EF4-FFF2-40B4-BE49-F238E27FC236}">
                <a16:creationId xmlns:a16="http://schemas.microsoft.com/office/drawing/2014/main" id="{1C710BE4-AF9D-4FA2-8F39-AAD455847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386075" y="4257676"/>
            <a:ext cx="914400" cy="914400"/>
          </a:xfrm>
          <a:prstGeom prst="rect">
            <a:avLst/>
          </a:prstGeom>
        </p:spPr>
      </p:pic>
      <p:pic>
        <p:nvPicPr>
          <p:cNvPr id="26" name="Graphic 25" descr="Line arrow: Straight">
            <a:extLst>
              <a:ext uri="{FF2B5EF4-FFF2-40B4-BE49-F238E27FC236}">
                <a16:creationId xmlns:a16="http://schemas.microsoft.com/office/drawing/2014/main" id="{F674E545-CD51-49F7-8020-27466B2A1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00000">
            <a:off x="8232534" y="4350087"/>
            <a:ext cx="914400" cy="914400"/>
          </a:xfrm>
          <a:prstGeom prst="rect">
            <a:avLst/>
          </a:prstGeom>
        </p:spPr>
      </p:pic>
      <p:pic>
        <p:nvPicPr>
          <p:cNvPr id="30" name="Graphic 29" descr="Line arrow: Straight">
            <a:extLst>
              <a:ext uri="{FF2B5EF4-FFF2-40B4-BE49-F238E27FC236}">
                <a16:creationId xmlns:a16="http://schemas.microsoft.com/office/drawing/2014/main" id="{A1E1C1E3-00AC-42F4-BA99-053591103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115151" y="4259938"/>
            <a:ext cx="914400" cy="914400"/>
          </a:xfrm>
          <a:prstGeom prst="rect">
            <a:avLst/>
          </a:prstGeom>
        </p:spPr>
      </p:pic>
      <p:pic>
        <p:nvPicPr>
          <p:cNvPr id="31" name="Graphic 30" descr="Line arrow: Straight">
            <a:extLst>
              <a:ext uri="{FF2B5EF4-FFF2-40B4-BE49-F238E27FC236}">
                <a16:creationId xmlns:a16="http://schemas.microsoft.com/office/drawing/2014/main" id="{BA7C85C2-9224-4EB8-8E57-C0F7AC5BD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499513" y="2936302"/>
            <a:ext cx="2145674" cy="914400"/>
          </a:xfrm>
          <a:prstGeom prst="rect">
            <a:avLst/>
          </a:prstGeom>
        </p:spPr>
      </p:pic>
      <p:pic>
        <p:nvPicPr>
          <p:cNvPr id="32" name="Graphic 31" descr="Line arrow: Straight">
            <a:extLst>
              <a:ext uri="{FF2B5EF4-FFF2-40B4-BE49-F238E27FC236}">
                <a16:creationId xmlns:a16="http://schemas.microsoft.com/office/drawing/2014/main" id="{C419F365-0092-4B9E-8F0D-2485C74AB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979160" y="2255241"/>
            <a:ext cx="914400" cy="914400"/>
          </a:xfrm>
          <a:prstGeom prst="rect">
            <a:avLst/>
          </a:prstGeom>
        </p:spPr>
      </p:pic>
      <p:pic>
        <p:nvPicPr>
          <p:cNvPr id="1028" name="Picture 4" descr="Image result for seattle university insignia">
            <a:extLst>
              <a:ext uri="{FF2B5EF4-FFF2-40B4-BE49-F238E27FC236}">
                <a16:creationId xmlns:a16="http://schemas.microsoft.com/office/drawing/2014/main" id="{2C24FC09-A990-4B60-969E-4AD30BFE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699" y="6502202"/>
            <a:ext cx="1257299" cy="3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B368CE3-DDE8-4D70-A12E-B66E3BC5192C}"/>
              </a:ext>
            </a:extLst>
          </p:cNvPr>
          <p:cNvSpPr txBox="1"/>
          <p:nvPr/>
        </p:nvSpPr>
        <p:spPr>
          <a:xfrm>
            <a:off x="116951" y="133350"/>
            <a:ext cx="120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42021"/>
                </a:solidFill>
                <a:latin typeface="+mj-lt"/>
              </a:rPr>
              <a:t>A Better Way: Attribution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CF743-D1F4-45C8-B47F-ECAD9DA5201E}"/>
              </a:ext>
            </a:extLst>
          </p:cNvPr>
          <p:cNvSpPr/>
          <p:nvPr/>
        </p:nvSpPr>
        <p:spPr>
          <a:xfrm>
            <a:off x="1" y="866775"/>
            <a:ext cx="1171574" cy="51339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B1DD53-5AF9-4F50-98F4-8E57C03DDC73}"/>
              </a:ext>
            </a:extLst>
          </p:cNvPr>
          <p:cNvSpPr/>
          <p:nvPr/>
        </p:nvSpPr>
        <p:spPr>
          <a:xfrm>
            <a:off x="11729517" y="866775"/>
            <a:ext cx="462480" cy="5133975"/>
          </a:xfrm>
          <a:prstGeom prst="rect">
            <a:avLst/>
          </a:prstGeom>
          <a:solidFill>
            <a:srgbClr val="FDB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4202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C93F8-7256-4943-ADFB-AA456B865B3B}"/>
              </a:ext>
            </a:extLst>
          </p:cNvPr>
          <p:cNvSpPr txBox="1"/>
          <p:nvPr/>
        </p:nvSpPr>
        <p:spPr>
          <a:xfrm>
            <a:off x="1298677" y="913032"/>
            <a:ext cx="42316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The Markov Attribution Model</a:t>
            </a:r>
            <a:endParaRPr lang="en-US" sz="2000" b="1" dirty="0">
              <a:latin typeface="+mj-lt"/>
            </a:endParaRPr>
          </a:p>
          <a:p>
            <a:pPr marL="290513" indent="-176213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Data-driven </a:t>
            </a:r>
          </a:p>
          <a:p>
            <a:pPr marL="290513" indent="-176213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Probabilistic </a:t>
            </a:r>
          </a:p>
          <a:p>
            <a:pPr marL="290513" indent="-176213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Considers each marketing or sales channel as a state in a Markov Chain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0E21B-42C1-8643-A793-E2A0290E8CE8}"/>
              </a:ext>
            </a:extLst>
          </p:cNvPr>
          <p:cNvSpPr txBox="1"/>
          <p:nvPr/>
        </p:nvSpPr>
        <p:spPr>
          <a:xfrm>
            <a:off x="1298677" y="2661999"/>
            <a:ext cx="42316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Example: </a:t>
            </a:r>
            <a:r>
              <a:rPr lang="en-US" sz="2000" dirty="0">
                <a:latin typeface="+mj-lt"/>
              </a:rPr>
              <a:t>A visitor comes to the site via Email; they become part of the “Email state,” which has an increased probability of conversion compared to someone who has not come into any marketing channel at all. </a:t>
            </a:r>
          </a:p>
          <a:p>
            <a:endParaRPr lang="en-US" sz="1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Increases (or decreases) in conversion probability from this approach are then used as attribution weights to distribute conversions equitably.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87159-DD16-4E0C-889F-78027ECB2F66}"/>
              </a:ext>
            </a:extLst>
          </p:cNvPr>
          <p:cNvGrpSpPr/>
          <p:nvPr/>
        </p:nvGrpSpPr>
        <p:grpSpPr>
          <a:xfrm>
            <a:off x="6661640" y="866776"/>
            <a:ext cx="4082848" cy="5133974"/>
            <a:chOff x="6661640" y="1237223"/>
            <a:chExt cx="4082848" cy="31561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41ED31B-E6F7-42FE-9115-3FE7554E779E}"/>
                </a:ext>
              </a:extLst>
            </p:cNvPr>
            <p:cNvSpPr/>
            <p:nvPr/>
          </p:nvSpPr>
          <p:spPr>
            <a:xfrm>
              <a:off x="7807573" y="1237223"/>
              <a:ext cx="1802423" cy="4747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</a:rPr>
                <a:t>Start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9F8962-FBAF-422C-BA7F-6A569CEAF3B3}"/>
                </a:ext>
              </a:extLst>
            </p:cNvPr>
            <p:cNvSpPr/>
            <p:nvPr/>
          </p:nvSpPr>
          <p:spPr>
            <a:xfrm>
              <a:off x="6661640" y="2131018"/>
              <a:ext cx="1802423" cy="4747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</a:rPr>
                <a:t>Channel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77DE9-0AAE-44FE-9DDF-0A5FC08CD269}"/>
                </a:ext>
              </a:extLst>
            </p:cNvPr>
            <p:cNvSpPr/>
            <p:nvPr/>
          </p:nvSpPr>
          <p:spPr>
            <a:xfrm>
              <a:off x="8942065" y="2131018"/>
              <a:ext cx="1802423" cy="4747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</a:rPr>
                <a:t>Channel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05CFE2-1B96-4952-A68E-D2A9C84285B0}"/>
                </a:ext>
              </a:extLst>
            </p:cNvPr>
            <p:cNvSpPr/>
            <p:nvPr/>
          </p:nvSpPr>
          <p:spPr>
            <a:xfrm>
              <a:off x="8942065" y="3024813"/>
              <a:ext cx="1802423" cy="4747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</a:rPr>
                <a:t>Channel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1962A1-1B5F-45AA-8D8D-203299E5787C}"/>
                </a:ext>
              </a:extLst>
            </p:cNvPr>
            <p:cNvSpPr/>
            <p:nvPr/>
          </p:nvSpPr>
          <p:spPr>
            <a:xfrm>
              <a:off x="8942064" y="3918608"/>
              <a:ext cx="1802423" cy="4747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+mj-lt"/>
                </a:rPr>
                <a:t>Convert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DD4249-BEC6-4974-9969-26D10816E6D9}"/>
                </a:ext>
              </a:extLst>
            </p:cNvPr>
            <p:cNvSpPr/>
            <p:nvPr/>
          </p:nvSpPr>
          <p:spPr>
            <a:xfrm>
              <a:off x="6661640" y="3918608"/>
              <a:ext cx="1802423" cy="4747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</a:rPr>
                <a:t>No Conversion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3CF20AA-8F6B-4ABE-89F9-D75887CDFC94}"/>
              </a:ext>
            </a:extLst>
          </p:cNvPr>
          <p:cNvSpPr txBox="1"/>
          <p:nvPr/>
        </p:nvSpPr>
        <p:spPr>
          <a:xfrm>
            <a:off x="7691222" y="166853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+mj-lt"/>
              </a:rPr>
              <a:t>50%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35F1F3-8AEC-4FAF-9A6A-A9BB097EBD22}"/>
              </a:ext>
            </a:extLst>
          </p:cNvPr>
          <p:cNvSpPr txBox="1"/>
          <p:nvPr/>
        </p:nvSpPr>
        <p:spPr>
          <a:xfrm>
            <a:off x="9159397" y="16740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+mj-lt"/>
              </a:rPr>
              <a:t>50%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F9D961-284F-499A-AE68-976B0725C25C}"/>
              </a:ext>
            </a:extLst>
          </p:cNvPr>
          <p:cNvSpPr txBox="1"/>
          <p:nvPr/>
        </p:nvSpPr>
        <p:spPr>
          <a:xfrm>
            <a:off x="8423096" y="28272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+mj-lt"/>
              </a:rPr>
              <a:t>50%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6A6299-AD73-43A6-BB02-945671165027}"/>
              </a:ext>
            </a:extLst>
          </p:cNvPr>
          <p:cNvSpPr txBox="1"/>
          <p:nvPr/>
        </p:nvSpPr>
        <p:spPr>
          <a:xfrm>
            <a:off x="6988536" y="389174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+mj-lt"/>
              </a:rPr>
              <a:t>50%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C04120-1880-4185-A338-F3F46EBBB5F3}"/>
              </a:ext>
            </a:extLst>
          </p:cNvPr>
          <p:cNvSpPr txBox="1"/>
          <p:nvPr/>
        </p:nvSpPr>
        <p:spPr>
          <a:xfrm>
            <a:off x="9842586" y="311626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+mj-lt"/>
              </a:rPr>
              <a:t>100%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A8FF60-630E-4999-B310-A64D958F9B56}"/>
              </a:ext>
            </a:extLst>
          </p:cNvPr>
          <p:cNvSpPr txBox="1"/>
          <p:nvPr/>
        </p:nvSpPr>
        <p:spPr>
          <a:xfrm>
            <a:off x="8138837" y="449689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+mj-lt"/>
              </a:rPr>
              <a:t>40%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8A79F-0768-4BAF-87A5-1685D023BFBA}"/>
              </a:ext>
            </a:extLst>
          </p:cNvPr>
          <p:cNvSpPr txBox="1"/>
          <p:nvPr/>
        </p:nvSpPr>
        <p:spPr>
          <a:xfrm>
            <a:off x="9869355" y="4603497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+mj-lt"/>
              </a:rPr>
              <a:t>60%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A3C428-04A5-4875-8085-8031197165CD}"/>
              </a:ext>
            </a:extLst>
          </p:cNvPr>
          <p:cNvSpPr txBox="1"/>
          <p:nvPr/>
        </p:nvSpPr>
        <p:spPr>
          <a:xfrm>
            <a:off x="10236200" y="-369333"/>
            <a:ext cx="195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Mark</a:t>
            </a:r>
          </a:p>
        </p:txBody>
      </p:sp>
    </p:spTree>
    <p:extLst>
      <p:ext uri="{BB962C8B-B14F-4D97-AF65-F5344CB8AC3E}">
        <p14:creationId xmlns:p14="http://schemas.microsoft.com/office/powerpoint/2010/main" val="241128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1218</Words>
  <Application>Microsoft Macintosh PowerPoint</Application>
  <PresentationFormat>Widescreen</PresentationFormat>
  <Paragraphs>276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Hellebust</dc:creator>
  <cp:lastModifiedBy>Microsoft Office User</cp:lastModifiedBy>
  <cp:revision>37</cp:revision>
  <dcterms:created xsi:type="dcterms:W3CDTF">2019-07-12T21:12:37Z</dcterms:created>
  <dcterms:modified xsi:type="dcterms:W3CDTF">2019-07-16T00:40:51Z</dcterms:modified>
</cp:coreProperties>
</file>