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6"/>
  </p:notesMasterIdLst>
  <p:sldIdLst>
    <p:sldId id="256" r:id="rId2"/>
    <p:sldId id="257" r:id="rId3"/>
    <p:sldId id="258" r:id="rId4"/>
    <p:sldId id="259" r:id="rId5"/>
    <p:sldId id="260" r:id="rId6"/>
    <p:sldId id="285" r:id="rId7"/>
    <p:sldId id="286" r:id="rId8"/>
    <p:sldId id="293" r:id="rId9"/>
    <p:sldId id="287" r:id="rId10"/>
    <p:sldId id="288" r:id="rId11"/>
    <p:sldId id="289" r:id="rId12"/>
    <p:sldId id="284" r:id="rId13"/>
    <p:sldId id="290" r:id="rId14"/>
    <p:sldId id="263" r:id="rId15"/>
    <p:sldId id="264" r:id="rId16"/>
    <p:sldId id="265" r:id="rId17"/>
    <p:sldId id="291" r:id="rId18"/>
    <p:sldId id="292" r:id="rId19"/>
    <p:sldId id="266" r:id="rId20"/>
    <p:sldId id="267" r:id="rId21"/>
    <p:sldId id="268" r:id="rId22"/>
    <p:sldId id="269" r:id="rId23"/>
    <p:sldId id="270" r:id="rId24"/>
    <p:sldId id="283" r:id="rId2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4" roundtripDataSignature="AMtx7mgXLPq+KSiUbes6eXm+whwE1AR6Z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276B9F7-3B31-4AD8-AEB4-CCB166DD4F92}">
  <a:tblStyle styleId="{F276B9F7-3B31-4AD8-AEB4-CCB166DD4F92}"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09" autoAdjust="0"/>
    <p:restoredTop sz="83059"/>
  </p:normalViewPr>
  <p:slideViewPr>
    <p:cSldViewPr snapToGrid="0">
      <p:cViewPr>
        <p:scale>
          <a:sx n="134" d="100"/>
          <a:sy n="134" d="100"/>
        </p:scale>
        <p:origin x="-25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35"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AD18695-A676-4E4C-9DB1-4B9B855FD682}" type="doc">
      <dgm:prSet loTypeId="urn:microsoft.com/office/officeart/2008/layout/LinedList" loCatId="" qsTypeId="urn:microsoft.com/office/officeart/2005/8/quickstyle/simple5" qsCatId="simple" csTypeId="urn:microsoft.com/office/officeart/2005/8/colors/accent1_2" csCatId="accent1" phldr="1"/>
      <dgm:spPr/>
      <dgm:t>
        <a:bodyPr/>
        <a:lstStyle/>
        <a:p>
          <a:endParaRPr lang="en-US"/>
        </a:p>
      </dgm:t>
    </dgm:pt>
    <dgm:pt modelId="{F98D64C0-684D-0342-831E-5BA2209C1DE1}">
      <dgm:prSet phldrT="[Text]"/>
      <dgm:spPr/>
      <dgm:t>
        <a:bodyPr/>
        <a:lstStyle/>
        <a:p>
          <a:endParaRPr lang="en-US" dirty="0">
            <a:solidFill>
              <a:srgbClr val="FF0000"/>
            </a:solidFill>
          </a:endParaRPr>
        </a:p>
      </dgm:t>
    </dgm:pt>
    <dgm:pt modelId="{5E75D02C-5708-FD47-9E04-EA22ED54AA73}" type="parTrans" cxnId="{0FA385CE-4432-F849-A58E-F3F06756D7DF}">
      <dgm:prSet/>
      <dgm:spPr/>
      <dgm:t>
        <a:bodyPr/>
        <a:lstStyle/>
        <a:p>
          <a:endParaRPr lang="en-US"/>
        </a:p>
      </dgm:t>
    </dgm:pt>
    <dgm:pt modelId="{43337E6E-6149-F544-9747-EECEF7CA6A3C}" type="sibTrans" cxnId="{0FA385CE-4432-F849-A58E-F3F06756D7DF}">
      <dgm:prSet/>
      <dgm:spPr/>
      <dgm:t>
        <a:bodyPr/>
        <a:lstStyle/>
        <a:p>
          <a:endParaRPr lang="en-US"/>
        </a:p>
      </dgm:t>
    </dgm:pt>
    <dgm:pt modelId="{60D038C1-29A1-564D-A5E9-CD6601215DC0}">
      <dgm:prSet phldrT="[Text]" custT="1"/>
      <dgm:spPr/>
      <dgm:t>
        <a:bodyPr/>
        <a:lstStyle/>
        <a:p>
          <a:r>
            <a:rPr lang="en-US" sz="3200" dirty="0"/>
            <a:t>Name</a:t>
          </a:r>
        </a:p>
      </dgm:t>
    </dgm:pt>
    <dgm:pt modelId="{E4287A0B-D901-704B-A91B-4C101E161990}" type="parTrans" cxnId="{7FB8170D-2A04-5E45-A258-3E7D2EA8ACF0}">
      <dgm:prSet/>
      <dgm:spPr/>
      <dgm:t>
        <a:bodyPr/>
        <a:lstStyle/>
        <a:p>
          <a:endParaRPr lang="en-US"/>
        </a:p>
      </dgm:t>
    </dgm:pt>
    <dgm:pt modelId="{B9823162-AEB1-984D-B14F-FF644FEFEFA6}" type="sibTrans" cxnId="{7FB8170D-2A04-5E45-A258-3E7D2EA8ACF0}">
      <dgm:prSet/>
      <dgm:spPr/>
      <dgm:t>
        <a:bodyPr/>
        <a:lstStyle/>
        <a:p>
          <a:endParaRPr lang="en-US"/>
        </a:p>
      </dgm:t>
    </dgm:pt>
    <dgm:pt modelId="{C80BCC1A-6BFA-E542-8C04-46E9C868AE18}">
      <dgm:prSet phldrT="[Text]" custT="1"/>
      <dgm:spPr/>
      <dgm:t>
        <a:bodyPr/>
        <a:lstStyle/>
        <a:p>
          <a:r>
            <a:rPr lang="en-US" sz="3200" dirty="0"/>
            <a:t>Process</a:t>
          </a:r>
        </a:p>
      </dgm:t>
    </dgm:pt>
    <dgm:pt modelId="{EA82AFAF-0E89-6C41-8DD7-1671DBA9091D}" type="parTrans" cxnId="{CCF5CB78-36C7-6345-8232-DFE8AD0FE4C9}">
      <dgm:prSet/>
      <dgm:spPr/>
      <dgm:t>
        <a:bodyPr/>
        <a:lstStyle/>
        <a:p>
          <a:endParaRPr lang="en-US"/>
        </a:p>
      </dgm:t>
    </dgm:pt>
    <dgm:pt modelId="{6CDC5656-511D-854C-B8FA-BE938E2E6ADF}" type="sibTrans" cxnId="{CCF5CB78-36C7-6345-8232-DFE8AD0FE4C9}">
      <dgm:prSet/>
      <dgm:spPr/>
      <dgm:t>
        <a:bodyPr/>
        <a:lstStyle/>
        <a:p>
          <a:endParaRPr lang="en-US"/>
        </a:p>
      </dgm:t>
    </dgm:pt>
    <dgm:pt modelId="{BE8F483D-B591-8446-AC0F-DF68F3A6B4DC}">
      <dgm:prSet phldrT="[Text]"/>
      <dgm:spPr/>
      <dgm:t>
        <a:bodyPr/>
        <a:lstStyle/>
        <a:p>
          <a:r>
            <a:rPr lang="en-US" dirty="0"/>
            <a:t>Parameters</a:t>
          </a:r>
        </a:p>
      </dgm:t>
    </dgm:pt>
    <dgm:pt modelId="{BB4272AF-7C7E-3A47-87CC-F2EA91B7599E}" type="parTrans" cxnId="{A84ABC48-1AD7-B748-A891-5CE8E88C7B49}">
      <dgm:prSet/>
      <dgm:spPr/>
      <dgm:t>
        <a:bodyPr/>
        <a:lstStyle/>
        <a:p>
          <a:endParaRPr lang="en-US"/>
        </a:p>
      </dgm:t>
    </dgm:pt>
    <dgm:pt modelId="{1C8D8FB9-059D-A944-A0C4-8C1E5336F841}" type="sibTrans" cxnId="{A84ABC48-1AD7-B748-A891-5CE8E88C7B49}">
      <dgm:prSet/>
      <dgm:spPr/>
      <dgm:t>
        <a:bodyPr/>
        <a:lstStyle/>
        <a:p>
          <a:endParaRPr lang="en-US"/>
        </a:p>
      </dgm:t>
    </dgm:pt>
    <dgm:pt modelId="{DA2727EF-2645-3545-A3F5-1D7CB54352CE}" type="pres">
      <dgm:prSet presAssocID="{3AD18695-A676-4E4C-9DB1-4B9B855FD682}" presName="vert0" presStyleCnt="0">
        <dgm:presLayoutVars>
          <dgm:dir/>
          <dgm:animOne val="branch"/>
          <dgm:animLvl val="lvl"/>
        </dgm:presLayoutVars>
      </dgm:prSet>
      <dgm:spPr/>
    </dgm:pt>
    <dgm:pt modelId="{9CA52C6F-4859-4F4B-AB31-893373900623}" type="pres">
      <dgm:prSet presAssocID="{F98D64C0-684D-0342-831E-5BA2209C1DE1}" presName="thickLine" presStyleLbl="alignNode1" presStyleIdx="0" presStyleCnt="1"/>
      <dgm:spPr/>
    </dgm:pt>
    <dgm:pt modelId="{7F7D1570-7D2C-4841-A5C0-3B78FC891901}" type="pres">
      <dgm:prSet presAssocID="{F98D64C0-684D-0342-831E-5BA2209C1DE1}" presName="horz1" presStyleCnt="0"/>
      <dgm:spPr/>
    </dgm:pt>
    <dgm:pt modelId="{753068A9-91A0-3A45-ACAF-342780B7F382}" type="pres">
      <dgm:prSet presAssocID="{F98D64C0-684D-0342-831E-5BA2209C1DE1}" presName="tx1" presStyleLbl="revTx" presStyleIdx="0" presStyleCnt="4"/>
      <dgm:spPr/>
    </dgm:pt>
    <dgm:pt modelId="{C2C85BEC-F13F-F742-B116-7AD5048056D8}" type="pres">
      <dgm:prSet presAssocID="{F98D64C0-684D-0342-831E-5BA2209C1DE1}" presName="vert1" presStyleCnt="0"/>
      <dgm:spPr/>
    </dgm:pt>
    <dgm:pt modelId="{11B3D72A-AB88-E44F-B135-28EE0A6D7BC3}" type="pres">
      <dgm:prSet presAssocID="{60D038C1-29A1-564D-A5E9-CD6601215DC0}" presName="vertSpace2a" presStyleCnt="0"/>
      <dgm:spPr/>
    </dgm:pt>
    <dgm:pt modelId="{4FDCD6E6-F4A3-1946-8D32-0C8479BB49E5}" type="pres">
      <dgm:prSet presAssocID="{60D038C1-29A1-564D-A5E9-CD6601215DC0}" presName="horz2" presStyleCnt="0"/>
      <dgm:spPr/>
    </dgm:pt>
    <dgm:pt modelId="{C9BDA83C-F111-5E48-8D09-798B4CBAF0C8}" type="pres">
      <dgm:prSet presAssocID="{60D038C1-29A1-564D-A5E9-CD6601215DC0}" presName="horzSpace2" presStyleCnt="0"/>
      <dgm:spPr/>
    </dgm:pt>
    <dgm:pt modelId="{8723D6DC-AE0E-0841-AC17-1F39E474E40D}" type="pres">
      <dgm:prSet presAssocID="{60D038C1-29A1-564D-A5E9-CD6601215DC0}" presName="tx2" presStyleLbl="revTx" presStyleIdx="1" presStyleCnt="4" custScaleX="64948" custScaleY="71610" custLinFactNeighborX="-3024" custLinFactNeighborY="383"/>
      <dgm:spPr/>
    </dgm:pt>
    <dgm:pt modelId="{909B6130-2402-F04D-9963-C8A106857087}" type="pres">
      <dgm:prSet presAssocID="{60D038C1-29A1-564D-A5E9-CD6601215DC0}" presName="vert2" presStyleCnt="0"/>
      <dgm:spPr/>
    </dgm:pt>
    <dgm:pt modelId="{E8904A69-B7DD-D14B-8359-8057943E64F4}" type="pres">
      <dgm:prSet presAssocID="{60D038C1-29A1-564D-A5E9-CD6601215DC0}" presName="thinLine2b" presStyleLbl="callout" presStyleIdx="0" presStyleCnt="3" custLinFactY="-800000" custLinFactNeighborX="181" custLinFactNeighborY="-884044"/>
      <dgm:spPr/>
    </dgm:pt>
    <dgm:pt modelId="{9579F37E-6567-C643-AEA2-2EF493119AEA}" type="pres">
      <dgm:prSet presAssocID="{60D038C1-29A1-564D-A5E9-CD6601215DC0}" presName="vertSpace2b" presStyleCnt="0"/>
      <dgm:spPr/>
    </dgm:pt>
    <dgm:pt modelId="{8EE479AE-50D6-904D-9F28-F94D11D3CEE7}" type="pres">
      <dgm:prSet presAssocID="{C80BCC1A-6BFA-E542-8C04-46E9C868AE18}" presName="horz2" presStyleCnt="0"/>
      <dgm:spPr/>
    </dgm:pt>
    <dgm:pt modelId="{4B918BC0-29FB-5142-86D1-B16323FA2559}" type="pres">
      <dgm:prSet presAssocID="{C80BCC1A-6BFA-E542-8C04-46E9C868AE18}" presName="horzSpace2" presStyleCnt="0"/>
      <dgm:spPr/>
    </dgm:pt>
    <dgm:pt modelId="{BA1C36AD-12F2-474F-958D-E554B402D797}" type="pres">
      <dgm:prSet presAssocID="{C80BCC1A-6BFA-E542-8C04-46E9C868AE18}" presName="tx2" presStyleLbl="revTx" presStyleIdx="2" presStyleCnt="4" custScaleX="29565" custScaleY="38675" custLinFactNeighborX="-2893" custLinFactNeighborY="-24439"/>
      <dgm:spPr/>
    </dgm:pt>
    <dgm:pt modelId="{911700F1-5802-3849-98E3-0016B808F0EB}" type="pres">
      <dgm:prSet presAssocID="{C80BCC1A-6BFA-E542-8C04-46E9C868AE18}" presName="vert2" presStyleCnt="0"/>
      <dgm:spPr/>
    </dgm:pt>
    <dgm:pt modelId="{5D1E9776-133D-2342-AE05-107DA23E9A1C}" type="pres">
      <dgm:prSet presAssocID="{C80BCC1A-6BFA-E542-8C04-46E9C868AE18}" presName="thinLine2b" presStyleLbl="callout" presStyleIdx="1" presStyleCnt="3" custLinFactY="-200000" custLinFactNeighborX="-1593" custLinFactNeighborY="-243764"/>
      <dgm:spPr/>
    </dgm:pt>
    <dgm:pt modelId="{96B993A0-3755-F442-B10E-C384FFDF8ECE}" type="pres">
      <dgm:prSet presAssocID="{C80BCC1A-6BFA-E542-8C04-46E9C868AE18}" presName="vertSpace2b" presStyleCnt="0"/>
      <dgm:spPr/>
    </dgm:pt>
    <dgm:pt modelId="{DD79767F-773D-2D48-82BC-6348DC0E8FE4}" type="pres">
      <dgm:prSet presAssocID="{BE8F483D-B591-8446-AC0F-DF68F3A6B4DC}" presName="horz2" presStyleCnt="0"/>
      <dgm:spPr/>
    </dgm:pt>
    <dgm:pt modelId="{0454F819-A5D5-CC40-900E-33B07A0AAF47}" type="pres">
      <dgm:prSet presAssocID="{BE8F483D-B591-8446-AC0F-DF68F3A6B4DC}" presName="horzSpace2" presStyleCnt="0"/>
      <dgm:spPr/>
    </dgm:pt>
    <dgm:pt modelId="{0066E27F-DE6E-5B4D-B0C1-4B6FEF14FF0B}" type="pres">
      <dgm:prSet presAssocID="{BE8F483D-B591-8446-AC0F-DF68F3A6B4DC}" presName="tx2" presStyleLbl="revTx" presStyleIdx="3" presStyleCnt="4" custScaleX="34772" custScaleY="36147" custLinFactNeighborX="-3586" custLinFactNeighborY="-2533"/>
      <dgm:spPr/>
    </dgm:pt>
    <dgm:pt modelId="{1AB483A5-9619-284D-905C-D9E8ECE1A8FA}" type="pres">
      <dgm:prSet presAssocID="{BE8F483D-B591-8446-AC0F-DF68F3A6B4DC}" presName="vert2" presStyleCnt="0"/>
      <dgm:spPr/>
    </dgm:pt>
    <dgm:pt modelId="{5BF1096E-A1F1-A343-AFC9-995216BEB0FF}" type="pres">
      <dgm:prSet presAssocID="{BE8F483D-B591-8446-AC0F-DF68F3A6B4DC}" presName="thinLine2b" presStyleLbl="callout" presStyleIdx="2" presStyleCnt="3" custLinFactY="77817" custLinFactNeighborX="-840" custLinFactNeighborY="100000"/>
      <dgm:spPr/>
    </dgm:pt>
    <dgm:pt modelId="{C51FE1FE-7CF4-4848-BB9E-C284A2D5A729}" type="pres">
      <dgm:prSet presAssocID="{BE8F483D-B591-8446-AC0F-DF68F3A6B4DC}" presName="vertSpace2b" presStyleCnt="0"/>
      <dgm:spPr/>
    </dgm:pt>
  </dgm:ptLst>
  <dgm:cxnLst>
    <dgm:cxn modelId="{B76EF70A-1D1F-1B45-A89C-5006275EACD0}" type="presOf" srcId="{60D038C1-29A1-564D-A5E9-CD6601215DC0}" destId="{8723D6DC-AE0E-0841-AC17-1F39E474E40D}" srcOrd="0" destOrd="0" presId="urn:microsoft.com/office/officeart/2008/layout/LinedList"/>
    <dgm:cxn modelId="{7FB8170D-2A04-5E45-A258-3E7D2EA8ACF0}" srcId="{F98D64C0-684D-0342-831E-5BA2209C1DE1}" destId="{60D038C1-29A1-564D-A5E9-CD6601215DC0}" srcOrd="0" destOrd="0" parTransId="{E4287A0B-D901-704B-A91B-4C101E161990}" sibTransId="{B9823162-AEB1-984D-B14F-FF644FEFEFA6}"/>
    <dgm:cxn modelId="{A84ABC48-1AD7-B748-A891-5CE8E88C7B49}" srcId="{F98D64C0-684D-0342-831E-5BA2209C1DE1}" destId="{BE8F483D-B591-8446-AC0F-DF68F3A6B4DC}" srcOrd="2" destOrd="0" parTransId="{BB4272AF-7C7E-3A47-87CC-F2EA91B7599E}" sibTransId="{1C8D8FB9-059D-A944-A0C4-8C1E5336F841}"/>
    <dgm:cxn modelId="{D04FF25C-193C-3241-8E8E-31F93E0004D2}" type="presOf" srcId="{C80BCC1A-6BFA-E542-8C04-46E9C868AE18}" destId="{BA1C36AD-12F2-474F-958D-E554B402D797}" srcOrd="0" destOrd="0" presId="urn:microsoft.com/office/officeart/2008/layout/LinedList"/>
    <dgm:cxn modelId="{CCF5CB78-36C7-6345-8232-DFE8AD0FE4C9}" srcId="{F98D64C0-684D-0342-831E-5BA2209C1DE1}" destId="{C80BCC1A-6BFA-E542-8C04-46E9C868AE18}" srcOrd="1" destOrd="0" parTransId="{EA82AFAF-0E89-6C41-8DD7-1671DBA9091D}" sibTransId="{6CDC5656-511D-854C-B8FA-BE938E2E6ADF}"/>
    <dgm:cxn modelId="{C0D1A379-A3CE-A845-B10F-9086EEC2D39D}" type="presOf" srcId="{BE8F483D-B591-8446-AC0F-DF68F3A6B4DC}" destId="{0066E27F-DE6E-5B4D-B0C1-4B6FEF14FF0B}" srcOrd="0" destOrd="0" presId="urn:microsoft.com/office/officeart/2008/layout/LinedList"/>
    <dgm:cxn modelId="{95D57789-447D-E646-9C51-954112F01022}" type="presOf" srcId="{F98D64C0-684D-0342-831E-5BA2209C1DE1}" destId="{753068A9-91A0-3A45-ACAF-342780B7F382}" srcOrd="0" destOrd="0" presId="urn:microsoft.com/office/officeart/2008/layout/LinedList"/>
    <dgm:cxn modelId="{0FA385CE-4432-F849-A58E-F3F06756D7DF}" srcId="{3AD18695-A676-4E4C-9DB1-4B9B855FD682}" destId="{F98D64C0-684D-0342-831E-5BA2209C1DE1}" srcOrd="0" destOrd="0" parTransId="{5E75D02C-5708-FD47-9E04-EA22ED54AA73}" sibTransId="{43337E6E-6149-F544-9747-EECEF7CA6A3C}"/>
    <dgm:cxn modelId="{EB9387DC-4489-4942-8526-084B3655FCB1}" type="presOf" srcId="{3AD18695-A676-4E4C-9DB1-4B9B855FD682}" destId="{DA2727EF-2645-3545-A3F5-1D7CB54352CE}" srcOrd="0" destOrd="0" presId="urn:microsoft.com/office/officeart/2008/layout/LinedList"/>
    <dgm:cxn modelId="{58F4F929-DF6A-8740-BEA3-9E51B8738A09}" type="presParOf" srcId="{DA2727EF-2645-3545-A3F5-1D7CB54352CE}" destId="{9CA52C6F-4859-4F4B-AB31-893373900623}" srcOrd="0" destOrd="0" presId="urn:microsoft.com/office/officeart/2008/layout/LinedList"/>
    <dgm:cxn modelId="{229354EF-CA99-3D4B-BBED-6600928E1BD5}" type="presParOf" srcId="{DA2727EF-2645-3545-A3F5-1D7CB54352CE}" destId="{7F7D1570-7D2C-4841-A5C0-3B78FC891901}" srcOrd="1" destOrd="0" presId="urn:microsoft.com/office/officeart/2008/layout/LinedList"/>
    <dgm:cxn modelId="{476E65C7-EA44-C549-ACC1-BFEC8697B7B3}" type="presParOf" srcId="{7F7D1570-7D2C-4841-A5C0-3B78FC891901}" destId="{753068A9-91A0-3A45-ACAF-342780B7F382}" srcOrd="0" destOrd="0" presId="urn:microsoft.com/office/officeart/2008/layout/LinedList"/>
    <dgm:cxn modelId="{84724E11-C61C-B649-91C9-151AD9C9CBD0}" type="presParOf" srcId="{7F7D1570-7D2C-4841-A5C0-3B78FC891901}" destId="{C2C85BEC-F13F-F742-B116-7AD5048056D8}" srcOrd="1" destOrd="0" presId="urn:microsoft.com/office/officeart/2008/layout/LinedList"/>
    <dgm:cxn modelId="{E0B489B0-B867-084E-9557-EEDB203AB8F5}" type="presParOf" srcId="{C2C85BEC-F13F-F742-B116-7AD5048056D8}" destId="{11B3D72A-AB88-E44F-B135-28EE0A6D7BC3}" srcOrd="0" destOrd="0" presId="urn:microsoft.com/office/officeart/2008/layout/LinedList"/>
    <dgm:cxn modelId="{045B53D0-736C-224B-ABC5-01AA97F4B115}" type="presParOf" srcId="{C2C85BEC-F13F-F742-B116-7AD5048056D8}" destId="{4FDCD6E6-F4A3-1946-8D32-0C8479BB49E5}" srcOrd="1" destOrd="0" presId="urn:microsoft.com/office/officeart/2008/layout/LinedList"/>
    <dgm:cxn modelId="{463B0E3C-1ADB-6548-9027-069BF5A027E8}" type="presParOf" srcId="{4FDCD6E6-F4A3-1946-8D32-0C8479BB49E5}" destId="{C9BDA83C-F111-5E48-8D09-798B4CBAF0C8}" srcOrd="0" destOrd="0" presId="urn:microsoft.com/office/officeart/2008/layout/LinedList"/>
    <dgm:cxn modelId="{B95BC2F8-9608-4F42-ACDA-0E404A411197}" type="presParOf" srcId="{4FDCD6E6-F4A3-1946-8D32-0C8479BB49E5}" destId="{8723D6DC-AE0E-0841-AC17-1F39E474E40D}" srcOrd="1" destOrd="0" presId="urn:microsoft.com/office/officeart/2008/layout/LinedList"/>
    <dgm:cxn modelId="{007DF724-AB0F-014B-A541-BD0835CA4F65}" type="presParOf" srcId="{4FDCD6E6-F4A3-1946-8D32-0C8479BB49E5}" destId="{909B6130-2402-F04D-9963-C8A106857087}" srcOrd="2" destOrd="0" presId="urn:microsoft.com/office/officeart/2008/layout/LinedList"/>
    <dgm:cxn modelId="{E06A9E0D-7FBF-6344-A3D4-0F3D747FDE23}" type="presParOf" srcId="{C2C85BEC-F13F-F742-B116-7AD5048056D8}" destId="{E8904A69-B7DD-D14B-8359-8057943E64F4}" srcOrd="2" destOrd="0" presId="urn:microsoft.com/office/officeart/2008/layout/LinedList"/>
    <dgm:cxn modelId="{61EB69BE-52FB-2940-BAA8-30D16936D06A}" type="presParOf" srcId="{C2C85BEC-F13F-F742-B116-7AD5048056D8}" destId="{9579F37E-6567-C643-AEA2-2EF493119AEA}" srcOrd="3" destOrd="0" presId="urn:microsoft.com/office/officeart/2008/layout/LinedList"/>
    <dgm:cxn modelId="{9120BFFA-204E-B74D-A3AF-CCEBD799E0B2}" type="presParOf" srcId="{C2C85BEC-F13F-F742-B116-7AD5048056D8}" destId="{8EE479AE-50D6-904D-9F28-F94D11D3CEE7}" srcOrd="4" destOrd="0" presId="urn:microsoft.com/office/officeart/2008/layout/LinedList"/>
    <dgm:cxn modelId="{EF11D453-DBE4-F740-88AF-59D3D569029C}" type="presParOf" srcId="{8EE479AE-50D6-904D-9F28-F94D11D3CEE7}" destId="{4B918BC0-29FB-5142-86D1-B16323FA2559}" srcOrd="0" destOrd="0" presId="urn:microsoft.com/office/officeart/2008/layout/LinedList"/>
    <dgm:cxn modelId="{22882997-1A6D-5246-97B1-1C1E5A100BA1}" type="presParOf" srcId="{8EE479AE-50D6-904D-9F28-F94D11D3CEE7}" destId="{BA1C36AD-12F2-474F-958D-E554B402D797}" srcOrd="1" destOrd="0" presId="urn:microsoft.com/office/officeart/2008/layout/LinedList"/>
    <dgm:cxn modelId="{D5660A3E-B221-2541-BF09-FA5DB1C05153}" type="presParOf" srcId="{8EE479AE-50D6-904D-9F28-F94D11D3CEE7}" destId="{911700F1-5802-3849-98E3-0016B808F0EB}" srcOrd="2" destOrd="0" presId="urn:microsoft.com/office/officeart/2008/layout/LinedList"/>
    <dgm:cxn modelId="{C7BDFE76-D0C8-7E48-B045-DCB5CA8F9E20}" type="presParOf" srcId="{C2C85BEC-F13F-F742-B116-7AD5048056D8}" destId="{5D1E9776-133D-2342-AE05-107DA23E9A1C}" srcOrd="5" destOrd="0" presId="urn:microsoft.com/office/officeart/2008/layout/LinedList"/>
    <dgm:cxn modelId="{4E7B3E8F-5770-F64F-B712-938C2BD23366}" type="presParOf" srcId="{C2C85BEC-F13F-F742-B116-7AD5048056D8}" destId="{96B993A0-3755-F442-B10E-C384FFDF8ECE}" srcOrd="6" destOrd="0" presId="urn:microsoft.com/office/officeart/2008/layout/LinedList"/>
    <dgm:cxn modelId="{14152CB3-EAD7-644C-8A27-B1145D9E9BB9}" type="presParOf" srcId="{C2C85BEC-F13F-F742-B116-7AD5048056D8}" destId="{DD79767F-773D-2D48-82BC-6348DC0E8FE4}" srcOrd="7" destOrd="0" presId="urn:microsoft.com/office/officeart/2008/layout/LinedList"/>
    <dgm:cxn modelId="{93FA12E0-DBA5-EB48-807C-7E487109588B}" type="presParOf" srcId="{DD79767F-773D-2D48-82BC-6348DC0E8FE4}" destId="{0454F819-A5D5-CC40-900E-33B07A0AAF47}" srcOrd="0" destOrd="0" presId="urn:microsoft.com/office/officeart/2008/layout/LinedList"/>
    <dgm:cxn modelId="{E3A8B86E-8B6A-8C40-90F0-BC100A126493}" type="presParOf" srcId="{DD79767F-773D-2D48-82BC-6348DC0E8FE4}" destId="{0066E27F-DE6E-5B4D-B0C1-4B6FEF14FF0B}" srcOrd="1" destOrd="0" presId="urn:microsoft.com/office/officeart/2008/layout/LinedList"/>
    <dgm:cxn modelId="{BC8A6E7C-1EC7-6C4A-9F95-A3973EEB95DC}" type="presParOf" srcId="{DD79767F-773D-2D48-82BC-6348DC0E8FE4}" destId="{1AB483A5-9619-284D-905C-D9E8ECE1A8FA}" srcOrd="2" destOrd="0" presId="urn:microsoft.com/office/officeart/2008/layout/LinedList"/>
    <dgm:cxn modelId="{02F25833-D947-6147-B582-797C658A63B5}" type="presParOf" srcId="{C2C85BEC-F13F-F742-B116-7AD5048056D8}" destId="{5BF1096E-A1F1-A343-AFC9-995216BEB0FF}" srcOrd="8" destOrd="0" presId="urn:microsoft.com/office/officeart/2008/layout/LinedList"/>
    <dgm:cxn modelId="{F371DF9F-D8A9-5B4D-9CAB-E19CA9B56542}" type="presParOf" srcId="{C2C85BEC-F13F-F742-B116-7AD5048056D8}" destId="{C51FE1FE-7CF4-4848-BB9E-C284A2D5A729}" srcOrd="9" destOrd="0" presId="urn:microsoft.com/office/officeart/2008/layout/LinedList"/>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150BF3F-7C87-B544-A7E9-C6022F62EF5D}" type="doc">
      <dgm:prSet loTypeId="urn:microsoft.com/office/officeart/2005/8/layout/vProcess5" loCatId="" qsTypeId="urn:microsoft.com/office/officeart/2005/8/quickstyle/simple1" qsCatId="simple" csTypeId="urn:microsoft.com/office/officeart/2005/8/colors/colorful3" csCatId="colorful" phldr="1"/>
      <dgm:spPr/>
      <dgm:t>
        <a:bodyPr/>
        <a:lstStyle/>
        <a:p>
          <a:endParaRPr lang="en-US"/>
        </a:p>
      </dgm:t>
    </dgm:pt>
    <dgm:pt modelId="{0DCCF70D-95C7-2E48-985A-53D1DDD35E43}">
      <dgm:prSet phldrT="[Text]"/>
      <dgm:spPr/>
      <dgm:t>
        <a:bodyPr/>
        <a:lstStyle/>
        <a:p>
          <a:r>
            <a:rPr lang="en-US" dirty="0"/>
            <a:t>Differencing the series</a:t>
          </a:r>
        </a:p>
      </dgm:t>
    </dgm:pt>
    <dgm:pt modelId="{486BDCC0-4B27-BB45-9774-BD821CF764B2}" type="parTrans" cxnId="{A95CFC1F-94E4-FA41-847C-DFEE1090F17C}">
      <dgm:prSet/>
      <dgm:spPr/>
      <dgm:t>
        <a:bodyPr/>
        <a:lstStyle/>
        <a:p>
          <a:endParaRPr lang="en-US"/>
        </a:p>
      </dgm:t>
    </dgm:pt>
    <dgm:pt modelId="{F9988D78-0D78-4743-887D-ED5187B7898C}" type="sibTrans" cxnId="{A95CFC1F-94E4-FA41-847C-DFEE1090F17C}">
      <dgm:prSet/>
      <dgm:spPr/>
      <dgm:t>
        <a:bodyPr/>
        <a:lstStyle/>
        <a:p>
          <a:endParaRPr lang="en-US"/>
        </a:p>
      </dgm:t>
    </dgm:pt>
    <dgm:pt modelId="{E39CACEA-33F5-C94D-A6ED-9ED1A5225676}">
      <dgm:prSet phldrT="[Text]"/>
      <dgm:spPr/>
      <dgm:t>
        <a:bodyPr/>
        <a:lstStyle/>
        <a:p>
          <a:r>
            <a:rPr lang="en-US" dirty="0"/>
            <a:t>Choose parameters with minimum AICs</a:t>
          </a:r>
        </a:p>
      </dgm:t>
    </dgm:pt>
    <dgm:pt modelId="{8DB663B5-4E33-FE49-AE59-30873256E399}" type="parTrans" cxnId="{1D1A682A-4CCA-5146-918C-CD13F8C3D667}">
      <dgm:prSet/>
      <dgm:spPr/>
      <dgm:t>
        <a:bodyPr/>
        <a:lstStyle/>
        <a:p>
          <a:endParaRPr lang="en-US"/>
        </a:p>
      </dgm:t>
    </dgm:pt>
    <dgm:pt modelId="{E2E69C1E-13FD-1C41-941C-9B9A1CF4FD55}" type="sibTrans" cxnId="{1D1A682A-4CCA-5146-918C-CD13F8C3D667}">
      <dgm:prSet/>
      <dgm:spPr/>
      <dgm:t>
        <a:bodyPr/>
        <a:lstStyle/>
        <a:p>
          <a:endParaRPr lang="en-US"/>
        </a:p>
      </dgm:t>
    </dgm:pt>
    <dgm:pt modelId="{E16684D6-78D9-2F49-94FA-C7D4A05B8D7D}">
      <dgm:prSet/>
      <dgm:spPr/>
      <dgm:t>
        <a:bodyPr/>
        <a:lstStyle/>
        <a:p>
          <a:r>
            <a:rPr lang="en-US" dirty="0"/>
            <a:t>Plot ACF/PACF to find candidate parameters</a:t>
          </a:r>
        </a:p>
      </dgm:t>
    </dgm:pt>
    <dgm:pt modelId="{0CBB1FDC-8FC5-A347-83D0-431F5AEDBB71}" type="parTrans" cxnId="{9455B74F-C80F-C74C-9A84-630D858AF264}">
      <dgm:prSet/>
      <dgm:spPr/>
      <dgm:t>
        <a:bodyPr/>
        <a:lstStyle/>
        <a:p>
          <a:endParaRPr lang="en-US"/>
        </a:p>
      </dgm:t>
    </dgm:pt>
    <dgm:pt modelId="{F21402A3-CB14-204D-8D9F-CFC9890DCBC8}" type="sibTrans" cxnId="{9455B74F-C80F-C74C-9A84-630D858AF264}">
      <dgm:prSet/>
      <dgm:spPr/>
      <dgm:t>
        <a:bodyPr/>
        <a:lstStyle/>
        <a:p>
          <a:endParaRPr lang="en-US"/>
        </a:p>
      </dgm:t>
    </dgm:pt>
    <dgm:pt modelId="{818994F1-A039-9A49-BA7C-58BA3310A254}">
      <dgm:prSet phldrT="[Text]"/>
      <dgm:spPr/>
      <dgm:t>
        <a:bodyPr/>
        <a:lstStyle/>
        <a:p>
          <a:r>
            <a:rPr lang="en-US" dirty="0"/>
            <a:t>Plot ACF of the residuals and adjust the parameters until residuals have white noise</a:t>
          </a:r>
        </a:p>
      </dgm:t>
    </dgm:pt>
    <dgm:pt modelId="{20B14292-07F4-4140-9FF7-941FE95313F0}" type="parTrans" cxnId="{51CD73EB-30FA-794C-96AA-A303F3D23F20}">
      <dgm:prSet/>
      <dgm:spPr/>
      <dgm:t>
        <a:bodyPr/>
        <a:lstStyle/>
        <a:p>
          <a:endParaRPr lang="en-US"/>
        </a:p>
      </dgm:t>
    </dgm:pt>
    <dgm:pt modelId="{51519464-9083-0A46-B3D5-87BB33F2C180}" type="sibTrans" cxnId="{51CD73EB-30FA-794C-96AA-A303F3D23F20}">
      <dgm:prSet/>
      <dgm:spPr/>
      <dgm:t>
        <a:bodyPr/>
        <a:lstStyle/>
        <a:p>
          <a:endParaRPr lang="en-US"/>
        </a:p>
      </dgm:t>
    </dgm:pt>
    <dgm:pt modelId="{BAE8A08E-4469-8848-84FE-2FBE0A8055C0}">
      <dgm:prSet/>
      <dgm:spPr/>
      <dgm:t>
        <a:bodyPr/>
        <a:lstStyle/>
        <a:p>
          <a:r>
            <a:rPr lang="en-US" dirty="0"/>
            <a:t>Make predictions</a:t>
          </a:r>
        </a:p>
      </dgm:t>
    </dgm:pt>
    <dgm:pt modelId="{ADD214B9-32CE-9345-B871-7F0CDB7901F9}" type="parTrans" cxnId="{F1FC3BAE-67EE-F247-AB52-E8A772BB77AE}">
      <dgm:prSet/>
      <dgm:spPr/>
      <dgm:t>
        <a:bodyPr/>
        <a:lstStyle/>
        <a:p>
          <a:endParaRPr lang="en-US"/>
        </a:p>
      </dgm:t>
    </dgm:pt>
    <dgm:pt modelId="{64A260DB-801F-664A-A7C7-4A3DA98BE4CF}" type="sibTrans" cxnId="{F1FC3BAE-67EE-F247-AB52-E8A772BB77AE}">
      <dgm:prSet/>
      <dgm:spPr/>
      <dgm:t>
        <a:bodyPr/>
        <a:lstStyle/>
        <a:p>
          <a:endParaRPr lang="en-US"/>
        </a:p>
      </dgm:t>
    </dgm:pt>
    <dgm:pt modelId="{8C7CA0CF-0F59-834F-A573-3E1695C24DD7}" type="pres">
      <dgm:prSet presAssocID="{8150BF3F-7C87-B544-A7E9-C6022F62EF5D}" presName="outerComposite" presStyleCnt="0">
        <dgm:presLayoutVars>
          <dgm:chMax val="5"/>
          <dgm:dir/>
          <dgm:resizeHandles val="exact"/>
        </dgm:presLayoutVars>
      </dgm:prSet>
      <dgm:spPr/>
    </dgm:pt>
    <dgm:pt modelId="{BC2A70D5-8DEB-B148-894E-57524633D5C8}" type="pres">
      <dgm:prSet presAssocID="{8150BF3F-7C87-B544-A7E9-C6022F62EF5D}" presName="dummyMaxCanvas" presStyleCnt="0">
        <dgm:presLayoutVars/>
      </dgm:prSet>
      <dgm:spPr/>
    </dgm:pt>
    <dgm:pt modelId="{D869F9EF-B76B-D340-9740-473D1D6C3A67}" type="pres">
      <dgm:prSet presAssocID="{8150BF3F-7C87-B544-A7E9-C6022F62EF5D}" presName="FiveNodes_1" presStyleLbl="node1" presStyleIdx="0" presStyleCnt="5">
        <dgm:presLayoutVars>
          <dgm:bulletEnabled val="1"/>
        </dgm:presLayoutVars>
      </dgm:prSet>
      <dgm:spPr/>
    </dgm:pt>
    <dgm:pt modelId="{D75D7483-C5F1-2741-84CA-26F9CB3E5638}" type="pres">
      <dgm:prSet presAssocID="{8150BF3F-7C87-B544-A7E9-C6022F62EF5D}" presName="FiveNodes_2" presStyleLbl="node1" presStyleIdx="1" presStyleCnt="5">
        <dgm:presLayoutVars>
          <dgm:bulletEnabled val="1"/>
        </dgm:presLayoutVars>
      </dgm:prSet>
      <dgm:spPr/>
    </dgm:pt>
    <dgm:pt modelId="{9B84BC4D-CF95-F34A-A180-41F4317C7721}" type="pres">
      <dgm:prSet presAssocID="{8150BF3F-7C87-B544-A7E9-C6022F62EF5D}" presName="FiveNodes_3" presStyleLbl="node1" presStyleIdx="2" presStyleCnt="5">
        <dgm:presLayoutVars>
          <dgm:bulletEnabled val="1"/>
        </dgm:presLayoutVars>
      </dgm:prSet>
      <dgm:spPr/>
    </dgm:pt>
    <dgm:pt modelId="{4DE48E76-68B1-9D44-8B77-6B17E76D5CD6}" type="pres">
      <dgm:prSet presAssocID="{8150BF3F-7C87-B544-A7E9-C6022F62EF5D}" presName="FiveNodes_4" presStyleLbl="node1" presStyleIdx="3" presStyleCnt="5">
        <dgm:presLayoutVars>
          <dgm:bulletEnabled val="1"/>
        </dgm:presLayoutVars>
      </dgm:prSet>
      <dgm:spPr/>
    </dgm:pt>
    <dgm:pt modelId="{1663BD5B-2D63-3E4D-A18D-0900244A8A0C}" type="pres">
      <dgm:prSet presAssocID="{8150BF3F-7C87-B544-A7E9-C6022F62EF5D}" presName="FiveNodes_5" presStyleLbl="node1" presStyleIdx="4" presStyleCnt="5">
        <dgm:presLayoutVars>
          <dgm:bulletEnabled val="1"/>
        </dgm:presLayoutVars>
      </dgm:prSet>
      <dgm:spPr/>
    </dgm:pt>
    <dgm:pt modelId="{F1D27BCE-D1D1-094C-BF5C-72E90331B3D6}" type="pres">
      <dgm:prSet presAssocID="{8150BF3F-7C87-B544-A7E9-C6022F62EF5D}" presName="FiveConn_1-2" presStyleLbl="fgAccFollowNode1" presStyleIdx="0" presStyleCnt="4">
        <dgm:presLayoutVars>
          <dgm:bulletEnabled val="1"/>
        </dgm:presLayoutVars>
      </dgm:prSet>
      <dgm:spPr/>
    </dgm:pt>
    <dgm:pt modelId="{BA7855B6-4BD4-8B4F-B415-AFE5F6548996}" type="pres">
      <dgm:prSet presAssocID="{8150BF3F-7C87-B544-A7E9-C6022F62EF5D}" presName="FiveConn_2-3" presStyleLbl="fgAccFollowNode1" presStyleIdx="1" presStyleCnt="4">
        <dgm:presLayoutVars>
          <dgm:bulletEnabled val="1"/>
        </dgm:presLayoutVars>
      </dgm:prSet>
      <dgm:spPr/>
    </dgm:pt>
    <dgm:pt modelId="{FF316F62-AC3F-D144-AB2B-9448A51E5B11}" type="pres">
      <dgm:prSet presAssocID="{8150BF3F-7C87-B544-A7E9-C6022F62EF5D}" presName="FiveConn_3-4" presStyleLbl="fgAccFollowNode1" presStyleIdx="2" presStyleCnt="4">
        <dgm:presLayoutVars>
          <dgm:bulletEnabled val="1"/>
        </dgm:presLayoutVars>
      </dgm:prSet>
      <dgm:spPr/>
    </dgm:pt>
    <dgm:pt modelId="{E6682FC4-E49D-2D40-B9A8-706BAEBD322B}" type="pres">
      <dgm:prSet presAssocID="{8150BF3F-7C87-B544-A7E9-C6022F62EF5D}" presName="FiveConn_4-5" presStyleLbl="fgAccFollowNode1" presStyleIdx="3" presStyleCnt="4">
        <dgm:presLayoutVars>
          <dgm:bulletEnabled val="1"/>
        </dgm:presLayoutVars>
      </dgm:prSet>
      <dgm:spPr/>
    </dgm:pt>
    <dgm:pt modelId="{2B3F5865-B94D-D440-8A67-5DE517B905C3}" type="pres">
      <dgm:prSet presAssocID="{8150BF3F-7C87-B544-A7E9-C6022F62EF5D}" presName="FiveNodes_1_text" presStyleLbl="node1" presStyleIdx="4" presStyleCnt="5">
        <dgm:presLayoutVars>
          <dgm:bulletEnabled val="1"/>
        </dgm:presLayoutVars>
      </dgm:prSet>
      <dgm:spPr/>
    </dgm:pt>
    <dgm:pt modelId="{9554E860-3825-1F4A-B8B8-EB74E5BC7168}" type="pres">
      <dgm:prSet presAssocID="{8150BF3F-7C87-B544-A7E9-C6022F62EF5D}" presName="FiveNodes_2_text" presStyleLbl="node1" presStyleIdx="4" presStyleCnt="5">
        <dgm:presLayoutVars>
          <dgm:bulletEnabled val="1"/>
        </dgm:presLayoutVars>
      </dgm:prSet>
      <dgm:spPr/>
    </dgm:pt>
    <dgm:pt modelId="{FAE1F321-FBDD-5D4C-B69A-832E29AF884D}" type="pres">
      <dgm:prSet presAssocID="{8150BF3F-7C87-B544-A7E9-C6022F62EF5D}" presName="FiveNodes_3_text" presStyleLbl="node1" presStyleIdx="4" presStyleCnt="5">
        <dgm:presLayoutVars>
          <dgm:bulletEnabled val="1"/>
        </dgm:presLayoutVars>
      </dgm:prSet>
      <dgm:spPr/>
    </dgm:pt>
    <dgm:pt modelId="{1B7DA2E9-6CEF-5448-B2E5-026BCAFE15DA}" type="pres">
      <dgm:prSet presAssocID="{8150BF3F-7C87-B544-A7E9-C6022F62EF5D}" presName="FiveNodes_4_text" presStyleLbl="node1" presStyleIdx="4" presStyleCnt="5">
        <dgm:presLayoutVars>
          <dgm:bulletEnabled val="1"/>
        </dgm:presLayoutVars>
      </dgm:prSet>
      <dgm:spPr/>
    </dgm:pt>
    <dgm:pt modelId="{B8BC8CDA-D775-C449-B6E6-2A35DDDAC1DA}" type="pres">
      <dgm:prSet presAssocID="{8150BF3F-7C87-B544-A7E9-C6022F62EF5D}" presName="FiveNodes_5_text" presStyleLbl="node1" presStyleIdx="4" presStyleCnt="5">
        <dgm:presLayoutVars>
          <dgm:bulletEnabled val="1"/>
        </dgm:presLayoutVars>
      </dgm:prSet>
      <dgm:spPr/>
    </dgm:pt>
  </dgm:ptLst>
  <dgm:cxnLst>
    <dgm:cxn modelId="{1357270E-798D-0645-AA04-0BC575087BF6}" type="presOf" srcId="{0DCCF70D-95C7-2E48-985A-53D1DDD35E43}" destId="{D869F9EF-B76B-D340-9740-473D1D6C3A67}" srcOrd="0" destOrd="0" presId="urn:microsoft.com/office/officeart/2005/8/layout/vProcess5"/>
    <dgm:cxn modelId="{A95CFC1F-94E4-FA41-847C-DFEE1090F17C}" srcId="{8150BF3F-7C87-B544-A7E9-C6022F62EF5D}" destId="{0DCCF70D-95C7-2E48-985A-53D1DDD35E43}" srcOrd="0" destOrd="0" parTransId="{486BDCC0-4B27-BB45-9774-BD821CF764B2}" sibTransId="{F9988D78-0D78-4743-887D-ED5187B7898C}"/>
    <dgm:cxn modelId="{1D1A682A-4CCA-5146-918C-CD13F8C3D667}" srcId="{8150BF3F-7C87-B544-A7E9-C6022F62EF5D}" destId="{E39CACEA-33F5-C94D-A6ED-9ED1A5225676}" srcOrd="2" destOrd="0" parTransId="{8DB663B5-4E33-FE49-AE59-30873256E399}" sibTransId="{E2E69C1E-13FD-1C41-941C-9B9A1CF4FD55}"/>
    <dgm:cxn modelId="{2C9EDA3A-3046-4147-B861-4E1791B6556E}" type="presOf" srcId="{51519464-9083-0A46-B3D5-87BB33F2C180}" destId="{E6682FC4-E49D-2D40-B9A8-706BAEBD322B}" srcOrd="0" destOrd="0" presId="urn:microsoft.com/office/officeart/2005/8/layout/vProcess5"/>
    <dgm:cxn modelId="{61C8CF44-2724-F340-B1C1-87FB5AFB9876}" type="presOf" srcId="{818994F1-A039-9A49-BA7C-58BA3310A254}" destId="{1B7DA2E9-6CEF-5448-B2E5-026BCAFE15DA}" srcOrd="1" destOrd="0" presId="urn:microsoft.com/office/officeart/2005/8/layout/vProcess5"/>
    <dgm:cxn modelId="{6E76D346-854F-834A-80D4-3317C0520653}" type="presOf" srcId="{8150BF3F-7C87-B544-A7E9-C6022F62EF5D}" destId="{8C7CA0CF-0F59-834F-A573-3E1695C24DD7}" srcOrd="0" destOrd="0" presId="urn:microsoft.com/office/officeart/2005/8/layout/vProcess5"/>
    <dgm:cxn modelId="{9455B74F-C80F-C74C-9A84-630D858AF264}" srcId="{8150BF3F-7C87-B544-A7E9-C6022F62EF5D}" destId="{E16684D6-78D9-2F49-94FA-C7D4A05B8D7D}" srcOrd="1" destOrd="0" parTransId="{0CBB1FDC-8FC5-A347-83D0-431F5AEDBB71}" sibTransId="{F21402A3-CB14-204D-8D9F-CFC9890DCBC8}"/>
    <dgm:cxn modelId="{E3E1B054-47D8-E641-A048-6919A0A2A753}" type="presOf" srcId="{E16684D6-78D9-2F49-94FA-C7D4A05B8D7D}" destId="{9554E860-3825-1F4A-B8B8-EB74E5BC7168}" srcOrd="1" destOrd="0" presId="urn:microsoft.com/office/officeart/2005/8/layout/vProcess5"/>
    <dgm:cxn modelId="{DE43736D-91BA-E846-9944-D8AA306E0EAA}" type="presOf" srcId="{0DCCF70D-95C7-2E48-985A-53D1DDD35E43}" destId="{2B3F5865-B94D-D440-8A67-5DE517B905C3}" srcOrd="1" destOrd="0" presId="urn:microsoft.com/office/officeart/2005/8/layout/vProcess5"/>
    <dgm:cxn modelId="{905ED67E-C84E-B943-945A-AFD1069A4278}" type="presOf" srcId="{BAE8A08E-4469-8848-84FE-2FBE0A8055C0}" destId="{B8BC8CDA-D775-C449-B6E6-2A35DDDAC1DA}" srcOrd="1" destOrd="0" presId="urn:microsoft.com/office/officeart/2005/8/layout/vProcess5"/>
    <dgm:cxn modelId="{6D775883-910D-CC44-B2B4-24158DFD0853}" type="presOf" srcId="{E16684D6-78D9-2F49-94FA-C7D4A05B8D7D}" destId="{D75D7483-C5F1-2741-84CA-26F9CB3E5638}" srcOrd="0" destOrd="0" presId="urn:microsoft.com/office/officeart/2005/8/layout/vProcess5"/>
    <dgm:cxn modelId="{A4FF2287-3214-524C-B2EB-848BF3A59061}" type="presOf" srcId="{E39CACEA-33F5-C94D-A6ED-9ED1A5225676}" destId="{9B84BC4D-CF95-F34A-A180-41F4317C7721}" srcOrd="0" destOrd="0" presId="urn:microsoft.com/office/officeart/2005/8/layout/vProcess5"/>
    <dgm:cxn modelId="{0CFFE19E-4029-6D4A-A630-EDA79426D484}" type="presOf" srcId="{F9988D78-0D78-4743-887D-ED5187B7898C}" destId="{F1D27BCE-D1D1-094C-BF5C-72E90331B3D6}" srcOrd="0" destOrd="0" presId="urn:microsoft.com/office/officeart/2005/8/layout/vProcess5"/>
    <dgm:cxn modelId="{F1FC3BAE-67EE-F247-AB52-E8A772BB77AE}" srcId="{8150BF3F-7C87-B544-A7E9-C6022F62EF5D}" destId="{BAE8A08E-4469-8848-84FE-2FBE0A8055C0}" srcOrd="4" destOrd="0" parTransId="{ADD214B9-32CE-9345-B871-7F0CDB7901F9}" sibTransId="{64A260DB-801F-664A-A7C7-4A3DA98BE4CF}"/>
    <dgm:cxn modelId="{7EFD1CC7-0BA0-634E-B8D2-EF4FAD53C2C2}" type="presOf" srcId="{BAE8A08E-4469-8848-84FE-2FBE0A8055C0}" destId="{1663BD5B-2D63-3E4D-A18D-0900244A8A0C}" srcOrd="0" destOrd="0" presId="urn:microsoft.com/office/officeart/2005/8/layout/vProcess5"/>
    <dgm:cxn modelId="{372BFDD1-CDF8-A045-B7E6-A39859EA9125}" type="presOf" srcId="{E2E69C1E-13FD-1C41-941C-9B9A1CF4FD55}" destId="{FF316F62-AC3F-D144-AB2B-9448A51E5B11}" srcOrd="0" destOrd="0" presId="urn:microsoft.com/office/officeart/2005/8/layout/vProcess5"/>
    <dgm:cxn modelId="{D0F21BD6-62CD-9340-ABFC-8C21CD993A87}" type="presOf" srcId="{E39CACEA-33F5-C94D-A6ED-9ED1A5225676}" destId="{FAE1F321-FBDD-5D4C-B69A-832E29AF884D}" srcOrd="1" destOrd="0" presId="urn:microsoft.com/office/officeart/2005/8/layout/vProcess5"/>
    <dgm:cxn modelId="{E4F2C8E6-3A1C-DB48-9C89-20F5F20A89E1}" type="presOf" srcId="{818994F1-A039-9A49-BA7C-58BA3310A254}" destId="{4DE48E76-68B1-9D44-8B77-6B17E76D5CD6}" srcOrd="0" destOrd="0" presId="urn:microsoft.com/office/officeart/2005/8/layout/vProcess5"/>
    <dgm:cxn modelId="{51CD73EB-30FA-794C-96AA-A303F3D23F20}" srcId="{8150BF3F-7C87-B544-A7E9-C6022F62EF5D}" destId="{818994F1-A039-9A49-BA7C-58BA3310A254}" srcOrd="3" destOrd="0" parTransId="{20B14292-07F4-4140-9FF7-941FE95313F0}" sibTransId="{51519464-9083-0A46-B3D5-87BB33F2C180}"/>
    <dgm:cxn modelId="{A2C9BCEB-7DDC-7D43-9DB3-4B902475623D}" type="presOf" srcId="{F21402A3-CB14-204D-8D9F-CFC9890DCBC8}" destId="{BA7855B6-4BD4-8B4F-B415-AFE5F6548996}" srcOrd="0" destOrd="0" presId="urn:microsoft.com/office/officeart/2005/8/layout/vProcess5"/>
    <dgm:cxn modelId="{CF3836CC-7D63-D144-BE41-023C233B535B}" type="presParOf" srcId="{8C7CA0CF-0F59-834F-A573-3E1695C24DD7}" destId="{BC2A70D5-8DEB-B148-894E-57524633D5C8}" srcOrd="0" destOrd="0" presId="urn:microsoft.com/office/officeart/2005/8/layout/vProcess5"/>
    <dgm:cxn modelId="{DF82874B-8278-BF44-96CC-6D4040014537}" type="presParOf" srcId="{8C7CA0CF-0F59-834F-A573-3E1695C24DD7}" destId="{D869F9EF-B76B-D340-9740-473D1D6C3A67}" srcOrd="1" destOrd="0" presId="urn:microsoft.com/office/officeart/2005/8/layout/vProcess5"/>
    <dgm:cxn modelId="{2DAECAE3-EE80-1B4B-90D7-770A6B17326A}" type="presParOf" srcId="{8C7CA0CF-0F59-834F-A573-3E1695C24DD7}" destId="{D75D7483-C5F1-2741-84CA-26F9CB3E5638}" srcOrd="2" destOrd="0" presId="urn:microsoft.com/office/officeart/2005/8/layout/vProcess5"/>
    <dgm:cxn modelId="{64B1B8EA-8EFB-F44E-A9F4-00554D60B19B}" type="presParOf" srcId="{8C7CA0CF-0F59-834F-A573-3E1695C24DD7}" destId="{9B84BC4D-CF95-F34A-A180-41F4317C7721}" srcOrd="3" destOrd="0" presId="urn:microsoft.com/office/officeart/2005/8/layout/vProcess5"/>
    <dgm:cxn modelId="{6C02F80F-E06E-7647-BCF9-4CA64D221E97}" type="presParOf" srcId="{8C7CA0CF-0F59-834F-A573-3E1695C24DD7}" destId="{4DE48E76-68B1-9D44-8B77-6B17E76D5CD6}" srcOrd="4" destOrd="0" presId="urn:microsoft.com/office/officeart/2005/8/layout/vProcess5"/>
    <dgm:cxn modelId="{4907DD13-A3D3-AA4D-9827-FC714E5E9D43}" type="presParOf" srcId="{8C7CA0CF-0F59-834F-A573-3E1695C24DD7}" destId="{1663BD5B-2D63-3E4D-A18D-0900244A8A0C}" srcOrd="5" destOrd="0" presId="urn:microsoft.com/office/officeart/2005/8/layout/vProcess5"/>
    <dgm:cxn modelId="{0A493F61-E3B3-474F-BB43-46D663B336CE}" type="presParOf" srcId="{8C7CA0CF-0F59-834F-A573-3E1695C24DD7}" destId="{F1D27BCE-D1D1-094C-BF5C-72E90331B3D6}" srcOrd="6" destOrd="0" presId="urn:microsoft.com/office/officeart/2005/8/layout/vProcess5"/>
    <dgm:cxn modelId="{3E56C213-563F-C24A-A356-89A81D469973}" type="presParOf" srcId="{8C7CA0CF-0F59-834F-A573-3E1695C24DD7}" destId="{BA7855B6-4BD4-8B4F-B415-AFE5F6548996}" srcOrd="7" destOrd="0" presId="urn:microsoft.com/office/officeart/2005/8/layout/vProcess5"/>
    <dgm:cxn modelId="{50A30EB5-22A5-A14B-849C-72A763EFB5BF}" type="presParOf" srcId="{8C7CA0CF-0F59-834F-A573-3E1695C24DD7}" destId="{FF316F62-AC3F-D144-AB2B-9448A51E5B11}" srcOrd="8" destOrd="0" presId="urn:microsoft.com/office/officeart/2005/8/layout/vProcess5"/>
    <dgm:cxn modelId="{B6BE81F9-F9A0-8F47-8BCE-4AFE5623E589}" type="presParOf" srcId="{8C7CA0CF-0F59-834F-A573-3E1695C24DD7}" destId="{E6682FC4-E49D-2D40-B9A8-706BAEBD322B}" srcOrd="9" destOrd="0" presId="urn:microsoft.com/office/officeart/2005/8/layout/vProcess5"/>
    <dgm:cxn modelId="{4C817779-CA0F-1841-933F-B7777A7E2582}" type="presParOf" srcId="{8C7CA0CF-0F59-834F-A573-3E1695C24DD7}" destId="{2B3F5865-B94D-D440-8A67-5DE517B905C3}" srcOrd="10" destOrd="0" presId="urn:microsoft.com/office/officeart/2005/8/layout/vProcess5"/>
    <dgm:cxn modelId="{596D171F-1E3D-A644-8338-A9953B34BE3B}" type="presParOf" srcId="{8C7CA0CF-0F59-834F-A573-3E1695C24DD7}" destId="{9554E860-3825-1F4A-B8B8-EB74E5BC7168}" srcOrd="11" destOrd="0" presId="urn:microsoft.com/office/officeart/2005/8/layout/vProcess5"/>
    <dgm:cxn modelId="{C58FE997-C38A-5348-823F-46BAF2F2156B}" type="presParOf" srcId="{8C7CA0CF-0F59-834F-A573-3E1695C24DD7}" destId="{FAE1F321-FBDD-5D4C-B69A-832E29AF884D}" srcOrd="12" destOrd="0" presId="urn:microsoft.com/office/officeart/2005/8/layout/vProcess5"/>
    <dgm:cxn modelId="{52ACDA59-3DFE-1F4F-B1BC-F038DB9B0EC5}" type="presParOf" srcId="{8C7CA0CF-0F59-834F-A573-3E1695C24DD7}" destId="{1B7DA2E9-6CEF-5448-B2E5-026BCAFE15DA}" srcOrd="13" destOrd="0" presId="urn:microsoft.com/office/officeart/2005/8/layout/vProcess5"/>
    <dgm:cxn modelId="{10CD2D9A-1AB0-6D4E-A94F-D6C2ED9D3E67}" type="presParOf" srcId="{8C7CA0CF-0F59-834F-A573-3E1695C24DD7}" destId="{B8BC8CDA-D775-C449-B6E6-2A35DDDAC1DA}" srcOrd="14" destOrd="0" presId="urn:microsoft.com/office/officeart/2005/8/layout/vProcess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7B62631-D381-5548-A20D-1375840E055C}" type="doc">
      <dgm:prSet loTypeId="urn:microsoft.com/office/officeart/2005/8/layout/orgChart1" loCatId="" qsTypeId="urn:microsoft.com/office/officeart/2005/8/quickstyle/simple1" qsCatId="simple" csTypeId="urn:microsoft.com/office/officeart/2005/8/colors/accent0_3" csCatId="mainScheme" phldr="1"/>
      <dgm:spPr/>
      <dgm:t>
        <a:bodyPr/>
        <a:lstStyle/>
        <a:p>
          <a:endParaRPr lang="en-US"/>
        </a:p>
      </dgm:t>
    </dgm:pt>
    <dgm:pt modelId="{2D0BB716-FD43-4043-9922-B144E467E7E2}">
      <dgm:prSet phldrT="[Text]" custT="1"/>
      <dgm:spPr>
        <a:solidFill>
          <a:schemeClr val="tx1">
            <a:lumMod val="50000"/>
            <a:lumOff val="50000"/>
          </a:schemeClr>
        </a:solidFill>
      </dgm:spPr>
      <dgm:t>
        <a:bodyPr/>
        <a:lstStyle/>
        <a:p>
          <a:r>
            <a:rPr lang="en-US" sz="1000"/>
            <a:t>Final Arrival</a:t>
          </a:r>
        </a:p>
      </dgm:t>
    </dgm:pt>
    <dgm:pt modelId="{6F60B29B-EFD9-3A4B-8F6F-BB9C861656FD}" type="parTrans" cxnId="{93D29444-C54D-F54C-9FA5-B7BE24138D22}">
      <dgm:prSet/>
      <dgm:spPr/>
      <dgm:t>
        <a:bodyPr/>
        <a:lstStyle/>
        <a:p>
          <a:endParaRPr lang="en-US">
            <a:solidFill>
              <a:schemeClr val="bg1"/>
            </a:solidFill>
          </a:endParaRPr>
        </a:p>
      </dgm:t>
    </dgm:pt>
    <dgm:pt modelId="{2B018CEA-D6FF-2C45-B715-3EE6602DF336}" type="sibTrans" cxnId="{93D29444-C54D-F54C-9FA5-B7BE24138D22}">
      <dgm:prSet/>
      <dgm:spPr/>
      <dgm:t>
        <a:bodyPr/>
        <a:lstStyle/>
        <a:p>
          <a:endParaRPr lang="en-US">
            <a:solidFill>
              <a:schemeClr val="bg1"/>
            </a:solidFill>
          </a:endParaRPr>
        </a:p>
      </dgm:t>
    </dgm:pt>
    <dgm:pt modelId="{A4A7EA16-B0FF-2A45-A477-9E9B777A9C78}" type="asst">
      <dgm:prSet phldrT="[Text]" custT="1"/>
      <dgm:spPr>
        <a:solidFill>
          <a:schemeClr val="tx1">
            <a:lumMod val="50000"/>
            <a:lumOff val="50000"/>
          </a:schemeClr>
        </a:solidFill>
      </dgm:spPr>
      <dgm:t>
        <a:bodyPr/>
        <a:lstStyle/>
        <a:p>
          <a:r>
            <a:rPr lang="en-US" sz="1000" dirty="0"/>
            <a:t>GLM-</a:t>
          </a:r>
          <a:r>
            <a:rPr lang="en-US" sz="1000" dirty="0" err="1"/>
            <a:t>Generized</a:t>
          </a:r>
          <a:r>
            <a:rPr lang="en-US" sz="1000" dirty="0"/>
            <a:t> linear model</a:t>
          </a:r>
        </a:p>
      </dgm:t>
    </dgm:pt>
    <dgm:pt modelId="{C7E9650A-BC32-804B-AC5A-F4A693F029B9}" type="parTrans" cxnId="{12846460-E7B0-7F41-9217-73E1ABA98B56}">
      <dgm:prSet/>
      <dgm:spPr/>
      <dgm:t>
        <a:bodyPr/>
        <a:lstStyle/>
        <a:p>
          <a:endParaRPr lang="en-US" sz="1000">
            <a:solidFill>
              <a:schemeClr val="bg1"/>
            </a:solidFill>
          </a:endParaRPr>
        </a:p>
      </dgm:t>
    </dgm:pt>
    <dgm:pt modelId="{7BCA26FC-BB25-364C-A4C4-FD6559E75669}" type="sibTrans" cxnId="{12846460-E7B0-7F41-9217-73E1ABA98B56}">
      <dgm:prSet/>
      <dgm:spPr/>
      <dgm:t>
        <a:bodyPr/>
        <a:lstStyle/>
        <a:p>
          <a:endParaRPr lang="en-US">
            <a:solidFill>
              <a:schemeClr val="bg1"/>
            </a:solidFill>
          </a:endParaRPr>
        </a:p>
      </dgm:t>
    </dgm:pt>
    <dgm:pt modelId="{C872A96C-52EC-314C-9355-978DFEBB1818}">
      <dgm:prSet phldrT="[Text]" custT="1"/>
      <dgm:spPr>
        <a:solidFill>
          <a:srgbClr val="C00000"/>
        </a:solidFill>
      </dgm:spPr>
      <dgm:t>
        <a:bodyPr/>
        <a:lstStyle/>
        <a:p>
          <a:r>
            <a:rPr lang="en-US" sz="1000"/>
            <a:t>mul</a:t>
          </a:r>
        </a:p>
      </dgm:t>
    </dgm:pt>
    <dgm:pt modelId="{44B65953-2012-D343-B07C-0F2F888F4B10}" type="parTrans" cxnId="{4CD18E6A-00FD-9448-A57F-87825DACCB88}">
      <dgm:prSet/>
      <dgm:spPr/>
      <dgm:t>
        <a:bodyPr/>
        <a:lstStyle/>
        <a:p>
          <a:endParaRPr lang="en-US" sz="1000">
            <a:solidFill>
              <a:schemeClr val="bg1"/>
            </a:solidFill>
          </a:endParaRPr>
        </a:p>
      </dgm:t>
    </dgm:pt>
    <dgm:pt modelId="{B0531850-7A71-9A4A-B8D3-78F8A0AED77C}" type="sibTrans" cxnId="{4CD18E6A-00FD-9448-A57F-87825DACCB88}">
      <dgm:prSet/>
      <dgm:spPr/>
      <dgm:t>
        <a:bodyPr/>
        <a:lstStyle/>
        <a:p>
          <a:endParaRPr lang="en-US">
            <a:solidFill>
              <a:schemeClr val="bg1"/>
            </a:solidFill>
          </a:endParaRPr>
        </a:p>
      </dgm:t>
    </dgm:pt>
    <dgm:pt modelId="{27A9A6FF-53DF-B846-AD69-DAFCC7170764}">
      <dgm:prSet phldrT="[Text]" custT="1"/>
      <dgm:spPr>
        <a:solidFill>
          <a:srgbClr val="C00000"/>
        </a:solidFill>
      </dgm:spPr>
      <dgm:t>
        <a:bodyPr/>
        <a:lstStyle/>
        <a:p>
          <a:r>
            <a:rPr lang="en-US" sz="1000" dirty="0" err="1"/>
            <a:t>add_mDOW</a:t>
          </a:r>
          <a:endParaRPr lang="en-US" sz="1000" dirty="0"/>
        </a:p>
      </dgm:t>
    </dgm:pt>
    <dgm:pt modelId="{F3B011BA-BE43-B94A-A437-FCA6FC74F2AB}" type="parTrans" cxnId="{DF140AE5-9287-1C4D-8B73-3512A860BE4E}">
      <dgm:prSet/>
      <dgm:spPr/>
      <dgm:t>
        <a:bodyPr/>
        <a:lstStyle/>
        <a:p>
          <a:endParaRPr lang="en-US" sz="1000">
            <a:solidFill>
              <a:schemeClr val="bg1"/>
            </a:solidFill>
          </a:endParaRPr>
        </a:p>
      </dgm:t>
    </dgm:pt>
    <dgm:pt modelId="{155DEEDE-B1F4-694A-B254-0851A0C9BDAB}" type="sibTrans" cxnId="{DF140AE5-9287-1C4D-8B73-3512A860BE4E}">
      <dgm:prSet/>
      <dgm:spPr/>
      <dgm:t>
        <a:bodyPr/>
        <a:lstStyle/>
        <a:p>
          <a:endParaRPr lang="en-US">
            <a:solidFill>
              <a:schemeClr val="bg1"/>
            </a:solidFill>
          </a:endParaRPr>
        </a:p>
      </dgm:t>
    </dgm:pt>
    <dgm:pt modelId="{80C686B8-FFC4-AC40-9179-C73041A32EF0}">
      <dgm:prSet phldrT="[Text]" custT="1"/>
      <dgm:spPr>
        <a:solidFill>
          <a:srgbClr val="C00000"/>
        </a:solidFill>
      </dgm:spPr>
      <dgm:t>
        <a:bodyPr/>
        <a:lstStyle/>
        <a:p>
          <a:r>
            <a:rPr lang="en-US" sz="1000"/>
            <a:t>add</a:t>
          </a:r>
        </a:p>
      </dgm:t>
    </dgm:pt>
    <dgm:pt modelId="{8124C0CA-7127-EC43-B55B-703005732FEE}" type="sibTrans" cxnId="{EC48529F-856F-9C43-B9AD-2AA3661C82BC}">
      <dgm:prSet/>
      <dgm:spPr/>
      <dgm:t>
        <a:bodyPr/>
        <a:lstStyle/>
        <a:p>
          <a:endParaRPr lang="en-US">
            <a:solidFill>
              <a:schemeClr val="bg1"/>
            </a:solidFill>
          </a:endParaRPr>
        </a:p>
      </dgm:t>
    </dgm:pt>
    <dgm:pt modelId="{FEDEF952-766A-694C-899A-3E768332F901}" type="parTrans" cxnId="{EC48529F-856F-9C43-B9AD-2AA3661C82BC}">
      <dgm:prSet/>
      <dgm:spPr/>
      <dgm:t>
        <a:bodyPr/>
        <a:lstStyle/>
        <a:p>
          <a:endParaRPr lang="en-US" sz="1000">
            <a:solidFill>
              <a:schemeClr val="bg1"/>
            </a:solidFill>
          </a:endParaRPr>
        </a:p>
      </dgm:t>
    </dgm:pt>
    <dgm:pt modelId="{BD0E1872-D577-B842-9195-B4AEE3ABEADF}">
      <dgm:prSet phldrT="[Text]" custT="1"/>
      <dgm:spPr>
        <a:solidFill>
          <a:srgbClr val="C00000"/>
        </a:solidFill>
      </dgm:spPr>
      <dgm:t>
        <a:bodyPr/>
        <a:lstStyle/>
        <a:p>
          <a:r>
            <a:rPr lang="en-US" sz="1000" dirty="0" err="1"/>
            <a:t>add_mDOW.hw_a</a:t>
          </a:r>
          <a:r>
            <a:rPr lang="en-US" sz="1000" dirty="0"/>
            <a:t>[</a:t>
          </a:r>
          <a:r>
            <a:rPr lang="en-US" sz="1000" dirty="0" err="1"/>
            <a:t>dpr</a:t>
          </a:r>
          <a:r>
            <a:rPr lang="en-US" sz="1000" dirty="0"/>
            <a:t>]</a:t>
          </a:r>
        </a:p>
      </dgm:t>
    </dgm:pt>
    <dgm:pt modelId="{E23D0676-C4A6-AD44-A051-28FA53971925}" type="parTrans" cxnId="{B6DE6658-3A58-F844-8248-A3BAA1363091}">
      <dgm:prSet/>
      <dgm:spPr/>
      <dgm:t>
        <a:bodyPr/>
        <a:lstStyle/>
        <a:p>
          <a:endParaRPr lang="en-US" sz="1000">
            <a:solidFill>
              <a:schemeClr val="bg1"/>
            </a:solidFill>
          </a:endParaRPr>
        </a:p>
      </dgm:t>
    </dgm:pt>
    <dgm:pt modelId="{A1374C04-CDF9-6543-8194-7DD22299BF8D}" type="sibTrans" cxnId="{B6DE6658-3A58-F844-8248-A3BAA1363091}">
      <dgm:prSet/>
      <dgm:spPr/>
      <dgm:t>
        <a:bodyPr/>
        <a:lstStyle/>
        <a:p>
          <a:endParaRPr lang="en-US">
            <a:solidFill>
              <a:schemeClr val="bg1"/>
            </a:solidFill>
          </a:endParaRPr>
        </a:p>
      </dgm:t>
    </dgm:pt>
    <dgm:pt modelId="{C7CC0F23-DCDC-F84A-94FA-67E47BE90321}">
      <dgm:prSet phldrT="[Text]" custT="1"/>
      <dgm:spPr>
        <a:solidFill>
          <a:srgbClr val="C00000"/>
        </a:solidFill>
      </dgm:spPr>
      <dgm:t>
        <a:bodyPr/>
        <a:lstStyle/>
        <a:p>
          <a:r>
            <a:rPr lang="en-US" sz="1000" dirty="0" err="1"/>
            <a:t>add_mDOW.hw_m</a:t>
          </a:r>
          <a:r>
            <a:rPr lang="en-US" sz="1000" dirty="0"/>
            <a:t>[</a:t>
          </a:r>
          <a:r>
            <a:rPr lang="en-US" sz="1000" dirty="0" err="1"/>
            <a:t>dpr</a:t>
          </a:r>
          <a:r>
            <a:rPr lang="en-US" sz="1000" dirty="0"/>
            <a:t>]</a:t>
          </a:r>
        </a:p>
      </dgm:t>
    </dgm:pt>
    <dgm:pt modelId="{D1B1BFD7-CF36-764D-AB32-62EA59B8AB13}" type="parTrans" cxnId="{BB7D7D3B-516E-F44F-82B9-89C5AFF58454}">
      <dgm:prSet/>
      <dgm:spPr/>
      <dgm:t>
        <a:bodyPr/>
        <a:lstStyle/>
        <a:p>
          <a:endParaRPr lang="en-US" sz="1000">
            <a:solidFill>
              <a:schemeClr val="bg1"/>
            </a:solidFill>
          </a:endParaRPr>
        </a:p>
      </dgm:t>
    </dgm:pt>
    <dgm:pt modelId="{B93CCEE5-A772-7843-8DDA-90B4841B1F89}" type="sibTrans" cxnId="{BB7D7D3B-516E-F44F-82B9-89C5AFF58454}">
      <dgm:prSet/>
      <dgm:spPr/>
      <dgm:t>
        <a:bodyPr/>
        <a:lstStyle/>
        <a:p>
          <a:endParaRPr lang="en-US">
            <a:solidFill>
              <a:schemeClr val="bg1"/>
            </a:solidFill>
          </a:endParaRPr>
        </a:p>
      </dgm:t>
    </dgm:pt>
    <dgm:pt modelId="{C0E7BA59-B661-F744-8A79-38C1EA74C63C}">
      <dgm:prSet phldrT="[Text]" custT="1"/>
      <dgm:spPr>
        <a:solidFill>
          <a:srgbClr val="C00000"/>
        </a:solidFill>
      </dgm:spPr>
      <dgm:t>
        <a:bodyPr/>
        <a:lstStyle/>
        <a:p>
          <a:r>
            <a:rPr lang="en-US" sz="1000" dirty="0" err="1"/>
            <a:t>add.hw_a</a:t>
          </a:r>
          <a:r>
            <a:rPr lang="en-US" sz="1000" dirty="0"/>
            <a:t>[DOW]</a:t>
          </a:r>
        </a:p>
      </dgm:t>
    </dgm:pt>
    <dgm:pt modelId="{FBD9FB91-D8EF-F141-AA6D-FA38C1B8FE51}" type="parTrans" cxnId="{CDCCEF2F-BECA-A341-A120-638AF6580616}">
      <dgm:prSet/>
      <dgm:spPr/>
      <dgm:t>
        <a:bodyPr/>
        <a:lstStyle/>
        <a:p>
          <a:endParaRPr lang="en-US" sz="1000">
            <a:solidFill>
              <a:schemeClr val="bg1"/>
            </a:solidFill>
          </a:endParaRPr>
        </a:p>
      </dgm:t>
    </dgm:pt>
    <dgm:pt modelId="{71F8305F-EB94-1049-A3A4-5EB36C172F5B}" type="sibTrans" cxnId="{CDCCEF2F-BECA-A341-A120-638AF6580616}">
      <dgm:prSet/>
      <dgm:spPr/>
      <dgm:t>
        <a:bodyPr/>
        <a:lstStyle/>
        <a:p>
          <a:endParaRPr lang="en-US">
            <a:solidFill>
              <a:schemeClr val="bg1"/>
            </a:solidFill>
          </a:endParaRPr>
        </a:p>
      </dgm:t>
    </dgm:pt>
    <dgm:pt modelId="{8DDC6CB3-B110-3C47-B412-56C94E5A4FC5}">
      <dgm:prSet phldrT="[Text]" custT="1"/>
      <dgm:spPr>
        <a:solidFill>
          <a:srgbClr val="C00000"/>
        </a:solidFill>
      </dgm:spPr>
      <dgm:t>
        <a:bodyPr/>
        <a:lstStyle/>
        <a:p>
          <a:r>
            <a:rPr lang="en-US" sz="1000"/>
            <a:t>hw_a</a:t>
          </a:r>
        </a:p>
      </dgm:t>
    </dgm:pt>
    <dgm:pt modelId="{B177A915-8190-B94A-82B3-BCA915F87C0A}" type="parTrans" cxnId="{8B3FB42F-9D74-0B49-8386-6E1C38C5F4A5}">
      <dgm:prSet/>
      <dgm:spPr/>
      <dgm:t>
        <a:bodyPr/>
        <a:lstStyle/>
        <a:p>
          <a:endParaRPr lang="en-US" sz="1000">
            <a:solidFill>
              <a:schemeClr val="bg1"/>
            </a:solidFill>
          </a:endParaRPr>
        </a:p>
      </dgm:t>
    </dgm:pt>
    <dgm:pt modelId="{D5021EB0-5672-104F-BFA5-D971EA67F315}" type="sibTrans" cxnId="{8B3FB42F-9D74-0B49-8386-6E1C38C5F4A5}">
      <dgm:prSet/>
      <dgm:spPr/>
      <dgm:t>
        <a:bodyPr/>
        <a:lstStyle/>
        <a:p>
          <a:endParaRPr lang="en-US">
            <a:solidFill>
              <a:schemeClr val="bg1"/>
            </a:solidFill>
          </a:endParaRPr>
        </a:p>
      </dgm:t>
    </dgm:pt>
    <dgm:pt modelId="{0DB7AABB-C0D0-AA40-A001-F38BBBF9B258}">
      <dgm:prSet phldrT="[Text]" custT="1"/>
      <dgm:spPr>
        <a:solidFill>
          <a:srgbClr val="C00000"/>
        </a:solidFill>
      </dgm:spPr>
      <dgm:t>
        <a:bodyPr/>
        <a:lstStyle/>
        <a:p>
          <a:r>
            <a:rPr lang="en-US" sz="1000" dirty="0" err="1"/>
            <a:t>add_mDOW.hw_a</a:t>
          </a:r>
          <a:r>
            <a:rPr lang="en-US" sz="1000" dirty="0"/>
            <a:t>[DOW]</a:t>
          </a:r>
        </a:p>
      </dgm:t>
    </dgm:pt>
    <dgm:pt modelId="{F272B3E4-1E58-D04C-A809-E761518876B9}" type="parTrans" cxnId="{E0AC4615-C2FB-C14B-83A1-BE20ECF006AC}">
      <dgm:prSet/>
      <dgm:spPr/>
      <dgm:t>
        <a:bodyPr/>
        <a:lstStyle/>
        <a:p>
          <a:endParaRPr lang="en-US" sz="1000">
            <a:solidFill>
              <a:schemeClr val="bg1"/>
            </a:solidFill>
          </a:endParaRPr>
        </a:p>
      </dgm:t>
    </dgm:pt>
    <dgm:pt modelId="{51B8CFE7-D01F-634F-924B-9B51F12EC90D}" type="sibTrans" cxnId="{E0AC4615-C2FB-C14B-83A1-BE20ECF006AC}">
      <dgm:prSet/>
      <dgm:spPr/>
      <dgm:t>
        <a:bodyPr/>
        <a:lstStyle/>
        <a:p>
          <a:endParaRPr lang="en-US">
            <a:solidFill>
              <a:schemeClr val="bg1"/>
            </a:solidFill>
          </a:endParaRPr>
        </a:p>
      </dgm:t>
    </dgm:pt>
    <dgm:pt modelId="{2880E3F9-8DC9-1D45-9AAE-1E3427FEBA2B}">
      <dgm:prSet phldrT="[Text]" custT="1"/>
      <dgm:spPr>
        <a:solidFill>
          <a:srgbClr val="C00000"/>
        </a:solidFill>
      </dgm:spPr>
      <dgm:t>
        <a:bodyPr/>
        <a:lstStyle/>
        <a:p>
          <a:r>
            <a:rPr lang="en-US" sz="1000" dirty="0" err="1"/>
            <a:t>add_mDOW.hw_m</a:t>
          </a:r>
          <a:r>
            <a:rPr lang="en-US" sz="1000" dirty="0"/>
            <a:t>[DOW]</a:t>
          </a:r>
        </a:p>
      </dgm:t>
    </dgm:pt>
    <dgm:pt modelId="{90716E64-C625-2D4E-9ADC-3B78D4B367DF}" type="parTrans" cxnId="{D8F6C836-7294-1042-B837-163A5EB548DD}">
      <dgm:prSet/>
      <dgm:spPr/>
      <dgm:t>
        <a:bodyPr/>
        <a:lstStyle/>
        <a:p>
          <a:endParaRPr lang="en-US" sz="1000">
            <a:solidFill>
              <a:schemeClr val="bg1"/>
            </a:solidFill>
          </a:endParaRPr>
        </a:p>
      </dgm:t>
    </dgm:pt>
    <dgm:pt modelId="{DBC4837B-AD69-7548-93B6-D6017AC043CF}" type="sibTrans" cxnId="{D8F6C836-7294-1042-B837-163A5EB548DD}">
      <dgm:prSet/>
      <dgm:spPr/>
      <dgm:t>
        <a:bodyPr/>
        <a:lstStyle/>
        <a:p>
          <a:endParaRPr lang="en-US">
            <a:solidFill>
              <a:schemeClr val="bg1"/>
            </a:solidFill>
          </a:endParaRPr>
        </a:p>
      </dgm:t>
    </dgm:pt>
    <dgm:pt modelId="{1AE1CC44-C00F-7241-99D3-F3F30AA7DCC6}">
      <dgm:prSet phldrT="[Text]" custT="1"/>
      <dgm:spPr>
        <a:solidFill>
          <a:srgbClr val="C00000"/>
        </a:solidFill>
      </dgm:spPr>
      <dgm:t>
        <a:bodyPr/>
        <a:lstStyle/>
        <a:p>
          <a:r>
            <a:rPr lang="en-US" sz="1000" dirty="0" err="1"/>
            <a:t>add.hw_a</a:t>
          </a:r>
          <a:r>
            <a:rPr lang="en-US" sz="1000" dirty="0"/>
            <a:t>[</a:t>
          </a:r>
          <a:r>
            <a:rPr lang="en-US" sz="1000" dirty="0" err="1"/>
            <a:t>dpr</a:t>
          </a:r>
          <a:r>
            <a:rPr lang="en-US" sz="1000" dirty="0"/>
            <a:t>]</a:t>
          </a:r>
        </a:p>
      </dgm:t>
    </dgm:pt>
    <dgm:pt modelId="{B4887B24-41D8-E34B-84C9-80535CB88B17}" type="parTrans" cxnId="{0EE7F6B4-DA0D-1944-AEB6-979FB08C3848}">
      <dgm:prSet/>
      <dgm:spPr/>
      <dgm:t>
        <a:bodyPr/>
        <a:lstStyle/>
        <a:p>
          <a:endParaRPr lang="en-US" sz="1000">
            <a:solidFill>
              <a:schemeClr val="bg1"/>
            </a:solidFill>
          </a:endParaRPr>
        </a:p>
      </dgm:t>
    </dgm:pt>
    <dgm:pt modelId="{DA6B11B6-99CD-E64C-A4AA-00EA7D20D148}" type="sibTrans" cxnId="{0EE7F6B4-DA0D-1944-AEB6-979FB08C3848}">
      <dgm:prSet/>
      <dgm:spPr/>
      <dgm:t>
        <a:bodyPr/>
        <a:lstStyle/>
        <a:p>
          <a:endParaRPr lang="en-US">
            <a:solidFill>
              <a:schemeClr val="bg1"/>
            </a:solidFill>
          </a:endParaRPr>
        </a:p>
      </dgm:t>
    </dgm:pt>
    <dgm:pt modelId="{3F484B93-2AEE-CB4D-AB96-8564C10C992A}">
      <dgm:prSet phldrT="[Text]" custT="1"/>
      <dgm:spPr>
        <a:solidFill>
          <a:srgbClr val="C00000"/>
        </a:solidFill>
      </dgm:spPr>
      <dgm:t>
        <a:bodyPr/>
        <a:lstStyle/>
        <a:p>
          <a:r>
            <a:rPr lang="en-US" sz="1000"/>
            <a:t>nn</a:t>
          </a:r>
        </a:p>
      </dgm:t>
    </dgm:pt>
    <dgm:pt modelId="{71D7DBAA-76D5-D940-BF33-6A0859C6251C}" type="parTrans" cxnId="{9EFDE655-12E7-204A-B404-B7578CB44B2B}">
      <dgm:prSet/>
      <dgm:spPr/>
      <dgm:t>
        <a:bodyPr/>
        <a:lstStyle/>
        <a:p>
          <a:endParaRPr lang="en-US" sz="1000">
            <a:solidFill>
              <a:schemeClr val="bg1"/>
            </a:solidFill>
          </a:endParaRPr>
        </a:p>
      </dgm:t>
    </dgm:pt>
    <dgm:pt modelId="{B49348F7-10D1-834E-A34A-7E4AC71C5571}" type="sibTrans" cxnId="{9EFDE655-12E7-204A-B404-B7578CB44B2B}">
      <dgm:prSet/>
      <dgm:spPr/>
      <dgm:t>
        <a:bodyPr/>
        <a:lstStyle/>
        <a:p>
          <a:endParaRPr lang="en-US">
            <a:solidFill>
              <a:schemeClr val="bg1"/>
            </a:solidFill>
          </a:endParaRPr>
        </a:p>
      </dgm:t>
    </dgm:pt>
    <dgm:pt modelId="{146B7E0B-2070-B040-A2BB-B27C2990463E}" type="pres">
      <dgm:prSet presAssocID="{C7B62631-D381-5548-A20D-1375840E055C}" presName="hierChild1" presStyleCnt="0">
        <dgm:presLayoutVars>
          <dgm:orgChart val="1"/>
          <dgm:chPref val="1"/>
          <dgm:dir/>
          <dgm:animOne val="branch"/>
          <dgm:animLvl val="lvl"/>
          <dgm:resizeHandles/>
        </dgm:presLayoutVars>
      </dgm:prSet>
      <dgm:spPr/>
    </dgm:pt>
    <dgm:pt modelId="{07BB534C-30EA-4749-ACE9-244462AE1BA2}" type="pres">
      <dgm:prSet presAssocID="{2D0BB716-FD43-4043-9922-B144E467E7E2}" presName="hierRoot1" presStyleCnt="0">
        <dgm:presLayoutVars>
          <dgm:hierBranch val="init"/>
        </dgm:presLayoutVars>
      </dgm:prSet>
      <dgm:spPr/>
    </dgm:pt>
    <dgm:pt modelId="{4086566A-7532-B543-8149-7E2538EDC712}" type="pres">
      <dgm:prSet presAssocID="{2D0BB716-FD43-4043-9922-B144E467E7E2}" presName="rootComposite1" presStyleCnt="0"/>
      <dgm:spPr/>
    </dgm:pt>
    <dgm:pt modelId="{3C90D6B6-2257-5648-8A20-D95DD726DA2B}" type="pres">
      <dgm:prSet presAssocID="{2D0BB716-FD43-4043-9922-B144E467E7E2}" presName="rootText1" presStyleLbl="node0" presStyleIdx="0" presStyleCnt="1" custScaleX="87138" custScaleY="113230">
        <dgm:presLayoutVars>
          <dgm:chPref val="3"/>
        </dgm:presLayoutVars>
      </dgm:prSet>
      <dgm:spPr/>
    </dgm:pt>
    <dgm:pt modelId="{2D4C31EF-1972-B645-BCB3-78826D49F180}" type="pres">
      <dgm:prSet presAssocID="{2D0BB716-FD43-4043-9922-B144E467E7E2}" presName="rootConnector1" presStyleLbl="node1" presStyleIdx="0" presStyleCnt="0"/>
      <dgm:spPr/>
    </dgm:pt>
    <dgm:pt modelId="{F6D4F9D1-B4F2-F140-BFF4-50521CAE6BCF}" type="pres">
      <dgm:prSet presAssocID="{2D0BB716-FD43-4043-9922-B144E467E7E2}" presName="hierChild2" presStyleCnt="0"/>
      <dgm:spPr/>
    </dgm:pt>
    <dgm:pt modelId="{6A3BC4BC-EC38-AD47-A6B4-90CE3B58DA75}" type="pres">
      <dgm:prSet presAssocID="{FEDEF952-766A-694C-899A-3E768332F901}" presName="Name37" presStyleLbl="parChTrans1D2" presStyleIdx="0" presStyleCnt="12" custSzX="2607522" custSzY="786261"/>
      <dgm:spPr/>
    </dgm:pt>
    <dgm:pt modelId="{6A8AA7DE-BDE4-F249-BCDE-5ADE7C116ADD}" type="pres">
      <dgm:prSet presAssocID="{80C686B8-FFC4-AC40-9179-C73041A32EF0}" presName="hierRoot2" presStyleCnt="0">
        <dgm:presLayoutVars>
          <dgm:hierBranch val="init"/>
        </dgm:presLayoutVars>
      </dgm:prSet>
      <dgm:spPr/>
    </dgm:pt>
    <dgm:pt modelId="{68263A11-488C-6A4F-95BE-7EED0E13BE5A}" type="pres">
      <dgm:prSet presAssocID="{80C686B8-FFC4-AC40-9179-C73041A32EF0}" presName="rootComposite" presStyleCnt="0"/>
      <dgm:spPr/>
    </dgm:pt>
    <dgm:pt modelId="{B593E0E6-9370-A94B-A99E-766E894D3F8F}" type="pres">
      <dgm:prSet presAssocID="{80C686B8-FFC4-AC40-9179-C73041A32EF0}" presName="rootText" presStyleLbl="node2" presStyleIdx="0" presStyleCnt="11" custScaleX="41138" custScaleY="113230">
        <dgm:presLayoutVars>
          <dgm:chPref val="3"/>
        </dgm:presLayoutVars>
      </dgm:prSet>
      <dgm:spPr/>
    </dgm:pt>
    <dgm:pt modelId="{1C3CA2C2-CE66-0249-A5FD-0798BF4C66F2}" type="pres">
      <dgm:prSet presAssocID="{80C686B8-FFC4-AC40-9179-C73041A32EF0}" presName="rootConnector" presStyleLbl="node2" presStyleIdx="0" presStyleCnt="11"/>
      <dgm:spPr/>
    </dgm:pt>
    <dgm:pt modelId="{BD1E2805-002E-B14B-A5F5-C2AFE9BBAF4E}" type="pres">
      <dgm:prSet presAssocID="{80C686B8-FFC4-AC40-9179-C73041A32EF0}" presName="hierChild4" presStyleCnt="0"/>
      <dgm:spPr/>
    </dgm:pt>
    <dgm:pt modelId="{2F6E3FC4-C0C7-D749-B9A5-A0BAC09C8135}" type="pres">
      <dgm:prSet presAssocID="{80C686B8-FFC4-AC40-9179-C73041A32EF0}" presName="hierChild5" presStyleCnt="0"/>
      <dgm:spPr/>
    </dgm:pt>
    <dgm:pt modelId="{FA6C5136-2F33-A74E-BBC3-9B3B68197773}" type="pres">
      <dgm:prSet presAssocID="{44B65953-2012-D343-B07C-0F2F888F4B10}" presName="Name37" presStyleLbl="parChTrans1D2" presStyleIdx="1" presStyleCnt="12" custSzX="2213398" custSzY="786261"/>
      <dgm:spPr/>
    </dgm:pt>
    <dgm:pt modelId="{772A749F-1863-7B43-B1C0-B534862F00EE}" type="pres">
      <dgm:prSet presAssocID="{C872A96C-52EC-314C-9355-978DFEBB1818}" presName="hierRoot2" presStyleCnt="0">
        <dgm:presLayoutVars>
          <dgm:hierBranch val="init"/>
        </dgm:presLayoutVars>
      </dgm:prSet>
      <dgm:spPr/>
    </dgm:pt>
    <dgm:pt modelId="{8B1EE4DD-EDF9-1046-8642-D9EFD5FC24BA}" type="pres">
      <dgm:prSet presAssocID="{C872A96C-52EC-314C-9355-978DFEBB1818}" presName="rootComposite" presStyleCnt="0"/>
      <dgm:spPr/>
    </dgm:pt>
    <dgm:pt modelId="{6960B615-43ED-D348-B8E1-539B820B9659}" type="pres">
      <dgm:prSet presAssocID="{C872A96C-52EC-314C-9355-978DFEBB1818}" presName="rootText" presStyleLbl="node2" presStyleIdx="1" presStyleCnt="11" custScaleX="38223" custScaleY="113230">
        <dgm:presLayoutVars>
          <dgm:chPref val="3"/>
        </dgm:presLayoutVars>
      </dgm:prSet>
      <dgm:spPr/>
    </dgm:pt>
    <dgm:pt modelId="{348D92C8-2A0E-304F-95AC-E397C3BAE3FE}" type="pres">
      <dgm:prSet presAssocID="{C872A96C-52EC-314C-9355-978DFEBB1818}" presName="rootConnector" presStyleLbl="node2" presStyleIdx="1" presStyleCnt="11"/>
      <dgm:spPr/>
    </dgm:pt>
    <dgm:pt modelId="{A8308589-9997-D644-928B-537A593B241D}" type="pres">
      <dgm:prSet presAssocID="{C872A96C-52EC-314C-9355-978DFEBB1818}" presName="hierChild4" presStyleCnt="0"/>
      <dgm:spPr/>
    </dgm:pt>
    <dgm:pt modelId="{72C9A6D1-5EB0-7C42-AD7A-BADE4B6AA921}" type="pres">
      <dgm:prSet presAssocID="{C872A96C-52EC-314C-9355-978DFEBB1818}" presName="hierChild5" presStyleCnt="0"/>
      <dgm:spPr/>
    </dgm:pt>
    <dgm:pt modelId="{530BBC6E-A1CD-E94F-A248-C24D4DA81800}" type="pres">
      <dgm:prSet presAssocID="{F3B011BA-BE43-B94A-A437-FCA6FC74F2AB}" presName="Name37" presStyleLbl="parChTrans1D2" presStyleIdx="2" presStyleCnt="12" custSzX="1749221" custSzY="786261"/>
      <dgm:spPr/>
    </dgm:pt>
    <dgm:pt modelId="{4F8E5F69-29AC-0F44-8086-C4D3CE8FBC75}" type="pres">
      <dgm:prSet presAssocID="{27A9A6FF-53DF-B846-AD69-DAFCC7170764}" presName="hierRoot2" presStyleCnt="0">
        <dgm:presLayoutVars>
          <dgm:hierBranch val="init"/>
        </dgm:presLayoutVars>
      </dgm:prSet>
      <dgm:spPr/>
    </dgm:pt>
    <dgm:pt modelId="{17C87B28-476A-FB41-B459-061D777618C5}" type="pres">
      <dgm:prSet presAssocID="{27A9A6FF-53DF-B846-AD69-DAFCC7170764}" presName="rootComposite" presStyleCnt="0"/>
      <dgm:spPr/>
    </dgm:pt>
    <dgm:pt modelId="{4D6053D0-4E06-A84F-836A-F089794628AB}" type="pres">
      <dgm:prSet presAssocID="{27A9A6FF-53DF-B846-AD69-DAFCC7170764}" presName="rootText" presStyleLbl="node2" presStyleIdx="2" presStyleCnt="11" custScaleX="59700" custScaleY="113230">
        <dgm:presLayoutVars>
          <dgm:chPref val="3"/>
        </dgm:presLayoutVars>
      </dgm:prSet>
      <dgm:spPr/>
    </dgm:pt>
    <dgm:pt modelId="{4CCA1C5B-F0BF-9F42-8C4F-2D6E0FDE90D2}" type="pres">
      <dgm:prSet presAssocID="{27A9A6FF-53DF-B846-AD69-DAFCC7170764}" presName="rootConnector" presStyleLbl="node2" presStyleIdx="2" presStyleCnt="11"/>
      <dgm:spPr/>
    </dgm:pt>
    <dgm:pt modelId="{939E467B-BE01-7340-A795-973A82206793}" type="pres">
      <dgm:prSet presAssocID="{27A9A6FF-53DF-B846-AD69-DAFCC7170764}" presName="hierChild4" presStyleCnt="0"/>
      <dgm:spPr/>
    </dgm:pt>
    <dgm:pt modelId="{6AADE59A-7D53-7246-8965-05BDBB9682D1}" type="pres">
      <dgm:prSet presAssocID="{27A9A6FF-53DF-B846-AD69-DAFCC7170764}" presName="hierChild5" presStyleCnt="0"/>
      <dgm:spPr/>
    </dgm:pt>
    <dgm:pt modelId="{5B5B3F70-4C4B-5546-A8D0-F03C615AD5B2}" type="pres">
      <dgm:prSet presAssocID="{B177A915-8190-B94A-82B3-BCA915F87C0A}" presName="Name37" presStyleLbl="parChTrans1D2" presStyleIdx="3" presStyleCnt="12" custSzX="1299946" custSzY="786261"/>
      <dgm:spPr/>
    </dgm:pt>
    <dgm:pt modelId="{FC4A9401-7942-3F45-84FA-0A6E67C03246}" type="pres">
      <dgm:prSet presAssocID="{8DDC6CB3-B110-3C47-B412-56C94E5A4FC5}" presName="hierRoot2" presStyleCnt="0">
        <dgm:presLayoutVars>
          <dgm:hierBranch val="init"/>
        </dgm:presLayoutVars>
      </dgm:prSet>
      <dgm:spPr/>
    </dgm:pt>
    <dgm:pt modelId="{1861DD6D-447B-BF40-9A4B-605B4802AB0D}" type="pres">
      <dgm:prSet presAssocID="{8DDC6CB3-B110-3C47-B412-56C94E5A4FC5}" presName="rootComposite" presStyleCnt="0"/>
      <dgm:spPr/>
    </dgm:pt>
    <dgm:pt modelId="{69039581-4000-7342-9D73-3F1B79C06FD0}" type="pres">
      <dgm:prSet presAssocID="{8DDC6CB3-B110-3C47-B412-56C94E5A4FC5}" presName="rootText" presStyleLbl="node2" presStyleIdx="3" presStyleCnt="11" custScaleX="34275" custScaleY="113230">
        <dgm:presLayoutVars>
          <dgm:chPref val="3"/>
        </dgm:presLayoutVars>
      </dgm:prSet>
      <dgm:spPr/>
    </dgm:pt>
    <dgm:pt modelId="{BF8E887A-8315-194D-81E5-0AB3D07F137B}" type="pres">
      <dgm:prSet presAssocID="{8DDC6CB3-B110-3C47-B412-56C94E5A4FC5}" presName="rootConnector" presStyleLbl="node2" presStyleIdx="3" presStyleCnt="11"/>
      <dgm:spPr/>
    </dgm:pt>
    <dgm:pt modelId="{51EED84B-8EA5-D44F-A46D-83EB6EFC6416}" type="pres">
      <dgm:prSet presAssocID="{8DDC6CB3-B110-3C47-B412-56C94E5A4FC5}" presName="hierChild4" presStyleCnt="0"/>
      <dgm:spPr/>
    </dgm:pt>
    <dgm:pt modelId="{88B03D52-3A68-0447-A1EB-6D1B9F8AAA7E}" type="pres">
      <dgm:prSet presAssocID="{8DDC6CB3-B110-3C47-B412-56C94E5A4FC5}" presName="hierChild5" presStyleCnt="0"/>
      <dgm:spPr/>
    </dgm:pt>
    <dgm:pt modelId="{87736509-16D7-9A4A-ABC9-2293ED9E3172}" type="pres">
      <dgm:prSet presAssocID="{FBD9FB91-D8EF-F141-AA6D-FA38C1B8FE51}" presName="Name37" presStyleLbl="parChTrans1D2" presStyleIdx="4" presStyleCnt="12" custSzX="850671" custSzY="786261"/>
      <dgm:spPr/>
    </dgm:pt>
    <dgm:pt modelId="{4EC1AD1D-3389-1D4D-8E87-27C25AAB0E74}" type="pres">
      <dgm:prSet presAssocID="{C0E7BA59-B661-F744-8A79-38C1EA74C63C}" presName="hierRoot2" presStyleCnt="0">
        <dgm:presLayoutVars>
          <dgm:hierBranch val="init"/>
        </dgm:presLayoutVars>
      </dgm:prSet>
      <dgm:spPr/>
    </dgm:pt>
    <dgm:pt modelId="{6B9F4D09-4AB1-734B-AABF-3A894C31AA8C}" type="pres">
      <dgm:prSet presAssocID="{C0E7BA59-B661-F744-8A79-38C1EA74C63C}" presName="rootComposite" presStyleCnt="0"/>
      <dgm:spPr/>
    </dgm:pt>
    <dgm:pt modelId="{37EA1593-CE77-5C49-A7B4-6B797412468E}" type="pres">
      <dgm:prSet presAssocID="{C0E7BA59-B661-F744-8A79-38C1EA74C63C}" presName="rootText" presStyleLbl="node2" presStyleIdx="4" presStyleCnt="11" custScaleX="59700" custScaleY="113230">
        <dgm:presLayoutVars>
          <dgm:chPref val="3"/>
        </dgm:presLayoutVars>
      </dgm:prSet>
      <dgm:spPr/>
    </dgm:pt>
    <dgm:pt modelId="{35897D68-73F7-2748-9511-60A1FA39B7D5}" type="pres">
      <dgm:prSet presAssocID="{C0E7BA59-B661-F744-8A79-38C1EA74C63C}" presName="rootConnector" presStyleLbl="node2" presStyleIdx="4" presStyleCnt="11"/>
      <dgm:spPr/>
    </dgm:pt>
    <dgm:pt modelId="{EE853EB1-7735-2E47-90C1-735A6649E1F5}" type="pres">
      <dgm:prSet presAssocID="{C0E7BA59-B661-F744-8A79-38C1EA74C63C}" presName="hierChild4" presStyleCnt="0"/>
      <dgm:spPr/>
    </dgm:pt>
    <dgm:pt modelId="{5E8BD8CF-4E62-3947-9FCF-CD56E4E3CB15}" type="pres">
      <dgm:prSet presAssocID="{C0E7BA59-B661-F744-8A79-38C1EA74C63C}" presName="hierChild5" presStyleCnt="0"/>
      <dgm:spPr/>
    </dgm:pt>
    <dgm:pt modelId="{446EF474-C465-C744-912A-B962DFEA897C}" type="pres">
      <dgm:prSet presAssocID="{90716E64-C625-2D4E-9ADC-3B78D4B367DF}" presName="Name37" presStyleLbl="parChTrans1D2" presStyleIdx="5" presStyleCnt="12" custSzX="247058" custSzY="786261"/>
      <dgm:spPr/>
    </dgm:pt>
    <dgm:pt modelId="{DCA057BA-CB30-804A-AD3B-C3BE30C7681B}" type="pres">
      <dgm:prSet presAssocID="{2880E3F9-8DC9-1D45-9AAE-1E3427FEBA2B}" presName="hierRoot2" presStyleCnt="0">
        <dgm:presLayoutVars>
          <dgm:hierBranch val="init"/>
        </dgm:presLayoutVars>
      </dgm:prSet>
      <dgm:spPr/>
    </dgm:pt>
    <dgm:pt modelId="{E71C5664-39C6-8044-9D47-638FADC79F1E}" type="pres">
      <dgm:prSet presAssocID="{2880E3F9-8DC9-1D45-9AAE-1E3427FEBA2B}" presName="rootComposite" presStyleCnt="0"/>
      <dgm:spPr/>
    </dgm:pt>
    <dgm:pt modelId="{243BEA88-3758-CE43-91F1-7F1082217D03}" type="pres">
      <dgm:prSet presAssocID="{2880E3F9-8DC9-1D45-9AAE-1E3427FEBA2B}" presName="rootText" presStyleLbl="node2" presStyleIdx="5" presStyleCnt="11" custScaleX="99801" custScaleY="113230">
        <dgm:presLayoutVars>
          <dgm:chPref val="3"/>
        </dgm:presLayoutVars>
      </dgm:prSet>
      <dgm:spPr/>
    </dgm:pt>
    <dgm:pt modelId="{24101B37-7978-154F-B1ED-D40118A51969}" type="pres">
      <dgm:prSet presAssocID="{2880E3F9-8DC9-1D45-9AAE-1E3427FEBA2B}" presName="rootConnector" presStyleLbl="node2" presStyleIdx="5" presStyleCnt="11"/>
      <dgm:spPr/>
    </dgm:pt>
    <dgm:pt modelId="{2CB08B51-7755-B145-A3AE-3A4F82ACDC5F}" type="pres">
      <dgm:prSet presAssocID="{2880E3F9-8DC9-1D45-9AAE-1E3427FEBA2B}" presName="hierChild4" presStyleCnt="0"/>
      <dgm:spPr/>
    </dgm:pt>
    <dgm:pt modelId="{79403F6E-3D55-FA48-8689-C8DFB8DCB8E1}" type="pres">
      <dgm:prSet presAssocID="{2880E3F9-8DC9-1D45-9AAE-1E3427FEBA2B}" presName="hierChild5" presStyleCnt="0"/>
      <dgm:spPr/>
    </dgm:pt>
    <dgm:pt modelId="{E17B08A1-16FA-4B45-BBD2-D7DC33E5AF0C}" type="pres">
      <dgm:prSet presAssocID="{F272B3E4-1E58-D04C-A809-E761518876B9}" presName="Name37" presStyleLbl="parChTrans1D2" presStyleIdx="6" presStyleCnt="12" custSzX="356554" custSzY="786261"/>
      <dgm:spPr/>
    </dgm:pt>
    <dgm:pt modelId="{09D89443-1EE9-674D-8C69-9297BEE04147}" type="pres">
      <dgm:prSet presAssocID="{0DB7AABB-C0D0-AA40-A001-F38BBBF9B258}" presName="hierRoot2" presStyleCnt="0">
        <dgm:presLayoutVars>
          <dgm:hierBranch val="init"/>
        </dgm:presLayoutVars>
      </dgm:prSet>
      <dgm:spPr/>
    </dgm:pt>
    <dgm:pt modelId="{70DA4BA6-332A-3348-BFD6-CD0E1715BB8A}" type="pres">
      <dgm:prSet presAssocID="{0DB7AABB-C0D0-AA40-A001-F38BBBF9B258}" presName="rootComposite" presStyleCnt="0"/>
      <dgm:spPr/>
    </dgm:pt>
    <dgm:pt modelId="{07E1DC44-5713-7E43-AE1D-1096362D67B5}" type="pres">
      <dgm:prSet presAssocID="{0DB7AABB-C0D0-AA40-A001-F38BBBF9B258}" presName="rootText" presStyleLbl="node2" presStyleIdx="6" presStyleCnt="11" custScaleX="78788" custScaleY="113230">
        <dgm:presLayoutVars>
          <dgm:chPref val="3"/>
        </dgm:presLayoutVars>
      </dgm:prSet>
      <dgm:spPr/>
    </dgm:pt>
    <dgm:pt modelId="{CF3EC9C6-FAB7-744C-8AB1-19F12436262D}" type="pres">
      <dgm:prSet presAssocID="{0DB7AABB-C0D0-AA40-A001-F38BBBF9B258}" presName="rootConnector" presStyleLbl="node2" presStyleIdx="6" presStyleCnt="11"/>
      <dgm:spPr/>
    </dgm:pt>
    <dgm:pt modelId="{B5AC1562-0153-9D48-8A49-9B497CD8C513}" type="pres">
      <dgm:prSet presAssocID="{0DB7AABB-C0D0-AA40-A001-F38BBBF9B258}" presName="hierChild4" presStyleCnt="0"/>
      <dgm:spPr/>
    </dgm:pt>
    <dgm:pt modelId="{54D72349-4F6B-8144-8BC4-6C155D5FD041}" type="pres">
      <dgm:prSet presAssocID="{0DB7AABB-C0D0-AA40-A001-F38BBBF9B258}" presName="hierChild5" presStyleCnt="0"/>
      <dgm:spPr/>
    </dgm:pt>
    <dgm:pt modelId="{FBF73D55-2F44-A448-8140-102D54AAE18E}" type="pres">
      <dgm:prSet presAssocID="{B4887B24-41D8-E34B-84C9-80535CB88B17}" presName="Name37" presStyleLbl="parChTrans1D2" presStyleIdx="7" presStyleCnt="12" custSzX="901783" custSzY="786261"/>
      <dgm:spPr/>
    </dgm:pt>
    <dgm:pt modelId="{89355CD9-2260-2140-AD3F-F839BBF2E444}" type="pres">
      <dgm:prSet presAssocID="{1AE1CC44-C00F-7241-99D3-F3F30AA7DCC6}" presName="hierRoot2" presStyleCnt="0">
        <dgm:presLayoutVars>
          <dgm:hierBranch val="init"/>
        </dgm:presLayoutVars>
      </dgm:prSet>
      <dgm:spPr/>
    </dgm:pt>
    <dgm:pt modelId="{FD0C4051-3266-0546-A297-36A223B376FD}" type="pres">
      <dgm:prSet presAssocID="{1AE1CC44-C00F-7241-99D3-F3F30AA7DCC6}" presName="rootComposite" presStyleCnt="0"/>
      <dgm:spPr/>
    </dgm:pt>
    <dgm:pt modelId="{620FAF25-5C9C-CF4D-BC3B-4B9729CB739C}" type="pres">
      <dgm:prSet presAssocID="{1AE1CC44-C00F-7241-99D3-F3F30AA7DCC6}" presName="rootText" presStyleLbl="node2" presStyleIdx="7" presStyleCnt="11" custScaleX="87675" custScaleY="113230">
        <dgm:presLayoutVars>
          <dgm:chPref val="3"/>
        </dgm:presLayoutVars>
      </dgm:prSet>
      <dgm:spPr/>
    </dgm:pt>
    <dgm:pt modelId="{231A0638-477B-7A4F-9EF4-BB5FF3522F1A}" type="pres">
      <dgm:prSet presAssocID="{1AE1CC44-C00F-7241-99D3-F3F30AA7DCC6}" presName="rootConnector" presStyleLbl="node2" presStyleIdx="7" presStyleCnt="11"/>
      <dgm:spPr/>
    </dgm:pt>
    <dgm:pt modelId="{7105C007-DB55-6946-B740-0C8F3474BFFF}" type="pres">
      <dgm:prSet presAssocID="{1AE1CC44-C00F-7241-99D3-F3F30AA7DCC6}" presName="hierChild4" presStyleCnt="0"/>
      <dgm:spPr/>
    </dgm:pt>
    <dgm:pt modelId="{2F0F8918-A303-7A48-854A-4740CE31003B}" type="pres">
      <dgm:prSet presAssocID="{1AE1CC44-C00F-7241-99D3-F3F30AA7DCC6}" presName="hierChild5" presStyleCnt="0"/>
      <dgm:spPr/>
    </dgm:pt>
    <dgm:pt modelId="{F7D21D11-2516-694A-A57E-A0082955E60A}" type="pres">
      <dgm:prSet presAssocID="{E23D0676-C4A6-AD44-A051-28FA53971925}" presName="Name37" presStyleLbl="parChTrans1D2" presStyleIdx="8" presStyleCnt="12" custSzX="1447011" custSzY="786261"/>
      <dgm:spPr/>
    </dgm:pt>
    <dgm:pt modelId="{2C3FAA95-73FE-C94E-B766-E6498E6E56F3}" type="pres">
      <dgm:prSet presAssocID="{BD0E1872-D577-B842-9195-B4AEE3ABEADF}" presName="hierRoot2" presStyleCnt="0">
        <dgm:presLayoutVars>
          <dgm:hierBranch val="init"/>
        </dgm:presLayoutVars>
      </dgm:prSet>
      <dgm:spPr/>
    </dgm:pt>
    <dgm:pt modelId="{6C4F0504-89AF-F14A-8487-FE94429CD3B7}" type="pres">
      <dgm:prSet presAssocID="{BD0E1872-D577-B842-9195-B4AEE3ABEADF}" presName="rootComposite" presStyleCnt="0"/>
      <dgm:spPr/>
    </dgm:pt>
    <dgm:pt modelId="{24DA200F-9268-EE42-8BE9-6A90C8FCBAFC}" type="pres">
      <dgm:prSet presAssocID="{BD0E1872-D577-B842-9195-B4AEE3ABEADF}" presName="rootText" presStyleLbl="node2" presStyleIdx="8" presStyleCnt="11" custScaleX="85093" custScaleY="113230">
        <dgm:presLayoutVars>
          <dgm:chPref val="3"/>
        </dgm:presLayoutVars>
      </dgm:prSet>
      <dgm:spPr/>
    </dgm:pt>
    <dgm:pt modelId="{6BA528AF-E2A4-2847-B9BD-1C6FFF96462C}" type="pres">
      <dgm:prSet presAssocID="{BD0E1872-D577-B842-9195-B4AEE3ABEADF}" presName="rootConnector" presStyleLbl="node2" presStyleIdx="8" presStyleCnt="11"/>
      <dgm:spPr/>
    </dgm:pt>
    <dgm:pt modelId="{2A42EB32-E4FD-B34F-823B-FFB19AD69237}" type="pres">
      <dgm:prSet presAssocID="{BD0E1872-D577-B842-9195-B4AEE3ABEADF}" presName="hierChild4" presStyleCnt="0"/>
      <dgm:spPr/>
    </dgm:pt>
    <dgm:pt modelId="{F65D00B1-477A-DE4C-AE04-21728ABFFB99}" type="pres">
      <dgm:prSet presAssocID="{BD0E1872-D577-B842-9195-B4AEE3ABEADF}" presName="hierChild5" presStyleCnt="0"/>
      <dgm:spPr/>
    </dgm:pt>
    <dgm:pt modelId="{8BA926E5-1862-E644-BD56-0CDA381872BE}" type="pres">
      <dgm:prSet presAssocID="{D1B1BFD7-CF36-764D-AB32-62EA59B8AB13}" presName="Name37" presStyleLbl="parChTrans1D2" presStyleIdx="9" presStyleCnt="12" custSzX="1992240" custSzY="786261"/>
      <dgm:spPr/>
    </dgm:pt>
    <dgm:pt modelId="{72C01D46-C265-0D4D-A0E2-E58AB09E8AEB}" type="pres">
      <dgm:prSet presAssocID="{C7CC0F23-DCDC-F84A-94FA-67E47BE90321}" presName="hierRoot2" presStyleCnt="0">
        <dgm:presLayoutVars>
          <dgm:hierBranch val="init"/>
        </dgm:presLayoutVars>
      </dgm:prSet>
      <dgm:spPr/>
    </dgm:pt>
    <dgm:pt modelId="{8FF2D2C0-DB8A-4340-B6CF-DB3E03619011}" type="pres">
      <dgm:prSet presAssocID="{C7CC0F23-DCDC-F84A-94FA-67E47BE90321}" presName="rootComposite" presStyleCnt="0"/>
      <dgm:spPr/>
    </dgm:pt>
    <dgm:pt modelId="{2F73569B-8226-C74B-B04F-0E51C963C882}" type="pres">
      <dgm:prSet presAssocID="{C7CC0F23-DCDC-F84A-94FA-67E47BE90321}" presName="rootText" presStyleLbl="node2" presStyleIdx="9" presStyleCnt="11" custScaleX="79533" custScaleY="113230">
        <dgm:presLayoutVars>
          <dgm:chPref val="3"/>
        </dgm:presLayoutVars>
      </dgm:prSet>
      <dgm:spPr/>
    </dgm:pt>
    <dgm:pt modelId="{60D93765-5D3F-CD43-8C15-D8FFE6267FD2}" type="pres">
      <dgm:prSet presAssocID="{C7CC0F23-DCDC-F84A-94FA-67E47BE90321}" presName="rootConnector" presStyleLbl="node2" presStyleIdx="9" presStyleCnt="11"/>
      <dgm:spPr/>
    </dgm:pt>
    <dgm:pt modelId="{AD76D34D-0B5F-B347-A54E-5053A1D61AF7}" type="pres">
      <dgm:prSet presAssocID="{C7CC0F23-DCDC-F84A-94FA-67E47BE90321}" presName="hierChild4" presStyleCnt="0"/>
      <dgm:spPr/>
    </dgm:pt>
    <dgm:pt modelId="{79592680-ED51-DC44-93F7-2B12A5880133}" type="pres">
      <dgm:prSet presAssocID="{C7CC0F23-DCDC-F84A-94FA-67E47BE90321}" presName="hierChild5" presStyleCnt="0"/>
      <dgm:spPr/>
    </dgm:pt>
    <dgm:pt modelId="{ED33D577-973A-E546-8142-5FEE8E9540BF}" type="pres">
      <dgm:prSet presAssocID="{71D7DBAA-76D5-D940-BF33-6A0859C6251C}" presName="Name37" presStyleLbl="parChTrans1D2" presStyleIdx="10" presStyleCnt="12" custSzX="2537469" custSzY="786261"/>
      <dgm:spPr/>
    </dgm:pt>
    <dgm:pt modelId="{F544B57B-8FD9-8E46-85D6-17F610FBD8E9}" type="pres">
      <dgm:prSet presAssocID="{3F484B93-2AEE-CB4D-AB96-8564C10C992A}" presName="hierRoot2" presStyleCnt="0">
        <dgm:presLayoutVars>
          <dgm:hierBranch val="init"/>
        </dgm:presLayoutVars>
      </dgm:prSet>
      <dgm:spPr/>
    </dgm:pt>
    <dgm:pt modelId="{69BD9790-8611-604B-BC48-91DC3D644104}" type="pres">
      <dgm:prSet presAssocID="{3F484B93-2AEE-CB4D-AB96-8564C10C992A}" presName="rootComposite" presStyleCnt="0"/>
      <dgm:spPr/>
    </dgm:pt>
    <dgm:pt modelId="{3641A7E9-6B14-AB4E-9FA4-1852E1E10BB0}" type="pres">
      <dgm:prSet presAssocID="{3F484B93-2AEE-CB4D-AB96-8564C10C992A}" presName="rootText" presStyleLbl="node2" presStyleIdx="10" presStyleCnt="11" custScaleX="59700" custScaleY="113230">
        <dgm:presLayoutVars>
          <dgm:chPref val="3"/>
        </dgm:presLayoutVars>
      </dgm:prSet>
      <dgm:spPr/>
    </dgm:pt>
    <dgm:pt modelId="{1F1B68FC-3ACD-484B-9032-71077C13AC65}" type="pres">
      <dgm:prSet presAssocID="{3F484B93-2AEE-CB4D-AB96-8564C10C992A}" presName="rootConnector" presStyleLbl="node2" presStyleIdx="10" presStyleCnt="11"/>
      <dgm:spPr/>
    </dgm:pt>
    <dgm:pt modelId="{0582B0D1-8B1C-1948-A1F8-3B4822B9DC71}" type="pres">
      <dgm:prSet presAssocID="{3F484B93-2AEE-CB4D-AB96-8564C10C992A}" presName="hierChild4" presStyleCnt="0"/>
      <dgm:spPr/>
    </dgm:pt>
    <dgm:pt modelId="{EE8394F9-2E64-244E-97F0-5B0993D625BB}" type="pres">
      <dgm:prSet presAssocID="{3F484B93-2AEE-CB4D-AB96-8564C10C992A}" presName="hierChild5" presStyleCnt="0"/>
      <dgm:spPr/>
    </dgm:pt>
    <dgm:pt modelId="{B4D49E86-43FB-7946-9B86-D9A79EB8141E}" type="pres">
      <dgm:prSet presAssocID="{2D0BB716-FD43-4043-9922-B144E467E7E2}" presName="hierChild3" presStyleCnt="0"/>
      <dgm:spPr/>
    </dgm:pt>
    <dgm:pt modelId="{28877265-4ED1-7D40-8D42-1542DC9897D1}" type="pres">
      <dgm:prSet presAssocID="{C7E9650A-BC32-804B-AC5A-F4A693F029B9}" presName="Name111" presStyleLbl="parChTrans1D2" presStyleIdx="11" presStyleCnt="12" custSzX="54590" custSzY="393130"/>
      <dgm:spPr/>
    </dgm:pt>
    <dgm:pt modelId="{ADF78876-88CA-9142-AE76-EE9C1A8E8267}" type="pres">
      <dgm:prSet presAssocID="{A4A7EA16-B0FF-2A45-A477-9E9B777A9C78}" presName="hierRoot3" presStyleCnt="0">
        <dgm:presLayoutVars>
          <dgm:hierBranch val="init"/>
        </dgm:presLayoutVars>
      </dgm:prSet>
      <dgm:spPr/>
    </dgm:pt>
    <dgm:pt modelId="{3C423332-3E49-F941-A0E8-33A009C65E22}" type="pres">
      <dgm:prSet presAssocID="{A4A7EA16-B0FF-2A45-A477-9E9B777A9C78}" presName="rootComposite3" presStyleCnt="0"/>
      <dgm:spPr/>
    </dgm:pt>
    <dgm:pt modelId="{35882C55-C82F-AE4F-9F98-72D0F01135D3}" type="pres">
      <dgm:prSet presAssocID="{A4A7EA16-B0FF-2A45-A477-9E9B777A9C78}" presName="rootText3" presStyleLbl="asst1" presStyleIdx="0" presStyleCnt="1" custScaleX="145419" custScaleY="113230">
        <dgm:presLayoutVars>
          <dgm:chPref val="3"/>
        </dgm:presLayoutVars>
      </dgm:prSet>
      <dgm:spPr/>
    </dgm:pt>
    <dgm:pt modelId="{5947885A-8DB4-924B-B1F7-31CAAAE8DCCB}" type="pres">
      <dgm:prSet presAssocID="{A4A7EA16-B0FF-2A45-A477-9E9B777A9C78}" presName="rootConnector3" presStyleLbl="asst1" presStyleIdx="0" presStyleCnt="1"/>
      <dgm:spPr/>
    </dgm:pt>
    <dgm:pt modelId="{5B8CABC2-2AC3-154F-9E2C-A2D55763BCBF}" type="pres">
      <dgm:prSet presAssocID="{A4A7EA16-B0FF-2A45-A477-9E9B777A9C78}" presName="hierChild6" presStyleCnt="0"/>
      <dgm:spPr/>
    </dgm:pt>
    <dgm:pt modelId="{FD6A8081-80D8-B544-9A90-532ED42F3AC4}" type="pres">
      <dgm:prSet presAssocID="{A4A7EA16-B0FF-2A45-A477-9E9B777A9C78}" presName="hierChild7" presStyleCnt="0"/>
      <dgm:spPr/>
    </dgm:pt>
  </dgm:ptLst>
  <dgm:cxnLst>
    <dgm:cxn modelId="{EED9470F-7168-EB4A-8BCD-6EBCFDB8DB60}" type="presOf" srcId="{C7E9650A-BC32-804B-AC5A-F4A693F029B9}" destId="{28877265-4ED1-7D40-8D42-1542DC9897D1}" srcOrd="0" destOrd="0" presId="urn:microsoft.com/office/officeart/2005/8/layout/orgChart1"/>
    <dgm:cxn modelId="{E0AC4615-C2FB-C14B-83A1-BE20ECF006AC}" srcId="{2D0BB716-FD43-4043-9922-B144E467E7E2}" destId="{0DB7AABB-C0D0-AA40-A001-F38BBBF9B258}" srcOrd="7" destOrd="0" parTransId="{F272B3E4-1E58-D04C-A809-E761518876B9}" sibTransId="{51B8CFE7-D01F-634F-924B-9B51F12EC90D}"/>
    <dgm:cxn modelId="{39BD6117-EAE5-A541-9658-AE84C927F058}" type="presOf" srcId="{FEDEF952-766A-694C-899A-3E768332F901}" destId="{6A3BC4BC-EC38-AD47-A6B4-90CE3B58DA75}" srcOrd="0" destOrd="0" presId="urn:microsoft.com/office/officeart/2005/8/layout/orgChart1"/>
    <dgm:cxn modelId="{E011F423-0989-8944-9B64-9018B043A721}" type="presOf" srcId="{C7B62631-D381-5548-A20D-1375840E055C}" destId="{146B7E0B-2070-B040-A2BB-B27C2990463E}" srcOrd="0" destOrd="0" presId="urn:microsoft.com/office/officeart/2005/8/layout/orgChart1"/>
    <dgm:cxn modelId="{1B8C942E-F8B7-EE43-9CDB-E6005891415F}" type="presOf" srcId="{2880E3F9-8DC9-1D45-9AAE-1E3427FEBA2B}" destId="{243BEA88-3758-CE43-91F1-7F1082217D03}" srcOrd="0" destOrd="0" presId="urn:microsoft.com/office/officeart/2005/8/layout/orgChart1"/>
    <dgm:cxn modelId="{8B3FB42F-9D74-0B49-8386-6E1C38C5F4A5}" srcId="{2D0BB716-FD43-4043-9922-B144E467E7E2}" destId="{8DDC6CB3-B110-3C47-B412-56C94E5A4FC5}" srcOrd="4" destOrd="0" parTransId="{B177A915-8190-B94A-82B3-BCA915F87C0A}" sibTransId="{D5021EB0-5672-104F-BFA5-D971EA67F315}"/>
    <dgm:cxn modelId="{CDCCEF2F-BECA-A341-A120-638AF6580616}" srcId="{2D0BB716-FD43-4043-9922-B144E467E7E2}" destId="{C0E7BA59-B661-F744-8A79-38C1EA74C63C}" srcOrd="5" destOrd="0" parTransId="{FBD9FB91-D8EF-F141-AA6D-FA38C1B8FE51}" sibTransId="{71F8305F-EB94-1049-A3A4-5EB36C172F5B}"/>
    <dgm:cxn modelId="{1708FA30-CD0B-194A-BC56-C70F9C8E4E69}" type="presOf" srcId="{C0E7BA59-B661-F744-8A79-38C1EA74C63C}" destId="{35897D68-73F7-2748-9511-60A1FA39B7D5}" srcOrd="1" destOrd="0" presId="urn:microsoft.com/office/officeart/2005/8/layout/orgChart1"/>
    <dgm:cxn modelId="{8138E835-A5E1-EF48-B1B3-7301BFF6BD81}" type="presOf" srcId="{71D7DBAA-76D5-D940-BF33-6A0859C6251C}" destId="{ED33D577-973A-E546-8142-5FEE8E9540BF}" srcOrd="0" destOrd="0" presId="urn:microsoft.com/office/officeart/2005/8/layout/orgChart1"/>
    <dgm:cxn modelId="{DF5EC536-8133-2540-AFAA-704101A9C53A}" type="presOf" srcId="{90716E64-C625-2D4E-9ADC-3B78D4B367DF}" destId="{446EF474-C465-C744-912A-B962DFEA897C}" srcOrd="0" destOrd="0" presId="urn:microsoft.com/office/officeart/2005/8/layout/orgChart1"/>
    <dgm:cxn modelId="{D8F6C836-7294-1042-B837-163A5EB548DD}" srcId="{2D0BB716-FD43-4043-9922-B144E467E7E2}" destId="{2880E3F9-8DC9-1D45-9AAE-1E3427FEBA2B}" srcOrd="6" destOrd="0" parTransId="{90716E64-C625-2D4E-9ADC-3B78D4B367DF}" sibTransId="{DBC4837B-AD69-7548-93B6-D6017AC043CF}"/>
    <dgm:cxn modelId="{BB7D7D3B-516E-F44F-82B9-89C5AFF58454}" srcId="{2D0BB716-FD43-4043-9922-B144E467E7E2}" destId="{C7CC0F23-DCDC-F84A-94FA-67E47BE90321}" srcOrd="10" destOrd="0" parTransId="{D1B1BFD7-CF36-764D-AB32-62EA59B8AB13}" sibTransId="{B93CCEE5-A772-7843-8DDA-90B4841B1F89}"/>
    <dgm:cxn modelId="{A8EE7A3D-3ED7-F24D-BA6F-C1F18C3F764D}" type="presOf" srcId="{A4A7EA16-B0FF-2A45-A477-9E9B777A9C78}" destId="{35882C55-C82F-AE4F-9F98-72D0F01135D3}" srcOrd="0" destOrd="0" presId="urn:microsoft.com/office/officeart/2005/8/layout/orgChart1"/>
    <dgm:cxn modelId="{943B7E3E-7CE7-554A-BA63-A12E37C0CB2D}" type="presOf" srcId="{F272B3E4-1E58-D04C-A809-E761518876B9}" destId="{E17B08A1-16FA-4B45-BBD2-D7DC33E5AF0C}" srcOrd="0" destOrd="0" presId="urn:microsoft.com/office/officeart/2005/8/layout/orgChart1"/>
    <dgm:cxn modelId="{93D29444-C54D-F54C-9FA5-B7BE24138D22}" srcId="{C7B62631-D381-5548-A20D-1375840E055C}" destId="{2D0BB716-FD43-4043-9922-B144E467E7E2}" srcOrd="0" destOrd="0" parTransId="{6F60B29B-EFD9-3A4B-8F6F-BB9C861656FD}" sibTransId="{2B018CEA-D6FF-2C45-B715-3EE6602DF336}"/>
    <dgm:cxn modelId="{C807F948-F047-F248-8632-09AA177E3604}" type="presOf" srcId="{8DDC6CB3-B110-3C47-B412-56C94E5A4FC5}" destId="{69039581-4000-7342-9D73-3F1B79C06FD0}" srcOrd="0" destOrd="0" presId="urn:microsoft.com/office/officeart/2005/8/layout/orgChart1"/>
    <dgm:cxn modelId="{A4248354-BEED-4A4E-9B72-2CE27378CCBC}" type="presOf" srcId="{3F484B93-2AEE-CB4D-AB96-8564C10C992A}" destId="{1F1B68FC-3ACD-484B-9032-71077C13AC65}" srcOrd="1" destOrd="0" presId="urn:microsoft.com/office/officeart/2005/8/layout/orgChart1"/>
    <dgm:cxn modelId="{9EFDE655-12E7-204A-B404-B7578CB44B2B}" srcId="{2D0BB716-FD43-4043-9922-B144E467E7E2}" destId="{3F484B93-2AEE-CB4D-AB96-8564C10C992A}" srcOrd="11" destOrd="0" parTransId="{71D7DBAA-76D5-D940-BF33-6A0859C6251C}" sibTransId="{B49348F7-10D1-834E-A34A-7E4AC71C5571}"/>
    <dgm:cxn modelId="{CDCEED55-BC03-6542-891C-C3969D3A5771}" type="presOf" srcId="{8DDC6CB3-B110-3C47-B412-56C94E5A4FC5}" destId="{BF8E887A-8315-194D-81E5-0AB3D07F137B}" srcOrd="1" destOrd="0" presId="urn:microsoft.com/office/officeart/2005/8/layout/orgChart1"/>
    <dgm:cxn modelId="{B6DE6658-3A58-F844-8248-A3BAA1363091}" srcId="{2D0BB716-FD43-4043-9922-B144E467E7E2}" destId="{BD0E1872-D577-B842-9195-B4AEE3ABEADF}" srcOrd="9" destOrd="0" parTransId="{E23D0676-C4A6-AD44-A051-28FA53971925}" sibTransId="{A1374C04-CDF9-6543-8194-7DD22299BF8D}"/>
    <dgm:cxn modelId="{E19E685A-2391-0849-8E00-18340977FDCF}" type="presOf" srcId="{27A9A6FF-53DF-B846-AD69-DAFCC7170764}" destId="{4CCA1C5B-F0BF-9F42-8C4F-2D6E0FDE90D2}" srcOrd="1" destOrd="0" presId="urn:microsoft.com/office/officeart/2005/8/layout/orgChart1"/>
    <dgm:cxn modelId="{DF62045C-E4EB-1B48-B2DB-BD209B2332FF}" type="presOf" srcId="{3F484B93-2AEE-CB4D-AB96-8564C10C992A}" destId="{3641A7E9-6B14-AB4E-9FA4-1852E1E10BB0}" srcOrd="0" destOrd="0" presId="urn:microsoft.com/office/officeart/2005/8/layout/orgChart1"/>
    <dgm:cxn modelId="{9EED2460-DBEE-AE44-8F96-1D86B72ED088}" type="presOf" srcId="{D1B1BFD7-CF36-764D-AB32-62EA59B8AB13}" destId="{8BA926E5-1862-E644-BD56-0CDA381872BE}" srcOrd="0" destOrd="0" presId="urn:microsoft.com/office/officeart/2005/8/layout/orgChart1"/>
    <dgm:cxn modelId="{12846460-E7B0-7F41-9217-73E1ABA98B56}" srcId="{2D0BB716-FD43-4043-9922-B144E467E7E2}" destId="{A4A7EA16-B0FF-2A45-A477-9E9B777A9C78}" srcOrd="0" destOrd="0" parTransId="{C7E9650A-BC32-804B-AC5A-F4A693F029B9}" sibTransId="{7BCA26FC-BB25-364C-A4C4-FD6559E75669}"/>
    <dgm:cxn modelId="{F0A86664-3B1E-734B-B60B-F2811300F807}" type="presOf" srcId="{BD0E1872-D577-B842-9195-B4AEE3ABEADF}" destId="{24DA200F-9268-EE42-8BE9-6A90C8FCBAFC}" srcOrd="0" destOrd="0" presId="urn:microsoft.com/office/officeart/2005/8/layout/orgChart1"/>
    <dgm:cxn modelId="{51671568-1A63-C64C-870C-3C1E488C9798}" type="presOf" srcId="{80C686B8-FFC4-AC40-9179-C73041A32EF0}" destId="{1C3CA2C2-CE66-0249-A5FD-0798BF4C66F2}" srcOrd="1" destOrd="0" presId="urn:microsoft.com/office/officeart/2005/8/layout/orgChart1"/>
    <dgm:cxn modelId="{4CD18E6A-00FD-9448-A57F-87825DACCB88}" srcId="{2D0BB716-FD43-4043-9922-B144E467E7E2}" destId="{C872A96C-52EC-314C-9355-978DFEBB1818}" srcOrd="2" destOrd="0" parTransId="{44B65953-2012-D343-B07C-0F2F888F4B10}" sibTransId="{B0531850-7A71-9A4A-B8D3-78F8A0AED77C}"/>
    <dgm:cxn modelId="{8A29AA6A-24FD-DF42-9A31-3C58B7EC6022}" type="presOf" srcId="{B4887B24-41D8-E34B-84C9-80535CB88B17}" destId="{FBF73D55-2F44-A448-8140-102D54AAE18E}" srcOrd="0" destOrd="0" presId="urn:microsoft.com/office/officeart/2005/8/layout/orgChart1"/>
    <dgm:cxn modelId="{71C6AD6F-5764-664B-892B-4E74CE603CCE}" type="presOf" srcId="{27A9A6FF-53DF-B846-AD69-DAFCC7170764}" destId="{4D6053D0-4E06-A84F-836A-F089794628AB}" srcOrd="0" destOrd="0" presId="urn:microsoft.com/office/officeart/2005/8/layout/orgChart1"/>
    <dgm:cxn modelId="{8F078571-A39C-174E-B4CC-76746C95450A}" type="presOf" srcId="{1AE1CC44-C00F-7241-99D3-F3F30AA7DCC6}" destId="{620FAF25-5C9C-CF4D-BC3B-4B9729CB739C}" srcOrd="0" destOrd="0" presId="urn:microsoft.com/office/officeart/2005/8/layout/orgChart1"/>
    <dgm:cxn modelId="{9E4D2679-CE4A-D940-BA21-7B6E10CB7207}" type="presOf" srcId="{2D0BB716-FD43-4043-9922-B144E467E7E2}" destId="{3C90D6B6-2257-5648-8A20-D95DD726DA2B}" srcOrd="0" destOrd="0" presId="urn:microsoft.com/office/officeart/2005/8/layout/orgChart1"/>
    <dgm:cxn modelId="{1F22158D-4E47-3B4C-9F79-78B64409634D}" type="presOf" srcId="{B177A915-8190-B94A-82B3-BCA915F87C0A}" destId="{5B5B3F70-4C4B-5546-A8D0-F03C615AD5B2}" srcOrd="0" destOrd="0" presId="urn:microsoft.com/office/officeart/2005/8/layout/orgChart1"/>
    <dgm:cxn modelId="{FFA74C9C-8C6D-D346-8F55-BC2F3AFEB4B5}" type="presOf" srcId="{80C686B8-FFC4-AC40-9179-C73041A32EF0}" destId="{B593E0E6-9370-A94B-A99E-766E894D3F8F}" srcOrd="0" destOrd="0" presId="urn:microsoft.com/office/officeart/2005/8/layout/orgChart1"/>
    <dgm:cxn modelId="{96D2E29E-3162-F041-A08C-6EEB8787BB2E}" type="presOf" srcId="{0DB7AABB-C0D0-AA40-A001-F38BBBF9B258}" destId="{07E1DC44-5713-7E43-AE1D-1096362D67B5}" srcOrd="0" destOrd="0" presId="urn:microsoft.com/office/officeart/2005/8/layout/orgChart1"/>
    <dgm:cxn modelId="{EC48529F-856F-9C43-B9AD-2AA3661C82BC}" srcId="{2D0BB716-FD43-4043-9922-B144E467E7E2}" destId="{80C686B8-FFC4-AC40-9179-C73041A32EF0}" srcOrd="1" destOrd="0" parTransId="{FEDEF952-766A-694C-899A-3E768332F901}" sibTransId="{8124C0CA-7127-EC43-B55B-703005732FEE}"/>
    <dgm:cxn modelId="{5CF407A0-ECE2-E944-8E40-03166AB77AD8}" type="presOf" srcId="{C7CC0F23-DCDC-F84A-94FA-67E47BE90321}" destId="{2F73569B-8226-C74B-B04F-0E51C963C882}" srcOrd="0" destOrd="0" presId="urn:microsoft.com/office/officeart/2005/8/layout/orgChart1"/>
    <dgm:cxn modelId="{74E456A3-759A-5243-BDFB-60615F263A9B}" type="presOf" srcId="{C7CC0F23-DCDC-F84A-94FA-67E47BE90321}" destId="{60D93765-5D3F-CD43-8C15-D8FFE6267FD2}" srcOrd="1" destOrd="0" presId="urn:microsoft.com/office/officeart/2005/8/layout/orgChart1"/>
    <dgm:cxn modelId="{4057CCAC-E962-A549-94E0-3D3C80B9CDEF}" type="presOf" srcId="{F3B011BA-BE43-B94A-A437-FCA6FC74F2AB}" destId="{530BBC6E-A1CD-E94F-A248-C24D4DA81800}" srcOrd="0" destOrd="0" presId="urn:microsoft.com/office/officeart/2005/8/layout/orgChart1"/>
    <dgm:cxn modelId="{61BAB8AE-DB44-3640-BB4C-026C45CACD62}" type="presOf" srcId="{BD0E1872-D577-B842-9195-B4AEE3ABEADF}" destId="{6BA528AF-E2A4-2847-B9BD-1C6FFF96462C}" srcOrd="1" destOrd="0" presId="urn:microsoft.com/office/officeart/2005/8/layout/orgChart1"/>
    <dgm:cxn modelId="{091BA4AF-EEC9-004D-AA4B-6B3843446720}" type="presOf" srcId="{44B65953-2012-D343-B07C-0F2F888F4B10}" destId="{FA6C5136-2F33-A74E-BBC3-9B3B68197773}" srcOrd="0" destOrd="0" presId="urn:microsoft.com/office/officeart/2005/8/layout/orgChart1"/>
    <dgm:cxn modelId="{4ADE1CB1-65B2-1A45-AA1D-84E65C25736E}" type="presOf" srcId="{C0E7BA59-B661-F744-8A79-38C1EA74C63C}" destId="{37EA1593-CE77-5C49-A7B4-6B797412468E}" srcOrd="0" destOrd="0" presId="urn:microsoft.com/office/officeart/2005/8/layout/orgChart1"/>
    <dgm:cxn modelId="{0EE7F6B4-DA0D-1944-AEB6-979FB08C3848}" srcId="{2D0BB716-FD43-4043-9922-B144E467E7E2}" destId="{1AE1CC44-C00F-7241-99D3-F3F30AA7DCC6}" srcOrd="8" destOrd="0" parTransId="{B4887B24-41D8-E34B-84C9-80535CB88B17}" sibTransId="{DA6B11B6-99CD-E64C-A4AA-00EA7D20D148}"/>
    <dgm:cxn modelId="{E4CE34BA-103B-B24D-A0C3-257A0A446A6D}" type="presOf" srcId="{C872A96C-52EC-314C-9355-978DFEBB1818}" destId="{348D92C8-2A0E-304F-95AC-E397C3BAE3FE}" srcOrd="1" destOrd="0" presId="urn:microsoft.com/office/officeart/2005/8/layout/orgChart1"/>
    <dgm:cxn modelId="{3B1677C4-B720-1149-8DC2-B524716A306E}" type="presOf" srcId="{C872A96C-52EC-314C-9355-978DFEBB1818}" destId="{6960B615-43ED-D348-B8E1-539B820B9659}" srcOrd="0" destOrd="0" presId="urn:microsoft.com/office/officeart/2005/8/layout/orgChart1"/>
    <dgm:cxn modelId="{A2C37AC8-D44E-C74C-A475-3C9EB1DBCA5B}" type="presOf" srcId="{E23D0676-C4A6-AD44-A051-28FA53971925}" destId="{F7D21D11-2516-694A-A57E-A0082955E60A}" srcOrd="0" destOrd="0" presId="urn:microsoft.com/office/officeart/2005/8/layout/orgChart1"/>
    <dgm:cxn modelId="{C8CCA2CD-DB85-1A46-8E9F-D4702187CFDB}" type="presOf" srcId="{1AE1CC44-C00F-7241-99D3-F3F30AA7DCC6}" destId="{231A0638-477B-7A4F-9EF4-BB5FF3522F1A}" srcOrd="1" destOrd="0" presId="urn:microsoft.com/office/officeart/2005/8/layout/orgChart1"/>
    <dgm:cxn modelId="{B018F2CE-6F55-A640-989E-ED20CF254D57}" type="presOf" srcId="{FBD9FB91-D8EF-F141-AA6D-FA38C1B8FE51}" destId="{87736509-16D7-9A4A-ABC9-2293ED9E3172}" srcOrd="0" destOrd="0" presId="urn:microsoft.com/office/officeart/2005/8/layout/orgChart1"/>
    <dgm:cxn modelId="{8EC834D3-EC1C-DF4C-94B1-BD83B01A9289}" type="presOf" srcId="{2D0BB716-FD43-4043-9922-B144E467E7E2}" destId="{2D4C31EF-1972-B645-BCB3-78826D49F180}" srcOrd="1" destOrd="0" presId="urn:microsoft.com/office/officeart/2005/8/layout/orgChart1"/>
    <dgm:cxn modelId="{6A61A0D6-2293-E049-8306-70746FE17622}" type="presOf" srcId="{0DB7AABB-C0D0-AA40-A001-F38BBBF9B258}" destId="{CF3EC9C6-FAB7-744C-8AB1-19F12436262D}" srcOrd="1" destOrd="0" presId="urn:microsoft.com/office/officeart/2005/8/layout/orgChart1"/>
    <dgm:cxn modelId="{DF140AE5-9287-1C4D-8B73-3512A860BE4E}" srcId="{2D0BB716-FD43-4043-9922-B144E467E7E2}" destId="{27A9A6FF-53DF-B846-AD69-DAFCC7170764}" srcOrd="3" destOrd="0" parTransId="{F3B011BA-BE43-B94A-A437-FCA6FC74F2AB}" sibTransId="{155DEEDE-B1F4-694A-B254-0851A0C9BDAB}"/>
    <dgm:cxn modelId="{77CDF2E5-B59A-3F40-B895-3C7C75208550}" type="presOf" srcId="{2880E3F9-8DC9-1D45-9AAE-1E3427FEBA2B}" destId="{24101B37-7978-154F-B1ED-D40118A51969}" srcOrd="1" destOrd="0" presId="urn:microsoft.com/office/officeart/2005/8/layout/orgChart1"/>
    <dgm:cxn modelId="{77927CFF-C924-554D-B9C4-34DC44090D72}" type="presOf" srcId="{A4A7EA16-B0FF-2A45-A477-9E9B777A9C78}" destId="{5947885A-8DB4-924B-B1F7-31CAAAE8DCCB}" srcOrd="1" destOrd="0" presId="urn:microsoft.com/office/officeart/2005/8/layout/orgChart1"/>
    <dgm:cxn modelId="{BD08EC87-3455-FB48-9993-34900E3982BC}" type="presParOf" srcId="{146B7E0B-2070-B040-A2BB-B27C2990463E}" destId="{07BB534C-30EA-4749-ACE9-244462AE1BA2}" srcOrd="0" destOrd="0" presId="urn:microsoft.com/office/officeart/2005/8/layout/orgChart1"/>
    <dgm:cxn modelId="{51B1E80F-059A-7D48-AAA7-8E527CBA853E}" type="presParOf" srcId="{07BB534C-30EA-4749-ACE9-244462AE1BA2}" destId="{4086566A-7532-B543-8149-7E2538EDC712}" srcOrd="0" destOrd="0" presId="urn:microsoft.com/office/officeart/2005/8/layout/orgChart1"/>
    <dgm:cxn modelId="{644AC11A-770F-E04E-AEEA-31AFAA5B3095}" type="presParOf" srcId="{4086566A-7532-B543-8149-7E2538EDC712}" destId="{3C90D6B6-2257-5648-8A20-D95DD726DA2B}" srcOrd="0" destOrd="0" presId="urn:microsoft.com/office/officeart/2005/8/layout/orgChart1"/>
    <dgm:cxn modelId="{B95E1594-8E92-BE44-83D5-C78681E73965}" type="presParOf" srcId="{4086566A-7532-B543-8149-7E2538EDC712}" destId="{2D4C31EF-1972-B645-BCB3-78826D49F180}" srcOrd="1" destOrd="0" presId="urn:microsoft.com/office/officeart/2005/8/layout/orgChart1"/>
    <dgm:cxn modelId="{9B42F7C1-F690-2C45-861C-0112EC179E11}" type="presParOf" srcId="{07BB534C-30EA-4749-ACE9-244462AE1BA2}" destId="{F6D4F9D1-B4F2-F140-BFF4-50521CAE6BCF}" srcOrd="1" destOrd="0" presId="urn:microsoft.com/office/officeart/2005/8/layout/orgChart1"/>
    <dgm:cxn modelId="{C962CFCB-488F-254E-BEA3-1FB05E549C34}" type="presParOf" srcId="{F6D4F9D1-B4F2-F140-BFF4-50521CAE6BCF}" destId="{6A3BC4BC-EC38-AD47-A6B4-90CE3B58DA75}" srcOrd="0" destOrd="0" presId="urn:microsoft.com/office/officeart/2005/8/layout/orgChart1"/>
    <dgm:cxn modelId="{0865A5DB-32B7-CB48-89F7-5D59DB95D198}" type="presParOf" srcId="{F6D4F9D1-B4F2-F140-BFF4-50521CAE6BCF}" destId="{6A8AA7DE-BDE4-F249-BCDE-5ADE7C116ADD}" srcOrd="1" destOrd="0" presId="urn:microsoft.com/office/officeart/2005/8/layout/orgChart1"/>
    <dgm:cxn modelId="{9CC8B6DE-1420-5348-A413-52A1F41D5BF2}" type="presParOf" srcId="{6A8AA7DE-BDE4-F249-BCDE-5ADE7C116ADD}" destId="{68263A11-488C-6A4F-95BE-7EED0E13BE5A}" srcOrd="0" destOrd="0" presId="urn:microsoft.com/office/officeart/2005/8/layout/orgChart1"/>
    <dgm:cxn modelId="{E6732A31-C12A-BC49-85E0-6C079CB14FDD}" type="presParOf" srcId="{68263A11-488C-6A4F-95BE-7EED0E13BE5A}" destId="{B593E0E6-9370-A94B-A99E-766E894D3F8F}" srcOrd="0" destOrd="0" presId="urn:microsoft.com/office/officeart/2005/8/layout/orgChart1"/>
    <dgm:cxn modelId="{4D9F9ED9-B869-EE4D-8B14-8E3873B21FD7}" type="presParOf" srcId="{68263A11-488C-6A4F-95BE-7EED0E13BE5A}" destId="{1C3CA2C2-CE66-0249-A5FD-0798BF4C66F2}" srcOrd="1" destOrd="0" presId="urn:microsoft.com/office/officeart/2005/8/layout/orgChart1"/>
    <dgm:cxn modelId="{42D4A8B8-89D7-BB4E-B04F-35B5004DE0C7}" type="presParOf" srcId="{6A8AA7DE-BDE4-F249-BCDE-5ADE7C116ADD}" destId="{BD1E2805-002E-B14B-A5F5-C2AFE9BBAF4E}" srcOrd="1" destOrd="0" presId="urn:microsoft.com/office/officeart/2005/8/layout/orgChart1"/>
    <dgm:cxn modelId="{A5180383-FC05-0A49-80D9-1BBC212E350A}" type="presParOf" srcId="{6A8AA7DE-BDE4-F249-BCDE-5ADE7C116ADD}" destId="{2F6E3FC4-C0C7-D749-B9A5-A0BAC09C8135}" srcOrd="2" destOrd="0" presId="urn:microsoft.com/office/officeart/2005/8/layout/orgChart1"/>
    <dgm:cxn modelId="{9C577DC0-3A30-224D-AE07-50631A32656C}" type="presParOf" srcId="{F6D4F9D1-B4F2-F140-BFF4-50521CAE6BCF}" destId="{FA6C5136-2F33-A74E-BBC3-9B3B68197773}" srcOrd="2" destOrd="0" presId="urn:microsoft.com/office/officeart/2005/8/layout/orgChart1"/>
    <dgm:cxn modelId="{FD496542-AE0E-D446-82FF-4AF83016811B}" type="presParOf" srcId="{F6D4F9D1-B4F2-F140-BFF4-50521CAE6BCF}" destId="{772A749F-1863-7B43-B1C0-B534862F00EE}" srcOrd="3" destOrd="0" presId="urn:microsoft.com/office/officeart/2005/8/layout/orgChart1"/>
    <dgm:cxn modelId="{0A180204-53AE-CB41-A48A-0EF7C22DDEF3}" type="presParOf" srcId="{772A749F-1863-7B43-B1C0-B534862F00EE}" destId="{8B1EE4DD-EDF9-1046-8642-D9EFD5FC24BA}" srcOrd="0" destOrd="0" presId="urn:microsoft.com/office/officeart/2005/8/layout/orgChart1"/>
    <dgm:cxn modelId="{7A7B0D2A-F221-8B43-85F5-A3719C3DF92D}" type="presParOf" srcId="{8B1EE4DD-EDF9-1046-8642-D9EFD5FC24BA}" destId="{6960B615-43ED-D348-B8E1-539B820B9659}" srcOrd="0" destOrd="0" presId="urn:microsoft.com/office/officeart/2005/8/layout/orgChart1"/>
    <dgm:cxn modelId="{B62D248A-15BC-0C47-B634-AC79E3FE490F}" type="presParOf" srcId="{8B1EE4DD-EDF9-1046-8642-D9EFD5FC24BA}" destId="{348D92C8-2A0E-304F-95AC-E397C3BAE3FE}" srcOrd="1" destOrd="0" presId="urn:microsoft.com/office/officeart/2005/8/layout/orgChart1"/>
    <dgm:cxn modelId="{7B2AE584-8529-7747-819E-F352F07CBCAF}" type="presParOf" srcId="{772A749F-1863-7B43-B1C0-B534862F00EE}" destId="{A8308589-9997-D644-928B-537A593B241D}" srcOrd="1" destOrd="0" presId="urn:microsoft.com/office/officeart/2005/8/layout/orgChart1"/>
    <dgm:cxn modelId="{C10EC77C-4F9E-F741-9BF6-17150D6EB0FC}" type="presParOf" srcId="{772A749F-1863-7B43-B1C0-B534862F00EE}" destId="{72C9A6D1-5EB0-7C42-AD7A-BADE4B6AA921}" srcOrd="2" destOrd="0" presId="urn:microsoft.com/office/officeart/2005/8/layout/orgChart1"/>
    <dgm:cxn modelId="{DE3E57FF-5349-C946-A39E-4D4A29065B4C}" type="presParOf" srcId="{F6D4F9D1-B4F2-F140-BFF4-50521CAE6BCF}" destId="{530BBC6E-A1CD-E94F-A248-C24D4DA81800}" srcOrd="4" destOrd="0" presId="urn:microsoft.com/office/officeart/2005/8/layout/orgChart1"/>
    <dgm:cxn modelId="{2E6F630A-659F-4F45-BAED-AB76022A9D3C}" type="presParOf" srcId="{F6D4F9D1-B4F2-F140-BFF4-50521CAE6BCF}" destId="{4F8E5F69-29AC-0F44-8086-C4D3CE8FBC75}" srcOrd="5" destOrd="0" presId="urn:microsoft.com/office/officeart/2005/8/layout/orgChart1"/>
    <dgm:cxn modelId="{83849DAC-5A8C-D94B-B8EA-194A103F6F4A}" type="presParOf" srcId="{4F8E5F69-29AC-0F44-8086-C4D3CE8FBC75}" destId="{17C87B28-476A-FB41-B459-061D777618C5}" srcOrd="0" destOrd="0" presId="urn:microsoft.com/office/officeart/2005/8/layout/orgChart1"/>
    <dgm:cxn modelId="{86072561-BBEB-B04E-A673-CB9ADFAB96EE}" type="presParOf" srcId="{17C87B28-476A-FB41-B459-061D777618C5}" destId="{4D6053D0-4E06-A84F-836A-F089794628AB}" srcOrd="0" destOrd="0" presId="urn:microsoft.com/office/officeart/2005/8/layout/orgChart1"/>
    <dgm:cxn modelId="{773B5B7B-6B5A-DB4F-9412-0EE5AE96E374}" type="presParOf" srcId="{17C87B28-476A-FB41-B459-061D777618C5}" destId="{4CCA1C5B-F0BF-9F42-8C4F-2D6E0FDE90D2}" srcOrd="1" destOrd="0" presId="urn:microsoft.com/office/officeart/2005/8/layout/orgChart1"/>
    <dgm:cxn modelId="{C19A0C8F-6A8C-6F4F-BCBD-9244C6603703}" type="presParOf" srcId="{4F8E5F69-29AC-0F44-8086-C4D3CE8FBC75}" destId="{939E467B-BE01-7340-A795-973A82206793}" srcOrd="1" destOrd="0" presId="urn:microsoft.com/office/officeart/2005/8/layout/orgChart1"/>
    <dgm:cxn modelId="{4E11AD3C-4E19-B64D-BA0A-CC4B2092E1A3}" type="presParOf" srcId="{4F8E5F69-29AC-0F44-8086-C4D3CE8FBC75}" destId="{6AADE59A-7D53-7246-8965-05BDBB9682D1}" srcOrd="2" destOrd="0" presId="urn:microsoft.com/office/officeart/2005/8/layout/orgChart1"/>
    <dgm:cxn modelId="{2F895D4E-F439-B747-8811-3453A7FE9DC5}" type="presParOf" srcId="{F6D4F9D1-B4F2-F140-BFF4-50521CAE6BCF}" destId="{5B5B3F70-4C4B-5546-A8D0-F03C615AD5B2}" srcOrd="6" destOrd="0" presId="urn:microsoft.com/office/officeart/2005/8/layout/orgChart1"/>
    <dgm:cxn modelId="{7699081C-B11C-4347-ADD1-1CD5058F65BF}" type="presParOf" srcId="{F6D4F9D1-B4F2-F140-BFF4-50521CAE6BCF}" destId="{FC4A9401-7942-3F45-84FA-0A6E67C03246}" srcOrd="7" destOrd="0" presId="urn:microsoft.com/office/officeart/2005/8/layout/orgChart1"/>
    <dgm:cxn modelId="{79A94302-FF59-374F-8EC0-6019604A5B3F}" type="presParOf" srcId="{FC4A9401-7942-3F45-84FA-0A6E67C03246}" destId="{1861DD6D-447B-BF40-9A4B-605B4802AB0D}" srcOrd="0" destOrd="0" presId="urn:microsoft.com/office/officeart/2005/8/layout/orgChart1"/>
    <dgm:cxn modelId="{B44AB6BF-8766-8D48-900A-A584355E04E9}" type="presParOf" srcId="{1861DD6D-447B-BF40-9A4B-605B4802AB0D}" destId="{69039581-4000-7342-9D73-3F1B79C06FD0}" srcOrd="0" destOrd="0" presId="urn:microsoft.com/office/officeart/2005/8/layout/orgChart1"/>
    <dgm:cxn modelId="{479831F0-5CC6-C544-8387-FA3D1D25D10C}" type="presParOf" srcId="{1861DD6D-447B-BF40-9A4B-605B4802AB0D}" destId="{BF8E887A-8315-194D-81E5-0AB3D07F137B}" srcOrd="1" destOrd="0" presId="urn:microsoft.com/office/officeart/2005/8/layout/orgChart1"/>
    <dgm:cxn modelId="{8791E7DB-1EE6-AF44-865C-E4030C364433}" type="presParOf" srcId="{FC4A9401-7942-3F45-84FA-0A6E67C03246}" destId="{51EED84B-8EA5-D44F-A46D-83EB6EFC6416}" srcOrd="1" destOrd="0" presId="urn:microsoft.com/office/officeart/2005/8/layout/orgChart1"/>
    <dgm:cxn modelId="{F70903F4-8473-0645-997B-B13EE8221CA6}" type="presParOf" srcId="{FC4A9401-7942-3F45-84FA-0A6E67C03246}" destId="{88B03D52-3A68-0447-A1EB-6D1B9F8AAA7E}" srcOrd="2" destOrd="0" presId="urn:microsoft.com/office/officeart/2005/8/layout/orgChart1"/>
    <dgm:cxn modelId="{D072AA32-31D3-2242-83F4-CC1144A55F7D}" type="presParOf" srcId="{F6D4F9D1-B4F2-F140-BFF4-50521CAE6BCF}" destId="{87736509-16D7-9A4A-ABC9-2293ED9E3172}" srcOrd="8" destOrd="0" presId="urn:microsoft.com/office/officeart/2005/8/layout/orgChart1"/>
    <dgm:cxn modelId="{31F7DC74-DFE0-C946-865A-55DA31142C6F}" type="presParOf" srcId="{F6D4F9D1-B4F2-F140-BFF4-50521CAE6BCF}" destId="{4EC1AD1D-3389-1D4D-8E87-27C25AAB0E74}" srcOrd="9" destOrd="0" presId="urn:microsoft.com/office/officeart/2005/8/layout/orgChart1"/>
    <dgm:cxn modelId="{1872C27C-5D1D-9947-9865-7E18E913CD78}" type="presParOf" srcId="{4EC1AD1D-3389-1D4D-8E87-27C25AAB0E74}" destId="{6B9F4D09-4AB1-734B-AABF-3A894C31AA8C}" srcOrd="0" destOrd="0" presId="urn:microsoft.com/office/officeart/2005/8/layout/orgChart1"/>
    <dgm:cxn modelId="{34D9A498-E23F-B540-A950-215EF8DCBE8D}" type="presParOf" srcId="{6B9F4D09-4AB1-734B-AABF-3A894C31AA8C}" destId="{37EA1593-CE77-5C49-A7B4-6B797412468E}" srcOrd="0" destOrd="0" presId="urn:microsoft.com/office/officeart/2005/8/layout/orgChart1"/>
    <dgm:cxn modelId="{A4795FBC-7212-6042-A597-DA30F4371F3A}" type="presParOf" srcId="{6B9F4D09-4AB1-734B-AABF-3A894C31AA8C}" destId="{35897D68-73F7-2748-9511-60A1FA39B7D5}" srcOrd="1" destOrd="0" presId="urn:microsoft.com/office/officeart/2005/8/layout/orgChart1"/>
    <dgm:cxn modelId="{2CB5B358-FAF3-1245-8C97-3EE1C723A883}" type="presParOf" srcId="{4EC1AD1D-3389-1D4D-8E87-27C25AAB0E74}" destId="{EE853EB1-7735-2E47-90C1-735A6649E1F5}" srcOrd="1" destOrd="0" presId="urn:microsoft.com/office/officeart/2005/8/layout/orgChart1"/>
    <dgm:cxn modelId="{A8F69ED4-9C8C-2E46-A8ED-068602252749}" type="presParOf" srcId="{4EC1AD1D-3389-1D4D-8E87-27C25AAB0E74}" destId="{5E8BD8CF-4E62-3947-9FCF-CD56E4E3CB15}" srcOrd="2" destOrd="0" presId="urn:microsoft.com/office/officeart/2005/8/layout/orgChart1"/>
    <dgm:cxn modelId="{5E5A6438-6A04-1247-90DF-032199E5AE18}" type="presParOf" srcId="{F6D4F9D1-B4F2-F140-BFF4-50521CAE6BCF}" destId="{446EF474-C465-C744-912A-B962DFEA897C}" srcOrd="10" destOrd="0" presId="urn:microsoft.com/office/officeart/2005/8/layout/orgChart1"/>
    <dgm:cxn modelId="{9F4B60B1-B76E-F54F-A772-70B46F8DED57}" type="presParOf" srcId="{F6D4F9D1-B4F2-F140-BFF4-50521CAE6BCF}" destId="{DCA057BA-CB30-804A-AD3B-C3BE30C7681B}" srcOrd="11" destOrd="0" presId="urn:microsoft.com/office/officeart/2005/8/layout/orgChart1"/>
    <dgm:cxn modelId="{E96EF6CE-CD12-1C48-B5E5-2019090A39E1}" type="presParOf" srcId="{DCA057BA-CB30-804A-AD3B-C3BE30C7681B}" destId="{E71C5664-39C6-8044-9D47-638FADC79F1E}" srcOrd="0" destOrd="0" presId="urn:microsoft.com/office/officeart/2005/8/layout/orgChart1"/>
    <dgm:cxn modelId="{C56A349E-35DF-7B4A-87B1-77C49D78D55D}" type="presParOf" srcId="{E71C5664-39C6-8044-9D47-638FADC79F1E}" destId="{243BEA88-3758-CE43-91F1-7F1082217D03}" srcOrd="0" destOrd="0" presId="urn:microsoft.com/office/officeart/2005/8/layout/orgChart1"/>
    <dgm:cxn modelId="{2BA4C863-1243-3646-84D0-26BD367EFA1D}" type="presParOf" srcId="{E71C5664-39C6-8044-9D47-638FADC79F1E}" destId="{24101B37-7978-154F-B1ED-D40118A51969}" srcOrd="1" destOrd="0" presId="urn:microsoft.com/office/officeart/2005/8/layout/orgChart1"/>
    <dgm:cxn modelId="{0D0C149A-2278-AC49-96D2-E9F295FC47B8}" type="presParOf" srcId="{DCA057BA-CB30-804A-AD3B-C3BE30C7681B}" destId="{2CB08B51-7755-B145-A3AE-3A4F82ACDC5F}" srcOrd="1" destOrd="0" presId="urn:microsoft.com/office/officeart/2005/8/layout/orgChart1"/>
    <dgm:cxn modelId="{FCB7D5C1-6DA9-5F41-B0EC-6BD759E5CDC8}" type="presParOf" srcId="{DCA057BA-CB30-804A-AD3B-C3BE30C7681B}" destId="{79403F6E-3D55-FA48-8689-C8DFB8DCB8E1}" srcOrd="2" destOrd="0" presId="urn:microsoft.com/office/officeart/2005/8/layout/orgChart1"/>
    <dgm:cxn modelId="{36528E2A-09C8-4444-B18E-B52B6BB1A8EE}" type="presParOf" srcId="{F6D4F9D1-B4F2-F140-BFF4-50521CAE6BCF}" destId="{E17B08A1-16FA-4B45-BBD2-D7DC33E5AF0C}" srcOrd="12" destOrd="0" presId="urn:microsoft.com/office/officeart/2005/8/layout/orgChart1"/>
    <dgm:cxn modelId="{B09D1D00-D2CB-1F4D-85A3-B1A52D37C5C0}" type="presParOf" srcId="{F6D4F9D1-B4F2-F140-BFF4-50521CAE6BCF}" destId="{09D89443-1EE9-674D-8C69-9297BEE04147}" srcOrd="13" destOrd="0" presId="urn:microsoft.com/office/officeart/2005/8/layout/orgChart1"/>
    <dgm:cxn modelId="{416A6925-700B-B34A-B20C-D4C6D184AD6B}" type="presParOf" srcId="{09D89443-1EE9-674D-8C69-9297BEE04147}" destId="{70DA4BA6-332A-3348-BFD6-CD0E1715BB8A}" srcOrd="0" destOrd="0" presId="urn:microsoft.com/office/officeart/2005/8/layout/orgChart1"/>
    <dgm:cxn modelId="{A36290D7-5EE9-014C-93BC-8AA2A7456DBA}" type="presParOf" srcId="{70DA4BA6-332A-3348-BFD6-CD0E1715BB8A}" destId="{07E1DC44-5713-7E43-AE1D-1096362D67B5}" srcOrd="0" destOrd="0" presId="urn:microsoft.com/office/officeart/2005/8/layout/orgChart1"/>
    <dgm:cxn modelId="{0EC5582D-81FB-3042-84D1-E279929F3F34}" type="presParOf" srcId="{70DA4BA6-332A-3348-BFD6-CD0E1715BB8A}" destId="{CF3EC9C6-FAB7-744C-8AB1-19F12436262D}" srcOrd="1" destOrd="0" presId="urn:microsoft.com/office/officeart/2005/8/layout/orgChart1"/>
    <dgm:cxn modelId="{44169FE0-AE74-6047-83F4-AD3AFDD0FDBA}" type="presParOf" srcId="{09D89443-1EE9-674D-8C69-9297BEE04147}" destId="{B5AC1562-0153-9D48-8A49-9B497CD8C513}" srcOrd="1" destOrd="0" presId="urn:microsoft.com/office/officeart/2005/8/layout/orgChart1"/>
    <dgm:cxn modelId="{3C420AA4-9E8E-7640-9796-C5478A1743C1}" type="presParOf" srcId="{09D89443-1EE9-674D-8C69-9297BEE04147}" destId="{54D72349-4F6B-8144-8BC4-6C155D5FD041}" srcOrd="2" destOrd="0" presId="urn:microsoft.com/office/officeart/2005/8/layout/orgChart1"/>
    <dgm:cxn modelId="{C33308A7-DEFA-7C45-BB74-CB910D24AD80}" type="presParOf" srcId="{F6D4F9D1-B4F2-F140-BFF4-50521CAE6BCF}" destId="{FBF73D55-2F44-A448-8140-102D54AAE18E}" srcOrd="14" destOrd="0" presId="urn:microsoft.com/office/officeart/2005/8/layout/orgChart1"/>
    <dgm:cxn modelId="{189E33C1-A76A-2948-B8AD-BB7957C1E322}" type="presParOf" srcId="{F6D4F9D1-B4F2-F140-BFF4-50521CAE6BCF}" destId="{89355CD9-2260-2140-AD3F-F839BBF2E444}" srcOrd="15" destOrd="0" presId="urn:microsoft.com/office/officeart/2005/8/layout/orgChart1"/>
    <dgm:cxn modelId="{988F15F2-5A5E-7842-8AE8-7781D87D4FC8}" type="presParOf" srcId="{89355CD9-2260-2140-AD3F-F839BBF2E444}" destId="{FD0C4051-3266-0546-A297-36A223B376FD}" srcOrd="0" destOrd="0" presId="urn:microsoft.com/office/officeart/2005/8/layout/orgChart1"/>
    <dgm:cxn modelId="{5272EC18-2531-7442-A0D1-17AE53E52107}" type="presParOf" srcId="{FD0C4051-3266-0546-A297-36A223B376FD}" destId="{620FAF25-5C9C-CF4D-BC3B-4B9729CB739C}" srcOrd="0" destOrd="0" presId="urn:microsoft.com/office/officeart/2005/8/layout/orgChart1"/>
    <dgm:cxn modelId="{5E5B73CB-416D-C949-A50E-E007DD42C2EF}" type="presParOf" srcId="{FD0C4051-3266-0546-A297-36A223B376FD}" destId="{231A0638-477B-7A4F-9EF4-BB5FF3522F1A}" srcOrd="1" destOrd="0" presId="urn:microsoft.com/office/officeart/2005/8/layout/orgChart1"/>
    <dgm:cxn modelId="{97FEA668-36A2-B94E-9518-948DAA27248D}" type="presParOf" srcId="{89355CD9-2260-2140-AD3F-F839BBF2E444}" destId="{7105C007-DB55-6946-B740-0C8F3474BFFF}" srcOrd="1" destOrd="0" presId="urn:microsoft.com/office/officeart/2005/8/layout/orgChart1"/>
    <dgm:cxn modelId="{7A17E586-03ED-BF41-B18E-6F168994BDAA}" type="presParOf" srcId="{89355CD9-2260-2140-AD3F-F839BBF2E444}" destId="{2F0F8918-A303-7A48-854A-4740CE31003B}" srcOrd="2" destOrd="0" presId="urn:microsoft.com/office/officeart/2005/8/layout/orgChart1"/>
    <dgm:cxn modelId="{86AA138C-9E32-CB4E-A318-52DDDDBAC170}" type="presParOf" srcId="{F6D4F9D1-B4F2-F140-BFF4-50521CAE6BCF}" destId="{F7D21D11-2516-694A-A57E-A0082955E60A}" srcOrd="16" destOrd="0" presId="urn:microsoft.com/office/officeart/2005/8/layout/orgChart1"/>
    <dgm:cxn modelId="{7802099A-D6C7-614C-8F96-7692107529DF}" type="presParOf" srcId="{F6D4F9D1-B4F2-F140-BFF4-50521CAE6BCF}" destId="{2C3FAA95-73FE-C94E-B766-E6498E6E56F3}" srcOrd="17" destOrd="0" presId="urn:microsoft.com/office/officeart/2005/8/layout/orgChart1"/>
    <dgm:cxn modelId="{CDC9889C-CD7F-3C4F-9095-882B0AB5ED10}" type="presParOf" srcId="{2C3FAA95-73FE-C94E-B766-E6498E6E56F3}" destId="{6C4F0504-89AF-F14A-8487-FE94429CD3B7}" srcOrd="0" destOrd="0" presId="urn:microsoft.com/office/officeart/2005/8/layout/orgChart1"/>
    <dgm:cxn modelId="{4C91E13C-6965-3845-B9F6-3F679B73AF1B}" type="presParOf" srcId="{6C4F0504-89AF-F14A-8487-FE94429CD3B7}" destId="{24DA200F-9268-EE42-8BE9-6A90C8FCBAFC}" srcOrd="0" destOrd="0" presId="urn:microsoft.com/office/officeart/2005/8/layout/orgChart1"/>
    <dgm:cxn modelId="{32FAA925-568F-B540-ACDB-76CAB96717D6}" type="presParOf" srcId="{6C4F0504-89AF-F14A-8487-FE94429CD3B7}" destId="{6BA528AF-E2A4-2847-B9BD-1C6FFF96462C}" srcOrd="1" destOrd="0" presId="urn:microsoft.com/office/officeart/2005/8/layout/orgChart1"/>
    <dgm:cxn modelId="{61A5086C-40FB-7F4C-B097-6ABA54657D80}" type="presParOf" srcId="{2C3FAA95-73FE-C94E-B766-E6498E6E56F3}" destId="{2A42EB32-E4FD-B34F-823B-FFB19AD69237}" srcOrd="1" destOrd="0" presId="urn:microsoft.com/office/officeart/2005/8/layout/orgChart1"/>
    <dgm:cxn modelId="{40BA5AF8-4B16-F448-9D8B-159EDEBA24F0}" type="presParOf" srcId="{2C3FAA95-73FE-C94E-B766-E6498E6E56F3}" destId="{F65D00B1-477A-DE4C-AE04-21728ABFFB99}" srcOrd="2" destOrd="0" presId="urn:microsoft.com/office/officeart/2005/8/layout/orgChart1"/>
    <dgm:cxn modelId="{59C09B36-2722-2145-B601-2F2CCD876E94}" type="presParOf" srcId="{F6D4F9D1-B4F2-F140-BFF4-50521CAE6BCF}" destId="{8BA926E5-1862-E644-BD56-0CDA381872BE}" srcOrd="18" destOrd="0" presId="urn:microsoft.com/office/officeart/2005/8/layout/orgChart1"/>
    <dgm:cxn modelId="{DBA959A4-F349-724F-B132-3F3CC2DD7756}" type="presParOf" srcId="{F6D4F9D1-B4F2-F140-BFF4-50521CAE6BCF}" destId="{72C01D46-C265-0D4D-A0E2-E58AB09E8AEB}" srcOrd="19" destOrd="0" presId="urn:microsoft.com/office/officeart/2005/8/layout/orgChart1"/>
    <dgm:cxn modelId="{800C57BC-7CBD-3B4F-BDF6-ACFE717ED9B7}" type="presParOf" srcId="{72C01D46-C265-0D4D-A0E2-E58AB09E8AEB}" destId="{8FF2D2C0-DB8A-4340-B6CF-DB3E03619011}" srcOrd="0" destOrd="0" presId="urn:microsoft.com/office/officeart/2005/8/layout/orgChart1"/>
    <dgm:cxn modelId="{2F9E4952-BBEF-634B-A2B0-F8B8AC3EFBB3}" type="presParOf" srcId="{8FF2D2C0-DB8A-4340-B6CF-DB3E03619011}" destId="{2F73569B-8226-C74B-B04F-0E51C963C882}" srcOrd="0" destOrd="0" presId="urn:microsoft.com/office/officeart/2005/8/layout/orgChart1"/>
    <dgm:cxn modelId="{E46E52A4-E882-D749-A49A-D076E49EF6F3}" type="presParOf" srcId="{8FF2D2C0-DB8A-4340-B6CF-DB3E03619011}" destId="{60D93765-5D3F-CD43-8C15-D8FFE6267FD2}" srcOrd="1" destOrd="0" presId="urn:microsoft.com/office/officeart/2005/8/layout/orgChart1"/>
    <dgm:cxn modelId="{4528F517-97B4-C741-8B42-47348FDC1DFD}" type="presParOf" srcId="{72C01D46-C265-0D4D-A0E2-E58AB09E8AEB}" destId="{AD76D34D-0B5F-B347-A54E-5053A1D61AF7}" srcOrd="1" destOrd="0" presId="urn:microsoft.com/office/officeart/2005/8/layout/orgChart1"/>
    <dgm:cxn modelId="{87F27E95-CD0C-9B4A-AF55-00C4122ACF2B}" type="presParOf" srcId="{72C01D46-C265-0D4D-A0E2-E58AB09E8AEB}" destId="{79592680-ED51-DC44-93F7-2B12A5880133}" srcOrd="2" destOrd="0" presId="urn:microsoft.com/office/officeart/2005/8/layout/orgChart1"/>
    <dgm:cxn modelId="{1B9E8AA8-D679-7A44-8BB0-E20DA048F769}" type="presParOf" srcId="{F6D4F9D1-B4F2-F140-BFF4-50521CAE6BCF}" destId="{ED33D577-973A-E546-8142-5FEE8E9540BF}" srcOrd="20" destOrd="0" presId="urn:microsoft.com/office/officeart/2005/8/layout/orgChart1"/>
    <dgm:cxn modelId="{A39D291F-0121-2F45-A26B-CB16B5A45298}" type="presParOf" srcId="{F6D4F9D1-B4F2-F140-BFF4-50521CAE6BCF}" destId="{F544B57B-8FD9-8E46-85D6-17F610FBD8E9}" srcOrd="21" destOrd="0" presId="urn:microsoft.com/office/officeart/2005/8/layout/orgChart1"/>
    <dgm:cxn modelId="{F2AEFA53-D772-7240-8386-1803A20350E7}" type="presParOf" srcId="{F544B57B-8FD9-8E46-85D6-17F610FBD8E9}" destId="{69BD9790-8611-604B-BC48-91DC3D644104}" srcOrd="0" destOrd="0" presId="urn:microsoft.com/office/officeart/2005/8/layout/orgChart1"/>
    <dgm:cxn modelId="{BBF05E9C-D69C-0748-8AA7-2AB00B0D5F70}" type="presParOf" srcId="{69BD9790-8611-604B-BC48-91DC3D644104}" destId="{3641A7E9-6B14-AB4E-9FA4-1852E1E10BB0}" srcOrd="0" destOrd="0" presId="urn:microsoft.com/office/officeart/2005/8/layout/orgChart1"/>
    <dgm:cxn modelId="{8AE69ACF-D249-AD44-9C81-E075DF77B6B8}" type="presParOf" srcId="{69BD9790-8611-604B-BC48-91DC3D644104}" destId="{1F1B68FC-3ACD-484B-9032-71077C13AC65}" srcOrd="1" destOrd="0" presId="urn:microsoft.com/office/officeart/2005/8/layout/orgChart1"/>
    <dgm:cxn modelId="{5DF987C4-9F5B-A244-AA62-5A4A666D5BE3}" type="presParOf" srcId="{F544B57B-8FD9-8E46-85D6-17F610FBD8E9}" destId="{0582B0D1-8B1C-1948-A1F8-3B4822B9DC71}" srcOrd="1" destOrd="0" presId="urn:microsoft.com/office/officeart/2005/8/layout/orgChart1"/>
    <dgm:cxn modelId="{B6844830-0634-504E-A3A8-9B13BEC8BE30}" type="presParOf" srcId="{F544B57B-8FD9-8E46-85D6-17F610FBD8E9}" destId="{EE8394F9-2E64-244E-97F0-5B0993D625BB}" srcOrd="2" destOrd="0" presId="urn:microsoft.com/office/officeart/2005/8/layout/orgChart1"/>
    <dgm:cxn modelId="{E2913240-31A7-1B43-96D6-64C0D27A496C}" type="presParOf" srcId="{07BB534C-30EA-4749-ACE9-244462AE1BA2}" destId="{B4D49E86-43FB-7946-9B86-D9A79EB8141E}" srcOrd="2" destOrd="0" presId="urn:microsoft.com/office/officeart/2005/8/layout/orgChart1"/>
    <dgm:cxn modelId="{F1ED67FF-C5F2-C442-91B3-CEAA3B515122}" type="presParOf" srcId="{B4D49E86-43FB-7946-9B86-D9A79EB8141E}" destId="{28877265-4ED1-7D40-8D42-1542DC9897D1}" srcOrd="0" destOrd="0" presId="urn:microsoft.com/office/officeart/2005/8/layout/orgChart1"/>
    <dgm:cxn modelId="{508ACC60-267D-8540-A303-ECE9D4AE7BFA}" type="presParOf" srcId="{B4D49E86-43FB-7946-9B86-D9A79EB8141E}" destId="{ADF78876-88CA-9142-AE76-EE9C1A8E8267}" srcOrd="1" destOrd="0" presId="urn:microsoft.com/office/officeart/2005/8/layout/orgChart1"/>
    <dgm:cxn modelId="{6C6A8500-AC88-9646-BDF3-463692B7BFBC}" type="presParOf" srcId="{ADF78876-88CA-9142-AE76-EE9C1A8E8267}" destId="{3C423332-3E49-F941-A0E8-33A009C65E22}" srcOrd="0" destOrd="0" presId="urn:microsoft.com/office/officeart/2005/8/layout/orgChart1"/>
    <dgm:cxn modelId="{2FE0209C-037F-7344-AEE2-327F007D7410}" type="presParOf" srcId="{3C423332-3E49-F941-A0E8-33A009C65E22}" destId="{35882C55-C82F-AE4F-9F98-72D0F01135D3}" srcOrd="0" destOrd="0" presId="urn:microsoft.com/office/officeart/2005/8/layout/orgChart1"/>
    <dgm:cxn modelId="{1C3CB106-1D64-8240-9F38-878C1F11D3A7}" type="presParOf" srcId="{3C423332-3E49-F941-A0E8-33A009C65E22}" destId="{5947885A-8DB4-924B-B1F7-31CAAAE8DCCB}" srcOrd="1" destOrd="0" presId="urn:microsoft.com/office/officeart/2005/8/layout/orgChart1"/>
    <dgm:cxn modelId="{81E71FC0-6448-5841-89DE-B9CB3C45D584}" type="presParOf" srcId="{ADF78876-88CA-9142-AE76-EE9C1A8E8267}" destId="{5B8CABC2-2AC3-154F-9E2C-A2D55763BCBF}" srcOrd="1" destOrd="0" presId="urn:microsoft.com/office/officeart/2005/8/layout/orgChart1"/>
    <dgm:cxn modelId="{92158A50-3186-FD43-A9C7-FBE3A9F82A60}" type="presParOf" srcId="{ADF78876-88CA-9142-AE76-EE9C1A8E8267}" destId="{FD6A8081-80D8-B544-9A90-532ED42F3AC4}" srcOrd="2" destOrd="0" presId="urn:microsoft.com/office/officeart/2005/8/layout/orgChar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A52C6F-4859-4F4B-AB31-893373900623}">
      <dsp:nvSpPr>
        <dsp:cNvPr id="0" name=""/>
        <dsp:cNvSpPr/>
      </dsp:nvSpPr>
      <dsp:spPr>
        <a:xfrm>
          <a:off x="0" y="0"/>
          <a:ext cx="9724368" cy="0"/>
        </a:xfrm>
        <a:prstGeom prst="lin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sp>
    <dsp:sp modelId="{753068A9-91A0-3A45-ACAF-342780B7F382}">
      <dsp:nvSpPr>
        <dsp:cNvPr id="0" name=""/>
        <dsp:cNvSpPr/>
      </dsp:nvSpPr>
      <dsp:spPr>
        <a:xfrm>
          <a:off x="0" y="0"/>
          <a:ext cx="1944873" cy="54452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marL="0" lvl="0" indent="0" algn="l" defTabSz="2889250">
            <a:lnSpc>
              <a:spcPct val="90000"/>
            </a:lnSpc>
            <a:spcBef>
              <a:spcPct val="0"/>
            </a:spcBef>
            <a:spcAft>
              <a:spcPct val="35000"/>
            </a:spcAft>
            <a:buNone/>
          </a:pPr>
          <a:endParaRPr lang="en-US" sz="6500" kern="1200" dirty="0">
            <a:solidFill>
              <a:srgbClr val="FF0000"/>
            </a:solidFill>
          </a:endParaRPr>
        </a:p>
      </dsp:txBody>
      <dsp:txXfrm>
        <a:off x="0" y="0"/>
        <a:ext cx="1944873" cy="5445270"/>
      </dsp:txXfrm>
    </dsp:sp>
    <dsp:sp modelId="{8723D6DC-AE0E-0841-AC17-1F39E474E40D}">
      <dsp:nvSpPr>
        <dsp:cNvPr id="0" name=""/>
        <dsp:cNvSpPr/>
      </dsp:nvSpPr>
      <dsp:spPr>
        <a:xfrm>
          <a:off x="1859898" y="176043"/>
          <a:ext cx="4957889" cy="23418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kern="1200" dirty="0"/>
            <a:t>Name</a:t>
          </a:r>
        </a:p>
      </dsp:txBody>
      <dsp:txXfrm>
        <a:off x="1859898" y="176043"/>
        <a:ext cx="4957889" cy="2341899"/>
      </dsp:txXfrm>
    </dsp:sp>
    <dsp:sp modelId="{E8904A69-B7DD-D14B-8359-8057943E64F4}">
      <dsp:nvSpPr>
        <dsp:cNvPr id="0" name=""/>
        <dsp:cNvSpPr/>
      </dsp:nvSpPr>
      <dsp:spPr>
        <a:xfrm>
          <a:off x="1944873" y="771849"/>
          <a:ext cx="7779494" cy="0"/>
        </a:xfrm>
        <a:prstGeom prst="line">
          <a:avLst/>
        </a:prstGeom>
        <a:noFill/>
        <a:ln w="9525" cap="flat" cmpd="sng" algn="ctr">
          <a:solidFill>
            <a:schemeClr val="accent1">
              <a:tint val="50000"/>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0">
          <a:scrgbClr r="0" g="0" b="0"/>
        </a:fillRef>
        <a:effectRef idx="1">
          <a:scrgbClr r="0" g="0" b="0"/>
        </a:effectRef>
        <a:fontRef idx="minor"/>
      </dsp:style>
    </dsp:sp>
    <dsp:sp modelId="{BA1C36AD-12F2-474F-958D-E554B402D797}">
      <dsp:nvSpPr>
        <dsp:cNvPr id="0" name=""/>
        <dsp:cNvSpPr/>
      </dsp:nvSpPr>
      <dsp:spPr>
        <a:xfrm>
          <a:off x="1869898" y="1869693"/>
          <a:ext cx="2256882" cy="12648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kern="1200" dirty="0"/>
            <a:t>Process</a:t>
          </a:r>
        </a:p>
      </dsp:txBody>
      <dsp:txXfrm>
        <a:off x="1869898" y="1869693"/>
        <a:ext cx="2256882" cy="1264809"/>
      </dsp:txXfrm>
    </dsp:sp>
    <dsp:sp modelId="{5D1E9776-133D-2342-AE05-107DA23E9A1C}">
      <dsp:nvSpPr>
        <dsp:cNvPr id="0" name=""/>
        <dsp:cNvSpPr/>
      </dsp:nvSpPr>
      <dsp:spPr>
        <a:xfrm>
          <a:off x="1820946" y="3463147"/>
          <a:ext cx="7779494" cy="0"/>
        </a:xfrm>
        <a:prstGeom prst="line">
          <a:avLst/>
        </a:prstGeom>
        <a:noFill/>
        <a:ln w="9525" cap="flat" cmpd="sng" algn="ctr">
          <a:solidFill>
            <a:schemeClr val="accent1">
              <a:tint val="50000"/>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0">
          <a:scrgbClr r="0" g="0" b="0"/>
        </a:fillRef>
        <a:effectRef idx="1">
          <a:scrgbClr r="0" g="0" b="0"/>
        </a:effectRef>
        <a:fontRef idx="minor"/>
      </dsp:style>
    </dsp:sp>
    <dsp:sp modelId="{0066E27F-DE6E-5B4D-B0C1-4B6FEF14FF0B}">
      <dsp:nvSpPr>
        <dsp:cNvPr id="0" name=""/>
        <dsp:cNvSpPr/>
      </dsp:nvSpPr>
      <dsp:spPr>
        <a:xfrm>
          <a:off x="1816997" y="4014423"/>
          <a:ext cx="2654365" cy="11821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kern="1200" dirty="0"/>
            <a:t>Parameters</a:t>
          </a:r>
        </a:p>
      </dsp:txBody>
      <dsp:txXfrm>
        <a:off x="1816997" y="4014423"/>
        <a:ext cx="2654365" cy="1182134"/>
      </dsp:txXfrm>
    </dsp:sp>
    <dsp:sp modelId="{5BF1096E-A1F1-A343-AFC9-995216BEB0FF}">
      <dsp:nvSpPr>
        <dsp:cNvPr id="0" name=""/>
        <dsp:cNvSpPr/>
      </dsp:nvSpPr>
      <dsp:spPr>
        <a:xfrm>
          <a:off x="1879525" y="5445270"/>
          <a:ext cx="7779494" cy="0"/>
        </a:xfrm>
        <a:prstGeom prst="line">
          <a:avLst/>
        </a:prstGeom>
        <a:noFill/>
        <a:ln w="9525" cap="flat" cmpd="sng" algn="ctr">
          <a:solidFill>
            <a:schemeClr val="accent1">
              <a:tint val="50000"/>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0">
          <a:scrgbClr r="0" g="0" b="0"/>
        </a:fillRef>
        <a:effectRef idx="1">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69F9EF-B76B-D340-9740-473D1D6C3A67}">
      <dsp:nvSpPr>
        <dsp:cNvPr id="0" name=""/>
        <dsp:cNvSpPr/>
      </dsp:nvSpPr>
      <dsp:spPr>
        <a:xfrm>
          <a:off x="0" y="0"/>
          <a:ext cx="4744578" cy="950041"/>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Differencing the series</a:t>
          </a:r>
        </a:p>
      </dsp:txBody>
      <dsp:txXfrm>
        <a:off x="27826" y="27826"/>
        <a:ext cx="3608254" cy="894389"/>
      </dsp:txXfrm>
    </dsp:sp>
    <dsp:sp modelId="{D75D7483-C5F1-2741-84CA-26F9CB3E5638}">
      <dsp:nvSpPr>
        <dsp:cNvPr id="0" name=""/>
        <dsp:cNvSpPr/>
      </dsp:nvSpPr>
      <dsp:spPr>
        <a:xfrm>
          <a:off x="354302" y="1081991"/>
          <a:ext cx="4744578" cy="950041"/>
        </a:xfrm>
        <a:prstGeom prst="roundRect">
          <a:avLst>
            <a:gd name="adj" fmla="val 10000"/>
          </a:avLst>
        </a:prstGeom>
        <a:solidFill>
          <a:schemeClr val="accent3">
            <a:hueOff val="677650"/>
            <a:satOff val="25000"/>
            <a:lumOff val="-367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Plot ACF/PACF to find candidate parameters</a:t>
          </a:r>
        </a:p>
      </dsp:txBody>
      <dsp:txXfrm>
        <a:off x="382128" y="1109817"/>
        <a:ext cx="3717096" cy="894389"/>
      </dsp:txXfrm>
    </dsp:sp>
    <dsp:sp modelId="{9B84BC4D-CF95-F34A-A180-41F4317C7721}">
      <dsp:nvSpPr>
        <dsp:cNvPr id="0" name=""/>
        <dsp:cNvSpPr/>
      </dsp:nvSpPr>
      <dsp:spPr>
        <a:xfrm>
          <a:off x="708605" y="2163982"/>
          <a:ext cx="4744578" cy="950041"/>
        </a:xfrm>
        <a:prstGeom prst="roundRect">
          <a:avLst>
            <a:gd name="adj" fmla="val 10000"/>
          </a:avLst>
        </a:prstGeom>
        <a:solidFill>
          <a:schemeClr val="accent3">
            <a:hueOff val="1355300"/>
            <a:satOff val="50000"/>
            <a:lumOff val="-735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Choose parameters with minimum AICs</a:t>
          </a:r>
        </a:p>
      </dsp:txBody>
      <dsp:txXfrm>
        <a:off x="736431" y="2191808"/>
        <a:ext cx="3717096" cy="894389"/>
      </dsp:txXfrm>
    </dsp:sp>
    <dsp:sp modelId="{4DE48E76-68B1-9D44-8B77-6B17E76D5CD6}">
      <dsp:nvSpPr>
        <dsp:cNvPr id="0" name=""/>
        <dsp:cNvSpPr/>
      </dsp:nvSpPr>
      <dsp:spPr>
        <a:xfrm>
          <a:off x="1062908" y="3245973"/>
          <a:ext cx="4744578" cy="950041"/>
        </a:xfrm>
        <a:prstGeom prst="roundRect">
          <a:avLst>
            <a:gd name="adj" fmla="val 10000"/>
          </a:avLst>
        </a:prstGeom>
        <a:solidFill>
          <a:schemeClr val="accent3">
            <a:hueOff val="2032949"/>
            <a:satOff val="75000"/>
            <a:lumOff val="-1102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Plot ACF of the residuals and adjust the parameters until residuals have white noise</a:t>
          </a:r>
        </a:p>
      </dsp:txBody>
      <dsp:txXfrm>
        <a:off x="1090734" y="3273799"/>
        <a:ext cx="3717096" cy="894389"/>
      </dsp:txXfrm>
    </dsp:sp>
    <dsp:sp modelId="{1663BD5B-2D63-3E4D-A18D-0900244A8A0C}">
      <dsp:nvSpPr>
        <dsp:cNvPr id="0" name=""/>
        <dsp:cNvSpPr/>
      </dsp:nvSpPr>
      <dsp:spPr>
        <a:xfrm>
          <a:off x="1417211" y="4327964"/>
          <a:ext cx="4744578" cy="950041"/>
        </a:xfrm>
        <a:prstGeom prst="roundRect">
          <a:avLst>
            <a:gd name="adj" fmla="val 10000"/>
          </a:avLst>
        </a:prstGeom>
        <a:solidFill>
          <a:schemeClr val="accent3">
            <a:hueOff val="2710599"/>
            <a:satOff val="100000"/>
            <a:lumOff val="-1470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Make predictions</a:t>
          </a:r>
        </a:p>
      </dsp:txBody>
      <dsp:txXfrm>
        <a:off x="1445037" y="4355790"/>
        <a:ext cx="3717096" cy="894389"/>
      </dsp:txXfrm>
    </dsp:sp>
    <dsp:sp modelId="{F1D27BCE-D1D1-094C-BF5C-72E90331B3D6}">
      <dsp:nvSpPr>
        <dsp:cNvPr id="0" name=""/>
        <dsp:cNvSpPr/>
      </dsp:nvSpPr>
      <dsp:spPr>
        <a:xfrm>
          <a:off x="4127051" y="694057"/>
          <a:ext cx="617526" cy="617526"/>
        </a:xfrm>
        <a:prstGeom prst="downArrow">
          <a:avLst>
            <a:gd name="adj1" fmla="val 55000"/>
            <a:gd name="adj2" fmla="val 45000"/>
          </a:avLst>
        </a:prstGeom>
        <a:solidFill>
          <a:schemeClr val="accent3">
            <a:tint val="40000"/>
            <a:alpha val="90000"/>
            <a:hueOff val="0"/>
            <a:satOff val="0"/>
            <a:lumOff val="0"/>
            <a:alphaOff val="0"/>
          </a:schemeClr>
        </a:solidFill>
        <a:ln w="254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6830" tIns="36830" rIns="36830" bIns="36830" numCol="1" spcCol="1270" anchor="ctr" anchorCtr="0">
          <a:noAutofit/>
        </a:bodyPr>
        <a:lstStyle/>
        <a:p>
          <a:pPr marL="0" lvl="0" indent="0" algn="ctr" defTabSz="1289050">
            <a:lnSpc>
              <a:spcPct val="90000"/>
            </a:lnSpc>
            <a:spcBef>
              <a:spcPct val="0"/>
            </a:spcBef>
            <a:spcAft>
              <a:spcPct val="35000"/>
            </a:spcAft>
            <a:buNone/>
          </a:pPr>
          <a:endParaRPr lang="en-US" sz="2900" kern="1200"/>
        </a:p>
      </dsp:txBody>
      <dsp:txXfrm>
        <a:off x="4265994" y="694057"/>
        <a:ext cx="339640" cy="464688"/>
      </dsp:txXfrm>
    </dsp:sp>
    <dsp:sp modelId="{BA7855B6-4BD4-8B4F-B415-AFE5F6548996}">
      <dsp:nvSpPr>
        <dsp:cNvPr id="0" name=""/>
        <dsp:cNvSpPr/>
      </dsp:nvSpPr>
      <dsp:spPr>
        <a:xfrm>
          <a:off x="4481354" y="1776049"/>
          <a:ext cx="617526" cy="617526"/>
        </a:xfrm>
        <a:prstGeom prst="downArrow">
          <a:avLst>
            <a:gd name="adj1" fmla="val 55000"/>
            <a:gd name="adj2" fmla="val 45000"/>
          </a:avLst>
        </a:prstGeom>
        <a:solidFill>
          <a:schemeClr val="accent3">
            <a:tint val="40000"/>
            <a:alpha val="90000"/>
            <a:hueOff val="676380"/>
            <a:satOff val="33333"/>
            <a:lumOff val="593"/>
            <a:alphaOff val="0"/>
          </a:schemeClr>
        </a:solidFill>
        <a:ln w="25400" cap="flat" cmpd="sng" algn="ctr">
          <a:solidFill>
            <a:schemeClr val="accent3">
              <a:tint val="40000"/>
              <a:alpha val="90000"/>
              <a:hueOff val="676380"/>
              <a:satOff val="33333"/>
              <a:lumOff val="59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6830" tIns="36830" rIns="36830" bIns="36830" numCol="1" spcCol="1270" anchor="ctr" anchorCtr="0">
          <a:noAutofit/>
        </a:bodyPr>
        <a:lstStyle/>
        <a:p>
          <a:pPr marL="0" lvl="0" indent="0" algn="ctr" defTabSz="1289050">
            <a:lnSpc>
              <a:spcPct val="90000"/>
            </a:lnSpc>
            <a:spcBef>
              <a:spcPct val="0"/>
            </a:spcBef>
            <a:spcAft>
              <a:spcPct val="35000"/>
            </a:spcAft>
            <a:buNone/>
          </a:pPr>
          <a:endParaRPr lang="en-US" sz="2900" kern="1200"/>
        </a:p>
      </dsp:txBody>
      <dsp:txXfrm>
        <a:off x="4620297" y="1776049"/>
        <a:ext cx="339640" cy="464688"/>
      </dsp:txXfrm>
    </dsp:sp>
    <dsp:sp modelId="{FF316F62-AC3F-D144-AB2B-9448A51E5B11}">
      <dsp:nvSpPr>
        <dsp:cNvPr id="0" name=""/>
        <dsp:cNvSpPr/>
      </dsp:nvSpPr>
      <dsp:spPr>
        <a:xfrm>
          <a:off x="4835657" y="2842206"/>
          <a:ext cx="617526" cy="617526"/>
        </a:xfrm>
        <a:prstGeom prst="downArrow">
          <a:avLst>
            <a:gd name="adj1" fmla="val 55000"/>
            <a:gd name="adj2" fmla="val 45000"/>
          </a:avLst>
        </a:prstGeom>
        <a:solidFill>
          <a:schemeClr val="accent3">
            <a:tint val="40000"/>
            <a:alpha val="90000"/>
            <a:hueOff val="1352761"/>
            <a:satOff val="66667"/>
            <a:lumOff val="1186"/>
            <a:alphaOff val="0"/>
          </a:schemeClr>
        </a:solidFill>
        <a:ln w="25400" cap="flat" cmpd="sng" algn="ctr">
          <a:solidFill>
            <a:schemeClr val="accent3">
              <a:tint val="40000"/>
              <a:alpha val="90000"/>
              <a:hueOff val="1352761"/>
              <a:satOff val="66667"/>
              <a:lumOff val="118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6830" tIns="36830" rIns="36830" bIns="36830" numCol="1" spcCol="1270" anchor="ctr" anchorCtr="0">
          <a:noAutofit/>
        </a:bodyPr>
        <a:lstStyle/>
        <a:p>
          <a:pPr marL="0" lvl="0" indent="0" algn="ctr" defTabSz="1289050">
            <a:lnSpc>
              <a:spcPct val="90000"/>
            </a:lnSpc>
            <a:spcBef>
              <a:spcPct val="0"/>
            </a:spcBef>
            <a:spcAft>
              <a:spcPct val="35000"/>
            </a:spcAft>
            <a:buNone/>
          </a:pPr>
          <a:endParaRPr lang="en-US" sz="2900" kern="1200"/>
        </a:p>
      </dsp:txBody>
      <dsp:txXfrm>
        <a:off x="4974600" y="2842206"/>
        <a:ext cx="339640" cy="464688"/>
      </dsp:txXfrm>
    </dsp:sp>
    <dsp:sp modelId="{E6682FC4-E49D-2D40-B9A8-706BAEBD322B}">
      <dsp:nvSpPr>
        <dsp:cNvPr id="0" name=""/>
        <dsp:cNvSpPr/>
      </dsp:nvSpPr>
      <dsp:spPr>
        <a:xfrm>
          <a:off x="5189960" y="3934753"/>
          <a:ext cx="617526" cy="617526"/>
        </a:xfrm>
        <a:prstGeom prst="downArrow">
          <a:avLst>
            <a:gd name="adj1" fmla="val 55000"/>
            <a:gd name="adj2" fmla="val 45000"/>
          </a:avLst>
        </a:prstGeom>
        <a:solidFill>
          <a:schemeClr val="accent3">
            <a:tint val="40000"/>
            <a:alpha val="90000"/>
            <a:hueOff val="2029141"/>
            <a:satOff val="100000"/>
            <a:lumOff val="1779"/>
            <a:alphaOff val="0"/>
          </a:schemeClr>
        </a:solidFill>
        <a:ln w="25400" cap="flat" cmpd="sng" algn="ctr">
          <a:solidFill>
            <a:schemeClr val="accent3">
              <a:tint val="40000"/>
              <a:alpha val="90000"/>
              <a:hueOff val="2029141"/>
              <a:satOff val="100000"/>
              <a:lumOff val="177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6830" tIns="36830" rIns="36830" bIns="36830" numCol="1" spcCol="1270" anchor="ctr" anchorCtr="0">
          <a:noAutofit/>
        </a:bodyPr>
        <a:lstStyle/>
        <a:p>
          <a:pPr marL="0" lvl="0" indent="0" algn="ctr" defTabSz="1289050">
            <a:lnSpc>
              <a:spcPct val="90000"/>
            </a:lnSpc>
            <a:spcBef>
              <a:spcPct val="0"/>
            </a:spcBef>
            <a:spcAft>
              <a:spcPct val="35000"/>
            </a:spcAft>
            <a:buNone/>
          </a:pPr>
          <a:endParaRPr lang="en-US" sz="2900" kern="1200"/>
        </a:p>
      </dsp:txBody>
      <dsp:txXfrm>
        <a:off x="5328903" y="3934753"/>
        <a:ext cx="339640" cy="46468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877265-4ED1-7D40-8D42-1542DC9897D1}">
      <dsp:nvSpPr>
        <dsp:cNvPr id="0" name=""/>
        <dsp:cNvSpPr/>
      </dsp:nvSpPr>
      <dsp:spPr>
        <a:xfrm>
          <a:off x="4832868" y="1042995"/>
          <a:ext cx="111052" cy="521497"/>
        </a:xfrm>
        <a:custGeom>
          <a:avLst/>
          <a:gdLst/>
          <a:ahLst/>
          <a:cxnLst/>
          <a:rect l="0" t="0" r="0" b="0"/>
          <a:pathLst>
            <a:path>
              <a:moveTo>
                <a:pt x="111052" y="0"/>
              </a:moveTo>
              <a:lnTo>
                <a:pt x="111052" y="521497"/>
              </a:lnTo>
              <a:lnTo>
                <a:pt x="0" y="521497"/>
              </a:lnTo>
            </a:path>
          </a:pathLst>
        </a:cu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D33D577-973A-E546-8142-5FEE8E9540BF}">
      <dsp:nvSpPr>
        <dsp:cNvPr id="0" name=""/>
        <dsp:cNvSpPr/>
      </dsp:nvSpPr>
      <dsp:spPr>
        <a:xfrm>
          <a:off x="4943921" y="1042995"/>
          <a:ext cx="4621514" cy="1042995"/>
        </a:xfrm>
        <a:custGeom>
          <a:avLst/>
          <a:gdLst/>
          <a:ahLst/>
          <a:cxnLst/>
          <a:rect l="0" t="0" r="0" b="0"/>
          <a:pathLst>
            <a:path>
              <a:moveTo>
                <a:pt x="0" y="0"/>
              </a:moveTo>
              <a:lnTo>
                <a:pt x="0" y="931943"/>
              </a:lnTo>
              <a:lnTo>
                <a:pt x="4621514" y="931943"/>
              </a:lnTo>
              <a:lnTo>
                <a:pt x="4621514" y="1042995"/>
              </a:lnTo>
            </a:path>
          </a:pathLst>
        </a:cu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BA926E5-1862-E644-BD56-0CDA381872BE}">
      <dsp:nvSpPr>
        <dsp:cNvPr id="0" name=""/>
        <dsp:cNvSpPr/>
      </dsp:nvSpPr>
      <dsp:spPr>
        <a:xfrm>
          <a:off x="4943921" y="1042995"/>
          <a:ext cx="3663114" cy="1042995"/>
        </a:xfrm>
        <a:custGeom>
          <a:avLst/>
          <a:gdLst/>
          <a:ahLst/>
          <a:cxnLst/>
          <a:rect l="0" t="0" r="0" b="0"/>
          <a:pathLst>
            <a:path>
              <a:moveTo>
                <a:pt x="0" y="0"/>
              </a:moveTo>
              <a:lnTo>
                <a:pt x="0" y="931943"/>
              </a:lnTo>
              <a:lnTo>
                <a:pt x="3663114" y="931943"/>
              </a:lnTo>
              <a:lnTo>
                <a:pt x="3663114" y="1042995"/>
              </a:lnTo>
            </a:path>
          </a:pathLst>
        </a:cu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7D21D11-2516-694A-A57E-A0082955E60A}">
      <dsp:nvSpPr>
        <dsp:cNvPr id="0" name=""/>
        <dsp:cNvSpPr/>
      </dsp:nvSpPr>
      <dsp:spPr>
        <a:xfrm>
          <a:off x="4943921" y="1042995"/>
          <a:ext cx="2570430" cy="1042995"/>
        </a:xfrm>
        <a:custGeom>
          <a:avLst/>
          <a:gdLst/>
          <a:ahLst/>
          <a:cxnLst/>
          <a:rect l="0" t="0" r="0" b="0"/>
          <a:pathLst>
            <a:path>
              <a:moveTo>
                <a:pt x="0" y="0"/>
              </a:moveTo>
              <a:lnTo>
                <a:pt x="0" y="931943"/>
              </a:lnTo>
              <a:lnTo>
                <a:pt x="2570430" y="931943"/>
              </a:lnTo>
              <a:lnTo>
                <a:pt x="2570430" y="1042995"/>
              </a:lnTo>
            </a:path>
          </a:pathLst>
        </a:cu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BF73D55-2F44-A448-8140-102D54AAE18E}">
      <dsp:nvSpPr>
        <dsp:cNvPr id="0" name=""/>
        <dsp:cNvSpPr/>
      </dsp:nvSpPr>
      <dsp:spPr>
        <a:xfrm>
          <a:off x="4943921" y="1042995"/>
          <a:ext cx="1434689" cy="1042995"/>
        </a:xfrm>
        <a:custGeom>
          <a:avLst/>
          <a:gdLst/>
          <a:ahLst/>
          <a:cxnLst/>
          <a:rect l="0" t="0" r="0" b="0"/>
          <a:pathLst>
            <a:path>
              <a:moveTo>
                <a:pt x="0" y="0"/>
              </a:moveTo>
              <a:lnTo>
                <a:pt x="0" y="931943"/>
              </a:lnTo>
              <a:lnTo>
                <a:pt x="1434689" y="931943"/>
              </a:lnTo>
              <a:lnTo>
                <a:pt x="1434689" y="1042995"/>
              </a:lnTo>
            </a:path>
          </a:pathLst>
        </a:cu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17B08A1-16FA-4B45-BBD2-D7DC33E5AF0C}">
      <dsp:nvSpPr>
        <dsp:cNvPr id="0" name=""/>
        <dsp:cNvSpPr/>
      </dsp:nvSpPr>
      <dsp:spPr>
        <a:xfrm>
          <a:off x="4943921" y="1042995"/>
          <a:ext cx="332290" cy="1042995"/>
        </a:xfrm>
        <a:custGeom>
          <a:avLst/>
          <a:gdLst/>
          <a:ahLst/>
          <a:cxnLst/>
          <a:rect l="0" t="0" r="0" b="0"/>
          <a:pathLst>
            <a:path>
              <a:moveTo>
                <a:pt x="0" y="0"/>
              </a:moveTo>
              <a:lnTo>
                <a:pt x="0" y="931943"/>
              </a:lnTo>
              <a:lnTo>
                <a:pt x="332290" y="931943"/>
              </a:lnTo>
              <a:lnTo>
                <a:pt x="332290" y="1042995"/>
              </a:lnTo>
            </a:path>
          </a:pathLst>
        </a:cu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46EF474-C465-C744-912A-B962DFEA897C}">
      <dsp:nvSpPr>
        <dsp:cNvPr id="0" name=""/>
        <dsp:cNvSpPr/>
      </dsp:nvSpPr>
      <dsp:spPr>
        <a:xfrm>
          <a:off x="4109688" y="1042995"/>
          <a:ext cx="834232" cy="1042995"/>
        </a:xfrm>
        <a:custGeom>
          <a:avLst/>
          <a:gdLst/>
          <a:ahLst/>
          <a:cxnLst/>
          <a:rect l="0" t="0" r="0" b="0"/>
          <a:pathLst>
            <a:path>
              <a:moveTo>
                <a:pt x="834232" y="0"/>
              </a:moveTo>
              <a:lnTo>
                <a:pt x="834232" y="931943"/>
              </a:lnTo>
              <a:lnTo>
                <a:pt x="0" y="931943"/>
              </a:lnTo>
              <a:lnTo>
                <a:pt x="0" y="1042995"/>
              </a:lnTo>
            </a:path>
          </a:pathLst>
        </a:cu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7736509-16D7-9A4A-ABC9-2293ED9E3172}">
      <dsp:nvSpPr>
        <dsp:cNvPr id="0" name=""/>
        <dsp:cNvSpPr/>
      </dsp:nvSpPr>
      <dsp:spPr>
        <a:xfrm>
          <a:off x="3044106" y="1042995"/>
          <a:ext cx="1899814" cy="1042995"/>
        </a:xfrm>
        <a:custGeom>
          <a:avLst/>
          <a:gdLst/>
          <a:ahLst/>
          <a:cxnLst/>
          <a:rect l="0" t="0" r="0" b="0"/>
          <a:pathLst>
            <a:path>
              <a:moveTo>
                <a:pt x="1899814" y="0"/>
              </a:moveTo>
              <a:lnTo>
                <a:pt x="1899814" y="931943"/>
              </a:lnTo>
              <a:lnTo>
                <a:pt x="0" y="931943"/>
              </a:lnTo>
              <a:lnTo>
                <a:pt x="0" y="1042995"/>
              </a:lnTo>
            </a:path>
          </a:pathLst>
        </a:cu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B5B3F70-4C4B-5546-A8D0-F03C615AD5B2}">
      <dsp:nvSpPr>
        <dsp:cNvPr id="0" name=""/>
        <dsp:cNvSpPr/>
      </dsp:nvSpPr>
      <dsp:spPr>
        <a:xfrm>
          <a:off x="2325040" y="1042995"/>
          <a:ext cx="2618880" cy="1042995"/>
        </a:xfrm>
        <a:custGeom>
          <a:avLst/>
          <a:gdLst/>
          <a:ahLst/>
          <a:cxnLst/>
          <a:rect l="0" t="0" r="0" b="0"/>
          <a:pathLst>
            <a:path>
              <a:moveTo>
                <a:pt x="2618880" y="0"/>
              </a:moveTo>
              <a:lnTo>
                <a:pt x="2618880" y="931943"/>
              </a:lnTo>
              <a:lnTo>
                <a:pt x="0" y="931943"/>
              </a:lnTo>
              <a:lnTo>
                <a:pt x="0" y="1042995"/>
              </a:lnTo>
            </a:path>
          </a:pathLst>
        </a:cu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30BBC6E-A1CD-E94F-A248-C24D4DA81800}">
      <dsp:nvSpPr>
        <dsp:cNvPr id="0" name=""/>
        <dsp:cNvSpPr/>
      </dsp:nvSpPr>
      <dsp:spPr>
        <a:xfrm>
          <a:off x="1605974" y="1042995"/>
          <a:ext cx="3337946" cy="1042995"/>
        </a:xfrm>
        <a:custGeom>
          <a:avLst/>
          <a:gdLst/>
          <a:ahLst/>
          <a:cxnLst/>
          <a:rect l="0" t="0" r="0" b="0"/>
          <a:pathLst>
            <a:path>
              <a:moveTo>
                <a:pt x="3337946" y="0"/>
              </a:moveTo>
              <a:lnTo>
                <a:pt x="3337946" y="931943"/>
              </a:lnTo>
              <a:lnTo>
                <a:pt x="0" y="931943"/>
              </a:lnTo>
              <a:lnTo>
                <a:pt x="0" y="1042995"/>
              </a:lnTo>
            </a:path>
          </a:pathLst>
        </a:cu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A6C5136-2F33-A74E-BBC3-9B3B68197773}">
      <dsp:nvSpPr>
        <dsp:cNvPr id="0" name=""/>
        <dsp:cNvSpPr/>
      </dsp:nvSpPr>
      <dsp:spPr>
        <a:xfrm>
          <a:off x="866030" y="1042995"/>
          <a:ext cx="4077890" cy="1042995"/>
        </a:xfrm>
        <a:custGeom>
          <a:avLst/>
          <a:gdLst/>
          <a:ahLst/>
          <a:cxnLst/>
          <a:rect l="0" t="0" r="0" b="0"/>
          <a:pathLst>
            <a:path>
              <a:moveTo>
                <a:pt x="4077890" y="0"/>
              </a:moveTo>
              <a:lnTo>
                <a:pt x="4077890" y="931943"/>
              </a:lnTo>
              <a:lnTo>
                <a:pt x="0" y="931943"/>
              </a:lnTo>
              <a:lnTo>
                <a:pt x="0" y="1042995"/>
              </a:lnTo>
            </a:path>
          </a:pathLst>
        </a:cu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A3BC4BC-EC38-AD47-A6B4-90CE3B58DA75}">
      <dsp:nvSpPr>
        <dsp:cNvPr id="0" name=""/>
        <dsp:cNvSpPr/>
      </dsp:nvSpPr>
      <dsp:spPr>
        <a:xfrm>
          <a:off x="224247" y="1042995"/>
          <a:ext cx="4719674" cy="1042995"/>
        </a:xfrm>
        <a:custGeom>
          <a:avLst/>
          <a:gdLst/>
          <a:ahLst/>
          <a:cxnLst/>
          <a:rect l="0" t="0" r="0" b="0"/>
          <a:pathLst>
            <a:path>
              <a:moveTo>
                <a:pt x="4719674" y="0"/>
              </a:moveTo>
              <a:lnTo>
                <a:pt x="4719674" y="931943"/>
              </a:lnTo>
              <a:lnTo>
                <a:pt x="0" y="931943"/>
              </a:lnTo>
              <a:lnTo>
                <a:pt x="0" y="1042995"/>
              </a:lnTo>
            </a:path>
          </a:pathLst>
        </a:cu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C90D6B6-2257-5648-8A20-D95DD726DA2B}">
      <dsp:nvSpPr>
        <dsp:cNvPr id="0" name=""/>
        <dsp:cNvSpPr/>
      </dsp:nvSpPr>
      <dsp:spPr>
        <a:xfrm>
          <a:off x="4483116" y="444210"/>
          <a:ext cx="921610" cy="598785"/>
        </a:xfrm>
        <a:prstGeom prst="rect">
          <a:avLst/>
        </a:prstGeom>
        <a:solidFill>
          <a:schemeClr val="tx1">
            <a:lumMod val="50000"/>
            <a:lumOff val="5000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a:t>Final Arrival</a:t>
          </a:r>
        </a:p>
      </dsp:txBody>
      <dsp:txXfrm>
        <a:off x="4483116" y="444210"/>
        <a:ext cx="921610" cy="598785"/>
      </dsp:txXfrm>
    </dsp:sp>
    <dsp:sp modelId="{B593E0E6-9370-A94B-A99E-766E894D3F8F}">
      <dsp:nvSpPr>
        <dsp:cNvPr id="0" name=""/>
        <dsp:cNvSpPr/>
      </dsp:nvSpPr>
      <dsp:spPr>
        <a:xfrm>
          <a:off x="6700" y="2085991"/>
          <a:ext cx="435093" cy="598785"/>
        </a:xfrm>
        <a:prstGeom prst="rect">
          <a:avLst/>
        </a:prstGeom>
        <a:solidFill>
          <a:srgbClr val="C00000"/>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a:t>add</a:t>
          </a:r>
        </a:p>
      </dsp:txBody>
      <dsp:txXfrm>
        <a:off x="6700" y="2085991"/>
        <a:ext cx="435093" cy="598785"/>
      </dsp:txXfrm>
    </dsp:sp>
    <dsp:sp modelId="{6960B615-43ED-D348-B8E1-539B820B9659}">
      <dsp:nvSpPr>
        <dsp:cNvPr id="0" name=""/>
        <dsp:cNvSpPr/>
      </dsp:nvSpPr>
      <dsp:spPr>
        <a:xfrm>
          <a:off x="663899" y="2085991"/>
          <a:ext cx="404263" cy="598785"/>
        </a:xfrm>
        <a:prstGeom prst="rect">
          <a:avLst/>
        </a:prstGeom>
        <a:solidFill>
          <a:srgbClr val="C00000"/>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a:t>mul</a:t>
          </a:r>
        </a:p>
      </dsp:txBody>
      <dsp:txXfrm>
        <a:off x="663899" y="2085991"/>
        <a:ext cx="404263" cy="598785"/>
      </dsp:txXfrm>
    </dsp:sp>
    <dsp:sp modelId="{4D6053D0-4E06-A84F-836A-F089794628AB}">
      <dsp:nvSpPr>
        <dsp:cNvPr id="0" name=""/>
        <dsp:cNvSpPr/>
      </dsp:nvSpPr>
      <dsp:spPr>
        <a:xfrm>
          <a:off x="1290267" y="2085991"/>
          <a:ext cx="631413" cy="598785"/>
        </a:xfrm>
        <a:prstGeom prst="rect">
          <a:avLst/>
        </a:prstGeom>
        <a:solidFill>
          <a:srgbClr val="C00000"/>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err="1"/>
            <a:t>add_mDOW</a:t>
          </a:r>
          <a:endParaRPr lang="en-US" sz="1000" kern="1200" dirty="0"/>
        </a:p>
      </dsp:txBody>
      <dsp:txXfrm>
        <a:off x="1290267" y="2085991"/>
        <a:ext cx="631413" cy="598785"/>
      </dsp:txXfrm>
    </dsp:sp>
    <dsp:sp modelId="{69039581-4000-7342-9D73-3F1B79C06FD0}">
      <dsp:nvSpPr>
        <dsp:cNvPr id="0" name=""/>
        <dsp:cNvSpPr/>
      </dsp:nvSpPr>
      <dsp:spPr>
        <a:xfrm>
          <a:off x="2143786" y="2085991"/>
          <a:ext cx="362507" cy="598785"/>
        </a:xfrm>
        <a:prstGeom prst="rect">
          <a:avLst/>
        </a:prstGeom>
        <a:solidFill>
          <a:srgbClr val="C00000"/>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a:t>hw_a</a:t>
          </a:r>
        </a:p>
      </dsp:txBody>
      <dsp:txXfrm>
        <a:off x="2143786" y="2085991"/>
        <a:ext cx="362507" cy="598785"/>
      </dsp:txXfrm>
    </dsp:sp>
    <dsp:sp modelId="{37EA1593-CE77-5C49-A7B4-6B797412468E}">
      <dsp:nvSpPr>
        <dsp:cNvPr id="0" name=""/>
        <dsp:cNvSpPr/>
      </dsp:nvSpPr>
      <dsp:spPr>
        <a:xfrm>
          <a:off x="2728399" y="2085991"/>
          <a:ext cx="631413" cy="598785"/>
        </a:xfrm>
        <a:prstGeom prst="rect">
          <a:avLst/>
        </a:prstGeom>
        <a:solidFill>
          <a:srgbClr val="C00000"/>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err="1"/>
            <a:t>add.hw_a</a:t>
          </a:r>
          <a:r>
            <a:rPr lang="en-US" sz="1000" kern="1200" dirty="0"/>
            <a:t>[DOW]</a:t>
          </a:r>
        </a:p>
      </dsp:txBody>
      <dsp:txXfrm>
        <a:off x="2728399" y="2085991"/>
        <a:ext cx="631413" cy="598785"/>
      </dsp:txXfrm>
    </dsp:sp>
    <dsp:sp modelId="{243BEA88-3758-CE43-91F1-7F1082217D03}">
      <dsp:nvSpPr>
        <dsp:cNvPr id="0" name=""/>
        <dsp:cNvSpPr/>
      </dsp:nvSpPr>
      <dsp:spPr>
        <a:xfrm>
          <a:off x="3581918" y="2085991"/>
          <a:ext cx="1055539" cy="598785"/>
        </a:xfrm>
        <a:prstGeom prst="rect">
          <a:avLst/>
        </a:prstGeom>
        <a:solidFill>
          <a:srgbClr val="C00000"/>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err="1"/>
            <a:t>add_mDOW.hw_m</a:t>
          </a:r>
          <a:r>
            <a:rPr lang="en-US" sz="1000" kern="1200" dirty="0"/>
            <a:t>[DOW]</a:t>
          </a:r>
        </a:p>
      </dsp:txBody>
      <dsp:txXfrm>
        <a:off x="3581918" y="2085991"/>
        <a:ext cx="1055539" cy="598785"/>
      </dsp:txXfrm>
    </dsp:sp>
    <dsp:sp modelId="{07E1DC44-5713-7E43-AE1D-1096362D67B5}">
      <dsp:nvSpPr>
        <dsp:cNvPr id="0" name=""/>
        <dsp:cNvSpPr/>
      </dsp:nvSpPr>
      <dsp:spPr>
        <a:xfrm>
          <a:off x="4859563" y="2085991"/>
          <a:ext cx="833296" cy="598785"/>
        </a:xfrm>
        <a:prstGeom prst="rect">
          <a:avLst/>
        </a:prstGeom>
        <a:solidFill>
          <a:srgbClr val="C00000"/>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err="1"/>
            <a:t>add_mDOW.hw_a</a:t>
          </a:r>
          <a:r>
            <a:rPr lang="en-US" sz="1000" kern="1200" dirty="0"/>
            <a:t>[DOW]</a:t>
          </a:r>
        </a:p>
      </dsp:txBody>
      <dsp:txXfrm>
        <a:off x="4859563" y="2085991"/>
        <a:ext cx="833296" cy="598785"/>
      </dsp:txXfrm>
    </dsp:sp>
    <dsp:sp modelId="{620FAF25-5C9C-CF4D-BC3B-4B9729CB739C}">
      <dsp:nvSpPr>
        <dsp:cNvPr id="0" name=""/>
        <dsp:cNvSpPr/>
      </dsp:nvSpPr>
      <dsp:spPr>
        <a:xfrm>
          <a:off x="5914965" y="2085991"/>
          <a:ext cx="927289" cy="598785"/>
        </a:xfrm>
        <a:prstGeom prst="rect">
          <a:avLst/>
        </a:prstGeom>
        <a:solidFill>
          <a:srgbClr val="C00000"/>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err="1"/>
            <a:t>add.hw_a</a:t>
          </a:r>
          <a:r>
            <a:rPr lang="en-US" sz="1000" kern="1200" dirty="0"/>
            <a:t>[</a:t>
          </a:r>
          <a:r>
            <a:rPr lang="en-US" sz="1000" kern="1200" dirty="0" err="1"/>
            <a:t>dpr</a:t>
          </a:r>
          <a:r>
            <a:rPr lang="en-US" sz="1000" kern="1200" dirty="0"/>
            <a:t>]</a:t>
          </a:r>
        </a:p>
      </dsp:txBody>
      <dsp:txXfrm>
        <a:off x="5914965" y="2085991"/>
        <a:ext cx="927289" cy="598785"/>
      </dsp:txXfrm>
    </dsp:sp>
    <dsp:sp modelId="{24DA200F-9268-EE42-8BE9-6A90C8FCBAFC}">
      <dsp:nvSpPr>
        <dsp:cNvPr id="0" name=""/>
        <dsp:cNvSpPr/>
      </dsp:nvSpPr>
      <dsp:spPr>
        <a:xfrm>
          <a:off x="7064360" y="2085991"/>
          <a:ext cx="899981" cy="598785"/>
        </a:xfrm>
        <a:prstGeom prst="rect">
          <a:avLst/>
        </a:prstGeom>
        <a:solidFill>
          <a:srgbClr val="C00000"/>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err="1"/>
            <a:t>add_mDOW.hw_a</a:t>
          </a:r>
          <a:r>
            <a:rPr lang="en-US" sz="1000" kern="1200" dirty="0"/>
            <a:t>[</a:t>
          </a:r>
          <a:r>
            <a:rPr lang="en-US" sz="1000" kern="1200" dirty="0" err="1"/>
            <a:t>dpr</a:t>
          </a:r>
          <a:r>
            <a:rPr lang="en-US" sz="1000" kern="1200" dirty="0"/>
            <a:t>]</a:t>
          </a:r>
        </a:p>
      </dsp:txBody>
      <dsp:txXfrm>
        <a:off x="7064360" y="2085991"/>
        <a:ext cx="899981" cy="598785"/>
      </dsp:txXfrm>
    </dsp:sp>
    <dsp:sp modelId="{2F73569B-8226-C74B-B04F-0E51C963C882}">
      <dsp:nvSpPr>
        <dsp:cNvPr id="0" name=""/>
        <dsp:cNvSpPr/>
      </dsp:nvSpPr>
      <dsp:spPr>
        <a:xfrm>
          <a:off x="8186447" y="2085991"/>
          <a:ext cx="841176" cy="598785"/>
        </a:xfrm>
        <a:prstGeom prst="rect">
          <a:avLst/>
        </a:prstGeom>
        <a:solidFill>
          <a:srgbClr val="C00000"/>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err="1"/>
            <a:t>add_mDOW.hw_m</a:t>
          </a:r>
          <a:r>
            <a:rPr lang="en-US" sz="1000" kern="1200" dirty="0"/>
            <a:t>[</a:t>
          </a:r>
          <a:r>
            <a:rPr lang="en-US" sz="1000" kern="1200" dirty="0" err="1"/>
            <a:t>dpr</a:t>
          </a:r>
          <a:r>
            <a:rPr lang="en-US" sz="1000" kern="1200" dirty="0"/>
            <a:t>]</a:t>
          </a:r>
        </a:p>
      </dsp:txBody>
      <dsp:txXfrm>
        <a:off x="8186447" y="2085991"/>
        <a:ext cx="841176" cy="598785"/>
      </dsp:txXfrm>
    </dsp:sp>
    <dsp:sp modelId="{3641A7E9-6B14-AB4E-9FA4-1852E1E10BB0}">
      <dsp:nvSpPr>
        <dsp:cNvPr id="0" name=""/>
        <dsp:cNvSpPr/>
      </dsp:nvSpPr>
      <dsp:spPr>
        <a:xfrm>
          <a:off x="9249729" y="2085991"/>
          <a:ext cx="631413" cy="598785"/>
        </a:xfrm>
        <a:prstGeom prst="rect">
          <a:avLst/>
        </a:prstGeom>
        <a:solidFill>
          <a:srgbClr val="C00000"/>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a:t>nn</a:t>
          </a:r>
        </a:p>
      </dsp:txBody>
      <dsp:txXfrm>
        <a:off x="9249729" y="2085991"/>
        <a:ext cx="631413" cy="598785"/>
      </dsp:txXfrm>
    </dsp:sp>
    <dsp:sp modelId="{35882C55-C82F-AE4F-9F98-72D0F01135D3}">
      <dsp:nvSpPr>
        <dsp:cNvPr id="0" name=""/>
        <dsp:cNvSpPr/>
      </dsp:nvSpPr>
      <dsp:spPr>
        <a:xfrm>
          <a:off x="3294853" y="1265100"/>
          <a:ext cx="1538015" cy="598785"/>
        </a:xfrm>
        <a:prstGeom prst="rect">
          <a:avLst/>
        </a:prstGeom>
        <a:solidFill>
          <a:schemeClr val="tx1">
            <a:lumMod val="50000"/>
            <a:lumOff val="5000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GLM-</a:t>
          </a:r>
          <a:r>
            <a:rPr lang="en-US" sz="1000" kern="1200" dirty="0" err="1"/>
            <a:t>Generized</a:t>
          </a:r>
          <a:r>
            <a:rPr lang="en-US" sz="1000" kern="1200" dirty="0"/>
            <a:t> linear model</a:t>
          </a:r>
        </a:p>
      </dsp:txBody>
      <dsp:txXfrm>
        <a:off x="3294853" y="1265100"/>
        <a:ext cx="1538015" cy="598785"/>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7acdc4d373_0_7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3" name="Google Shape;153;g7acdc4d373_0_7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lvl="0"/>
            <a:endParaRPr lang="en-US" sz="1600" dirty="0">
              <a:solidFill>
                <a:srgbClr val="333333"/>
              </a:solidFill>
              <a:highlight>
                <a:srgbClr val="FFFFFF"/>
              </a:highlight>
              <a:latin typeface="Calibri"/>
              <a:ea typeface="Calibri"/>
              <a:cs typeface="Calibri"/>
              <a:sym typeface="Calibri"/>
            </a:endParaRP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dirty="0"/>
          </a:p>
          <a:p>
            <a:pPr lvl="0"/>
            <a:r>
              <a:rPr lang="en-US" dirty="0"/>
              <a:t>the additive method is preferred when the seasonal variations are roughly constant through the series, while the multiplicative method is preferred when the seasonal variations are changing proportional to the level of the series</a:t>
            </a:r>
            <a:endParaRPr dirty="0"/>
          </a:p>
        </p:txBody>
      </p:sp>
      <p:sp>
        <p:nvSpPr>
          <p:cNvPr id="154" name="Google Shape;154;g7acdc4d373_0_7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extLst>
      <p:ext uri="{BB962C8B-B14F-4D97-AF65-F5344CB8AC3E}">
        <p14:creationId xmlns:p14="http://schemas.microsoft.com/office/powerpoint/2010/main" val="31795274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7acdc4d373_0_7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3" name="Google Shape;153;g7acdc4d373_0_7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lvl="0"/>
            <a:endParaRPr lang="en-US" sz="1600" dirty="0">
              <a:solidFill>
                <a:srgbClr val="333333"/>
              </a:solidFill>
              <a:highlight>
                <a:srgbClr val="FFFFFF"/>
              </a:highlight>
              <a:latin typeface="Calibri"/>
              <a:ea typeface="Calibri"/>
              <a:cs typeface="Calibri"/>
              <a:sym typeface="Calibri"/>
            </a:endParaRPr>
          </a:p>
          <a:p>
            <a:pPr lvl="0"/>
            <a:endParaRPr lang="en-US" sz="1600" dirty="0">
              <a:solidFill>
                <a:srgbClr val="333333"/>
              </a:solidFill>
              <a:highlight>
                <a:srgbClr val="FFFFFF"/>
              </a:highlight>
              <a:latin typeface="Calibri"/>
              <a:ea typeface="Calibri"/>
              <a:cs typeface="Calibri"/>
              <a:sym typeface="Calibri"/>
            </a:endParaRPr>
          </a:p>
          <a:p>
            <a:pPr lvl="0"/>
            <a:endParaRPr lang="en-US" sz="1600" dirty="0">
              <a:solidFill>
                <a:srgbClr val="333333"/>
              </a:solidFill>
              <a:highlight>
                <a:srgbClr val="FFFFFF"/>
              </a:highlight>
              <a:latin typeface="Calibri"/>
              <a:ea typeface="Calibri"/>
              <a:cs typeface="Calibri"/>
              <a:sym typeface="Calibri"/>
            </a:endParaRPr>
          </a:p>
          <a:p>
            <a:pPr lvl="0"/>
            <a:r>
              <a:rPr lang="en-US" sz="1600" dirty="0"/>
              <a:t> as stated in our case, with the parameter decay exponentially, only the closet several observations would be considered</a:t>
            </a:r>
            <a:endParaRPr lang="en-US" sz="1600" dirty="0">
              <a:solidFill>
                <a:srgbClr val="333333"/>
              </a:solidFill>
              <a:highlight>
                <a:srgbClr val="FFFFFF"/>
              </a:highlight>
              <a:latin typeface="Calibri"/>
              <a:ea typeface="Calibri"/>
              <a:cs typeface="Calibri"/>
              <a:sym typeface="Calibri"/>
            </a:endParaRPr>
          </a:p>
        </p:txBody>
      </p:sp>
      <p:sp>
        <p:nvSpPr>
          <p:cNvPr id="154" name="Google Shape;154;g7acdc4d373_0_7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extLst>
      <p:ext uri="{BB962C8B-B14F-4D97-AF65-F5344CB8AC3E}">
        <p14:creationId xmlns:p14="http://schemas.microsoft.com/office/powerpoint/2010/main" val="10001741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7acdc4d373_0_7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3" name="Google Shape;153;g7acdc4d373_0_7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171450" lvl="0" indent="-171450" algn="l" rtl="0">
              <a:spcBef>
                <a:spcPts val="0"/>
              </a:spcBef>
              <a:spcAft>
                <a:spcPts val="0"/>
              </a:spcAft>
              <a:buClr>
                <a:schemeClr val="dk1"/>
              </a:buClr>
              <a:buSzPts val="1200"/>
              <a:buFont typeface="Calibri"/>
              <a:buChar char="-"/>
            </a:pPr>
            <a:r>
              <a:rPr lang="en-US" sz="1200" b="0" i="0" u="none" strike="noStrike" cap="none" dirty="0">
                <a:solidFill>
                  <a:schemeClr val="dk1"/>
                </a:solidFill>
                <a:effectLst/>
                <a:latin typeface="Calibri"/>
                <a:ea typeface="Calibri"/>
                <a:cs typeface="Calibri"/>
                <a:sym typeface="Calibri"/>
              </a:rPr>
              <a:t>using a linear combination of </a:t>
            </a:r>
            <a:r>
              <a:rPr lang="en-US" sz="1200" b="0" i="1" u="none" strike="noStrike" cap="none" dirty="0">
                <a:solidFill>
                  <a:schemeClr val="dk1"/>
                </a:solidFill>
                <a:effectLst/>
                <a:latin typeface="Calibri"/>
                <a:ea typeface="Calibri"/>
                <a:cs typeface="Calibri"/>
                <a:sym typeface="Calibri"/>
              </a:rPr>
              <a:t>past values of final arrivals</a:t>
            </a:r>
          </a:p>
          <a:p>
            <a:pPr marL="171450" lvl="0" indent="-171450" algn="l" rtl="0">
              <a:spcBef>
                <a:spcPts val="0"/>
              </a:spcBef>
              <a:spcAft>
                <a:spcPts val="0"/>
              </a:spcAft>
              <a:buClr>
                <a:schemeClr val="dk1"/>
              </a:buClr>
              <a:buSzPts val="1200"/>
              <a:buFont typeface="Calibri"/>
              <a:buChar char="-"/>
            </a:pPr>
            <a:r>
              <a:rPr lang="en-US" sz="1200" b="0" i="0" u="none" strike="noStrike" cap="none" dirty="0">
                <a:solidFill>
                  <a:schemeClr val="dk1"/>
                </a:solidFill>
                <a:effectLst/>
                <a:latin typeface="Calibri"/>
                <a:ea typeface="Calibri"/>
                <a:cs typeface="Calibri"/>
                <a:sym typeface="Calibri"/>
              </a:rPr>
              <a:t>using a linear combinations of past forecast errors </a:t>
            </a:r>
            <a:endParaRPr dirty="0"/>
          </a:p>
        </p:txBody>
      </p:sp>
      <p:sp>
        <p:nvSpPr>
          <p:cNvPr id="154" name="Google Shape;154;g7acdc4d373_0_7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extLst>
      <p:ext uri="{BB962C8B-B14F-4D97-AF65-F5344CB8AC3E}">
        <p14:creationId xmlns:p14="http://schemas.microsoft.com/office/powerpoint/2010/main" val="14895301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7acdc4d373_0_7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3" name="Google Shape;153;g7acdc4d373_0_7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171450" lvl="0" indent="-171450" algn="l" rtl="0">
              <a:spcBef>
                <a:spcPts val="0"/>
              </a:spcBef>
              <a:spcAft>
                <a:spcPts val="0"/>
              </a:spcAft>
              <a:buClr>
                <a:schemeClr val="dk1"/>
              </a:buClr>
              <a:buSzPts val="1200"/>
              <a:buFont typeface="Calibri"/>
              <a:buChar char="-"/>
            </a:pPr>
            <a:r>
              <a:rPr lang="en-US" dirty="0" err="1"/>
              <a:t>Limitaton</a:t>
            </a:r>
            <a:r>
              <a:rPr lang="en-US" dirty="0"/>
              <a:t> : T</a:t>
            </a:r>
            <a:r>
              <a:rPr lang="en-US" sz="1200" b="0" i="0" u="none" strike="noStrike" cap="none" dirty="0">
                <a:solidFill>
                  <a:schemeClr val="dk1"/>
                </a:solidFill>
                <a:effectLst/>
                <a:latin typeface="Calibri"/>
                <a:ea typeface="Calibri"/>
                <a:cs typeface="Calibri"/>
                <a:sym typeface="Calibri"/>
              </a:rPr>
              <a:t>he ARIMA method is appropriate only for a time series that is stationary (i.e., its mean, variance, and autocorrelation should be approximately constant through time) and it is recommended that there are at least 50 observations in the input data. It is also assumed that the values of the estimated parameters are constant throughout the series.</a:t>
            </a:r>
            <a:endParaRPr dirty="0"/>
          </a:p>
        </p:txBody>
      </p:sp>
      <p:sp>
        <p:nvSpPr>
          <p:cNvPr id="154" name="Google Shape;154;g7acdc4d373_0_7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extLst>
      <p:ext uri="{BB962C8B-B14F-4D97-AF65-F5344CB8AC3E}">
        <p14:creationId xmlns:p14="http://schemas.microsoft.com/office/powerpoint/2010/main" val="12896077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7acdc4d373_0_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1" name="Google Shape;211;g7acdc4d373_0_3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171450" lvl="0" indent="-171450" algn="l" rtl="0">
              <a:spcBef>
                <a:spcPts val="0"/>
              </a:spcBef>
              <a:spcAft>
                <a:spcPts val="0"/>
              </a:spcAft>
              <a:buClr>
                <a:schemeClr val="dk1"/>
              </a:buClr>
              <a:buSzPts val="1200"/>
              <a:buFont typeface="Calibri"/>
              <a:buChar char="-"/>
            </a:pPr>
            <a:endParaRPr dirty="0"/>
          </a:p>
        </p:txBody>
      </p:sp>
      <p:sp>
        <p:nvSpPr>
          <p:cNvPr id="212" name="Google Shape;212;g7acdc4d373_0_3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7b4ec2d77f_1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3" name="Google Shape;223;g7b4ec2d77f_1_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171450" lvl="0" indent="-171450" algn="l" rtl="0">
              <a:spcBef>
                <a:spcPts val="0"/>
              </a:spcBef>
              <a:spcAft>
                <a:spcPts val="0"/>
              </a:spcAft>
              <a:buClr>
                <a:schemeClr val="dk1"/>
              </a:buClr>
              <a:buSzPts val="1200"/>
              <a:buFont typeface="Calibri"/>
              <a:buChar char="-"/>
            </a:pPr>
            <a:endParaRPr dirty="0"/>
          </a:p>
        </p:txBody>
      </p:sp>
      <p:sp>
        <p:nvSpPr>
          <p:cNvPr id="224" name="Google Shape;224;g7b4ec2d77f_1_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3" name="Google Shape;243;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71450" lvl="0" indent="-171450" algn="l" rtl="0">
              <a:spcBef>
                <a:spcPts val="0"/>
              </a:spcBef>
              <a:spcAft>
                <a:spcPts val="0"/>
              </a:spcAft>
              <a:buClr>
                <a:schemeClr val="dk1"/>
              </a:buClr>
              <a:buSzPts val="1200"/>
              <a:buFont typeface="Calibri"/>
              <a:buChar char="-"/>
            </a:pPr>
            <a:endParaRPr dirty="0"/>
          </a:p>
        </p:txBody>
      </p:sp>
      <p:sp>
        <p:nvSpPr>
          <p:cNvPr id="244" name="Google Shape;244;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7b4ec2d77f_1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7" name="Google Shape;207;g7b4ec2d77f_1_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171450" lvl="0" indent="-171450" algn="l" rtl="0">
              <a:spcBef>
                <a:spcPts val="0"/>
              </a:spcBef>
              <a:spcAft>
                <a:spcPts val="0"/>
              </a:spcAft>
              <a:buClr>
                <a:schemeClr val="dk1"/>
              </a:buClr>
              <a:buSzPts val="1200"/>
              <a:buFont typeface="Calibri"/>
              <a:buChar char="-"/>
            </a:pPr>
            <a:r>
              <a:rPr lang="en-US"/>
              <a:t>We explored several types of interactions, used a combined approach of first, last, linear</a:t>
            </a:r>
            <a:endParaRPr/>
          </a:p>
          <a:p>
            <a:pPr marL="171450" lvl="0" indent="-171450" algn="l" rtl="0">
              <a:spcBef>
                <a:spcPts val="0"/>
              </a:spcBef>
              <a:spcAft>
                <a:spcPts val="0"/>
              </a:spcAft>
              <a:buClr>
                <a:schemeClr val="dk1"/>
              </a:buClr>
              <a:buSzPts val="1200"/>
              <a:buFont typeface="Calibri"/>
              <a:buChar char="-"/>
            </a:pPr>
            <a:r>
              <a:rPr lang="en-US"/>
              <a:t>Overview of recommendations</a:t>
            </a:r>
            <a:endParaRPr/>
          </a:p>
          <a:p>
            <a:pPr marL="171450" lvl="0" indent="-171450" algn="l" rtl="0">
              <a:spcBef>
                <a:spcPts val="0"/>
              </a:spcBef>
              <a:spcAft>
                <a:spcPts val="0"/>
              </a:spcAft>
              <a:buClr>
                <a:schemeClr val="dk1"/>
              </a:buClr>
              <a:buSzPts val="1200"/>
              <a:buFont typeface="Calibri"/>
              <a:buChar char="-"/>
            </a:pPr>
            <a:r>
              <a:rPr lang="en-US"/>
              <a:t>Overview of next steps</a:t>
            </a:r>
            <a:endParaRPr/>
          </a:p>
        </p:txBody>
      </p:sp>
      <p:sp>
        <p:nvSpPr>
          <p:cNvPr id="208" name="Google Shape;208;g7b4ec2d77f_1_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7b4ec2d77f_1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7" name="Google Shape;207;g7b4ec2d77f_1_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171450" lvl="0" indent="-171450" algn="l" rtl="0">
              <a:spcBef>
                <a:spcPts val="0"/>
              </a:spcBef>
              <a:spcAft>
                <a:spcPts val="0"/>
              </a:spcAft>
              <a:buClr>
                <a:schemeClr val="dk1"/>
              </a:buClr>
              <a:buSzPts val="1200"/>
              <a:buFont typeface="Calibri"/>
              <a:buChar char="-"/>
            </a:pPr>
            <a:endParaRPr dirty="0"/>
          </a:p>
        </p:txBody>
      </p:sp>
      <p:sp>
        <p:nvSpPr>
          <p:cNvPr id="208" name="Google Shape;208;g7b4ec2d77f_1_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18</a:t>
            </a:fld>
            <a:endParaRPr/>
          </a:p>
        </p:txBody>
      </p:sp>
    </p:spTree>
    <p:extLst>
      <p:ext uri="{BB962C8B-B14F-4D97-AF65-F5344CB8AC3E}">
        <p14:creationId xmlns:p14="http://schemas.microsoft.com/office/powerpoint/2010/main" val="10768403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7b4ec2d77f_1_16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5" name="Google Shape;255;g7b4ec2d77f_1_16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171450" lvl="0" indent="-171450" algn="l" rtl="0">
              <a:spcBef>
                <a:spcPts val="0"/>
              </a:spcBef>
              <a:spcAft>
                <a:spcPts val="0"/>
              </a:spcAft>
              <a:buClr>
                <a:schemeClr val="dk1"/>
              </a:buClr>
              <a:buSzPts val="1200"/>
              <a:buFont typeface="Calibri"/>
              <a:buChar char="-"/>
            </a:pPr>
            <a:endParaRPr dirty="0"/>
          </a:p>
        </p:txBody>
      </p:sp>
      <p:sp>
        <p:nvSpPr>
          <p:cNvPr id="256" name="Google Shape;256;g7b4ec2d77f_1_16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7b4ec2d77f_1_9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0" name="Google Shape;100;g7b4ec2d77f_1_9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171450" lvl="0" indent="-171450" algn="l" rtl="0">
              <a:spcBef>
                <a:spcPts val="0"/>
              </a:spcBef>
              <a:spcAft>
                <a:spcPts val="0"/>
              </a:spcAft>
              <a:buClr>
                <a:schemeClr val="dk1"/>
              </a:buClr>
              <a:buSzPts val="1200"/>
              <a:buFont typeface="Calibri"/>
              <a:buChar char="-"/>
            </a:pPr>
            <a:endParaRPr dirty="0"/>
          </a:p>
        </p:txBody>
      </p:sp>
      <p:sp>
        <p:nvSpPr>
          <p:cNvPr id="101" name="Google Shape;101;g7b4ec2d77f_1_9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7b4ec2d77f_1_19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0" name="Google Shape;270;g7b4ec2d77f_1_19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171450" lvl="0" indent="-171450" algn="l" rtl="0">
              <a:spcBef>
                <a:spcPts val="0"/>
              </a:spcBef>
              <a:spcAft>
                <a:spcPts val="0"/>
              </a:spcAft>
              <a:buClr>
                <a:schemeClr val="dk1"/>
              </a:buClr>
              <a:buSzPts val="1200"/>
              <a:buFont typeface="Calibri"/>
              <a:buChar char="-"/>
            </a:pPr>
            <a:endParaRPr dirty="0"/>
          </a:p>
        </p:txBody>
      </p:sp>
      <p:sp>
        <p:nvSpPr>
          <p:cNvPr id="271" name="Google Shape;271;g7b4ec2d77f_1_19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7b4ec2d77f_1_18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4" name="Google Shape;284;g7b4ec2d77f_1_18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171450" lvl="0" indent="-171450" algn="l" rtl="0">
              <a:spcBef>
                <a:spcPts val="0"/>
              </a:spcBef>
              <a:spcAft>
                <a:spcPts val="0"/>
              </a:spcAft>
              <a:buClr>
                <a:schemeClr val="dk1"/>
              </a:buClr>
              <a:buSzPts val="1200"/>
              <a:buFont typeface="Calibri"/>
              <a:buChar char="-"/>
            </a:pPr>
            <a:r>
              <a:rPr lang="en-US"/>
              <a:t>We explored several types of interactions, used a combined approach of first, last, linear</a:t>
            </a:r>
            <a:endParaRPr/>
          </a:p>
          <a:p>
            <a:pPr marL="171450" lvl="0" indent="-171450" algn="l" rtl="0">
              <a:spcBef>
                <a:spcPts val="0"/>
              </a:spcBef>
              <a:spcAft>
                <a:spcPts val="0"/>
              </a:spcAft>
              <a:buClr>
                <a:schemeClr val="dk1"/>
              </a:buClr>
              <a:buSzPts val="1200"/>
              <a:buFont typeface="Calibri"/>
              <a:buChar char="-"/>
            </a:pPr>
            <a:r>
              <a:rPr lang="en-US"/>
              <a:t>Overview of recommendations</a:t>
            </a:r>
            <a:endParaRPr/>
          </a:p>
          <a:p>
            <a:pPr marL="171450" lvl="0" indent="-171450" algn="l" rtl="0">
              <a:spcBef>
                <a:spcPts val="0"/>
              </a:spcBef>
              <a:spcAft>
                <a:spcPts val="0"/>
              </a:spcAft>
              <a:buClr>
                <a:schemeClr val="dk1"/>
              </a:buClr>
              <a:buSzPts val="1200"/>
              <a:buFont typeface="Calibri"/>
              <a:buChar char="-"/>
            </a:pPr>
            <a:r>
              <a:rPr lang="en-US"/>
              <a:t>Overview of next steps</a:t>
            </a:r>
            <a:endParaRPr/>
          </a:p>
        </p:txBody>
      </p:sp>
      <p:sp>
        <p:nvSpPr>
          <p:cNvPr id="285" name="Google Shape;285;g7b4ec2d77f_1_18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7b4ec2d77f_1_7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8" name="Google Shape;298;g7b4ec2d77f_1_7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171450" lvl="0" indent="-171450" algn="l" rtl="0">
              <a:spcBef>
                <a:spcPts val="0"/>
              </a:spcBef>
              <a:spcAft>
                <a:spcPts val="0"/>
              </a:spcAft>
              <a:buClr>
                <a:schemeClr val="dk1"/>
              </a:buClr>
              <a:buSzPts val="1200"/>
              <a:buFont typeface="Calibri"/>
              <a:buChar char="-"/>
            </a:pPr>
            <a:r>
              <a:rPr lang="en-US"/>
              <a:t>We explored several types of interactions, used a combined approach of first, last, linear</a:t>
            </a:r>
            <a:endParaRPr/>
          </a:p>
          <a:p>
            <a:pPr marL="171450" lvl="0" indent="-171450" algn="l" rtl="0">
              <a:spcBef>
                <a:spcPts val="0"/>
              </a:spcBef>
              <a:spcAft>
                <a:spcPts val="0"/>
              </a:spcAft>
              <a:buClr>
                <a:schemeClr val="dk1"/>
              </a:buClr>
              <a:buSzPts val="1200"/>
              <a:buFont typeface="Calibri"/>
              <a:buChar char="-"/>
            </a:pPr>
            <a:r>
              <a:rPr lang="en-US"/>
              <a:t>Overview of recommendations</a:t>
            </a:r>
            <a:endParaRPr/>
          </a:p>
          <a:p>
            <a:pPr marL="171450" lvl="0" indent="-171450" algn="l" rtl="0">
              <a:spcBef>
                <a:spcPts val="0"/>
              </a:spcBef>
              <a:spcAft>
                <a:spcPts val="0"/>
              </a:spcAft>
              <a:buClr>
                <a:schemeClr val="dk1"/>
              </a:buClr>
              <a:buSzPts val="1200"/>
              <a:buFont typeface="Calibri"/>
              <a:buChar char="-"/>
            </a:pPr>
            <a:r>
              <a:rPr lang="en-US"/>
              <a:t>Overview of next steps</a:t>
            </a:r>
            <a:endParaRPr/>
          </a:p>
        </p:txBody>
      </p:sp>
      <p:sp>
        <p:nvSpPr>
          <p:cNvPr id="299" name="Google Shape;299;g7b4ec2d77f_1_7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7b4ec2d77f_1_2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9" name="Google Shape;309;g7b4ec2d77f_1_22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171450" lvl="0" indent="-171450" algn="l" rtl="0">
              <a:spcBef>
                <a:spcPts val="0"/>
              </a:spcBef>
              <a:spcAft>
                <a:spcPts val="0"/>
              </a:spcAft>
              <a:buClr>
                <a:schemeClr val="dk1"/>
              </a:buClr>
              <a:buSzPts val="1200"/>
              <a:buFont typeface="Calibri"/>
              <a:buChar char="-"/>
            </a:pPr>
            <a:r>
              <a:rPr lang="en-US"/>
              <a:t>We explored several types of interactions, used a combined approach of first, last, linear</a:t>
            </a:r>
            <a:endParaRPr/>
          </a:p>
          <a:p>
            <a:pPr marL="171450" lvl="0" indent="-171450" algn="l" rtl="0">
              <a:spcBef>
                <a:spcPts val="0"/>
              </a:spcBef>
              <a:spcAft>
                <a:spcPts val="0"/>
              </a:spcAft>
              <a:buClr>
                <a:schemeClr val="dk1"/>
              </a:buClr>
              <a:buSzPts val="1200"/>
              <a:buFont typeface="Calibri"/>
              <a:buChar char="-"/>
            </a:pPr>
            <a:r>
              <a:rPr lang="en-US"/>
              <a:t>Overview of recommendations</a:t>
            </a:r>
            <a:endParaRPr/>
          </a:p>
          <a:p>
            <a:pPr marL="171450" lvl="0" indent="-171450" algn="l" rtl="0">
              <a:spcBef>
                <a:spcPts val="0"/>
              </a:spcBef>
              <a:spcAft>
                <a:spcPts val="0"/>
              </a:spcAft>
              <a:buClr>
                <a:schemeClr val="dk1"/>
              </a:buClr>
              <a:buSzPts val="1200"/>
              <a:buFont typeface="Calibri"/>
              <a:buChar char="-"/>
            </a:pPr>
            <a:r>
              <a:rPr lang="en-US"/>
              <a:t>Overview of next steps</a:t>
            </a:r>
            <a:endParaRPr/>
          </a:p>
        </p:txBody>
      </p:sp>
      <p:sp>
        <p:nvSpPr>
          <p:cNvPr id="310" name="Google Shape;310;g7b4ec2d77f_1_22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23</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4"/>
        <p:cNvGrpSpPr/>
        <p:nvPr/>
      </p:nvGrpSpPr>
      <p:grpSpPr>
        <a:xfrm>
          <a:off x="0" y="0"/>
          <a:ext cx="0" cy="0"/>
          <a:chOff x="0" y="0"/>
          <a:chExt cx="0" cy="0"/>
        </a:xfrm>
      </p:grpSpPr>
      <p:sp>
        <p:nvSpPr>
          <p:cNvPr id="525" name="Google Shape;525;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26" name="Google Shape;526;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71450" lvl="0" indent="-171450" algn="l" rtl="0">
              <a:spcBef>
                <a:spcPts val="0"/>
              </a:spcBef>
              <a:spcAft>
                <a:spcPts val="0"/>
              </a:spcAft>
              <a:buClr>
                <a:schemeClr val="dk1"/>
              </a:buClr>
              <a:buSzPts val="1200"/>
              <a:buFont typeface="Calibri"/>
              <a:buChar char="-"/>
            </a:pPr>
            <a:r>
              <a:rPr lang="en-US"/>
              <a:t>We explored several types of interactions, used a combined approach of first, last, linear</a:t>
            </a:r>
            <a:endParaRPr/>
          </a:p>
          <a:p>
            <a:pPr marL="171450" lvl="0" indent="-171450" algn="l" rtl="0">
              <a:spcBef>
                <a:spcPts val="0"/>
              </a:spcBef>
              <a:spcAft>
                <a:spcPts val="0"/>
              </a:spcAft>
              <a:buClr>
                <a:schemeClr val="dk1"/>
              </a:buClr>
              <a:buSzPts val="1200"/>
              <a:buFont typeface="Calibri"/>
              <a:buChar char="-"/>
            </a:pPr>
            <a:r>
              <a:rPr lang="en-US"/>
              <a:t>Overview of recommendations</a:t>
            </a:r>
            <a:endParaRPr/>
          </a:p>
          <a:p>
            <a:pPr marL="171450" lvl="0" indent="-171450" algn="l" rtl="0">
              <a:spcBef>
                <a:spcPts val="0"/>
              </a:spcBef>
              <a:spcAft>
                <a:spcPts val="0"/>
              </a:spcAft>
              <a:buClr>
                <a:schemeClr val="dk1"/>
              </a:buClr>
              <a:buSzPts val="1200"/>
              <a:buFont typeface="Calibri"/>
              <a:buChar char="-"/>
            </a:pPr>
            <a:r>
              <a:rPr lang="en-US"/>
              <a:t>Overview of next steps</a:t>
            </a:r>
            <a:endParaRPr/>
          </a:p>
        </p:txBody>
      </p:sp>
      <p:sp>
        <p:nvSpPr>
          <p:cNvPr id="527" name="Google Shape;527;p1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24</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7" name="Google Shape;117;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7b4ec2d77f_1_1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7" name="Google Shape;147;g7b4ec2d77f_1_13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171450" lvl="0" indent="-171450" algn="l" rtl="0">
              <a:spcBef>
                <a:spcPts val="0"/>
              </a:spcBef>
              <a:spcAft>
                <a:spcPts val="0"/>
              </a:spcAft>
              <a:buClr>
                <a:schemeClr val="dk1"/>
              </a:buClr>
              <a:buSzPts val="1200"/>
              <a:buFont typeface="Calibri"/>
              <a:buChar char="-"/>
            </a:pPr>
            <a:endParaRPr/>
          </a:p>
        </p:txBody>
      </p:sp>
      <p:sp>
        <p:nvSpPr>
          <p:cNvPr id="148" name="Google Shape;148;g7b4ec2d77f_1_13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7acdc4d373_0_1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8" name="Google Shape;158;g7acdc4d373_0_11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g7acdc4d373_0_11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7b4ec2d77f_0_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2" name="Google Shape;142;g7b4ec2d77f_0_1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171450" lvl="0" indent="-171450" algn="l" rtl="0">
              <a:spcBef>
                <a:spcPts val="0"/>
              </a:spcBef>
              <a:spcAft>
                <a:spcPts val="0"/>
              </a:spcAft>
              <a:buClr>
                <a:schemeClr val="dk1"/>
              </a:buClr>
              <a:buSzPts val="1200"/>
              <a:buFont typeface="Calibri"/>
              <a:buChar char="-"/>
            </a:pPr>
            <a:endParaRPr dirty="0"/>
          </a:p>
        </p:txBody>
      </p:sp>
      <p:sp>
        <p:nvSpPr>
          <p:cNvPr id="143" name="Google Shape;143;g7b4ec2d77f_0_1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7b4ec2d77f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4" name="Google Shape;184;g7b4ec2d77f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171450" lvl="0" indent="-171450" algn="l" rtl="0">
              <a:spcBef>
                <a:spcPts val="0"/>
              </a:spcBef>
              <a:spcAft>
                <a:spcPts val="0"/>
              </a:spcAft>
              <a:buClr>
                <a:schemeClr val="dk1"/>
              </a:buClr>
              <a:buSzPts val="1200"/>
              <a:buFont typeface="Calibri"/>
              <a:buChar char="-"/>
            </a:pPr>
            <a:endParaRPr lang="en-US" dirty="0"/>
          </a:p>
          <a:p>
            <a:pPr marL="171450" marR="0" lvl="0" indent="-171450" algn="l" defTabSz="914400" rtl="0" eaLnBrk="1" fontAlgn="auto" latinLnBrk="0" hangingPunct="1">
              <a:lnSpc>
                <a:spcPct val="100000"/>
              </a:lnSpc>
              <a:spcBef>
                <a:spcPts val="0"/>
              </a:spcBef>
              <a:spcAft>
                <a:spcPts val="0"/>
              </a:spcAft>
              <a:buClr>
                <a:schemeClr val="dk1"/>
              </a:buClr>
              <a:buSzPts val="1200"/>
              <a:buFont typeface="Calibri"/>
              <a:buChar char="-"/>
              <a:tabLst/>
              <a:defRPr/>
            </a:pPr>
            <a:r>
              <a:rPr lang="en-US" dirty="0"/>
              <a:t>which means more customers book their hotels at dates closer to the final stay date.</a:t>
            </a:r>
          </a:p>
          <a:p>
            <a:pPr marL="171450" lvl="0" indent="-171450" algn="l" rtl="0">
              <a:spcBef>
                <a:spcPts val="0"/>
              </a:spcBef>
              <a:spcAft>
                <a:spcPts val="0"/>
              </a:spcAft>
              <a:buClr>
                <a:schemeClr val="dk1"/>
              </a:buClr>
              <a:buSzPts val="1200"/>
              <a:buFont typeface="Calibri"/>
              <a:buChar char="-"/>
            </a:pPr>
            <a:endParaRPr dirty="0"/>
          </a:p>
        </p:txBody>
      </p:sp>
      <p:sp>
        <p:nvSpPr>
          <p:cNvPr id="185" name="Google Shape;185;g7b4ec2d77f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7b4ec2d77f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4" name="Google Shape;184;g7b4ec2d77f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171450" lvl="0" indent="-171450" algn="l" rtl="0">
              <a:spcBef>
                <a:spcPts val="0"/>
              </a:spcBef>
              <a:spcAft>
                <a:spcPts val="0"/>
              </a:spcAft>
              <a:buClr>
                <a:schemeClr val="dk1"/>
              </a:buClr>
              <a:buSzPts val="1200"/>
              <a:buFont typeface="Calibri"/>
              <a:buChar char="-"/>
            </a:pPr>
            <a:endParaRPr lang="en-US" dirty="0"/>
          </a:p>
          <a:p>
            <a:pPr marL="171450" marR="0" lvl="0" indent="-171450" algn="l" defTabSz="914400" rtl="0" eaLnBrk="1" fontAlgn="auto" latinLnBrk="0" hangingPunct="1">
              <a:lnSpc>
                <a:spcPct val="100000"/>
              </a:lnSpc>
              <a:spcBef>
                <a:spcPts val="0"/>
              </a:spcBef>
              <a:spcAft>
                <a:spcPts val="0"/>
              </a:spcAft>
              <a:buClr>
                <a:schemeClr val="dk1"/>
              </a:buClr>
              <a:buSzPts val="1200"/>
              <a:buFont typeface="Calibri"/>
              <a:buChar char="-"/>
              <a:tabLst/>
              <a:defRPr/>
            </a:pPr>
            <a:r>
              <a:rPr lang="en-US" dirty="0"/>
              <a:t>which means more customers book their hotels at dates closer to the final stay date.</a:t>
            </a:r>
          </a:p>
          <a:p>
            <a:pPr marL="171450" lvl="0" indent="-171450" algn="l" rtl="0">
              <a:spcBef>
                <a:spcPts val="0"/>
              </a:spcBef>
              <a:spcAft>
                <a:spcPts val="0"/>
              </a:spcAft>
              <a:buClr>
                <a:schemeClr val="dk1"/>
              </a:buClr>
              <a:buSzPts val="1200"/>
              <a:buFont typeface="Calibri"/>
              <a:buChar char="-"/>
            </a:pPr>
            <a:endParaRPr dirty="0"/>
          </a:p>
        </p:txBody>
      </p:sp>
      <p:sp>
        <p:nvSpPr>
          <p:cNvPr id="185" name="Google Shape;185;g7b4ec2d77f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extLst>
      <p:ext uri="{BB962C8B-B14F-4D97-AF65-F5344CB8AC3E}">
        <p14:creationId xmlns:p14="http://schemas.microsoft.com/office/powerpoint/2010/main" val="19790498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7acdc4d373_0_7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3" name="Google Shape;153;g7acdc4d373_0_7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600" b="1" dirty="0">
                <a:solidFill>
                  <a:srgbClr val="333333"/>
                </a:solidFill>
                <a:highlight>
                  <a:srgbClr val="FFFFFF"/>
                </a:highlight>
                <a:latin typeface="Calibri"/>
                <a:ea typeface="Calibri"/>
                <a:cs typeface="Calibri"/>
                <a:sym typeface="Calibri"/>
              </a:rPr>
              <a:t>All of the three methods forecast using the weighted averages of past observations, they attach higher weight to the recent data and less to the older data , and the weight </a:t>
            </a:r>
            <a:r>
              <a:rPr lang="en-US" sz="1600" b="1" dirty="0" err="1">
                <a:solidFill>
                  <a:srgbClr val="333333"/>
                </a:solidFill>
                <a:highlight>
                  <a:srgbClr val="FFFFFF"/>
                </a:highlight>
                <a:latin typeface="Calibri"/>
                <a:ea typeface="Calibri"/>
                <a:cs typeface="Calibri"/>
                <a:sym typeface="Calibri"/>
              </a:rPr>
              <a:t>dcreases</a:t>
            </a:r>
            <a:r>
              <a:rPr lang="en-US" sz="1600" b="1" dirty="0">
                <a:solidFill>
                  <a:srgbClr val="333333"/>
                </a:solidFill>
                <a:highlight>
                  <a:srgbClr val="FFFFFF"/>
                </a:highlight>
                <a:latin typeface="Calibri"/>
                <a:ea typeface="Calibri"/>
                <a:cs typeface="Calibri"/>
                <a:sym typeface="Calibri"/>
              </a:rPr>
              <a:t> exponentially</a:t>
            </a:r>
          </a:p>
          <a:p>
            <a:pPr lvl="0"/>
            <a:endParaRPr lang="en-US" dirty="0"/>
          </a:p>
          <a:p>
            <a:pPr lvl="0"/>
            <a:r>
              <a:rPr lang="en-US" dirty="0"/>
              <a:t>the additive method is preferred when the seasonal variations are roughly constant through the series, while the multiplicative method is preferred when the seasonal variations are changing proportional to the level of the series</a:t>
            </a:r>
            <a:endParaRPr dirty="0"/>
          </a:p>
        </p:txBody>
      </p:sp>
      <p:sp>
        <p:nvSpPr>
          <p:cNvPr id="154" name="Google Shape;154;g7acdc4d373_0_7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17"/>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7"/>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2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2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19"/>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9"/>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20"/>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20"/>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21"/>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21"/>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21"/>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21"/>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21"/>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2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2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2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2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25"/>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2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2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diagramColors" Target="../diagrams/colors1.xml"/><Relationship Id="rId11" Type="http://schemas.openxmlformats.org/officeDocument/2006/relationships/image" Target="../media/image20.png"/><Relationship Id="rId5" Type="http://schemas.openxmlformats.org/officeDocument/2006/relationships/diagramQuickStyle" Target="../diagrams/quickStyle1.xml"/><Relationship Id="rId10" Type="http://schemas.openxmlformats.org/officeDocument/2006/relationships/image" Target="../media/image19.png"/><Relationship Id="rId4" Type="http://schemas.openxmlformats.org/officeDocument/2006/relationships/diagramLayout" Target="../diagrams/layout1.xml"/><Relationship Id="rId9" Type="http://schemas.openxmlformats.org/officeDocument/2006/relationships/image" Target="../media/image18.png"/></Relationships>
</file>

<file path=ppt/slides/_rels/slide13.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png"/><Relationship Id="rId7" Type="http://schemas.openxmlformats.org/officeDocument/2006/relationships/diagramColors" Target="../diagrams/colors2.xml"/><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diagramQuickStyle" Target="../diagrams/quickStyle2.xml"/><Relationship Id="rId11" Type="http://schemas.openxmlformats.org/officeDocument/2006/relationships/image" Target="../media/image23.png"/><Relationship Id="rId5" Type="http://schemas.openxmlformats.org/officeDocument/2006/relationships/diagramLayout" Target="../diagrams/layout2.xml"/><Relationship Id="rId10" Type="http://schemas.openxmlformats.org/officeDocument/2006/relationships/image" Target="../media/image22.png"/><Relationship Id="rId4" Type="http://schemas.openxmlformats.org/officeDocument/2006/relationships/diagramData" Target="../diagrams/data2.xml"/><Relationship Id="rId9"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1.png"/><Relationship Id="rId7" Type="http://schemas.openxmlformats.org/officeDocument/2006/relationships/diagramColors" Target="../diagrams/colors3.xml"/><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30.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31.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png"/><Relationship Id="rId7"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6.sv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p:nvPr/>
        </p:nvSpPr>
        <p:spPr>
          <a:xfrm>
            <a:off x="1" y="1329392"/>
            <a:ext cx="8428008" cy="4135437"/>
          </a:xfrm>
          <a:prstGeom prst="rect">
            <a:avLst/>
          </a:prstGeom>
          <a:solidFill>
            <a:srgbClr val="AA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89" name="Google Shape;89;p1" descr="Image result for seattle university insignia"/>
          <p:cNvPicPr preferRelativeResize="0"/>
          <p:nvPr/>
        </p:nvPicPr>
        <p:blipFill rotWithShape="1">
          <a:blip r:embed="rId3">
            <a:alphaModFix/>
          </a:blip>
          <a:srcRect/>
          <a:stretch/>
        </p:blipFill>
        <p:spPr>
          <a:xfrm>
            <a:off x="10401299" y="6351257"/>
            <a:ext cx="1790700" cy="506743"/>
          </a:xfrm>
          <a:prstGeom prst="rect">
            <a:avLst/>
          </a:prstGeom>
          <a:noFill/>
          <a:ln>
            <a:noFill/>
          </a:ln>
        </p:spPr>
      </p:pic>
      <p:sp>
        <p:nvSpPr>
          <p:cNvPr id="90" name="Google Shape;90;p1"/>
          <p:cNvSpPr txBox="1"/>
          <p:nvPr/>
        </p:nvSpPr>
        <p:spPr>
          <a:xfrm>
            <a:off x="742950" y="4210050"/>
            <a:ext cx="5353050"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0" i="0" u="none" strike="noStrike" cap="none">
                <a:solidFill>
                  <a:schemeClr val="lt1"/>
                </a:solidFill>
                <a:latin typeface="Calibri"/>
                <a:ea typeface="Calibri"/>
                <a:cs typeface="Calibri"/>
                <a:sym typeface="Calibri"/>
              </a:rPr>
              <a:t>Presented by Ying</a:t>
            </a:r>
            <a:r>
              <a:rPr lang="en-US" sz="2000">
                <a:solidFill>
                  <a:schemeClr val="lt1"/>
                </a:solidFill>
                <a:latin typeface="Calibri"/>
                <a:ea typeface="Calibri"/>
                <a:cs typeface="Calibri"/>
                <a:sym typeface="Calibri"/>
              </a:rPr>
              <a:t> and </a:t>
            </a:r>
            <a:r>
              <a:rPr lang="en-US" sz="2000" b="0" i="0" u="none" strike="noStrike" cap="none">
                <a:solidFill>
                  <a:schemeClr val="lt1"/>
                </a:solidFill>
                <a:latin typeface="Calibri"/>
                <a:ea typeface="Calibri"/>
                <a:cs typeface="Calibri"/>
                <a:sym typeface="Calibri"/>
              </a:rPr>
              <a:t>Qiuye</a:t>
            </a:r>
            <a:endParaRPr sz="2000">
              <a:solidFill>
                <a:schemeClr val="lt1"/>
              </a:solidFill>
              <a:latin typeface="Calibri"/>
              <a:ea typeface="Calibri"/>
              <a:cs typeface="Calibri"/>
              <a:sym typeface="Calibri"/>
            </a:endParaRPr>
          </a:p>
        </p:txBody>
      </p:sp>
      <p:sp>
        <p:nvSpPr>
          <p:cNvPr id="91" name="Google Shape;91;p1"/>
          <p:cNvSpPr txBox="1"/>
          <p:nvPr/>
        </p:nvSpPr>
        <p:spPr>
          <a:xfrm>
            <a:off x="812677" y="2493148"/>
            <a:ext cx="6467475" cy="7694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dirty="0">
                <a:solidFill>
                  <a:schemeClr val="lt1"/>
                </a:solidFill>
                <a:latin typeface="Calibri"/>
                <a:ea typeface="Calibri"/>
                <a:cs typeface="Calibri"/>
                <a:sym typeface="Calibri"/>
              </a:rPr>
              <a:t>Hotel Demand Forecasting</a:t>
            </a:r>
            <a:endParaRPr dirty="0"/>
          </a:p>
        </p:txBody>
      </p:sp>
      <p:grpSp>
        <p:nvGrpSpPr>
          <p:cNvPr id="92" name="Google Shape;92;p1"/>
          <p:cNvGrpSpPr/>
          <p:nvPr/>
        </p:nvGrpSpPr>
        <p:grpSpPr>
          <a:xfrm>
            <a:off x="0" y="1671333"/>
            <a:ext cx="7618641" cy="476583"/>
            <a:chOff x="-93300" y="1748934"/>
            <a:chExt cx="5598751" cy="350230"/>
          </a:xfrm>
        </p:grpSpPr>
        <p:cxnSp>
          <p:nvCxnSpPr>
            <p:cNvPr id="93" name="Google Shape;93;p1"/>
            <p:cNvCxnSpPr/>
            <p:nvPr/>
          </p:nvCxnSpPr>
          <p:spPr>
            <a:xfrm>
              <a:off x="-93300" y="1924050"/>
              <a:ext cx="5598750" cy="0"/>
            </a:xfrm>
            <a:prstGeom prst="straightConnector1">
              <a:avLst/>
            </a:prstGeom>
            <a:noFill/>
            <a:ln w="76200" cap="flat" cmpd="sng">
              <a:solidFill>
                <a:srgbClr val="FDBE24"/>
              </a:solidFill>
              <a:prstDash val="solid"/>
              <a:miter lim="800000"/>
              <a:headEnd type="none" w="sm" len="sm"/>
              <a:tailEnd type="none" w="sm" len="sm"/>
            </a:ln>
          </p:spPr>
        </p:cxnSp>
        <p:sp>
          <p:nvSpPr>
            <p:cNvPr id="94" name="Google Shape;94;p1"/>
            <p:cNvSpPr/>
            <p:nvPr/>
          </p:nvSpPr>
          <p:spPr>
            <a:xfrm rot="-8100000">
              <a:off x="5206512" y="1800225"/>
              <a:ext cx="247649" cy="247649"/>
            </a:xfrm>
            <a:prstGeom prst="corner">
              <a:avLst>
                <a:gd name="adj1" fmla="val 0"/>
                <a:gd name="adj2" fmla="val 0"/>
              </a:avLst>
            </a:prstGeom>
            <a:solidFill>
              <a:schemeClr val="accent1"/>
            </a:solidFill>
            <a:ln w="76200" cap="flat" cmpd="sng">
              <a:solidFill>
                <a:srgbClr val="FDBE2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5" name="Google Shape;95;p1"/>
            <p:cNvSpPr/>
            <p:nvPr/>
          </p:nvSpPr>
          <p:spPr>
            <a:xfrm rot="-8100000">
              <a:off x="4957764" y="1800224"/>
              <a:ext cx="247649" cy="247649"/>
            </a:xfrm>
            <a:prstGeom prst="corner">
              <a:avLst>
                <a:gd name="adj1" fmla="val 0"/>
                <a:gd name="adj2" fmla="val 0"/>
              </a:avLst>
            </a:prstGeom>
            <a:solidFill>
              <a:schemeClr val="accent1"/>
            </a:solidFill>
            <a:ln w="76200" cap="flat" cmpd="sng">
              <a:solidFill>
                <a:srgbClr val="FDBE2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6" name="Google Shape;96;p1"/>
            <p:cNvSpPr/>
            <p:nvPr/>
          </p:nvSpPr>
          <p:spPr>
            <a:xfrm rot="-8100000">
              <a:off x="4709015" y="1800225"/>
              <a:ext cx="247649" cy="247649"/>
            </a:xfrm>
            <a:prstGeom prst="corner">
              <a:avLst>
                <a:gd name="adj1" fmla="val 0"/>
                <a:gd name="adj2" fmla="val 0"/>
              </a:avLst>
            </a:prstGeom>
            <a:solidFill>
              <a:schemeClr val="accent1"/>
            </a:solidFill>
            <a:ln w="76200" cap="flat" cmpd="sng">
              <a:solidFill>
                <a:srgbClr val="FDBE2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97" name="Google Shape;97;p1"/>
          <p:cNvSpPr txBox="1"/>
          <p:nvPr/>
        </p:nvSpPr>
        <p:spPr>
          <a:xfrm>
            <a:off x="10765482" y="-369332"/>
            <a:ext cx="1426517"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alibri"/>
                <a:cs typeface="Calibri"/>
                <a:sym typeface="Calibri"/>
              </a:rPr>
              <a:t>Cathy</a:t>
            </a:r>
            <a:endParaRPr dirty="0"/>
          </a:p>
        </p:txBody>
      </p:sp>
      <p:pic>
        <p:nvPicPr>
          <p:cNvPr id="4" name="Picture 3">
            <a:extLst>
              <a:ext uri="{FF2B5EF4-FFF2-40B4-BE49-F238E27FC236}">
                <a16:creationId xmlns:a16="http://schemas.microsoft.com/office/drawing/2014/main" id="{360FD7B8-4FB1-BB49-8FA4-F7B6610AD5D1}"/>
              </a:ext>
            </a:extLst>
          </p:cNvPr>
          <p:cNvPicPr>
            <a:picLocks noChangeAspect="1"/>
          </p:cNvPicPr>
          <p:nvPr/>
        </p:nvPicPr>
        <p:blipFill>
          <a:blip r:embed="rId4"/>
          <a:stretch>
            <a:fillRect/>
          </a:stretch>
        </p:blipFill>
        <p:spPr>
          <a:xfrm>
            <a:off x="8463178" y="2649123"/>
            <a:ext cx="3696366" cy="221499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g7acdc4d373_0_74"/>
          <p:cNvSpPr/>
          <p:nvPr/>
        </p:nvSpPr>
        <p:spPr>
          <a:xfrm>
            <a:off x="1" y="866775"/>
            <a:ext cx="1171500" cy="5133900"/>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242021"/>
              </a:solidFill>
              <a:latin typeface="Calibri"/>
              <a:ea typeface="Calibri"/>
              <a:cs typeface="Calibri"/>
              <a:sym typeface="Calibri"/>
            </a:endParaRPr>
          </a:p>
        </p:txBody>
      </p:sp>
      <p:pic>
        <p:nvPicPr>
          <p:cNvPr id="157" name="Google Shape;157;g7acdc4d373_0_74" descr="Image result for seattle university insignia"/>
          <p:cNvPicPr preferRelativeResize="0"/>
          <p:nvPr/>
        </p:nvPicPr>
        <p:blipFill rotWithShape="1">
          <a:blip r:embed="rId3">
            <a:alphaModFix/>
          </a:blip>
          <a:srcRect/>
          <a:stretch/>
        </p:blipFill>
        <p:spPr>
          <a:xfrm>
            <a:off x="10934699" y="6502202"/>
            <a:ext cx="1257299" cy="355798"/>
          </a:xfrm>
          <a:prstGeom prst="rect">
            <a:avLst/>
          </a:prstGeom>
          <a:noFill/>
          <a:ln>
            <a:noFill/>
          </a:ln>
        </p:spPr>
      </p:pic>
      <p:sp>
        <p:nvSpPr>
          <p:cNvPr id="158" name="Google Shape;158;g7acdc4d373_0_74"/>
          <p:cNvSpPr txBox="1"/>
          <p:nvPr/>
        </p:nvSpPr>
        <p:spPr>
          <a:xfrm>
            <a:off x="116951" y="133350"/>
            <a:ext cx="120750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a:solidFill>
                  <a:srgbClr val="242021"/>
                </a:solidFill>
                <a:latin typeface="Calibri"/>
                <a:ea typeface="Calibri"/>
                <a:cs typeface="Calibri"/>
                <a:sym typeface="Calibri"/>
              </a:rPr>
              <a:t>Exponential Smoothing </a:t>
            </a:r>
            <a:endParaRPr/>
          </a:p>
        </p:txBody>
      </p:sp>
      <p:sp>
        <p:nvSpPr>
          <p:cNvPr id="159" name="Google Shape;159;g7acdc4d373_0_74"/>
          <p:cNvSpPr/>
          <p:nvPr/>
        </p:nvSpPr>
        <p:spPr>
          <a:xfrm>
            <a:off x="11729517" y="866775"/>
            <a:ext cx="462600" cy="5133900"/>
          </a:xfrm>
          <a:prstGeom prst="rect">
            <a:avLst/>
          </a:prstGeom>
          <a:solidFill>
            <a:srgbClr val="FDBE2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242021"/>
              </a:solidFill>
              <a:latin typeface="Calibri"/>
              <a:ea typeface="Calibri"/>
              <a:cs typeface="Calibri"/>
              <a:sym typeface="Calibri"/>
            </a:endParaRPr>
          </a:p>
        </p:txBody>
      </p:sp>
      <p:pic>
        <p:nvPicPr>
          <p:cNvPr id="5" name="Picture 4">
            <a:extLst>
              <a:ext uri="{FF2B5EF4-FFF2-40B4-BE49-F238E27FC236}">
                <a16:creationId xmlns:a16="http://schemas.microsoft.com/office/drawing/2014/main" id="{FEDCB2FD-6497-2246-8A76-D1FB9EF3BDC0}"/>
              </a:ext>
            </a:extLst>
          </p:cNvPr>
          <p:cNvPicPr>
            <a:picLocks noChangeAspect="1"/>
          </p:cNvPicPr>
          <p:nvPr/>
        </p:nvPicPr>
        <p:blipFill>
          <a:blip r:embed="rId4"/>
          <a:stretch>
            <a:fillRect/>
          </a:stretch>
        </p:blipFill>
        <p:spPr>
          <a:xfrm>
            <a:off x="2237662" y="988623"/>
            <a:ext cx="8046023" cy="2849933"/>
          </a:xfrm>
          <a:prstGeom prst="rect">
            <a:avLst/>
          </a:prstGeom>
        </p:spPr>
      </p:pic>
      <p:sp>
        <p:nvSpPr>
          <p:cNvPr id="8" name="TextBox 7">
            <a:extLst>
              <a:ext uri="{FF2B5EF4-FFF2-40B4-BE49-F238E27FC236}">
                <a16:creationId xmlns:a16="http://schemas.microsoft.com/office/drawing/2014/main" id="{50E807FC-0B9D-8E42-B0FA-820D13E451A4}"/>
              </a:ext>
            </a:extLst>
          </p:cNvPr>
          <p:cNvSpPr txBox="1"/>
          <p:nvPr/>
        </p:nvSpPr>
        <p:spPr>
          <a:xfrm>
            <a:off x="4549315" y="1054884"/>
            <a:ext cx="1297059" cy="2710292"/>
          </a:xfrm>
          <a:prstGeom prst="rect">
            <a:avLst/>
          </a:prstGeom>
          <a:noFill/>
          <a:ln w="38100">
            <a:solidFill>
              <a:srgbClr val="0070C0"/>
            </a:solidFill>
          </a:ln>
        </p:spPr>
        <p:txBody>
          <a:bodyPr wrap="square" rtlCol="0">
            <a:spAutoFit/>
          </a:bodyPr>
          <a:lstStyle/>
          <a:p>
            <a:endParaRPr lang="en-US" dirty="0"/>
          </a:p>
        </p:txBody>
      </p:sp>
      <p:sp>
        <p:nvSpPr>
          <p:cNvPr id="24" name="TextBox 23">
            <a:extLst>
              <a:ext uri="{FF2B5EF4-FFF2-40B4-BE49-F238E27FC236}">
                <a16:creationId xmlns:a16="http://schemas.microsoft.com/office/drawing/2014/main" id="{95F28661-B52E-8C46-AAF9-9D68EC0F2517}"/>
              </a:ext>
            </a:extLst>
          </p:cNvPr>
          <p:cNvSpPr txBox="1"/>
          <p:nvPr/>
        </p:nvSpPr>
        <p:spPr>
          <a:xfrm>
            <a:off x="6573386" y="1054884"/>
            <a:ext cx="1327599" cy="2692168"/>
          </a:xfrm>
          <a:prstGeom prst="rect">
            <a:avLst/>
          </a:prstGeom>
          <a:noFill/>
          <a:ln w="38100">
            <a:solidFill>
              <a:srgbClr val="92D050"/>
            </a:solidFill>
          </a:ln>
        </p:spPr>
        <p:txBody>
          <a:bodyPr wrap="square" rtlCol="0">
            <a:spAutoFit/>
          </a:bodyPr>
          <a:lstStyle/>
          <a:p>
            <a:endParaRPr lang="en-US" dirty="0"/>
          </a:p>
        </p:txBody>
      </p:sp>
      <p:sp>
        <p:nvSpPr>
          <p:cNvPr id="25" name="TextBox 24">
            <a:extLst>
              <a:ext uri="{FF2B5EF4-FFF2-40B4-BE49-F238E27FC236}">
                <a16:creationId xmlns:a16="http://schemas.microsoft.com/office/drawing/2014/main" id="{63AE1BE3-D00E-4443-9A83-5A1D935B2AEC}"/>
              </a:ext>
            </a:extLst>
          </p:cNvPr>
          <p:cNvSpPr txBox="1"/>
          <p:nvPr/>
        </p:nvSpPr>
        <p:spPr>
          <a:xfrm>
            <a:off x="8019218" y="1044274"/>
            <a:ext cx="1297059" cy="2720902"/>
          </a:xfrm>
          <a:prstGeom prst="rect">
            <a:avLst/>
          </a:prstGeom>
          <a:noFill/>
          <a:ln w="38100">
            <a:solidFill>
              <a:srgbClr val="FF0000"/>
            </a:solidFill>
          </a:ln>
        </p:spPr>
        <p:txBody>
          <a:bodyPr wrap="square" rtlCol="0">
            <a:spAutoFit/>
          </a:bodyPr>
          <a:lstStyle/>
          <a:p>
            <a:endParaRPr lang="en-US" dirty="0"/>
          </a:p>
        </p:txBody>
      </p:sp>
      <p:cxnSp>
        <p:nvCxnSpPr>
          <p:cNvPr id="11" name="Straight Arrow Connector 10">
            <a:extLst>
              <a:ext uri="{FF2B5EF4-FFF2-40B4-BE49-F238E27FC236}">
                <a16:creationId xmlns:a16="http://schemas.microsoft.com/office/drawing/2014/main" id="{04445FA9-C9FC-8742-BD5B-0D96C31EACC1}"/>
              </a:ext>
            </a:extLst>
          </p:cNvPr>
          <p:cNvCxnSpPr/>
          <p:nvPr/>
        </p:nvCxnSpPr>
        <p:spPr>
          <a:xfrm flipV="1">
            <a:off x="4036501" y="3873354"/>
            <a:ext cx="466165" cy="5366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6E9AD4F3-8C7A-764C-AB68-FE82CBB0A0A8}"/>
              </a:ext>
            </a:extLst>
          </p:cNvPr>
          <p:cNvPicPr>
            <a:picLocks noChangeAspect="1"/>
          </p:cNvPicPr>
          <p:nvPr/>
        </p:nvPicPr>
        <p:blipFill>
          <a:blip r:embed="rId5"/>
          <a:stretch>
            <a:fillRect/>
          </a:stretch>
        </p:blipFill>
        <p:spPr>
          <a:xfrm>
            <a:off x="1282718" y="4090028"/>
            <a:ext cx="3526796" cy="1345915"/>
          </a:xfrm>
          <a:prstGeom prst="rect">
            <a:avLst/>
          </a:prstGeom>
        </p:spPr>
      </p:pic>
      <p:pic>
        <p:nvPicPr>
          <p:cNvPr id="16" name="Picture 15">
            <a:extLst>
              <a:ext uri="{FF2B5EF4-FFF2-40B4-BE49-F238E27FC236}">
                <a16:creationId xmlns:a16="http://schemas.microsoft.com/office/drawing/2014/main" id="{D86F82D7-5DE3-2A41-B633-D1A6A9A60536}"/>
              </a:ext>
            </a:extLst>
          </p:cNvPr>
          <p:cNvPicPr>
            <a:picLocks noChangeAspect="1"/>
          </p:cNvPicPr>
          <p:nvPr/>
        </p:nvPicPr>
        <p:blipFill>
          <a:blip r:embed="rId6"/>
          <a:stretch>
            <a:fillRect/>
          </a:stretch>
        </p:blipFill>
        <p:spPr>
          <a:xfrm>
            <a:off x="4836449" y="4090028"/>
            <a:ext cx="3196022" cy="1251112"/>
          </a:xfrm>
          <a:prstGeom prst="rect">
            <a:avLst/>
          </a:prstGeom>
        </p:spPr>
      </p:pic>
      <p:pic>
        <p:nvPicPr>
          <p:cNvPr id="17" name="Picture 16">
            <a:extLst>
              <a:ext uri="{FF2B5EF4-FFF2-40B4-BE49-F238E27FC236}">
                <a16:creationId xmlns:a16="http://schemas.microsoft.com/office/drawing/2014/main" id="{C6CE33C1-0648-724A-96EC-41D5992EA17E}"/>
              </a:ext>
            </a:extLst>
          </p:cNvPr>
          <p:cNvPicPr>
            <a:picLocks noChangeAspect="1"/>
          </p:cNvPicPr>
          <p:nvPr/>
        </p:nvPicPr>
        <p:blipFill>
          <a:blip r:embed="rId7"/>
          <a:stretch>
            <a:fillRect/>
          </a:stretch>
        </p:blipFill>
        <p:spPr>
          <a:xfrm>
            <a:off x="7833832" y="4090028"/>
            <a:ext cx="3543831" cy="1345915"/>
          </a:xfrm>
          <a:prstGeom prst="rect">
            <a:avLst/>
          </a:prstGeom>
        </p:spPr>
      </p:pic>
      <p:cxnSp>
        <p:nvCxnSpPr>
          <p:cNvPr id="19" name="Straight Arrow Connector 18">
            <a:extLst>
              <a:ext uri="{FF2B5EF4-FFF2-40B4-BE49-F238E27FC236}">
                <a16:creationId xmlns:a16="http://schemas.microsoft.com/office/drawing/2014/main" id="{4107CB9A-0DB5-FD41-9197-029399653892}"/>
              </a:ext>
            </a:extLst>
          </p:cNvPr>
          <p:cNvCxnSpPr/>
          <p:nvPr/>
        </p:nvCxnSpPr>
        <p:spPr>
          <a:xfrm flipH="1" flipV="1">
            <a:off x="8998226" y="3873354"/>
            <a:ext cx="331303" cy="216674"/>
          </a:xfrm>
          <a:prstGeom prst="straightConnector1">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21" name="Straight Arrow Connector 20">
            <a:extLst>
              <a:ext uri="{FF2B5EF4-FFF2-40B4-BE49-F238E27FC236}">
                <a16:creationId xmlns:a16="http://schemas.microsoft.com/office/drawing/2014/main" id="{DBB2A26A-B99A-8148-AB0F-764F3D9FCE41}"/>
              </a:ext>
            </a:extLst>
          </p:cNvPr>
          <p:cNvCxnSpPr/>
          <p:nvPr/>
        </p:nvCxnSpPr>
        <p:spPr>
          <a:xfrm flipV="1">
            <a:off x="7407965" y="3873354"/>
            <a:ext cx="0" cy="185024"/>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22" name="TextBox 21">
            <a:extLst>
              <a:ext uri="{FF2B5EF4-FFF2-40B4-BE49-F238E27FC236}">
                <a16:creationId xmlns:a16="http://schemas.microsoft.com/office/drawing/2014/main" id="{47E6D1D2-0F91-FE43-87A2-34767664C0C5}"/>
              </a:ext>
            </a:extLst>
          </p:cNvPr>
          <p:cNvSpPr txBox="1"/>
          <p:nvPr/>
        </p:nvSpPr>
        <p:spPr>
          <a:xfrm>
            <a:off x="1674095" y="5403925"/>
            <a:ext cx="2494789" cy="523220"/>
          </a:xfrm>
          <a:prstGeom prst="rect">
            <a:avLst/>
          </a:prstGeom>
          <a:noFill/>
        </p:spPr>
        <p:txBody>
          <a:bodyPr wrap="square" rtlCol="0">
            <a:spAutoFit/>
          </a:bodyPr>
          <a:lstStyle/>
          <a:p>
            <a:pPr algn="ctr"/>
            <a:r>
              <a:rPr lang="en-US" dirty="0"/>
              <a:t>Assign no weight to</a:t>
            </a:r>
          </a:p>
          <a:p>
            <a:pPr algn="ctr"/>
            <a:r>
              <a:rPr lang="en-US" dirty="0"/>
              <a:t> trend and seasonality</a:t>
            </a:r>
          </a:p>
        </p:txBody>
      </p:sp>
      <p:sp>
        <p:nvSpPr>
          <p:cNvPr id="41" name="TextBox 40">
            <a:extLst>
              <a:ext uri="{FF2B5EF4-FFF2-40B4-BE49-F238E27FC236}">
                <a16:creationId xmlns:a16="http://schemas.microsoft.com/office/drawing/2014/main" id="{C503B6D0-CB40-0240-B892-712D4C2F35A8}"/>
              </a:ext>
            </a:extLst>
          </p:cNvPr>
          <p:cNvSpPr txBox="1"/>
          <p:nvPr/>
        </p:nvSpPr>
        <p:spPr>
          <a:xfrm>
            <a:off x="5087746" y="5403925"/>
            <a:ext cx="2494789" cy="523220"/>
          </a:xfrm>
          <a:prstGeom prst="rect">
            <a:avLst/>
          </a:prstGeom>
          <a:noFill/>
        </p:spPr>
        <p:txBody>
          <a:bodyPr wrap="square" rtlCol="0">
            <a:spAutoFit/>
          </a:bodyPr>
          <a:lstStyle/>
          <a:p>
            <a:pPr algn="ctr"/>
            <a:r>
              <a:rPr lang="en-US" dirty="0"/>
              <a:t>Assign no weight to</a:t>
            </a:r>
          </a:p>
          <a:p>
            <a:pPr algn="ctr"/>
            <a:r>
              <a:rPr lang="en-US" dirty="0"/>
              <a:t> trend and seasonality</a:t>
            </a:r>
          </a:p>
        </p:txBody>
      </p:sp>
      <p:sp>
        <p:nvSpPr>
          <p:cNvPr id="42" name="TextBox 41">
            <a:extLst>
              <a:ext uri="{FF2B5EF4-FFF2-40B4-BE49-F238E27FC236}">
                <a16:creationId xmlns:a16="http://schemas.microsoft.com/office/drawing/2014/main" id="{D77EE5BD-251D-C84D-AE7D-78BA9B79E0F6}"/>
              </a:ext>
            </a:extLst>
          </p:cNvPr>
          <p:cNvSpPr txBox="1"/>
          <p:nvPr/>
        </p:nvSpPr>
        <p:spPr>
          <a:xfrm>
            <a:off x="8126814" y="5391007"/>
            <a:ext cx="3071273" cy="523220"/>
          </a:xfrm>
          <a:prstGeom prst="rect">
            <a:avLst/>
          </a:prstGeom>
          <a:noFill/>
        </p:spPr>
        <p:txBody>
          <a:bodyPr wrap="square" rtlCol="0">
            <a:spAutoFit/>
          </a:bodyPr>
          <a:lstStyle/>
          <a:p>
            <a:pPr algn="ctr"/>
            <a:r>
              <a:rPr lang="en-US" dirty="0"/>
              <a:t>Assign no weight to</a:t>
            </a:r>
          </a:p>
          <a:p>
            <a:pPr algn="ctr"/>
            <a:r>
              <a:rPr lang="en-US" dirty="0"/>
              <a:t> past observations and trend</a:t>
            </a:r>
          </a:p>
        </p:txBody>
      </p:sp>
      <p:sp>
        <p:nvSpPr>
          <p:cNvPr id="20" name="Google Shape;97;p1">
            <a:extLst>
              <a:ext uri="{FF2B5EF4-FFF2-40B4-BE49-F238E27FC236}">
                <a16:creationId xmlns:a16="http://schemas.microsoft.com/office/drawing/2014/main" id="{77FE5674-436B-3740-9752-91A6DC0388A6}"/>
              </a:ext>
            </a:extLst>
          </p:cNvPr>
          <p:cNvSpPr txBox="1"/>
          <p:nvPr/>
        </p:nvSpPr>
        <p:spPr>
          <a:xfrm>
            <a:off x="10765482" y="-369332"/>
            <a:ext cx="1426517"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alibri"/>
                <a:cs typeface="Calibri"/>
                <a:sym typeface="Calibri"/>
              </a:rPr>
              <a:t>Ying</a:t>
            </a:r>
            <a:endParaRPr dirty="0"/>
          </a:p>
        </p:txBody>
      </p:sp>
    </p:spTree>
    <p:extLst>
      <p:ext uri="{BB962C8B-B14F-4D97-AF65-F5344CB8AC3E}">
        <p14:creationId xmlns:p14="http://schemas.microsoft.com/office/powerpoint/2010/main" val="35693366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g7acdc4d373_0_74"/>
          <p:cNvSpPr/>
          <p:nvPr/>
        </p:nvSpPr>
        <p:spPr>
          <a:xfrm>
            <a:off x="1" y="866775"/>
            <a:ext cx="1171500" cy="5133900"/>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242021"/>
              </a:solidFill>
              <a:latin typeface="Calibri"/>
              <a:ea typeface="Calibri"/>
              <a:cs typeface="Calibri"/>
              <a:sym typeface="Calibri"/>
            </a:endParaRPr>
          </a:p>
        </p:txBody>
      </p:sp>
      <p:pic>
        <p:nvPicPr>
          <p:cNvPr id="157" name="Google Shape;157;g7acdc4d373_0_74" descr="Image result for seattle university insignia"/>
          <p:cNvPicPr preferRelativeResize="0"/>
          <p:nvPr/>
        </p:nvPicPr>
        <p:blipFill rotWithShape="1">
          <a:blip r:embed="rId3">
            <a:alphaModFix/>
          </a:blip>
          <a:srcRect/>
          <a:stretch/>
        </p:blipFill>
        <p:spPr>
          <a:xfrm>
            <a:off x="10934699" y="6502202"/>
            <a:ext cx="1257299" cy="355798"/>
          </a:xfrm>
          <a:prstGeom prst="rect">
            <a:avLst/>
          </a:prstGeom>
          <a:noFill/>
          <a:ln>
            <a:noFill/>
          </a:ln>
        </p:spPr>
      </p:pic>
      <p:sp>
        <p:nvSpPr>
          <p:cNvPr id="158" name="Google Shape;158;g7acdc4d373_0_74"/>
          <p:cNvSpPr txBox="1"/>
          <p:nvPr/>
        </p:nvSpPr>
        <p:spPr>
          <a:xfrm>
            <a:off x="116951" y="133350"/>
            <a:ext cx="120750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a:solidFill>
                  <a:srgbClr val="242021"/>
                </a:solidFill>
                <a:latin typeface="Calibri"/>
                <a:ea typeface="Calibri"/>
                <a:cs typeface="Calibri"/>
                <a:sym typeface="Calibri"/>
              </a:rPr>
              <a:t>Exponential Smoothing </a:t>
            </a:r>
            <a:endParaRPr/>
          </a:p>
        </p:txBody>
      </p:sp>
      <p:sp>
        <p:nvSpPr>
          <p:cNvPr id="159" name="Google Shape;159;g7acdc4d373_0_74"/>
          <p:cNvSpPr/>
          <p:nvPr/>
        </p:nvSpPr>
        <p:spPr>
          <a:xfrm>
            <a:off x="11729517" y="866775"/>
            <a:ext cx="462600" cy="5133900"/>
          </a:xfrm>
          <a:prstGeom prst="rect">
            <a:avLst/>
          </a:prstGeom>
          <a:solidFill>
            <a:srgbClr val="FDBE2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242021"/>
              </a:solidFill>
              <a:latin typeface="Calibri"/>
              <a:ea typeface="Calibri"/>
              <a:cs typeface="Calibri"/>
              <a:sym typeface="Calibri"/>
            </a:endParaRPr>
          </a:p>
        </p:txBody>
      </p:sp>
      <p:pic>
        <p:nvPicPr>
          <p:cNvPr id="5" name="Picture 4">
            <a:extLst>
              <a:ext uri="{FF2B5EF4-FFF2-40B4-BE49-F238E27FC236}">
                <a16:creationId xmlns:a16="http://schemas.microsoft.com/office/drawing/2014/main" id="{FEDCB2FD-6497-2246-8A76-D1FB9EF3BDC0}"/>
              </a:ext>
            </a:extLst>
          </p:cNvPr>
          <p:cNvPicPr>
            <a:picLocks noChangeAspect="1"/>
          </p:cNvPicPr>
          <p:nvPr/>
        </p:nvPicPr>
        <p:blipFill>
          <a:blip r:embed="rId4"/>
          <a:stretch>
            <a:fillRect/>
          </a:stretch>
        </p:blipFill>
        <p:spPr>
          <a:xfrm>
            <a:off x="5254555" y="567836"/>
            <a:ext cx="6474962" cy="2293457"/>
          </a:xfrm>
          <a:prstGeom prst="rect">
            <a:avLst/>
          </a:prstGeom>
        </p:spPr>
      </p:pic>
      <p:sp>
        <p:nvSpPr>
          <p:cNvPr id="2" name="TextBox 1">
            <a:extLst>
              <a:ext uri="{FF2B5EF4-FFF2-40B4-BE49-F238E27FC236}">
                <a16:creationId xmlns:a16="http://schemas.microsoft.com/office/drawing/2014/main" id="{1A3B78E3-1228-444B-AABE-AE70F802ED02}"/>
              </a:ext>
            </a:extLst>
          </p:cNvPr>
          <p:cNvSpPr txBox="1"/>
          <p:nvPr/>
        </p:nvSpPr>
        <p:spPr>
          <a:xfrm>
            <a:off x="5960744" y="3178215"/>
            <a:ext cx="4216926" cy="2893100"/>
          </a:xfrm>
          <a:prstGeom prst="rect">
            <a:avLst/>
          </a:prstGeom>
          <a:noFill/>
        </p:spPr>
        <p:txBody>
          <a:bodyPr wrap="square" rtlCol="0">
            <a:spAutoFit/>
          </a:bodyPr>
          <a:lstStyle/>
          <a:p>
            <a:r>
              <a:rPr lang="en-US" dirty="0"/>
              <a:t>Limitation:</a:t>
            </a:r>
          </a:p>
          <a:p>
            <a:endParaRPr lang="en-US" dirty="0"/>
          </a:p>
          <a:p>
            <a:endParaRPr lang="en-US" dirty="0"/>
          </a:p>
          <a:p>
            <a:pPr marL="285750" indent="-285750">
              <a:buFont typeface="Arial" panose="020B0604020202020204" pitchFamily="34" charset="0"/>
              <a:buChar char="•"/>
            </a:pPr>
            <a:r>
              <a:rPr lang="en-US" dirty="0"/>
              <a:t>Give more significance to recent observations</a:t>
            </a:r>
          </a:p>
          <a:p>
            <a:endParaRPr lang="en-US" dirty="0"/>
          </a:p>
          <a:p>
            <a:pPr marL="285750" indent="-285750">
              <a:buFont typeface="Arial" panose="020B0604020202020204" pitchFamily="34" charset="0"/>
              <a:buChar char="•"/>
            </a:pPr>
            <a:r>
              <a:rPr lang="en-US" dirty="0"/>
              <a:t>Short term memory can’t handle the seasonal or cyclic variations well</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Only consider the pattern final arrivals and neglect the cumulative bookings of each day</a:t>
            </a:r>
          </a:p>
          <a:p>
            <a:pPr marL="285750" indent="-285750">
              <a:buFont typeface="Arial" panose="020B0604020202020204" pitchFamily="34" charset="0"/>
              <a:buChar char="•"/>
            </a:pPr>
            <a:endParaRPr lang="en-US" dirty="0"/>
          </a:p>
          <a:p>
            <a:endParaRPr lang="en-US" dirty="0"/>
          </a:p>
          <a:p>
            <a:endParaRPr lang="en-US" dirty="0"/>
          </a:p>
        </p:txBody>
      </p:sp>
      <p:graphicFrame>
        <p:nvGraphicFramePr>
          <p:cNvPr id="10" name="Table 9">
            <a:extLst>
              <a:ext uri="{FF2B5EF4-FFF2-40B4-BE49-F238E27FC236}">
                <a16:creationId xmlns:a16="http://schemas.microsoft.com/office/drawing/2014/main" id="{A895D3FC-8C6A-094C-9EFC-C84CE9557C50}"/>
              </a:ext>
            </a:extLst>
          </p:cNvPr>
          <p:cNvGraphicFramePr>
            <a:graphicFrameLocks noGrp="1"/>
          </p:cNvGraphicFramePr>
          <p:nvPr/>
        </p:nvGraphicFramePr>
        <p:xfrm>
          <a:off x="1376360" y="847629"/>
          <a:ext cx="3673335" cy="4929998"/>
        </p:xfrm>
        <a:graphic>
          <a:graphicData uri="http://schemas.openxmlformats.org/drawingml/2006/table">
            <a:tbl>
              <a:tblPr firstRow="1" bandRow="1">
                <a:tableStyleId>{F2DE63D5-997A-4646-A377-4702673A728D}</a:tableStyleId>
              </a:tblPr>
              <a:tblGrid>
                <a:gridCol w="1224445">
                  <a:extLst>
                    <a:ext uri="{9D8B030D-6E8A-4147-A177-3AD203B41FA5}">
                      <a16:colId xmlns:a16="http://schemas.microsoft.com/office/drawing/2014/main" val="1606015990"/>
                    </a:ext>
                  </a:extLst>
                </a:gridCol>
                <a:gridCol w="1224445">
                  <a:extLst>
                    <a:ext uri="{9D8B030D-6E8A-4147-A177-3AD203B41FA5}">
                      <a16:colId xmlns:a16="http://schemas.microsoft.com/office/drawing/2014/main" val="1155155049"/>
                    </a:ext>
                  </a:extLst>
                </a:gridCol>
                <a:gridCol w="1224445">
                  <a:extLst>
                    <a:ext uri="{9D8B030D-6E8A-4147-A177-3AD203B41FA5}">
                      <a16:colId xmlns:a16="http://schemas.microsoft.com/office/drawing/2014/main" val="2687793353"/>
                    </a:ext>
                  </a:extLst>
                </a:gridCol>
              </a:tblGrid>
              <a:tr h="437832">
                <a:tc>
                  <a:txBody>
                    <a:bodyPr/>
                    <a:lstStyle/>
                    <a:p>
                      <a:r>
                        <a:rPr lang="en-US" dirty="0"/>
                        <a:t>Y</a:t>
                      </a:r>
                    </a:p>
                  </a:txBody>
                  <a:tcPr/>
                </a:tc>
                <a:tc>
                  <a:txBody>
                    <a:bodyPr/>
                    <a:lstStyle/>
                    <a:p>
                      <a:r>
                        <a:rPr lang="en-US" dirty="0"/>
                        <a:t>Alpha</a:t>
                      </a:r>
                    </a:p>
                  </a:txBody>
                  <a:tcPr/>
                </a:tc>
                <a:tc>
                  <a:txBody>
                    <a:bodyPr/>
                    <a:lstStyle/>
                    <a:p>
                      <a:r>
                        <a:rPr lang="en-US" dirty="0"/>
                        <a:t>Alpha for T</a:t>
                      </a:r>
                    </a:p>
                  </a:txBody>
                  <a:tcPr/>
                </a:tc>
                <a:extLst>
                  <a:ext uri="{0D108BD9-81ED-4DB2-BD59-A6C34878D82A}">
                    <a16:rowId xmlns:a16="http://schemas.microsoft.com/office/drawing/2014/main" val="2264351581"/>
                  </a:ext>
                </a:extLst>
              </a:tr>
              <a:tr h="641738">
                <a:tc>
                  <a:txBody>
                    <a:bodyPr/>
                    <a:lstStyle/>
                    <a:p>
                      <a:r>
                        <a:rPr lang="en-US" dirty="0" err="1"/>
                        <a:t>Yt</a:t>
                      </a:r>
                      <a:endParaRPr lang="en-US" dirty="0"/>
                    </a:p>
                  </a:txBody>
                  <a:tcPr/>
                </a:tc>
                <a:tc>
                  <a:txBody>
                    <a:bodyPr/>
                    <a:lstStyle/>
                    <a:p>
                      <a:r>
                        <a:rPr lang="en-US" dirty="0"/>
                        <a:t>0.5</a:t>
                      </a:r>
                    </a:p>
                  </a:txBody>
                  <a:tcPr/>
                </a:tc>
                <a:tc>
                  <a:txBody>
                    <a:bodyPr/>
                    <a:lstStyle/>
                    <a:p>
                      <a:r>
                        <a:rPr lang="en-US" dirty="0"/>
                        <a:t>0.5</a:t>
                      </a:r>
                    </a:p>
                  </a:txBody>
                  <a:tcPr/>
                </a:tc>
                <a:extLst>
                  <a:ext uri="{0D108BD9-81ED-4DB2-BD59-A6C34878D82A}">
                    <a16:rowId xmlns:a16="http://schemas.microsoft.com/office/drawing/2014/main" val="1824973441"/>
                  </a:ext>
                </a:extLst>
              </a:tr>
              <a:tr h="641738">
                <a:tc>
                  <a:txBody>
                    <a:bodyPr/>
                    <a:lstStyle/>
                    <a:p>
                      <a:r>
                        <a:rPr lang="en-US" dirty="0"/>
                        <a:t>Yt-1</a:t>
                      </a:r>
                    </a:p>
                  </a:txBody>
                  <a:tcPr/>
                </a:tc>
                <a:tc>
                  <a:txBody>
                    <a:bodyPr/>
                    <a:lstStyle/>
                    <a:p>
                      <a:r>
                        <a:rPr lang="en-US" dirty="0"/>
                        <a:t>0.5</a:t>
                      </a:r>
                    </a:p>
                  </a:txBody>
                  <a:tcPr/>
                </a:tc>
                <a:tc>
                  <a:txBody>
                    <a:bodyPr/>
                    <a:lstStyle/>
                    <a:p>
                      <a:r>
                        <a:rPr lang="en-US" dirty="0"/>
                        <a:t>0.25</a:t>
                      </a:r>
                    </a:p>
                  </a:txBody>
                  <a:tcPr/>
                </a:tc>
                <a:extLst>
                  <a:ext uri="{0D108BD9-81ED-4DB2-BD59-A6C34878D82A}">
                    <a16:rowId xmlns:a16="http://schemas.microsoft.com/office/drawing/2014/main" val="2111171052"/>
                  </a:ext>
                </a:extLst>
              </a:tr>
              <a:tr h="641738">
                <a:tc>
                  <a:txBody>
                    <a:bodyPr/>
                    <a:lstStyle/>
                    <a:p>
                      <a:r>
                        <a:rPr lang="en-US" dirty="0"/>
                        <a:t>Yt-2</a:t>
                      </a:r>
                    </a:p>
                  </a:txBody>
                  <a:tcPr/>
                </a:tc>
                <a:tc>
                  <a:txBody>
                    <a:bodyPr/>
                    <a:lstStyle/>
                    <a:p>
                      <a:r>
                        <a:rPr lang="en-US" dirty="0"/>
                        <a:t>0.5</a:t>
                      </a:r>
                    </a:p>
                  </a:txBody>
                  <a:tcPr/>
                </a:tc>
                <a:tc>
                  <a:txBody>
                    <a:bodyPr/>
                    <a:lstStyle/>
                    <a:p>
                      <a:r>
                        <a:rPr lang="en-US" dirty="0"/>
                        <a:t>0.125</a:t>
                      </a:r>
                    </a:p>
                  </a:txBody>
                  <a:tcPr/>
                </a:tc>
                <a:extLst>
                  <a:ext uri="{0D108BD9-81ED-4DB2-BD59-A6C34878D82A}">
                    <a16:rowId xmlns:a16="http://schemas.microsoft.com/office/drawing/2014/main" val="3994727273"/>
                  </a:ext>
                </a:extLst>
              </a:tr>
              <a:tr h="641738">
                <a:tc>
                  <a:txBody>
                    <a:bodyPr/>
                    <a:lstStyle/>
                    <a:p>
                      <a:r>
                        <a:rPr lang="en-US" dirty="0"/>
                        <a:t>Yt-3</a:t>
                      </a:r>
                    </a:p>
                  </a:txBody>
                  <a:tcPr/>
                </a:tc>
                <a:tc>
                  <a:txBody>
                    <a:bodyPr/>
                    <a:lstStyle/>
                    <a:p>
                      <a:r>
                        <a:rPr lang="en-US" dirty="0"/>
                        <a:t>0.5</a:t>
                      </a:r>
                    </a:p>
                  </a:txBody>
                  <a:tcPr/>
                </a:tc>
                <a:tc>
                  <a:txBody>
                    <a:bodyPr/>
                    <a:lstStyle/>
                    <a:p>
                      <a:r>
                        <a:rPr lang="en-US" dirty="0"/>
                        <a:t>0.0625</a:t>
                      </a:r>
                    </a:p>
                  </a:txBody>
                  <a:tcPr/>
                </a:tc>
                <a:extLst>
                  <a:ext uri="{0D108BD9-81ED-4DB2-BD59-A6C34878D82A}">
                    <a16:rowId xmlns:a16="http://schemas.microsoft.com/office/drawing/2014/main" val="698768939"/>
                  </a:ext>
                </a:extLst>
              </a:tr>
              <a:tr h="641738">
                <a:tc>
                  <a:txBody>
                    <a:bodyPr/>
                    <a:lstStyle/>
                    <a:p>
                      <a:r>
                        <a:rPr lang="en-US" dirty="0"/>
                        <a:t>Yt-4</a:t>
                      </a:r>
                    </a:p>
                  </a:txBody>
                  <a:tcPr/>
                </a:tc>
                <a:tc>
                  <a:txBody>
                    <a:bodyPr/>
                    <a:lstStyle/>
                    <a:p>
                      <a:r>
                        <a:rPr lang="en-US" dirty="0"/>
                        <a:t>0.5</a:t>
                      </a:r>
                    </a:p>
                  </a:txBody>
                  <a:tcPr/>
                </a:tc>
                <a:tc>
                  <a:txBody>
                    <a:bodyPr/>
                    <a:lstStyle/>
                    <a:p>
                      <a:r>
                        <a:rPr lang="en-US" dirty="0"/>
                        <a:t>0.03125</a:t>
                      </a:r>
                    </a:p>
                  </a:txBody>
                  <a:tcPr/>
                </a:tc>
                <a:extLst>
                  <a:ext uri="{0D108BD9-81ED-4DB2-BD59-A6C34878D82A}">
                    <a16:rowId xmlns:a16="http://schemas.microsoft.com/office/drawing/2014/main" val="325415783"/>
                  </a:ext>
                </a:extLst>
              </a:tr>
              <a:tr h="641738">
                <a:tc>
                  <a:txBody>
                    <a:bodyPr/>
                    <a:lstStyle/>
                    <a:p>
                      <a:r>
                        <a:rPr lang="en-US" dirty="0"/>
                        <a:t>Yt-5</a:t>
                      </a:r>
                    </a:p>
                  </a:txBody>
                  <a:tcPr/>
                </a:tc>
                <a:tc>
                  <a:txBody>
                    <a:bodyPr/>
                    <a:lstStyle/>
                    <a:p>
                      <a:r>
                        <a:rPr lang="en-US" dirty="0"/>
                        <a:t>0.5</a:t>
                      </a:r>
                    </a:p>
                  </a:txBody>
                  <a:tcPr/>
                </a:tc>
                <a:tc>
                  <a:txBody>
                    <a:bodyPr/>
                    <a:lstStyle/>
                    <a:p>
                      <a:r>
                        <a:rPr lang="en-US" dirty="0"/>
                        <a:t>0.015625</a:t>
                      </a:r>
                    </a:p>
                  </a:txBody>
                  <a:tcPr/>
                </a:tc>
                <a:extLst>
                  <a:ext uri="{0D108BD9-81ED-4DB2-BD59-A6C34878D82A}">
                    <a16:rowId xmlns:a16="http://schemas.microsoft.com/office/drawing/2014/main" val="3111046271"/>
                  </a:ext>
                </a:extLst>
              </a:tr>
              <a:tr h="641738">
                <a:tc>
                  <a:txBody>
                    <a:bodyPr/>
                    <a:lstStyle/>
                    <a:p>
                      <a:r>
                        <a:rPr lang="en-US" dirty="0"/>
                        <a:t>Yt-6</a:t>
                      </a:r>
                    </a:p>
                  </a:txBody>
                  <a:tcPr/>
                </a:tc>
                <a:tc>
                  <a:txBody>
                    <a:bodyPr/>
                    <a:lstStyle/>
                    <a:p>
                      <a:r>
                        <a:rPr lang="en-US" dirty="0"/>
                        <a:t>0.5</a:t>
                      </a:r>
                    </a:p>
                  </a:txBody>
                  <a:tcPr/>
                </a:tc>
                <a:tc>
                  <a:txBody>
                    <a:bodyPr/>
                    <a:lstStyle/>
                    <a:p>
                      <a:r>
                        <a:rPr lang="en-US" dirty="0"/>
                        <a:t>0.0078125</a:t>
                      </a:r>
                    </a:p>
                  </a:txBody>
                  <a:tcPr/>
                </a:tc>
                <a:extLst>
                  <a:ext uri="{0D108BD9-81ED-4DB2-BD59-A6C34878D82A}">
                    <a16:rowId xmlns:a16="http://schemas.microsoft.com/office/drawing/2014/main" val="2315527674"/>
                  </a:ext>
                </a:extLst>
              </a:tr>
            </a:tbl>
          </a:graphicData>
        </a:graphic>
      </p:graphicFrame>
      <p:sp>
        <p:nvSpPr>
          <p:cNvPr id="3" name="TextBox 2">
            <a:extLst>
              <a:ext uri="{FF2B5EF4-FFF2-40B4-BE49-F238E27FC236}">
                <a16:creationId xmlns:a16="http://schemas.microsoft.com/office/drawing/2014/main" id="{4C94B3AD-E5FD-7F42-BF8D-4C2A14D07DAA}"/>
              </a:ext>
            </a:extLst>
          </p:cNvPr>
          <p:cNvSpPr txBox="1"/>
          <p:nvPr/>
        </p:nvSpPr>
        <p:spPr>
          <a:xfrm>
            <a:off x="8220367" y="597417"/>
            <a:ext cx="565824" cy="2159036"/>
          </a:xfrm>
          <a:prstGeom prst="rect">
            <a:avLst/>
          </a:prstGeom>
          <a:noFill/>
          <a:ln w="25400">
            <a:solidFill>
              <a:srgbClr val="C00000"/>
            </a:solidFill>
          </a:ln>
        </p:spPr>
        <p:txBody>
          <a:bodyPr wrap="square" rtlCol="0">
            <a:spAutoFit/>
          </a:bodyPr>
          <a:lstStyle/>
          <a:p>
            <a:endParaRPr lang="en-US" dirty="0"/>
          </a:p>
        </p:txBody>
      </p:sp>
      <p:sp>
        <p:nvSpPr>
          <p:cNvPr id="4" name="TextBox 3">
            <a:extLst>
              <a:ext uri="{FF2B5EF4-FFF2-40B4-BE49-F238E27FC236}">
                <a16:creationId xmlns:a16="http://schemas.microsoft.com/office/drawing/2014/main" id="{ED073D91-20FC-5E47-8107-A16F7219D955}"/>
              </a:ext>
            </a:extLst>
          </p:cNvPr>
          <p:cNvSpPr txBox="1"/>
          <p:nvPr/>
        </p:nvSpPr>
        <p:spPr>
          <a:xfrm>
            <a:off x="3613249" y="5141844"/>
            <a:ext cx="1301933" cy="437322"/>
          </a:xfrm>
          <a:prstGeom prst="rect">
            <a:avLst/>
          </a:prstGeom>
          <a:noFill/>
          <a:ln w="25400">
            <a:solidFill>
              <a:srgbClr val="C00000"/>
            </a:solidFill>
          </a:ln>
        </p:spPr>
        <p:txBody>
          <a:bodyPr wrap="square" rtlCol="0">
            <a:spAutoFit/>
          </a:bodyPr>
          <a:lstStyle/>
          <a:p>
            <a:endParaRPr lang="en-US" dirty="0"/>
          </a:p>
        </p:txBody>
      </p:sp>
      <p:sp>
        <p:nvSpPr>
          <p:cNvPr id="12" name="Google Shape;97;p1">
            <a:extLst>
              <a:ext uri="{FF2B5EF4-FFF2-40B4-BE49-F238E27FC236}">
                <a16:creationId xmlns:a16="http://schemas.microsoft.com/office/drawing/2014/main" id="{BE6FE351-049E-974E-8855-42F3117E9B88}"/>
              </a:ext>
            </a:extLst>
          </p:cNvPr>
          <p:cNvSpPr txBox="1"/>
          <p:nvPr/>
        </p:nvSpPr>
        <p:spPr>
          <a:xfrm>
            <a:off x="10765482" y="-369332"/>
            <a:ext cx="1426517"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alibri"/>
                <a:cs typeface="Calibri"/>
                <a:sym typeface="Calibri"/>
              </a:rPr>
              <a:t>Ying</a:t>
            </a:r>
            <a:endParaRPr dirty="0"/>
          </a:p>
        </p:txBody>
      </p:sp>
    </p:spTree>
    <p:extLst>
      <p:ext uri="{BB962C8B-B14F-4D97-AF65-F5344CB8AC3E}">
        <p14:creationId xmlns:p14="http://schemas.microsoft.com/office/powerpoint/2010/main" val="17195203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graphicFrame>
        <p:nvGraphicFramePr>
          <p:cNvPr id="9" name="Diagram 8">
            <a:extLst>
              <a:ext uri="{FF2B5EF4-FFF2-40B4-BE49-F238E27FC236}">
                <a16:creationId xmlns:a16="http://schemas.microsoft.com/office/drawing/2014/main" id="{05E5BF25-2999-C24F-B937-ECF40EE3DD25}"/>
              </a:ext>
            </a:extLst>
          </p:cNvPr>
          <p:cNvGraphicFramePr/>
          <p:nvPr/>
        </p:nvGraphicFramePr>
        <p:xfrm>
          <a:off x="1685159" y="1031264"/>
          <a:ext cx="9724368" cy="544527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56" name="Google Shape;156;g7acdc4d373_0_74"/>
          <p:cNvSpPr/>
          <p:nvPr/>
        </p:nvSpPr>
        <p:spPr>
          <a:xfrm>
            <a:off x="1" y="866775"/>
            <a:ext cx="1171500" cy="5133900"/>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242021"/>
              </a:solidFill>
              <a:latin typeface="Calibri"/>
              <a:ea typeface="Calibri"/>
              <a:cs typeface="Calibri"/>
              <a:sym typeface="Calibri"/>
            </a:endParaRPr>
          </a:p>
        </p:txBody>
      </p:sp>
      <p:pic>
        <p:nvPicPr>
          <p:cNvPr id="157" name="Google Shape;157;g7acdc4d373_0_74" descr="Image result for seattle university insignia"/>
          <p:cNvPicPr preferRelativeResize="0"/>
          <p:nvPr/>
        </p:nvPicPr>
        <p:blipFill rotWithShape="1">
          <a:blip r:embed="rId8">
            <a:alphaModFix/>
          </a:blip>
          <a:srcRect/>
          <a:stretch/>
        </p:blipFill>
        <p:spPr>
          <a:xfrm>
            <a:off x="10934699" y="6502202"/>
            <a:ext cx="1257299" cy="355798"/>
          </a:xfrm>
          <a:prstGeom prst="rect">
            <a:avLst/>
          </a:prstGeom>
          <a:noFill/>
          <a:ln>
            <a:noFill/>
          </a:ln>
        </p:spPr>
      </p:pic>
      <p:sp>
        <p:nvSpPr>
          <p:cNvPr id="158" name="Google Shape;158;g7acdc4d373_0_74"/>
          <p:cNvSpPr txBox="1"/>
          <p:nvPr/>
        </p:nvSpPr>
        <p:spPr>
          <a:xfrm>
            <a:off x="116951" y="133350"/>
            <a:ext cx="120750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dirty="0">
                <a:solidFill>
                  <a:srgbClr val="242021"/>
                </a:solidFill>
                <a:latin typeface="Calibri"/>
                <a:ea typeface="Calibri"/>
                <a:cs typeface="Calibri"/>
                <a:sym typeface="Calibri"/>
              </a:rPr>
              <a:t>Arima and Seasonal Arima</a:t>
            </a:r>
            <a:endParaRPr dirty="0"/>
          </a:p>
        </p:txBody>
      </p:sp>
      <p:sp>
        <p:nvSpPr>
          <p:cNvPr id="159" name="Google Shape;159;g7acdc4d373_0_74"/>
          <p:cNvSpPr/>
          <p:nvPr/>
        </p:nvSpPr>
        <p:spPr>
          <a:xfrm>
            <a:off x="11729517" y="866775"/>
            <a:ext cx="462600" cy="5133900"/>
          </a:xfrm>
          <a:prstGeom prst="rect">
            <a:avLst/>
          </a:prstGeom>
          <a:solidFill>
            <a:srgbClr val="FDBE2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242021"/>
              </a:solidFill>
              <a:latin typeface="Calibri"/>
              <a:ea typeface="Calibri"/>
              <a:cs typeface="Calibri"/>
              <a:sym typeface="Calibri"/>
            </a:endParaRPr>
          </a:p>
        </p:txBody>
      </p:sp>
      <p:sp>
        <p:nvSpPr>
          <p:cNvPr id="3" name="TextBox 2">
            <a:extLst>
              <a:ext uri="{FF2B5EF4-FFF2-40B4-BE49-F238E27FC236}">
                <a16:creationId xmlns:a16="http://schemas.microsoft.com/office/drawing/2014/main" id="{F3FBBFFC-B080-7A4F-B1F2-973A4908453A}"/>
              </a:ext>
            </a:extLst>
          </p:cNvPr>
          <p:cNvSpPr txBox="1"/>
          <p:nvPr/>
        </p:nvSpPr>
        <p:spPr>
          <a:xfrm>
            <a:off x="5560937" y="1251436"/>
            <a:ext cx="5373762" cy="369332"/>
          </a:xfrm>
          <a:prstGeom prst="rect">
            <a:avLst/>
          </a:prstGeom>
          <a:noFill/>
        </p:spPr>
        <p:txBody>
          <a:bodyPr wrap="square" rtlCol="0">
            <a:spAutoFit/>
          </a:bodyPr>
          <a:lstStyle/>
          <a:p>
            <a:r>
              <a:rPr lang="en-US" sz="1800" b="1" dirty="0">
                <a:solidFill>
                  <a:srgbClr val="FF0000"/>
                </a:solidFill>
              </a:rPr>
              <a:t>A</a:t>
            </a:r>
            <a:r>
              <a:rPr lang="en-US" sz="1800" b="1" dirty="0"/>
              <a:t>uto </a:t>
            </a:r>
            <a:r>
              <a:rPr lang="en-US" sz="1800" b="1" dirty="0">
                <a:solidFill>
                  <a:srgbClr val="FF0000"/>
                </a:solidFill>
              </a:rPr>
              <a:t>R</a:t>
            </a:r>
            <a:r>
              <a:rPr lang="en-US" sz="1800" b="1" dirty="0"/>
              <a:t>egression </a:t>
            </a:r>
            <a:r>
              <a:rPr lang="en-US" sz="1800" b="1" dirty="0">
                <a:solidFill>
                  <a:srgbClr val="FF0000"/>
                </a:solidFill>
              </a:rPr>
              <a:t>I</a:t>
            </a:r>
            <a:r>
              <a:rPr lang="en-US" sz="1800" b="1" dirty="0"/>
              <a:t>ntegrated </a:t>
            </a:r>
            <a:r>
              <a:rPr lang="en-US" sz="1800" b="1" dirty="0">
                <a:solidFill>
                  <a:srgbClr val="FF0000"/>
                </a:solidFill>
              </a:rPr>
              <a:t>M</a:t>
            </a:r>
            <a:r>
              <a:rPr lang="en-US" sz="1800" b="1" dirty="0"/>
              <a:t>oving </a:t>
            </a:r>
            <a:r>
              <a:rPr lang="en-US" sz="1800" b="1" dirty="0">
                <a:solidFill>
                  <a:srgbClr val="FF0000"/>
                </a:solidFill>
              </a:rPr>
              <a:t>A</a:t>
            </a:r>
            <a:r>
              <a:rPr lang="en-US" sz="1800" b="1" dirty="0"/>
              <a:t>verage</a:t>
            </a:r>
          </a:p>
        </p:txBody>
      </p:sp>
      <p:pic>
        <p:nvPicPr>
          <p:cNvPr id="4" name="Picture 3">
            <a:extLst>
              <a:ext uri="{FF2B5EF4-FFF2-40B4-BE49-F238E27FC236}">
                <a16:creationId xmlns:a16="http://schemas.microsoft.com/office/drawing/2014/main" id="{D497DE2D-7026-7F4F-9705-2D966B817773}"/>
              </a:ext>
            </a:extLst>
          </p:cNvPr>
          <p:cNvPicPr>
            <a:picLocks noChangeAspect="1"/>
          </p:cNvPicPr>
          <p:nvPr/>
        </p:nvPicPr>
        <p:blipFill>
          <a:blip r:embed="rId9"/>
          <a:stretch>
            <a:fillRect/>
          </a:stretch>
        </p:blipFill>
        <p:spPr>
          <a:xfrm>
            <a:off x="6154451" y="4533591"/>
            <a:ext cx="4127500" cy="1371600"/>
          </a:xfrm>
          <a:prstGeom prst="rect">
            <a:avLst/>
          </a:prstGeom>
        </p:spPr>
      </p:pic>
      <p:pic>
        <p:nvPicPr>
          <p:cNvPr id="7" name="Picture 6">
            <a:extLst>
              <a:ext uri="{FF2B5EF4-FFF2-40B4-BE49-F238E27FC236}">
                <a16:creationId xmlns:a16="http://schemas.microsoft.com/office/drawing/2014/main" id="{0CEC159A-8188-F44F-B94E-0B73A3163630}"/>
              </a:ext>
            </a:extLst>
          </p:cNvPr>
          <p:cNvPicPr>
            <a:picLocks noChangeAspect="1"/>
          </p:cNvPicPr>
          <p:nvPr/>
        </p:nvPicPr>
        <p:blipFill>
          <a:blip r:embed="rId10"/>
          <a:stretch>
            <a:fillRect/>
          </a:stretch>
        </p:blipFill>
        <p:spPr>
          <a:xfrm>
            <a:off x="7209582" y="5936920"/>
            <a:ext cx="2362200" cy="279400"/>
          </a:xfrm>
          <a:prstGeom prst="rect">
            <a:avLst/>
          </a:prstGeom>
        </p:spPr>
      </p:pic>
      <p:pic>
        <p:nvPicPr>
          <p:cNvPr id="16" name="Picture 15">
            <a:extLst>
              <a:ext uri="{FF2B5EF4-FFF2-40B4-BE49-F238E27FC236}">
                <a16:creationId xmlns:a16="http://schemas.microsoft.com/office/drawing/2014/main" id="{661782CD-033A-4B4F-A53A-AB56D580F2D1}"/>
              </a:ext>
            </a:extLst>
          </p:cNvPr>
          <p:cNvPicPr>
            <a:picLocks noChangeAspect="1"/>
          </p:cNvPicPr>
          <p:nvPr/>
        </p:nvPicPr>
        <p:blipFill>
          <a:blip r:embed="rId11"/>
          <a:stretch>
            <a:fillRect/>
          </a:stretch>
        </p:blipFill>
        <p:spPr>
          <a:xfrm>
            <a:off x="5565505" y="1955904"/>
            <a:ext cx="5650354" cy="2451830"/>
          </a:xfrm>
          <a:prstGeom prst="rect">
            <a:avLst/>
          </a:prstGeom>
        </p:spPr>
      </p:pic>
      <p:sp>
        <p:nvSpPr>
          <p:cNvPr id="12" name="Google Shape;97;p1">
            <a:extLst>
              <a:ext uri="{FF2B5EF4-FFF2-40B4-BE49-F238E27FC236}">
                <a16:creationId xmlns:a16="http://schemas.microsoft.com/office/drawing/2014/main" id="{9C1DE244-FC46-3D4A-929D-E898CBB90F30}"/>
              </a:ext>
            </a:extLst>
          </p:cNvPr>
          <p:cNvSpPr txBox="1"/>
          <p:nvPr/>
        </p:nvSpPr>
        <p:spPr>
          <a:xfrm>
            <a:off x="10765482" y="-369332"/>
            <a:ext cx="1426517"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alibri"/>
                <a:cs typeface="Calibri"/>
                <a:sym typeface="Calibri"/>
              </a:rPr>
              <a:t>Ying</a:t>
            </a:r>
            <a:endParaRPr dirty="0"/>
          </a:p>
        </p:txBody>
      </p:sp>
    </p:spTree>
    <p:extLst>
      <p:ext uri="{BB962C8B-B14F-4D97-AF65-F5344CB8AC3E}">
        <p14:creationId xmlns:p14="http://schemas.microsoft.com/office/powerpoint/2010/main" val="24353417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g7acdc4d373_0_74"/>
          <p:cNvSpPr/>
          <p:nvPr/>
        </p:nvSpPr>
        <p:spPr>
          <a:xfrm>
            <a:off x="0" y="866775"/>
            <a:ext cx="1171500" cy="5133900"/>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242021"/>
              </a:solidFill>
              <a:latin typeface="Calibri"/>
              <a:ea typeface="Calibri"/>
              <a:cs typeface="Calibri"/>
              <a:sym typeface="Calibri"/>
            </a:endParaRPr>
          </a:p>
        </p:txBody>
      </p:sp>
      <p:pic>
        <p:nvPicPr>
          <p:cNvPr id="157" name="Google Shape;157;g7acdc4d373_0_74" descr="Image result for seattle university insignia"/>
          <p:cNvPicPr preferRelativeResize="0"/>
          <p:nvPr/>
        </p:nvPicPr>
        <p:blipFill rotWithShape="1">
          <a:blip r:embed="rId3">
            <a:alphaModFix/>
          </a:blip>
          <a:srcRect/>
          <a:stretch/>
        </p:blipFill>
        <p:spPr>
          <a:xfrm>
            <a:off x="10934699" y="6502202"/>
            <a:ext cx="1257299" cy="355798"/>
          </a:xfrm>
          <a:prstGeom prst="rect">
            <a:avLst/>
          </a:prstGeom>
          <a:noFill/>
          <a:ln>
            <a:noFill/>
          </a:ln>
        </p:spPr>
      </p:pic>
      <p:sp>
        <p:nvSpPr>
          <p:cNvPr id="159" name="Google Shape;159;g7acdc4d373_0_74"/>
          <p:cNvSpPr/>
          <p:nvPr/>
        </p:nvSpPr>
        <p:spPr>
          <a:xfrm>
            <a:off x="11729517" y="866775"/>
            <a:ext cx="462600" cy="5133900"/>
          </a:xfrm>
          <a:prstGeom prst="rect">
            <a:avLst/>
          </a:prstGeom>
          <a:solidFill>
            <a:srgbClr val="FDBE2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242021"/>
              </a:solidFill>
              <a:latin typeface="Calibri"/>
              <a:ea typeface="Calibri"/>
              <a:cs typeface="Calibri"/>
              <a:sym typeface="Calibri"/>
            </a:endParaRPr>
          </a:p>
        </p:txBody>
      </p:sp>
      <p:graphicFrame>
        <p:nvGraphicFramePr>
          <p:cNvPr id="2" name="Diagram 1">
            <a:extLst>
              <a:ext uri="{FF2B5EF4-FFF2-40B4-BE49-F238E27FC236}">
                <a16:creationId xmlns:a16="http://schemas.microsoft.com/office/drawing/2014/main" id="{012E3CA2-0376-574E-A3FC-0F07F0E121D6}"/>
              </a:ext>
            </a:extLst>
          </p:cNvPr>
          <p:cNvGraphicFramePr/>
          <p:nvPr>
            <p:extLst>
              <p:ext uri="{D42A27DB-BD31-4B8C-83A1-F6EECF244321}">
                <p14:modId xmlns:p14="http://schemas.microsoft.com/office/powerpoint/2010/main" val="3644816830"/>
              </p:ext>
            </p:extLst>
          </p:nvPr>
        </p:nvGraphicFramePr>
        <p:xfrm>
          <a:off x="1573135" y="910277"/>
          <a:ext cx="6161790" cy="527800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3" name="Picture 2">
            <a:extLst>
              <a:ext uri="{FF2B5EF4-FFF2-40B4-BE49-F238E27FC236}">
                <a16:creationId xmlns:a16="http://schemas.microsoft.com/office/drawing/2014/main" id="{0B7F747B-A65C-F84A-9BDF-5E86D009263B}"/>
              </a:ext>
            </a:extLst>
          </p:cNvPr>
          <p:cNvPicPr>
            <a:picLocks noChangeAspect="1"/>
          </p:cNvPicPr>
          <p:nvPr/>
        </p:nvPicPr>
        <p:blipFill>
          <a:blip r:embed="rId9"/>
          <a:stretch>
            <a:fillRect/>
          </a:stretch>
        </p:blipFill>
        <p:spPr>
          <a:xfrm>
            <a:off x="7753817" y="4179055"/>
            <a:ext cx="3751489" cy="2298448"/>
          </a:xfrm>
          <a:prstGeom prst="rect">
            <a:avLst/>
          </a:prstGeom>
        </p:spPr>
      </p:pic>
      <p:pic>
        <p:nvPicPr>
          <p:cNvPr id="4" name="Picture 3">
            <a:extLst>
              <a:ext uri="{FF2B5EF4-FFF2-40B4-BE49-F238E27FC236}">
                <a16:creationId xmlns:a16="http://schemas.microsoft.com/office/drawing/2014/main" id="{B78DBEA5-D409-C547-BAF1-B65D7397D30E}"/>
              </a:ext>
            </a:extLst>
          </p:cNvPr>
          <p:cNvPicPr>
            <a:picLocks noChangeAspect="1"/>
          </p:cNvPicPr>
          <p:nvPr/>
        </p:nvPicPr>
        <p:blipFill>
          <a:blip r:embed="rId10"/>
          <a:stretch>
            <a:fillRect/>
          </a:stretch>
        </p:blipFill>
        <p:spPr>
          <a:xfrm>
            <a:off x="7491824" y="2085928"/>
            <a:ext cx="3411747" cy="2093127"/>
          </a:xfrm>
          <a:prstGeom prst="rect">
            <a:avLst/>
          </a:prstGeom>
        </p:spPr>
      </p:pic>
      <p:pic>
        <p:nvPicPr>
          <p:cNvPr id="5" name="Picture 4">
            <a:extLst>
              <a:ext uri="{FF2B5EF4-FFF2-40B4-BE49-F238E27FC236}">
                <a16:creationId xmlns:a16="http://schemas.microsoft.com/office/drawing/2014/main" id="{3D50EE77-65CA-0B4E-983C-7826657C4844}"/>
              </a:ext>
            </a:extLst>
          </p:cNvPr>
          <p:cNvPicPr>
            <a:picLocks noChangeAspect="1"/>
          </p:cNvPicPr>
          <p:nvPr/>
        </p:nvPicPr>
        <p:blipFill>
          <a:blip r:embed="rId11"/>
          <a:stretch>
            <a:fillRect/>
          </a:stretch>
        </p:blipFill>
        <p:spPr>
          <a:xfrm>
            <a:off x="7491824" y="609592"/>
            <a:ext cx="3127042" cy="1476336"/>
          </a:xfrm>
          <a:prstGeom prst="rect">
            <a:avLst/>
          </a:prstGeom>
        </p:spPr>
      </p:pic>
      <p:sp>
        <p:nvSpPr>
          <p:cNvPr id="158" name="Google Shape;158;g7acdc4d373_0_74"/>
          <p:cNvSpPr txBox="1"/>
          <p:nvPr/>
        </p:nvSpPr>
        <p:spPr>
          <a:xfrm>
            <a:off x="116951" y="133350"/>
            <a:ext cx="120750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dirty="0">
                <a:solidFill>
                  <a:srgbClr val="242021"/>
                </a:solidFill>
                <a:latin typeface="Calibri"/>
                <a:ea typeface="Calibri"/>
                <a:cs typeface="Calibri"/>
                <a:sym typeface="Calibri"/>
              </a:rPr>
              <a:t>Procedure : Seasonal Arima  - Arima(3,1,1,3,1,1)[7]</a:t>
            </a:r>
            <a:endParaRPr dirty="0"/>
          </a:p>
        </p:txBody>
      </p:sp>
      <p:sp>
        <p:nvSpPr>
          <p:cNvPr id="11" name="Google Shape;97;p1">
            <a:extLst>
              <a:ext uri="{FF2B5EF4-FFF2-40B4-BE49-F238E27FC236}">
                <a16:creationId xmlns:a16="http://schemas.microsoft.com/office/drawing/2014/main" id="{C5EB6B44-B4A7-A240-88D9-0CE802D7168F}"/>
              </a:ext>
            </a:extLst>
          </p:cNvPr>
          <p:cNvSpPr txBox="1"/>
          <p:nvPr/>
        </p:nvSpPr>
        <p:spPr>
          <a:xfrm>
            <a:off x="10765482" y="-369332"/>
            <a:ext cx="1426517"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alibri"/>
                <a:cs typeface="Calibri"/>
                <a:sym typeface="Calibri"/>
              </a:rPr>
              <a:t>Ying</a:t>
            </a:r>
            <a:endParaRPr dirty="0"/>
          </a:p>
        </p:txBody>
      </p:sp>
    </p:spTree>
    <p:extLst>
      <p:ext uri="{BB962C8B-B14F-4D97-AF65-F5344CB8AC3E}">
        <p14:creationId xmlns:p14="http://schemas.microsoft.com/office/powerpoint/2010/main" val="31937692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g7acdc4d373_0_31"/>
          <p:cNvSpPr/>
          <p:nvPr/>
        </p:nvSpPr>
        <p:spPr>
          <a:xfrm>
            <a:off x="1" y="866775"/>
            <a:ext cx="1171500" cy="5133900"/>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242021"/>
              </a:solidFill>
              <a:latin typeface="Calibri"/>
              <a:ea typeface="Calibri"/>
              <a:cs typeface="Calibri"/>
              <a:sym typeface="Calibri"/>
            </a:endParaRPr>
          </a:p>
        </p:txBody>
      </p:sp>
      <p:pic>
        <p:nvPicPr>
          <p:cNvPr id="215" name="Google Shape;215;g7acdc4d373_0_31" descr="Image result for seattle university insignia"/>
          <p:cNvPicPr preferRelativeResize="0"/>
          <p:nvPr/>
        </p:nvPicPr>
        <p:blipFill rotWithShape="1">
          <a:blip r:embed="rId3">
            <a:alphaModFix/>
          </a:blip>
          <a:srcRect/>
          <a:stretch/>
        </p:blipFill>
        <p:spPr>
          <a:xfrm>
            <a:off x="10934699" y="6502202"/>
            <a:ext cx="1257299" cy="355798"/>
          </a:xfrm>
          <a:prstGeom prst="rect">
            <a:avLst/>
          </a:prstGeom>
          <a:noFill/>
          <a:ln>
            <a:noFill/>
          </a:ln>
        </p:spPr>
      </p:pic>
      <p:sp>
        <p:nvSpPr>
          <p:cNvPr id="216" name="Google Shape;216;g7acdc4d373_0_31"/>
          <p:cNvSpPr txBox="1"/>
          <p:nvPr/>
        </p:nvSpPr>
        <p:spPr>
          <a:xfrm>
            <a:off x="116951" y="133350"/>
            <a:ext cx="120750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a:solidFill>
                  <a:srgbClr val="242021"/>
                </a:solidFill>
                <a:latin typeface="Calibri"/>
                <a:ea typeface="Calibri"/>
                <a:cs typeface="Calibri"/>
                <a:sym typeface="Calibri"/>
              </a:rPr>
              <a:t>Neural Network</a:t>
            </a:r>
            <a:endParaRPr/>
          </a:p>
        </p:txBody>
      </p:sp>
      <p:sp>
        <p:nvSpPr>
          <p:cNvPr id="217" name="Google Shape;217;g7acdc4d373_0_31"/>
          <p:cNvSpPr/>
          <p:nvPr/>
        </p:nvSpPr>
        <p:spPr>
          <a:xfrm>
            <a:off x="11729517" y="866775"/>
            <a:ext cx="462600" cy="5133900"/>
          </a:xfrm>
          <a:prstGeom prst="rect">
            <a:avLst/>
          </a:prstGeom>
          <a:solidFill>
            <a:srgbClr val="FDBE2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242021"/>
              </a:solidFill>
              <a:latin typeface="Calibri"/>
              <a:ea typeface="Calibri"/>
              <a:cs typeface="Calibri"/>
              <a:sym typeface="Calibri"/>
            </a:endParaRPr>
          </a:p>
        </p:txBody>
      </p:sp>
      <p:sp>
        <p:nvSpPr>
          <p:cNvPr id="218" name="Google Shape;218;g7acdc4d373_0_31"/>
          <p:cNvSpPr txBox="1"/>
          <p:nvPr/>
        </p:nvSpPr>
        <p:spPr>
          <a:xfrm>
            <a:off x="1766975" y="1286050"/>
            <a:ext cx="8905200" cy="47145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t>Neural network (NN) algorithms have been found to be useful techniques for demand forecasting due to their ability to accommodate non- linear data, to capture subtle functional relationships among empirical data, even where the underlying relationships are unknown or hard to describe</a:t>
            </a:r>
            <a:endParaRPr sz="1800"/>
          </a:p>
          <a:p>
            <a:pPr marL="0" marR="0" lvl="0" indent="0" algn="l" rtl="0">
              <a:spcBef>
                <a:spcPts val="0"/>
              </a:spcBef>
              <a:spcAft>
                <a:spcPts val="0"/>
              </a:spcAft>
              <a:buNone/>
            </a:pPr>
            <a:endParaRPr sz="1800"/>
          </a:p>
          <a:p>
            <a:pPr marL="0" marR="0" lvl="0" indent="0" algn="l" rtl="0">
              <a:spcBef>
                <a:spcPts val="0"/>
              </a:spcBef>
              <a:spcAft>
                <a:spcPts val="0"/>
              </a:spcAft>
              <a:buNone/>
            </a:pPr>
            <a:endParaRPr sz="1800"/>
          </a:p>
          <a:p>
            <a:pPr marL="0" marR="0" lvl="0" indent="0" algn="l" rtl="0">
              <a:spcBef>
                <a:spcPts val="0"/>
              </a:spcBef>
              <a:spcAft>
                <a:spcPts val="0"/>
              </a:spcAft>
              <a:buNone/>
            </a:pPr>
            <a:endParaRPr sz="1800"/>
          </a:p>
          <a:p>
            <a:pPr marL="0" marR="0" lvl="0" indent="0" algn="l" rtl="0">
              <a:spcBef>
                <a:spcPts val="0"/>
              </a:spcBef>
              <a:spcAft>
                <a:spcPts val="0"/>
              </a:spcAft>
              <a:buNone/>
            </a:pPr>
            <a:endParaRPr sz="1800"/>
          </a:p>
          <a:p>
            <a:pPr marL="0" marR="0" lvl="0" indent="0" algn="l" rtl="0">
              <a:spcBef>
                <a:spcPts val="0"/>
              </a:spcBef>
              <a:spcAft>
                <a:spcPts val="0"/>
              </a:spcAft>
              <a:buNone/>
            </a:pPr>
            <a:endParaRPr sz="1800"/>
          </a:p>
          <a:p>
            <a:pPr marL="0" marR="0" lvl="0" indent="0" algn="l" rtl="0">
              <a:spcBef>
                <a:spcPts val="0"/>
              </a:spcBef>
              <a:spcAft>
                <a:spcPts val="0"/>
              </a:spcAft>
              <a:buNone/>
            </a:pPr>
            <a:endParaRPr sz="1800"/>
          </a:p>
          <a:p>
            <a:pPr marL="0" marR="0" lvl="0" indent="0" algn="l" rtl="0">
              <a:spcBef>
                <a:spcPts val="0"/>
              </a:spcBef>
              <a:spcAft>
                <a:spcPts val="0"/>
              </a:spcAft>
              <a:buNone/>
            </a:pPr>
            <a:endParaRPr sz="1800"/>
          </a:p>
          <a:p>
            <a:pPr marL="0" marR="0" lvl="0" indent="0" algn="l" rtl="0">
              <a:spcBef>
                <a:spcPts val="0"/>
              </a:spcBef>
              <a:spcAft>
                <a:spcPts val="0"/>
              </a:spcAft>
              <a:buNone/>
            </a:pPr>
            <a:endParaRPr sz="1800"/>
          </a:p>
          <a:p>
            <a:pPr marL="0" marR="0" lvl="0" indent="0" algn="l" rtl="0">
              <a:spcBef>
                <a:spcPts val="0"/>
              </a:spcBef>
              <a:spcAft>
                <a:spcPts val="0"/>
              </a:spcAft>
              <a:buNone/>
            </a:pPr>
            <a:endParaRPr sz="1800"/>
          </a:p>
          <a:p>
            <a:pPr marL="0" marR="0" lvl="0" indent="0" algn="l" rtl="0">
              <a:spcBef>
                <a:spcPts val="0"/>
              </a:spcBef>
              <a:spcAft>
                <a:spcPts val="0"/>
              </a:spcAft>
              <a:buNone/>
            </a:pPr>
            <a:r>
              <a:rPr lang="en-US" sz="1800"/>
              <a:t>Dependent variable: hotel room demand for each night</a:t>
            </a:r>
            <a:endParaRPr sz="1800"/>
          </a:p>
          <a:p>
            <a:pPr marL="0" marR="0" lvl="0" indent="0" algn="l" rtl="0">
              <a:spcBef>
                <a:spcPts val="0"/>
              </a:spcBef>
              <a:spcAft>
                <a:spcPts val="0"/>
              </a:spcAft>
              <a:buNone/>
            </a:pPr>
            <a:r>
              <a:rPr lang="en-US" sz="1800"/>
              <a:t>Independent variables: cumulative bookings, days prior, lag 1, lag 2, lag 3, lag 4, lag 5, lag 6, lag 7, lag 14, lag 21, lag 364</a:t>
            </a:r>
            <a:endParaRPr sz="1800"/>
          </a:p>
        </p:txBody>
      </p:sp>
      <p:sp>
        <p:nvSpPr>
          <p:cNvPr id="219" name="Google Shape;219;g7acdc4d373_0_31"/>
          <p:cNvSpPr txBox="1"/>
          <p:nvPr/>
        </p:nvSpPr>
        <p:spPr>
          <a:xfrm>
            <a:off x="10765482" y="-369332"/>
            <a:ext cx="14265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dirty="0"/>
              <a:t>Cathy</a:t>
            </a:r>
            <a:endParaRPr dirty="0"/>
          </a:p>
        </p:txBody>
      </p:sp>
      <p:pic>
        <p:nvPicPr>
          <p:cNvPr id="220" name="Google Shape;220;g7acdc4d373_0_31"/>
          <p:cNvPicPr preferRelativeResize="0"/>
          <p:nvPr/>
        </p:nvPicPr>
        <p:blipFill>
          <a:blip r:embed="rId4">
            <a:alphaModFix/>
          </a:blip>
          <a:stretch>
            <a:fillRect/>
          </a:stretch>
        </p:blipFill>
        <p:spPr>
          <a:xfrm>
            <a:off x="2057400" y="2627100"/>
            <a:ext cx="8077200" cy="21958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g7b4ec2d77f_1_1"/>
          <p:cNvSpPr/>
          <p:nvPr/>
        </p:nvSpPr>
        <p:spPr>
          <a:xfrm>
            <a:off x="1" y="866775"/>
            <a:ext cx="1171500" cy="5133900"/>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242021"/>
              </a:solidFill>
              <a:latin typeface="Calibri"/>
              <a:ea typeface="Calibri"/>
              <a:cs typeface="Calibri"/>
              <a:sym typeface="Calibri"/>
            </a:endParaRPr>
          </a:p>
        </p:txBody>
      </p:sp>
      <p:pic>
        <p:nvPicPr>
          <p:cNvPr id="227" name="Google Shape;227;g7b4ec2d77f_1_1" descr="Image result for seattle university insignia"/>
          <p:cNvPicPr preferRelativeResize="0"/>
          <p:nvPr/>
        </p:nvPicPr>
        <p:blipFill rotWithShape="1">
          <a:blip r:embed="rId3">
            <a:alphaModFix/>
          </a:blip>
          <a:srcRect/>
          <a:stretch/>
        </p:blipFill>
        <p:spPr>
          <a:xfrm>
            <a:off x="10934699" y="6502202"/>
            <a:ext cx="1257299" cy="355798"/>
          </a:xfrm>
          <a:prstGeom prst="rect">
            <a:avLst/>
          </a:prstGeom>
          <a:noFill/>
          <a:ln>
            <a:noFill/>
          </a:ln>
        </p:spPr>
      </p:pic>
      <p:sp>
        <p:nvSpPr>
          <p:cNvPr id="228" name="Google Shape;228;g7b4ec2d77f_1_1"/>
          <p:cNvSpPr txBox="1"/>
          <p:nvPr/>
        </p:nvSpPr>
        <p:spPr>
          <a:xfrm>
            <a:off x="116951" y="133350"/>
            <a:ext cx="120750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a:solidFill>
                  <a:srgbClr val="242021"/>
                </a:solidFill>
                <a:latin typeface="Calibri"/>
                <a:ea typeface="Calibri"/>
                <a:cs typeface="Calibri"/>
                <a:sym typeface="Calibri"/>
              </a:rPr>
              <a:t>Key Findings:</a:t>
            </a:r>
            <a:endParaRPr/>
          </a:p>
        </p:txBody>
      </p:sp>
      <p:sp>
        <p:nvSpPr>
          <p:cNvPr id="229" name="Google Shape;229;g7b4ec2d77f_1_1"/>
          <p:cNvSpPr/>
          <p:nvPr/>
        </p:nvSpPr>
        <p:spPr>
          <a:xfrm>
            <a:off x="11729517" y="866775"/>
            <a:ext cx="462600" cy="5133900"/>
          </a:xfrm>
          <a:prstGeom prst="rect">
            <a:avLst/>
          </a:prstGeom>
          <a:solidFill>
            <a:srgbClr val="FDBE2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242021"/>
              </a:solidFill>
              <a:latin typeface="Calibri"/>
              <a:ea typeface="Calibri"/>
              <a:cs typeface="Calibri"/>
              <a:sym typeface="Calibri"/>
            </a:endParaRPr>
          </a:p>
        </p:txBody>
      </p:sp>
      <p:sp>
        <p:nvSpPr>
          <p:cNvPr id="231" name="Google Shape;231;g7b4ec2d77f_1_1"/>
          <p:cNvSpPr txBox="1"/>
          <p:nvPr/>
        </p:nvSpPr>
        <p:spPr>
          <a:xfrm>
            <a:off x="1485550" y="1071775"/>
            <a:ext cx="9910200" cy="4929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latin typeface="Calibri"/>
                <a:ea typeface="Calibri"/>
                <a:cs typeface="Calibri"/>
                <a:sym typeface="Calibri"/>
              </a:rPr>
              <a:t>GLWST                                                                              MLKEP</a:t>
            </a: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a:p>
            <a:pPr marL="0" lvl="0" indent="0" algn="l" rtl="0">
              <a:spcBef>
                <a:spcPts val="0"/>
              </a:spcBef>
              <a:spcAft>
                <a:spcPts val="0"/>
              </a:spcAft>
              <a:buNone/>
            </a:pPr>
            <a:r>
              <a:rPr lang="en-US" sz="1800">
                <a:latin typeface="Calibri"/>
                <a:ea typeface="Calibri"/>
                <a:cs typeface="Calibri"/>
                <a:sym typeface="Calibri"/>
              </a:rPr>
              <a:t>                   WARUK</a:t>
            </a:r>
            <a:endParaRPr sz="1800">
              <a:latin typeface="Calibri"/>
              <a:ea typeface="Calibri"/>
              <a:cs typeface="Calibri"/>
              <a:sym typeface="Calibri"/>
            </a:endParaRPr>
          </a:p>
        </p:txBody>
      </p:sp>
      <p:pic>
        <p:nvPicPr>
          <p:cNvPr id="232" name="Google Shape;232;g7b4ec2d77f_1_1"/>
          <p:cNvPicPr preferRelativeResize="0"/>
          <p:nvPr/>
        </p:nvPicPr>
        <p:blipFill>
          <a:blip r:embed="rId4">
            <a:alphaModFix/>
          </a:blip>
          <a:stretch>
            <a:fillRect/>
          </a:stretch>
        </p:blipFill>
        <p:spPr>
          <a:xfrm>
            <a:off x="1628000" y="1519475"/>
            <a:ext cx="4395650" cy="2371725"/>
          </a:xfrm>
          <a:prstGeom prst="rect">
            <a:avLst/>
          </a:prstGeom>
          <a:noFill/>
          <a:ln>
            <a:noFill/>
          </a:ln>
        </p:spPr>
      </p:pic>
      <p:pic>
        <p:nvPicPr>
          <p:cNvPr id="233" name="Google Shape;233;g7b4ec2d77f_1_1"/>
          <p:cNvPicPr preferRelativeResize="0"/>
          <p:nvPr/>
        </p:nvPicPr>
        <p:blipFill rotWithShape="1">
          <a:blip r:embed="rId5">
            <a:alphaModFix/>
          </a:blip>
          <a:srcRect l="6454"/>
          <a:stretch/>
        </p:blipFill>
        <p:spPr>
          <a:xfrm>
            <a:off x="6190550" y="1519475"/>
            <a:ext cx="5372100" cy="2371725"/>
          </a:xfrm>
          <a:prstGeom prst="rect">
            <a:avLst/>
          </a:prstGeom>
          <a:noFill/>
          <a:ln>
            <a:noFill/>
          </a:ln>
        </p:spPr>
      </p:pic>
      <p:pic>
        <p:nvPicPr>
          <p:cNvPr id="234" name="Google Shape;234;g7b4ec2d77f_1_1"/>
          <p:cNvPicPr preferRelativeResize="0"/>
          <p:nvPr/>
        </p:nvPicPr>
        <p:blipFill>
          <a:blip r:embed="rId6">
            <a:alphaModFix/>
          </a:blip>
          <a:stretch>
            <a:fillRect/>
          </a:stretch>
        </p:blipFill>
        <p:spPr>
          <a:xfrm>
            <a:off x="3546988" y="3973825"/>
            <a:ext cx="5098025" cy="2252700"/>
          </a:xfrm>
          <a:prstGeom prst="rect">
            <a:avLst/>
          </a:prstGeom>
          <a:noFill/>
          <a:ln>
            <a:noFill/>
          </a:ln>
        </p:spPr>
      </p:pic>
      <p:sp>
        <p:nvSpPr>
          <p:cNvPr id="235" name="Google Shape;235;g7b4ec2d77f_1_1"/>
          <p:cNvSpPr txBox="1"/>
          <p:nvPr/>
        </p:nvSpPr>
        <p:spPr>
          <a:xfrm>
            <a:off x="5134800" y="1504550"/>
            <a:ext cx="800700" cy="2371800"/>
          </a:xfrm>
          <a:prstGeom prst="rect">
            <a:avLst/>
          </a:prstGeom>
          <a:noFill/>
          <a:ln w="38100"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Calibri"/>
              <a:ea typeface="Calibri"/>
              <a:cs typeface="Calibri"/>
              <a:sym typeface="Calibri"/>
            </a:endParaRPr>
          </a:p>
        </p:txBody>
      </p:sp>
      <p:sp>
        <p:nvSpPr>
          <p:cNvPr id="236" name="Google Shape;236;g7b4ec2d77f_1_1"/>
          <p:cNvSpPr txBox="1"/>
          <p:nvPr/>
        </p:nvSpPr>
        <p:spPr>
          <a:xfrm>
            <a:off x="10704750" y="2688150"/>
            <a:ext cx="557100" cy="174000"/>
          </a:xfrm>
          <a:prstGeom prst="rect">
            <a:avLst/>
          </a:prstGeom>
          <a:noFill/>
          <a:ln w="38100"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Calibri"/>
              <a:ea typeface="Calibri"/>
              <a:cs typeface="Calibri"/>
              <a:sym typeface="Calibri"/>
            </a:endParaRPr>
          </a:p>
        </p:txBody>
      </p:sp>
      <p:sp>
        <p:nvSpPr>
          <p:cNvPr id="237" name="Google Shape;237;g7b4ec2d77f_1_1"/>
          <p:cNvSpPr txBox="1"/>
          <p:nvPr/>
        </p:nvSpPr>
        <p:spPr>
          <a:xfrm>
            <a:off x="10704750" y="3553875"/>
            <a:ext cx="557100" cy="211200"/>
          </a:xfrm>
          <a:prstGeom prst="rect">
            <a:avLst/>
          </a:prstGeom>
          <a:noFill/>
          <a:ln w="38100"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Calibri"/>
              <a:ea typeface="Calibri"/>
              <a:cs typeface="Calibri"/>
              <a:sym typeface="Calibri"/>
            </a:endParaRPr>
          </a:p>
        </p:txBody>
      </p:sp>
      <p:sp>
        <p:nvSpPr>
          <p:cNvPr id="238" name="Google Shape;238;g7b4ec2d77f_1_1"/>
          <p:cNvSpPr txBox="1"/>
          <p:nvPr/>
        </p:nvSpPr>
        <p:spPr>
          <a:xfrm>
            <a:off x="8059025" y="4254700"/>
            <a:ext cx="462600" cy="504900"/>
          </a:xfrm>
          <a:prstGeom prst="rect">
            <a:avLst/>
          </a:prstGeom>
          <a:noFill/>
          <a:ln w="38100"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Calibri"/>
              <a:ea typeface="Calibri"/>
              <a:cs typeface="Calibri"/>
              <a:sym typeface="Calibri"/>
            </a:endParaRPr>
          </a:p>
        </p:txBody>
      </p:sp>
      <p:sp>
        <p:nvSpPr>
          <p:cNvPr id="239" name="Google Shape;239;g7b4ec2d77f_1_1"/>
          <p:cNvSpPr txBox="1"/>
          <p:nvPr/>
        </p:nvSpPr>
        <p:spPr>
          <a:xfrm>
            <a:off x="8059025" y="4950950"/>
            <a:ext cx="462600" cy="504900"/>
          </a:xfrm>
          <a:prstGeom prst="rect">
            <a:avLst/>
          </a:prstGeom>
          <a:noFill/>
          <a:ln w="38100"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Calibri"/>
              <a:ea typeface="Calibri"/>
              <a:cs typeface="Calibri"/>
              <a:sym typeface="Calibri"/>
            </a:endParaRPr>
          </a:p>
        </p:txBody>
      </p:sp>
      <p:sp>
        <p:nvSpPr>
          <p:cNvPr id="240" name="Google Shape;240;g7b4ec2d77f_1_1"/>
          <p:cNvSpPr txBox="1"/>
          <p:nvPr/>
        </p:nvSpPr>
        <p:spPr>
          <a:xfrm>
            <a:off x="8076425" y="5838650"/>
            <a:ext cx="462600" cy="355800"/>
          </a:xfrm>
          <a:prstGeom prst="rect">
            <a:avLst/>
          </a:prstGeom>
          <a:noFill/>
          <a:ln w="38100"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Calibri"/>
              <a:ea typeface="Calibri"/>
              <a:cs typeface="Calibri"/>
              <a:sym typeface="Calibri"/>
            </a:endParaRPr>
          </a:p>
        </p:txBody>
      </p:sp>
      <p:sp>
        <p:nvSpPr>
          <p:cNvPr id="17" name="Google Shape;219;g7acdc4d373_0_31">
            <a:extLst>
              <a:ext uri="{FF2B5EF4-FFF2-40B4-BE49-F238E27FC236}">
                <a16:creationId xmlns:a16="http://schemas.microsoft.com/office/drawing/2014/main" id="{C2B57934-C371-2B40-9D80-1BCFFD522FCE}"/>
              </a:ext>
            </a:extLst>
          </p:cNvPr>
          <p:cNvSpPr txBox="1"/>
          <p:nvPr/>
        </p:nvSpPr>
        <p:spPr>
          <a:xfrm>
            <a:off x="10765482" y="-369332"/>
            <a:ext cx="14265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dirty="0"/>
              <a:t>Cathy</a:t>
            </a: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3"/>
          <p:cNvSpPr/>
          <p:nvPr/>
        </p:nvSpPr>
        <p:spPr>
          <a:xfrm>
            <a:off x="1" y="866775"/>
            <a:ext cx="1171500" cy="5133900"/>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242021"/>
              </a:solidFill>
              <a:latin typeface="Calibri"/>
              <a:ea typeface="Calibri"/>
              <a:cs typeface="Calibri"/>
              <a:sym typeface="Calibri"/>
            </a:endParaRPr>
          </a:p>
        </p:txBody>
      </p:sp>
      <p:pic>
        <p:nvPicPr>
          <p:cNvPr id="247" name="Google Shape;247;p3" descr="Image result for seattle university insignia"/>
          <p:cNvPicPr preferRelativeResize="0"/>
          <p:nvPr/>
        </p:nvPicPr>
        <p:blipFill rotWithShape="1">
          <a:blip r:embed="rId3">
            <a:alphaModFix/>
          </a:blip>
          <a:srcRect/>
          <a:stretch/>
        </p:blipFill>
        <p:spPr>
          <a:xfrm>
            <a:off x="10934699" y="6502202"/>
            <a:ext cx="1257299" cy="355798"/>
          </a:xfrm>
          <a:prstGeom prst="rect">
            <a:avLst/>
          </a:prstGeom>
          <a:noFill/>
          <a:ln>
            <a:noFill/>
          </a:ln>
        </p:spPr>
      </p:pic>
      <p:sp>
        <p:nvSpPr>
          <p:cNvPr id="248" name="Google Shape;248;p3"/>
          <p:cNvSpPr txBox="1"/>
          <p:nvPr/>
        </p:nvSpPr>
        <p:spPr>
          <a:xfrm>
            <a:off x="116951" y="133350"/>
            <a:ext cx="120750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a:solidFill>
                  <a:srgbClr val="242021"/>
                </a:solidFill>
                <a:latin typeface="Calibri"/>
                <a:ea typeface="Calibri"/>
                <a:cs typeface="Calibri"/>
                <a:sym typeface="Calibri"/>
              </a:rPr>
              <a:t>Discussion: </a:t>
            </a:r>
            <a:endParaRPr/>
          </a:p>
        </p:txBody>
      </p:sp>
      <p:sp>
        <p:nvSpPr>
          <p:cNvPr id="249" name="Google Shape;249;p3"/>
          <p:cNvSpPr/>
          <p:nvPr/>
        </p:nvSpPr>
        <p:spPr>
          <a:xfrm>
            <a:off x="11729517" y="866775"/>
            <a:ext cx="462480" cy="5133975"/>
          </a:xfrm>
          <a:prstGeom prst="rect">
            <a:avLst/>
          </a:prstGeom>
          <a:solidFill>
            <a:srgbClr val="FDBE2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242021"/>
              </a:solidFill>
              <a:latin typeface="Calibri"/>
              <a:ea typeface="Calibri"/>
              <a:cs typeface="Calibri"/>
              <a:sym typeface="Calibri"/>
            </a:endParaRPr>
          </a:p>
        </p:txBody>
      </p:sp>
      <p:sp>
        <p:nvSpPr>
          <p:cNvPr id="251" name="Google Shape;251;p3"/>
          <p:cNvSpPr txBox="1"/>
          <p:nvPr/>
        </p:nvSpPr>
        <p:spPr>
          <a:xfrm>
            <a:off x="1398700" y="1163550"/>
            <a:ext cx="9511500" cy="4837200"/>
          </a:xfrm>
          <a:prstGeom prst="rect">
            <a:avLst/>
          </a:prstGeom>
          <a:noFill/>
          <a:ln>
            <a:noFill/>
          </a:ln>
        </p:spPr>
        <p:txBody>
          <a:bodyPr spcFirstLastPara="1" wrap="square" lIns="91425" tIns="91425" rIns="91425" bIns="91425" anchor="t" anchorCtr="0">
            <a:noAutofit/>
          </a:bodyPr>
          <a:lstStyle/>
          <a:p>
            <a:pPr marL="457200" lvl="0" indent="-381000" algn="l" rtl="0">
              <a:spcBef>
                <a:spcPts val="0"/>
              </a:spcBef>
              <a:spcAft>
                <a:spcPts val="0"/>
              </a:spcAft>
              <a:buSzPts val="2400"/>
              <a:buFont typeface="Calibri"/>
              <a:buChar char="❖"/>
            </a:pPr>
            <a:r>
              <a:rPr lang="en-US" sz="2400" dirty="0">
                <a:latin typeface="Calibri"/>
                <a:ea typeface="Calibri"/>
                <a:cs typeface="Calibri"/>
                <a:sym typeface="Calibri"/>
              </a:rPr>
              <a:t>Zero hidden layer performs better </a:t>
            </a:r>
            <a:endParaRPr sz="2400" dirty="0">
              <a:latin typeface="Calibri"/>
              <a:ea typeface="Calibri"/>
              <a:cs typeface="Calibri"/>
              <a:sym typeface="Calibri"/>
            </a:endParaRPr>
          </a:p>
          <a:p>
            <a:pPr marL="457200" lvl="0" indent="0" algn="l" rtl="0">
              <a:spcBef>
                <a:spcPts val="1200"/>
              </a:spcBef>
              <a:spcAft>
                <a:spcPts val="0"/>
              </a:spcAft>
              <a:buNone/>
            </a:pPr>
            <a:endParaRPr sz="2400" dirty="0">
              <a:latin typeface="Calibri"/>
              <a:ea typeface="Calibri"/>
              <a:cs typeface="Calibri"/>
              <a:sym typeface="Calibri"/>
            </a:endParaRPr>
          </a:p>
          <a:p>
            <a:pPr marL="457200" lvl="0" indent="0" algn="l" rtl="0">
              <a:spcBef>
                <a:spcPts val="1200"/>
              </a:spcBef>
              <a:spcAft>
                <a:spcPts val="0"/>
              </a:spcAft>
              <a:buNone/>
            </a:pPr>
            <a:endParaRPr sz="2400" dirty="0">
              <a:latin typeface="Calibri"/>
              <a:ea typeface="Calibri"/>
              <a:cs typeface="Calibri"/>
              <a:sym typeface="Calibri"/>
            </a:endParaRPr>
          </a:p>
          <a:p>
            <a:pPr marL="457200" lvl="0" indent="0" algn="l" rtl="0">
              <a:spcBef>
                <a:spcPts val="1200"/>
              </a:spcBef>
              <a:spcAft>
                <a:spcPts val="0"/>
              </a:spcAft>
              <a:buNone/>
            </a:pPr>
            <a:endParaRPr sz="2400" dirty="0">
              <a:latin typeface="Calibri"/>
              <a:ea typeface="Calibri"/>
              <a:cs typeface="Calibri"/>
              <a:sym typeface="Calibri"/>
            </a:endParaRPr>
          </a:p>
          <a:p>
            <a:pPr marL="457200" lvl="0" indent="0" algn="l" rtl="0">
              <a:spcBef>
                <a:spcPts val="1200"/>
              </a:spcBef>
              <a:spcAft>
                <a:spcPts val="0"/>
              </a:spcAft>
              <a:buNone/>
            </a:pPr>
            <a:endParaRPr sz="2400" dirty="0">
              <a:latin typeface="Calibri"/>
              <a:ea typeface="Calibri"/>
              <a:cs typeface="Calibri"/>
              <a:sym typeface="Calibri"/>
            </a:endParaRPr>
          </a:p>
          <a:p>
            <a:pPr marL="457200" lvl="0" indent="0" algn="l" rtl="0">
              <a:spcBef>
                <a:spcPts val="1200"/>
              </a:spcBef>
              <a:spcAft>
                <a:spcPts val="0"/>
              </a:spcAft>
              <a:buNone/>
            </a:pPr>
            <a:endParaRPr sz="2400" dirty="0">
              <a:latin typeface="Calibri"/>
              <a:ea typeface="Calibri"/>
              <a:cs typeface="Calibri"/>
              <a:sym typeface="Calibri"/>
            </a:endParaRPr>
          </a:p>
          <a:p>
            <a:pPr marL="457200" lvl="0" indent="-381000" algn="l" rtl="0">
              <a:spcBef>
                <a:spcPts val="1200"/>
              </a:spcBef>
              <a:spcAft>
                <a:spcPts val="0"/>
              </a:spcAft>
              <a:buClr>
                <a:schemeClr val="dk1"/>
              </a:buClr>
              <a:buSzPts val="2400"/>
              <a:buFont typeface="Calibri"/>
              <a:buChar char="❖"/>
            </a:pPr>
            <a:r>
              <a:rPr lang="en-US" sz="2400" dirty="0">
                <a:solidFill>
                  <a:schemeClr val="dk1"/>
                </a:solidFill>
                <a:latin typeface="Calibri"/>
                <a:ea typeface="Calibri"/>
                <a:cs typeface="Calibri"/>
                <a:sym typeface="Calibri"/>
              </a:rPr>
              <a:t>Neural Network degrade performance due to their insufficient capability of modeling long-term dependencies</a:t>
            </a:r>
            <a:endParaRPr sz="2400" dirty="0">
              <a:latin typeface="Calibri"/>
              <a:ea typeface="Calibri"/>
              <a:cs typeface="Calibri"/>
              <a:sym typeface="Calibri"/>
            </a:endParaRPr>
          </a:p>
          <a:p>
            <a:pPr marL="0" lvl="0" indent="0" algn="l" rtl="0">
              <a:spcBef>
                <a:spcPts val="1200"/>
              </a:spcBef>
              <a:spcAft>
                <a:spcPts val="1200"/>
              </a:spcAft>
              <a:buNone/>
            </a:pPr>
            <a:endParaRPr dirty="0">
              <a:latin typeface="Calibri"/>
              <a:ea typeface="Calibri"/>
              <a:cs typeface="Calibri"/>
              <a:sym typeface="Calibri"/>
            </a:endParaRPr>
          </a:p>
        </p:txBody>
      </p:sp>
      <p:pic>
        <p:nvPicPr>
          <p:cNvPr id="252" name="Google Shape;252;p3"/>
          <p:cNvPicPr preferRelativeResize="0"/>
          <p:nvPr/>
        </p:nvPicPr>
        <p:blipFill>
          <a:blip r:embed="rId4">
            <a:alphaModFix/>
          </a:blip>
          <a:stretch>
            <a:fillRect/>
          </a:stretch>
        </p:blipFill>
        <p:spPr>
          <a:xfrm>
            <a:off x="3729925" y="1842276"/>
            <a:ext cx="5057775" cy="2139575"/>
          </a:xfrm>
          <a:prstGeom prst="rect">
            <a:avLst/>
          </a:prstGeom>
          <a:noFill/>
          <a:ln>
            <a:noFill/>
          </a:ln>
        </p:spPr>
      </p:pic>
      <p:sp>
        <p:nvSpPr>
          <p:cNvPr id="9" name="Google Shape;219;g7acdc4d373_0_31">
            <a:extLst>
              <a:ext uri="{FF2B5EF4-FFF2-40B4-BE49-F238E27FC236}">
                <a16:creationId xmlns:a16="http://schemas.microsoft.com/office/drawing/2014/main" id="{AFBDE76E-045C-5E48-8B64-264B41F9D82C}"/>
              </a:ext>
            </a:extLst>
          </p:cNvPr>
          <p:cNvSpPr txBox="1"/>
          <p:nvPr/>
        </p:nvSpPr>
        <p:spPr>
          <a:xfrm>
            <a:off x="10765482" y="-369332"/>
            <a:ext cx="14265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dirty="0"/>
              <a:t>Cathy</a:t>
            </a:r>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g7b4ec2d77f_1_1"/>
          <p:cNvSpPr/>
          <p:nvPr/>
        </p:nvSpPr>
        <p:spPr>
          <a:xfrm>
            <a:off x="1" y="866775"/>
            <a:ext cx="1171500" cy="5133900"/>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242021"/>
              </a:solidFill>
              <a:latin typeface="Calibri"/>
              <a:ea typeface="Calibri"/>
              <a:cs typeface="Calibri"/>
              <a:sym typeface="Calibri"/>
            </a:endParaRPr>
          </a:p>
        </p:txBody>
      </p:sp>
      <p:pic>
        <p:nvPicPr>
          <p:cNvPr id="211" name="Google Shape;211;g7b4ec2d77f_1_1" descr="Image result for seattle university insignia"/>
          <p:cNvPicPr preferRelativeResize="0"/>
          <p:nvPr/>
        </p:nvPicPr>
        <p:blipFill rotWithShape="1">
          <a:blip r:embed="rId3">
            <a:alphaModFix/>
          </a:blip>
          <a:srcRect/>
          <a:stretch/>
        </p:blipFill>
        <p:spPr>
          <a:xfrm>
            <a:off x="10934699" y="6502202"/>
            <a:ext cx="1257299" cy="355798"/>
          </a:xfrm>
          <a:prstGeom prst="rect">
            <a:avLst/>
          </a:prstGeom>
          <a:noFill/>
          <a:ln>
            <a:noFill/>
          </a:ln>
        </p:spPr>
      </p:pic>
      <p:sp>
        <p:nvSpPr>
          <p:cNvPr id="212" name="Google Shape;212;g7b4ec2d77f_1_1"/>
          <p:cNvSpPr txBox="1"/>
          <p:nvPr/>
        </p:nvSpPr>
        <p:spPr>
          <a:xfrm>
            <a:off x="259826" y="110271"/>
            <a:ext cx="120750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dirty="0">
                <a:solidFill>
                  <a:srgbClr val="242021"/>
                </a:solidFill>
                <a:latin typeface="Calibri"/>
                <a:ea typeface="Calibri"/>
                <a:cs typeface="Calibri"/>
                <a:sym typeface="Calibri"/>
              </a:rPr>
              <a:t>A Better Way: Ensemble Model</a:t>
            </a:r>
            <a:endParaRPr dirty="0"/>
          </a:p>
        </p:txBody>
      </p:sp>
      <p:sp>
        <p:nvSpPr>
          <p:cNvPr id="213" name="Google Shape;213;g7b4ec2d77f_1_1"/>
          <p:cNvSpPr/>
          <p:nvPr/>
        </p:nvSpPr>
        <p:spPr>
          <a:xfrm>
            <a:off x="11729517" y="866775"/>
            <a:ext cx="462600" cy="5133900"/>
          </a:xfrm>
          <a:prstGeom prst="rect">
            <a:avLst/>
          </a:prstGeom>
          <a:solidFill>
            <a:srgbClr val="FDBE2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242021"/>
              </a:solidFill>
              <a:latin typeface="Calibri"/>
              <a:ea typeface="Calibri"/>
              <a:cs typeface="Calibri"/>
              <a:sym typeface="Calibri"/>
            </a:endParaRPr>
          </a:p>
        </p:txBody>
      </p:sp>
      <p:sp>
        <p:nvSpPr>
          <p:cNvPr id="214" name="Google Shape;214;g7b4ec2d77f_1_1"/>
          <p:cNvSpPr txBox="1"/>
          <p:nvPr/>
        </p:nvSpPr>
        <p:spPr>
          <a:xfrm>
            <a:off x="10765482" y="-369332"/>
            <a:ext cx="14265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dirty="0">
                <a:solidFill>
                  <a:schemeClr val="dk1"/>
                </a:solidFill>
                <a:latin typeface="Calibri"/>
                <a:cs typeface="Calibri"/>
                <a:sym typeface="Calibri"/>
              </a:rPr>
              <a:t>Ying</a:t>
            </a:r>
            <a:endParaRPr dirty="0"/>
          </a:p>
        </p:txBody>
      </p:sp>
      <p:sp>
        <p:nvSpPr>
          <p:cNvPr id="2" name="TextBox 1">
            <a:extLst>
              <a:ext uri="{FF2B5EF4-FFF2-40B4-BE49-F238E27FC236}">
                <a16:creationId xmlns:a16="http://schemas.microsoft.com/office/drawing/2014/main" id="{A171C232-C101-DF4A-872B-4734C12F964F}"/>
              </a:ext>
            </a:extLst>
          </p:cNvPr>
          <p:cNvSpPr txBox="1"/>
          <p:nvPr/>
        </p:nvSpPr>
        <p:spPr>
          <a:xfrm>
            <a:off x="6000750" y="3500438"/>
            <a:ext cx="184731" cy="307777"/>
          </a:xfrm>
          <a:prstGeom prst="rect">
            <a:avLst/>
          </a:prstGeom>
          <a:noFill/>
        </p:spPr>
        <p:txBody>
          <a:bodyPr wrap="none" rtlCol="0">
            <a:spAutoFit/>
          </a:bodyPr>
          <a:lstStyle/>
          <a:p>
            <a:endParaRPr lang="en-US" dirty="0"/>
          </a:p>
        </p:txBody>
      </p:sp>
      <p:graphicFrame>
        <p:nvGraphicFramePr>
          <p:cNvPr id="9" name="Diagram 8">
            <a:extLst>
              <a:ext uri="{FF2B5EF4-FFF2-40B4-BE49-F238E27FC236}">
                <a16:creationId xmlns:a16="http://schemas.microsoft.com/office/drawing/2014/main" id="{222ACB02-20EC-0C48-873F-09A4432675AD}"/>
              </a:ext>
            </a:extLst>
          </p:cNvPr>
          <p:cNvGraphicFramePr/>
          <p:nvPr/>
        </p:nvGraphicFramePr>
        <p:xfrm>
          <a:off x="1533531" y="1391254"/>
          <a:ext cx="9887843" cy="312898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4" name="Left Brace 3">
            <a:extLst>
              <a:ext uri="{FF2B5EF4-FFF2-40B4-BE49-F238E27FC236}">
                <a16:creationId xmlns:a16="http://schemas.microsoft.com/office/drawing/2014/main" id="{03EF1C3F-7787-4845-9713-D7AD8CF9E3B1}"/>
              </a:ext>
            </a:extLst>
          </p:cNvPr>
          <p:cNvSpPr/>
          <p:nvPr/>
        </p:nvSpPr>
        <p:spPr>
          <a:xfrm rot="16200000">
            <a:off x="2293146" y="3736180"/>
            <a:ext cx="304800" cy="1490665"/>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Left Brace 10">
            <a:extLst>
              <a:ext uri="{FF2B5EF4-FFF2-40B4-BE49-F238E27FC236}">
                <a16:creationId xmlns:a16="http://schemas.microsoft.com/office/drawing/2014/main" id="{B9D046E3-4CAC-1042-9703-BFF439239212}"/>
              </a:ext>
            </a:extLst>
          </p:cNvPr>
          <p:cNvSpPr/>
          <p:nvPr/>
        </p:nvSpPr>
        <p:spPr>
          <a:xfrm rot="16200000">
            <a:off x="7301851" y="1639868"/>
            <a:ext cx="304800" cy="5703598"/>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Left Brace 11">
            <a:extLst>
              <a:ext uri="{FF2B5EF4-FFF2-40B4-BE49-F238E27FC236}">
                <a16:creationId xmlns:a16="http://schemas.microsoft.com/office/drawing/2014/main" id="{2A64AFAD-361D-1641-9D4F-E86CAEFEA18A}"/>
              </a:ext>
            </a:extLst>
          </p:cNvPr>
          <p:cNvSpPr/>
          <p:nvPr/>
        </p:nvSpPr>
        <p:spPr>
          <a:xfrm rot="16200000">
            <a:off x="11065798" y="4007507"/>
            <a:ext cx="114930" cy="929585"/>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Left Brace 12">
            <a:extLst>
              <a:ext uri="{FF2B5EF4-FFF2-40B4-BE49-F238E27FC236}">
                <a16:creationId xmlns:a16="http://schemas.microsoft.com/office/drawing/2014/main" id="{5B9F4059-A33A-2E43-979F-0E1D49684A42}"/>
              </a:ext>
            </a:extLst>
          </p:cNvPr>
          <p:cNvSpPr/>
          <p:nvPr/>
        </p:nvSpPr>
        <p:spPr>
          <a:xfrm rot="16200000">
            <a:off x="3742536" y="4112433"/>
            <a:ext cx="251783" cy="762598"/>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g7b4ec2d77f_1_1"/>
          <p:cNvSpPr/>
          <p:nvPr/>
        </p:nvSpPr>
        <p:spPr>
          <a:xfrm>
            <a:off x="1" y="866775"/>
            <a:ext cx="1171500" cy="5133900"/>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242021"/>
              </a:solidFill>
              <a:latin typeface="Calibri"/>
              <a:ea typeface="Calibri"/>
              <a:cs typeface="Calibri"/>
              <a:sym typeface="Calibri"/>
            </a:endParaRPr>
          </a:p>
        </p:txBody>
      </p:sp>
      <p:pic>
        <p:nvPicPr>
          <p:cNvPr id="211" name="Google Shape;211;g7b4ec2d77f_1_1" descr="Image result for seattle university insignia"/>
          <p:cNvPicPr preferRelativeResize="0"/>
          <p:nvPr/>
        </p:nvPicPr>
        <p:blipFill rotWithShape="1">
          <a:blip r:embed="rId3">
            <a:alphaModFix/>
          </a:blip>
          <a:srcRect/>
          <a:stretch/>
        </p:blipFill>
        <p:spPr>
          <a:xfrm>
            <a:off x="10934699" y="6502202"/>
            <a:ext cx="1257299" cy="355798"/>
          </a:xfrm>
          <a:prstGeom prst="rect">
            <a:avLst/>
          </a:prstGeom>
          <a:noFill/>
          <a:ln>
            <a:noFill/>
          </a:ln>
        </p:spPr>
      </p:pic>
      <p:sp>
        <p:nvSpPr>
          <p:cNvPr id="212" name="Google Shape;212;g7b4ec2d77f_1_1"/>
          <p:cNvSpPr txBox="1"/>
          <p:nvPr/>
        </p:nvSpPr>
        <p:spPr>
          <a:xfrm>
            <a:off x="259826" y="110271"/>
            <a:ext cx="120750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dirty="0">
                <a:solidFill>
                  <a:srgbClr val="242021"/>
                </a:solidFill>
                <a:latin typeface="Calibri"/>
                <a:ea typeface="Calibri"/>
                <a:cs typeface="Calibri"/>
                <a:sym typeface="Calibri"/>
              </a:rPr>
              <a:t>Ensemble Model - </a:t>
            </a:r>
            <a:endParaRPr dirty="0"/>
          </a:p>
        </p:txBody>
      </p:sp>
      <p:sp>
        <p:nvSpPr>
          <p:cNvPr id="213" name="Google Shape;213;g7b4ec2d77f_1_1"/>
          <p:cNvSpPr/>
          <p:nvPr/>
        </p:nvSpPr>
        <p:spPr>
          <a:xfrm>
            <a:off x="11729517" y="866775"/>
            <a:ext cx="462600" cy="5133900"/>
          </a:xfrm>
          <a:prstGeom prst="rect">
            <a:avLst/>
          </a:prstGeom>
          <a:solidFill>
            <a:srgbClr val="FDBE2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242021"/>
              </a:solidFill>
              <a:latin typeface="Calibri"/>
              <a:ea typeface="Calibri"/>
              <a:cs typeface="Calibri"/>
              <a:sym typeface="Calibri"/>
            </a:endParaRPr>
          </a:p>
        </p:txBody>
      </p:sp>
      <p:sp>
        <p:nvSpPr>
          <p:cNvPr id="214" name="Google Shape;214;g7b4ec2d77f_1_1"/>
          <p:cNvSpPr txBox="1"/>
          <p:nvPr/>
        </p:nvSpPr>
        <p:spPr>
          <a:xfrm>
            <a:off x="10765482" y="-369332"/>
            <a:ext cx="14265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dirty="0">
                <a:solidFill>
                  <a:schemeClr val="dk1"/>
                </a:solidFill>
                <a:latin typeface="Calibri"/>
                <a:cs typeface="Calibri"/>
                <a:sym typeface="Calibri"/>
              </a:rPr>
              <a:t>Ying</a:t>
            </a:r>
            <a:endParaRPr dirty="0"/>
          </a:p>
        </p:txBody>
      </p:sp>
      <p:sp>
        <p:nvSpPr>
          <p:cNvPr id="2" name="TextBox 1">
            <a:extLst>
              <a:ext uri="{FF2B5EF4-FFF2-40B4-BE49-F238E27FC236}">
                <a16:creationId xmlns:a16="http://schemas.microsoft.com/office/drawing/2014/main" id="{A171C232-C101-DF4A-872B-4734C12F964F}"/>
              </a:ext>
            </a:extLst>
          </p:cNvPr>
          <p:cNvSpPr txBox="1"/>
          <p:nvPr/>
        </p:nvSpPr>
        <p:spPr>
          <a:xfrm>
            <a:off x="6000750" y="3078410"/>
            <a:ext cx="184731" cy="307777"/>
          </a:xfrm>
          <a:prstGeom prst="rect">
            <a:avLst/>
          </a:prstGeom>
          <a:noFill/>
        </p:spPr>
        <p:txBody>
          <a:bodyPr wrap="none" rtlCol="0">
            <a:spAutoFit/>
          </a:bodyPr>
          <a:lstStyle/>
          <a:p>
            <a:endParaRPr lang="en-US" dirty="0"/>
          </a:p>
        </p:txBody>
      </p:sp>
      <p:sp>
        <p:nvSpPr>
          <p:cNvPr id="3" name="TextBox 2">
            <a:extLst>
              <a:ext uri="{FF2B5EF4-FFF2-40B4-BE49-F238E27FC236}">
                <a16:creationId xmlns:a16="http://schemas.microsoft.com/office/drawing/2014/main" id="{C334BC9B-EDE3-994D-A344-6B2F32C2A8DC}"/>
              </a:ext>
            </a:extLst>
          </p:cNvPr>
          <p:cNvSpPr txBox="1"/>
          <p:nvPr/>
        </p:nvSpPr>
        <p:spPr>
          <a:xfrm>
            <a:off x="2027548" y="1570304"/>
            <a:ext cx="8737934" cy="1384995"/>
          </a:xfrm>
          <a:prstGeom prst="rect">
            <a:avLst/>
          </a:prstGeom>
          <a:noFill/>
        </p:spPr>
        <p:txBody>
          <a:bodyPr wrap="square" rtlCol="0">
            <a:spAutoFit/>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Flexibility</a:t>
            </a:r>
            <a:r>
              <a:rPr lang="en-US" dirty="0"/>
              <a:t> - use either traditional ensemble method : mode, average, weighted average,  regression and other machine learning models like SVM and Neural Network.</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Robustness - </a:t>
            </a:r>
            <a:r>
              <a:rPr lang="en-US" dirty="0"/>
              <a:t> aggregate result of multiple models is always less noisy than the individual models. This leads to model stability and robustness.</a:t>
            </a:r>
          </a:p>
        </p:txBody>
      </p:sp>
      <p:sp>
        <p:nvSpPr>
          <p:cNvPr id="10" name="Google Shape;380;p10">
            <a:extLst>
              <a:ext uri="{FF2B5EF4-FFF2-40B4-BE49-F238E27FC236}">
                <a16:creationId xmlns:a16="http://schemas.microsoft.com/office/drawing/2014/main" id="{972C1E55-C4AF-534C-B11C-DDAC8B4E6AE9}"/>
              </a:ext>
            </a:extLst>
          </p:cNvPr>
          <p:cNvSpPr/>
          <p:nvPr/>
        </p:nvSpPr>
        <p:spPr>
          <a:xfrm>
            <a:off x="1804733" y="1800322"/>
            <a:ext cx="445627" cy="462480"/>
          </a:xfrm>
          <a:prstGeom prst="ellipse">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dirty="0">
                <a:solidFill>
                  <a:schemeClr val="lt1"/>
                </a:solidFill>
                <a:latin typeface="Calibri"/>
                <a:ea typeface="Calibri"/>
                <a:cs typeface="Calibri"/>
                <a:sym typeface="Calibri"/>
              </a:rPr>
              <a:t>1</a:t>
            </a:r>
            <a:endParaRPr dirty="0"/>
          </a:p>
        </p:txBody>
      </p:sp>
      <p:sp>
        <p:nvSpPr>
          <p:cNvPr id="11" name="Google Shape;381;p10">
            <a:extLst>
              <a:ext uri="{FF2B5EF4-FFF2-40B4-BE49-F238E27FC236}">
                <a16:creationId xmlns:a16="http://schemas.microsoft.com/office/drawing/2014/main" id="{26DAFAEB-F7B6-9D43-A117-B272B70002E3}"/>
              </a:ext>
            </a:extLst>
          </p:cNvPr>
          <p:cNvSpPr/>
          <p:nvPr/>
        </p:nvSpPr>
        <p:spPr>
          <a:xfrm>
            <a:off x="1804733" y="2492819"/>
            <a:ext cx="445627" cy="462480"/>
          </a:xfrm>
          <a:prstGeom prst="ellipse">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Calibri"/>
                <a:ea typeface="Calibri"/>
                <a:cs typeface="Calibri"/>
                <a:sym typeface="Calibri"/>
              </a:rPr>
              <a:t>2</a:t>
            </a:r>
            <a:endParaRPr/>
          </a:p>
        </p:txBody>
      </p:sp>
      <p:sp>
        <p:nvSpPr>
          <p:cNvPr id="14" name="Google Shape;316;p6">
            <a:extLst>
              <a:ext uri="{FF2B5EF4-FFF2-40B4-BE49-F238E27FC236}">
                <a16:creationId xmlns:a16="http://schemas.microsoft.com/office/drawing/2014/main" id="{B690B954-7950-1940-B796-4283D4190EF6}"/>
              </a:ext>
            </a:extLst>
          </p:cNvPr>
          <p:cNvSpPr txBox="1"/>
          <p:nvPr/>
        </p:nvSpPr>
        <p:spPr>
          <a:xfrm>
            <a:off x="-485315" y="1115083"/>
            <a:ext cx="5025722" cy="40006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dirty="0">
                <a:solidFill>
                  <a:schemeClr val="dk1"/>
                </a:solidFill>
                <a:latin typeface="Calibri"/>
                <a:cs typeface="Calibri"/>
                <a:sym typeface="Calibri"/>
              </a:rPr>
              <a:t>Pros:</a:t>
            </a:r>
            <a:endParaRPr dirty="0"/>
          </a:p>
        </p:txBody>
      </p:sp>
      <p:sp>
        <p:nvSpPr>
          <p:cNvPr id="17" name="TextBox 16">
            <a:extLst>
              <a:ext uri="{FF2B5EF4-FFF2-40B4-BE49-F238E27FC236}">
                <a16:creationId xmlns:a16="http://schemas.microsoft.com/office/drawing/2014/main" id="{76970F6E-6622-0A4C-AA07-E218C3744732}"/>
              </a:ext>
            </a:extLst>
          </p:cNvPr>
          <p:cNvSpPr txBox="1"/>
          <p:nvPr/>
        </p:nvSpPr>
        <p:spPr>
          <a:xfrm>
            <a:off x="2081542" y="3881483"/>
            <a:ext cx="8737934" cy="523220"/>
          </a:xfrm>
          <a:prstGeom prst="rect">
            <a:avLst/>
          </a:prstGeom>
          <a:noFill/>
        </p:spPr>
        <p:txBody>
          <a:bodyPr wrap="square" rtlCol="0">
            <a:spAutoFit/>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Computation demanding</a:t>
            </a:r>
            <a:endParaRPr lang="en-US" dirty="0"/>
          </a:p>
        </p:txBody>
      </p:sp>
      <p:sp>
        <p:nvSpPr>
          <p:cNvPr id="18" name="Google Shape;380;p10">
            <a:extLst>
              <a:ext uri="{FF2B5EF4-FFF2-40B4-BE49-F238E27FC236}">
                <a16:creationId xmlns:a16="http://schemas.microsoft.com/office/drawing/2014/main" id="{D51FD9E6-A0A5-5E4C-A525-731A736DFD09}"/>
              </a:ext>
            </a:extLst>
          </p:cNvPr>
          <p:cNvSpPr/>
          <p:nvPr/>
        </p:nvSpPr>
        <p:spPr>
          <a:xfrm>
            <a:off x="1804733" y="3991619"/>
            <a:ext cx="445627" cy="462480"/>
          </a:xfrm>
          <a:prstGeom prst="ellipse">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dirty="0">
                <a:solidFill>
                  <a:schemeClr val="lt1"/>
                </a:solidFill>
                <a:latin typeface="Calibri"/>
                <a:ea typeface="Calibri"/>
                <a:cs typeface="Calibri"/>
                <a:sym typeface="Calibri"/>
              </a:rPr>
              <a:t>1</a:t>
            </a:r>
            <a:endParaRPr dirty="0"/>
          </a:p>
        </p:txBody>
      </p:sp>
      <p:sp>
        <p:nvSpPr>
          <p:cNvPr id="19" name="Google Shape;381;p10">
            <a:extLst>
              <a:ext uri="{FF2B5EF4-FFF2-40B4-BE49-F238E27FC236}">
                <a16:creationId xmlns:a16="http://schemas.microsoft.com/office/drawing/2014/main" id="{AC9444F7-CD74-0D40-B08F-FF0D87ED1DA3}"/>
              </a:ext>
            </a:extLst>
          </p:cNvPr>
          <p:cNvSpPr/>
          <p:nvPr/>
        </p:nvSpPr>
        <p:spPr>
          <a:xfrm>
            <a:off x="1804733" y="4684116"/>
            <a:ext cx="445627" cy="462480"/>
          </a:xfrm>
          <a:prstGeom prst="ellipse">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Calibri"/>
                <a:ea typeface="Calibri"/>
                <a:cs typeface="Calibri"/>
                <a:sym typeface="Calibri"/>
              </a:rPr>
              <a:t>2</a:t>
            </a:r>
            <a:endParaRPr/>
          </a:p>
        </p:txBody>
      </p:sp>
      <p:sp>
        <p:nvSpPr>
          <p:cNvPr id="20" name="Google Shape;316;p6">
            <a:extLst>
              <a:ext uri="{FF2B5EF4-FFF2-40B4-BE49-F238E27FC236}">
                <a16:creationId xmlns:a16="http://schemas.microsoft.com/office/drawing/2014/main" id="{67448741-949F-2F49-9567-780995C16212}"/>
              </a:ext>
            </a:extLst>
          </p:cNvPr>
          <p:cNvSpPr txBox="1"/>
          <p:nvPr/>
        </p:nvSpPr>
        <p:spPr>
          <a:xfrm>
            <a:off x="-431319" y="3500996"/>
            <a:ext cx="5025722" cy="40006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dirty="0">
                <a:solidFill>
                  <a:schemeClr val="dk1"/>
                </a:solidFill>
                <a:latin typeface="Calibri"/>
                <a:cs typeface="Calibri"/>
                <a:sym typeface="Calibri"/>
              </a:rPr>
              <a:t>Cons:</a:t>
            </a:r>
            <a:endParaRPr dirty="0"/>
          </a:p>
        </p:txBody>
      </p:sp>
      <p:sp>
        <p:nvSpPr>
          <p:cNvPr id="5" name="TextBox 4">
            <a:extLst>
              <a:ext uri="{FF2B5EF4-FFF2-40B4-BE49-F238E27FC236}">
                <a16:creationId xmlns:a16="http://schemas.microsoft.com/office/drawing/2014/main" id="{F3D191C2-5F20-6049-AB5A-C3F8C0C45796}"/>
              </a:ext>
            </a:extLst>
          </p:cNvPr>
          <p:cNvSpPr txBox="1"/>
          <p:nvPr/>
        </p:nvSpPr>
        <p:spPr>
          <a:xfrm>
            <a:off x="2420748" y="4723329"/>
            <a:ext cx="1587294" cy="307777"/>
          </a:xfrm>
          <a:prstGeom prst="rect">
            <a:avLst/>
          </a:prstGeom>
          <a:noFill/>
        </p:spPr>
        <p:txBody>
          <a:bodyPr wrap="none" rtlCol="0">
            <a:spAutoFit/>
          </a:bodyPr>
          <a:lstStyle/>
          <a:p>
            <a:r>
              <a:rPr lang="en-US" b="1" dirty="0"/>
              <a:t>Hard to interpret</a:t>
            </a:r>
            <a:endParaRPr lang="en-US" dirty="0"/>
          </a:p>
        </p:txBody>
      </p:sp>
      <p:sp>
        <p:nvSpPr>
          <p:cNvPr id="23" name="TextBox 22">
            <a:extLst>
              <a:ext uri="{FF2B5EF4-FFF2-40B4-BE49-F238E27FC236}">
                <a16:creationId xmlns:a16="http://schemas.microsoft.com/office/drawing/2014/main" id="{F359CD0E-A244-1746-B11D-6891FEBFAC08}"/>
              </a:ext>
            </a:extLst>
          </p:cNvPr>
          <p:cNvSpPr txBox="1"/>
          <p:nvPr/>
        </p:nvSpPr>
        <p:spPr>
          <a:xfrm>
            <a:off x="2155984" y="5173120"/>
            <a:ext cx="8737934" cy="523220"/>
          </a:xfrm>
          <a:prstGeom prst="rect">
            <a:avLst/>
          </a:prstGeom>
          <a:noFill/>
        </p:spPr>
        <p:txBody>
          <a:bodyPr wrap="square" rtlCol="0">
            <a:spAutoFit/>
          </a:bodyPr>
          <a:lstStyle/>
          <a:p>
            <a:pPr marL="285750" indent="-285750">
              <a:buFont typeface="Arial" panose="020B0604020202020204" pitchFamily="34" charset="0"/>
              <a:buChar char="•"/>
            </a:pPr>
            <a:endParaRPr lang="en-US" dirty="0"/>
          </a:p>
          <a:p>
            <a:r>
              <a:rPr lang="en-US" b="1" dirty="0"/>
              <a:t>     Art of choosing  candidate model</a:t>
            </a:r>
            <a:endParaRPr lang="en-US" dirty="0"/>
          </a:p>
        </p:txBody>
      </p:sp>
      <p:sp>
        <p:nvSpPr>
          <p:cNvPr id="24" name="Google Shape;381;p10">
            <a:extLst>
              <a:ext uri="{FF2B5EF4-FFF2-40B4-BE49-F238E27FC236}">
                <a16:creationId xmlns:a16="http://schemas.microsoft.com/office/drawing/2014/main" id="{EDC57FD8-E1B3-9849-B67F-1A5E6935893D}"/>
              </a:ext>
            </a:extLst>
          </p:cNvPr>
          <p:cNvSpPr/>
          <p:nvPr/>
        </p:nvSpPr>
        <p:spPr>
          <a:xfrm>
            <a:off x="1804733" y="5288610"/>
            <a:ext cx="445627" cy="462480"/>
          </a:xfrm>
          <a:prstGeom prst="ellipse">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dirty="0">
                <a:solidFill>
                  <a:schemeClr val="lt1"/>
                </a:solidFill>
                <a:latin typeface="Calibri"/>
                <a:cs typeface="Calibri"/>
                <a:sym typeface="Calibri"/>
              </a:rPr>
              <a:t>3</a:t>
            </a:r>
            <a:endParaRPr dirty="0"/>
          </a:p>
        </p:txBody>
      </p:sp>
    </p:spTree>
    <p:extLst>
      <p:ext uri="{BB962C8B-B14F-4D97-AF65-F5344CB8AC3E}">
        <p14:creationId xmlns:p14="http://schemas.microsoft.com/office/powerpoint/2010/main" val="13619499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g7b4ec2d77f_1_161"/>
          <p:cNvSpPr/>
          <p:nvPr/>
        </p:nvSpPr>
        <p:spPr>
          <a:xfrm>
            <a:off x="1" y="866775"/>
            <a:ext cx="1171500" cy="5133900"/>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242021"/>
              </a:solidFill>
              <a:latin typeface="Calibri"/>
              <a:ea typeface="Calibri"/>
              <a:cs typeface="Calibri"/>
              <a:sym typeface="Calibri"/>
            </a:endParaRPr>
          </a:p>
        </p:txBody>
      </p:sp>
      <p:pic>
        <p:nvPicPr>
          <p:cNvPr id="259" name="Google Shape;259;g7b4ec2d77f_1_161" descr="Image result for seattle university insignia"/>
          <p:cNvPicPr preferRelativeResize="0"/>
          <p:nvPr/>
        </p:nvPicPr>
        <p:blipFill rotWithShape="1">
          <a:blip r:embed="rId3">
            <a:alphaModFix/>
          </a:blip>
          <a:srcRect/>
          <a:stretch/>
        </p:blipFill>
        <p:spPr>
          <a:xfrm>
            <a:off x="10934699" y="6502202"/>
            <a:ext cx="1257299" cy="355798"/>
          </a:xfrm>
          <a:prstGeom prst="rect">
            <a:avLst/>
          </a:prstGeom>
          <a:noFill/>
          <a:ln>
            <a:noFill/>
          </a:ln>
        </p:spPr>
      </p:pic>
      <p:sp>
        <p:nvSpPr>
          <p:cNvPr id="260" name="Google Shape;260;g7b4ec2d77f_1_161"/>
          <p:cNvSpPr txBox="1"/>
          <p:nvPr/>
        </p:nvSpPr>
        <p:spPr>
          <a:xfrm>
            <a:off x="117000" y="-194896"/>
            <a:ext cx="120750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a:solidFill>
                  <a:srgbClr val="242021"/>
                </a:solidFill>
                <a:latin typeface="Calibri"/>
                <a:ea typeface="Calibri"/>
                <a:cs typeface="Calibri"/>
                <a:sym typeface="Calibri"/>
              </a:rPr>
              <a:t>Model Comparison - GLWST</a:t>
            </a:r>
            <a:endParaRPr/>
          </a:p>
        </p:txBody>
      </p:sp>
      <p:sp>
        <p:nvSpPr>
          <p:cNvPr id="261" name="Google Shape;261;g7b4ec2d77f_1_161"/>
          <p:cNvSpPr/>
          <p:nvPr/>
        </p:nvSpPr>
        <p:spPr>
          <a:xfrm>
            <a:off x="11729517" y="866775"/>
            <a:ext cx="462600" cy="5133900"/>
          </a:xfrm>
          <a:prstGeom prst="rect">
            <a:avLst/>
          </a:prstGeom>
          <a:solidFill>
            <a:srgbClr val="FDBE2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242021"/>
              </a:solidFill>
              <a:latin typeface="Calibri"/>
              <a:ea typeface="Calibri"/>
              <a:cs typeface="Calibri"/>
              <a:sym typeface="Calibri"/>
            </a:endParaRPr>
          </a:p>
        </p:txBody>
      </p:sp>
      <p:sp>
        <p:nvSpPr>
          <p:cNvPr id="262" name="Google Shape;262;g7b4ec2d77f_1_161"/>
          <p:cNvSpPr txBox="1"/>
          <p:nvPr/>
        </p:nvSpPr>
        <p:spPr>
          <a:xfrm>
            <a:off x="10765482" y="-369332"/>
            <a:ext cx="14265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Cathy</a:t>
            </a:r>
            <a:endParaRPr dirty="0"/>
          </a:p>
        </p:txBody>
      </p:sp>
      <p:sp>
        <p:nvSpPr>
          <p:cNvPr id="263" name="Google Shape;263;g7b4ec2d77f_1_161"/>
          <p:cNvSpPr txBox="1"/>
          <p:nvPr/>
        </p:nvSpPr>
        <p:spPr>
          <a:xfrm>
            <a:off x="1340250" y="1163475"/>
            <a:ext cx="9511500" cy="4837200"/>
          </a:xfrm>
          <a:prstGeom prst="rect">
            <a:avLst/>
          </a:prstGeom>
          <a:noFill/>
          <a:ln>
            <a:noFill/>
          </a:ln>
        </p:spPr>
        <p:txBody>
          <a:bodyPr spcFirstLastPara="1" wrap="square" lIns="91425" tIns="91425" rIns="91425" bIns="91425" anchor="t" anchorCtr="0">
            <a:noAutofit/>
          </a:bodyPr>
          <a:lstStyle/>
          <a:p>
            <a:pPr marL="457200" lvl="0" indent="0" algn="l" rtl="0">
              <a:spcBef>
                <a:spcPts val="1200"/>
              </a:spcBef>
              <a:spcAft>
                <a:spcPts val="0"/>
              </a:spcAft>
              <a:buNone/>
            </a:pPr>
            <a:endParaRPr sz="2400">
              <a:latin typeface="Calibri"/>
              <a:ea typeface="Calibri"/>
              <a:cs typeface="Calibri"/>
              <a:sym typeface="Calibri"/>
            </a:endParaRPr>
          </a:p>
          <a:p>
            <a:pPr marL="0" lvl="0" indent="0" algn="l" rtl="0">
              <a:spcBef>
                <a:spcPts val="1200"/>
              </a:spcBef>
              <a:spcAft>
                <a:spcPts val="0"/>
              </a:spcAft>
              <a:buNone/>
            </a:pPr>
            <a:endParaRPr>
              <a:latin typeface="Calibri"/>
              <a:ea typeface="Calibri"/>
              <a:cs typeface="Calibri"/>
              <a:sym typeface="Calibri"/>
            </a:endParaRPr>
          </a:p>
          <a:p>
            <a:pPr marL="0" lvl="0" indent="0" algn="l" rtl="0">
              <a:spcBef>
                <a:spcPts val="1200"/>
              </a:spcBef>
              <a:spcAft>
                <a:spcPts val="0"/>
              </a:spcAft>
              <a:buNone/>
            </a:pPr>
            <a:endParaRPr>
              <a:latin typeface="Calibri"/>
              <a:ea typeface="Calibri"/>
              <a:cs typeface="Calibri"/>
              <a:sym typeface="Calibri"/>
            </a:endParaRPr>
          </a:p>
          <a:p>
            <a:pPr marL="0" lvl="0" indent="0" algn="l" rtl="0">
              <a:spcBef>
                <a:spcPts val="1200"/>
              </a:spcBef>
              <a:spcAft>
                <a:spcPts val="0"/>
              </a:spcAft>
              <a:buNone/>
            </a:pPr>
            <a:endParaRPr>
              <a:latin typeface="Calibri"/>
              <a:ea typeface="Calibri"/>
              <a:cs typeface="Calibri"/>
              <a:sym typeface="Calibri"/>
            </a:endParaRPr>
          </a:p>
          <a:p>
            <a:pPr marL="0" lvl="0" indent="0" algn="l" rtl="0">
              <a:spcBef>
                <a:spcPts val="1200"/>
              </a:spcBef>
              <a:spcAft>
                <a:spcPts val="0"/>
              </a:spcAft>
              <a:buNone/>
            </a:pPr>
            <a:endParaRPr>
              <a:latin typeface="Calibri"/>
              <a:ea typeface="Calibri"/>
              <a:cs typeface="Calibri"/>
              <a:sym typeface="Calibri"/>
            </a:endParaRPr>
          </a:p>
          <a:p>
            <a:pPr marL="0" lvl="0" indent="0" algn="l" rtl="0">
              <a:spcBef>
                <a:spcPts val="1200"/>
              </a:spcBef>
              <a:spcAft>
                <a:spcPts val="0"/>
              </a:spcAft>
              <a:buNone/>
            </a:pPr>
            <a:endParaRPr>
              <a:latin typeface="Calibri"/>
              <a:ea typeface="Calibri"/>
              <a:cs typeface="Calibri"/>
              <a:sym typeface="Calibri"/>
            </a:endParaRPr>
          </a:p>
          <a:p>
            <a:pPr marL="0" lvl="0" indent="0" algn="l" rtl="0">
              <a:spcBef>
                <a:spcPts val="1200"/>
              </a:spcBef>
              <a:spcAft>
                <a:spcPts val="0"/>
              </a:spcAft>
              <a:buNone/>
            </a:pPr>
            <a:endParaRPr>
              <a:latin typeface="Calibri"/>
              <a:ea typeface="Calibri"/>
              <a:cs typeface="Calibri"/>
              <a:sym typeface="Calibri"/>
            </a:endParaRPr>
          </a:p>
          <a:p>
            <a:pPr marL="0" lvl="0" indent="0" algn="l" rtl="0">
              <a:spcBef>
                <a:spcPts val="1200"/>
              </a:spcBef>
              <a:spcAft>
                <a:spcPts val="0"/>
              </a:spcAft>
              <a:buNone/>
            </a:pPr>
            <a:r>
              <a:rPr lang="en-US">
                <a:latin typeface="Calibri"/>
                <a:ea typeface="Calibri"/>
                <a:cs typeface="Calibri"/>
                <a:sym typeface="Calibri"/>
              </a:rPr>
              <a:t>Long term: ensemble model</a:t>
            </a:r>
            <a:endParaRPr>
              <a:latin typeface="Calibri"/>
              <a:ea typeface="Calibri"/>
              <a:cs typeface="Calibri"/>
              <a:sym typeface="Calibri"/>
            </a:endParaRPr>
          </a:p>
          <a:p>
            <a:pPr marL="0" lvl="0" indent="0" algn="l" rtl="0">
              <a:spcBef>
                <a:spcPts val="1200"/>
              </a:spcBef>
              <a:spcAft>
                <a:spcPts val="0"/>
              </a:spcAft>
              <a:buNone/>
            </a:pPr>
            <a:r>
              <a:rPr lang="en-US">
                <a:latin typeface="Calibri"/>
                <a:ea typeface="Calibri"/>
                <a:cs typeface="Calibri"/>
                <a:sym typeface="Calibri"/>
              </a:rPr>
              <a:t>Medium time horizon: </a:t>
            </a:r>
            <a:r>
              <a:rPr lang="en-US">
                <a:solidFill>
                  <a:schemeClr val="dk1"/>
                </a:solidFill>
                <a:latin typeface="Calibri"/>
                <a:ea typeface="Calibri"/>
                <a:cs typeface="Calibri"/>
                <a:sym typeface="Calibri"/>
              </a:rPr>
              <a:t>ensemble model</a:t>
            </a:r>
            <a:endParaRPr>
              <a:latin typeface="Calibri"/>
              <a:ea typeface="Calibri"/>
              <a:cs typeface="Calibri"/>
              <a:sym typeface="Calibri"/>
            </a:endParaRPr>
          </a:p>
          <a:p>
            <a:pPr marL="0" lvl="0" indent="0" algn="l" rtl="0">
              <a:spcBef>
                <a:spcPts val="1200"/>
              </a:spcBef>
              <a:spcAft>
                <a:spcPts val="0"/>
              </a:spcAft>
              <a:buNone/>
            </a:pPr>
            <a:r>
              <a:rPr lang="en-US">
                <a:latin typeface="Calibri"/>
                <a:ea typeface="Calibri"/>
                <a:cs typeface="Calibri"/>
                <a:sym typeface="Calibri"/>
              </a:rPr>
              <a:t>Short term:  mixed - ensemble model, combined model and advanced booking model</a:t>
            </a:r>
            <a:endParaRPr>
              <a:latin typeface="Calibri"/>
              <a:ea typeface="Calibri"/>
              <a:cs typeface="Calibri"/>
              <a:sym typeface="Calibri"/>
            </a:endParaRPr>
          </a:p>
          <a:p>
            <a:pPr marL="0" lvl="0" indent="0" algn="l" rtl="0">
              <a:spcBef>
                <a:spcPts val="1200"/>
              </a:spcBef>
              <a:spcAft>
                <a:spcPts val="1200"/>
              </a:spcAft>
              <a:buNone/>
            </a:pPr>
            <a:r>
              <a:rPr lang="en-US">
                <a:latin typeface="Calibri"/>
                <a:ea typeface="Calibri"/>
                <a:cs typeface="Calibri"/>
                <a:sym typeface="Calibri"/>
              </a:rPr>
              <a:t>Most robust model:  neural network</a:t>
            </a:r>
            <a:endParaRPr>
              <a:latin typeface="Calibri"/>
              <a:ea typeface="Calibri"/>
              <a:cs typeface="Calibri"/>
              <a:sym typeface="Calibri"/>
            </a:endParaRPr>
          </a:p>
        </p:txBody>
      </p:sp>
      <p:pic>
        <p:nvPicPr>
          <p:cNvPr id="264" name="Google Shape;264;g7b4ec2d77f_1_161"/>
          <p:cNvPicPr preferRelativeResize="0"/>
          <p:nvPr/>
        </p:nvPicPr>
        <p:blipFill>
          <a:blip r:embed="rId4">
            <a:alphaModFix/>
          </a:blip>
          <a:stretch>
            <a:fillRect/>
          </a:stretch>
        </p:blipFill>
        <p:spPr>
          <a:xfrm>
            <a:off x="1171500" y="921438"/>
            <a:ext cx="10476225" cy="2912800"/>
          </a:xfrm>
          <a:prstGeom prst="rect">
            <a:avLst/>
          </a:prstGeom>
          <a:noFill/>
          <a:ln>
            <a:noFill/>
          </a:ln>
        </p:spPr>
      </p:pic>
      <p:sp>
        <p:nvSpPr>
          <p:cNvPr id="265" name="Google Shape;265;g7b4ec2d77f_1_161"/>
          <p:cNvSpPr txBox="1"/>
          <p:nvPr/>
        </p:nvSpPr>
        <p:spPr>
          <a:xfrm>
            <a:off x="7560050" y="4755700"/>
            <a:ext cx="1257300" cy="36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Calibri"/>
              <a:ea typeface="Calibri"/>
              <a:cs typeface="Calibri"/>
              <a:sym typeface="Calibri"/>
            </a:endParaRPr>
          </a:p>
        </p:txBody>
      </p:sp>
      <p:sp>
        <p:nvSpPr>
          <p:cNvPr id="266" name="Google Shape;266;g7b4ec2d77f_1_161"/>
          <p:cNvSpPr txBox="1"/>
          <p:nvPr/>
        </p:nvSpPr>
        <p:spPr>
          <a:xfrm>
            <a:off x="7483925" y="3449400"/>
            <a:ext cx="367500" cy="224400"/>
          </a:xfrm>
          <a:prstGeom prst="rect">
            <a:avLst/>
          </a:prstGeom>
          <a:noFill/>
          <a:ln w="38100"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Calibri"/>
              <a:ea typeface="Calibri"/>
              <a:cs typeface="Calibri"/>
              <a:sym typeface="Calibri"/>
            </a:endParaRPr>
          </a:p>
        </p:txBody>
      </p:sp>
      <p:sp>
        <p:nvSpPr>
          <p:cNvPr id="267" name="Google Shape;267;g7b4ec2d77f_1_161"/>
          <p:cNvSpPr txBox="1"/>
          <p:nvPr/>
        </p:nvSpPr>
        <p:spPr>
          <a:xfrm>
            <a:off x="10617725" y="992150"/>
            <a:ext cx="1061700" cy="2732700"/>
          </a:xfrm>
          <a:prstGeom prst="rect">
            <a:avLst/>
          </a:prstGeom>
          <a:noFill/>
          <a:ln w="38100"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g7b4ec2d77f_1_98"/>
          <p:cNvSpPr/>
          <p:nvPr/>
        </p:nvSpPr>
        <p:spPr>
          <a:xfrm>
            <a:off x="1" y="866775"/>
            <a:ext cx="1171500" cy="5133900"/>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242021"/>
              </a:solidFill>
              <a:latin typeface="Calibri"/>
              <a:ea typeface="Calibri"/>
              <a:cs typeface="Calibri"/>
              <a:sym typeface="Calibri"/>
            </a:endParaRPr>
          </a:p>
        </p:txBody>
      </p:sp>
      <p:pic>
        <p:nvPicPr>
          <p:cNvPr id="104" name="Google Shape;104;g7b4ec2d77f_1_98" descr="Image result for seattle university insignia"/>
          <p:cNvPicPr preferRelativeResize="0"/>
          <p:nvPr/>
        </p:nvPicPr>
        <p:blipFill rotWithShape="1">
          <a:blip r:embed="rId3">
            <a:alphaModFix/>
          </a:blip>
          <a:srcRect/>
          <a:stretch/>
        </p:blipFill>
        <p:spPr>
          <a:xfrm>
            <a:off x="10934699" y="6502202"/>
            <a:ext cx="1257299" cy="355798"/>
          </a:xfrm>
          <a:prstGeom prst="rect">
            <a:avLst/>
          </a:prstGeom>
          <a:noFill/>
          <a:ln>
            <a:noFill/>
          </a:ln>
        </p:spPr>
      </p:pic>
      <p:sp>
        <p:nvSpPr>
          <p:cNvPr id="105" name="Google Shape;105;g7b4ec2d77f_1_98"/>
          <p:cNvSpPr txBox="1"/>
          <p:nvPr/>
        </p:nvSpPr>
        <p:spPr>
          <a:xfrm>
            <a:off x="116951" y="133350"/>
            <a:ext cx="120750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a:solidFill>
                  <a:srgbClr val="242021"/>
                </a:solidFill>
                <a:latin typeface="Calibri"/>
                <a:ea typeface="Calibri"/>
                <a:cs typeface="Calibri"/>
                <a:sym typeface="Calibri"/>
              </a:rPr>
              <a:t>Agenda</a:t>
            </a:r>
            <a:endParaRPr/>
          </a:p>
        </p:txBody>
      </p:sp>
      <p:sp>
        <p:nvSpPr>
          <p:cNvPr id="106" name="Google Shape;106;g7b4ec2d77f_1_98"/>
          <p:cNvSpPr/>
          <p:nvPr/>
        </p:nvSpPr>
        <p:spPr>
          <a:xfrm>
            <a:off x="11729517" y="866775"/>
            <a:ext cx="462600" cy="5133900"/>
          </a:xfrm>
          <a:prstGeom prst="rect">
            <a:avLst/>
          </a:prstGeom>
          <a:solidFill>
            <a:srgbClr val="FDBE2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242021"/>
              </a:solidFill>
              <a:latin typeface="Calibri"/>
              <a:ea typeface="Calibri"/>
              <a:cs typeface="Calibri"/>
              <a:sym typeface="Calibri"/>
            </a:endParaRPr>
          </a:p>
        </p:txBody>
      </p:sp>
      <p:sp>
        <p:nvSpPr>
          <p:cNvPr id="107" name="Google Shape;107;g7b4ec2d77f_1_98"/>
          <p:cNvSpPr txBox="1"/>
          <p:nvPr/>
        </p:nvSpPr>
        <p:spPr>
          <a:xfrm>
            <a:off x="3393807" y="1286049"/>
            <a:ext cx="7278300" cy="43089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500"/>
              </a:spcBef>
              <a:spcAft>
                <a:spcPts val="0"/>
              </a:spcAft>
              <a:buClr>
                <a:schemeClr val="dk1"/>
              </a:buClr>
              <a:buSzPts val="1100"/>
              <a:buFont typeface="Arial"/>
              <a:buNone/>
            </a:pPr>
            <a:r>
              <a:rPr lang="en-US" sz="2000">
                <a:solidFill>
                  <a:schemeClr val="dk1"/>
                </a:solidFill>
              </a:rPr>
              <a:t>Introduction and Project Objective</a:t>
            </a:r>
            <a:endParaRPr sz="2000">
              <a:solidFill>
                <a:schemeClr val="dk1"/>
              </a:solidFill>
            </a:endParaRPr>
          </a:p>
          <a:p>
            <a:pPr marL="0" lvl="0" indent="0" algn="l" rtl="0">
              <a:lnSpc>
                <a:spcPct val="115000"/>
              </a:lnSpc>
              <a:spcBef>
                <a:spcPts val="500"/>
              </a:spcBef>
              <a:spcAft>
                <a:spcPts val="0"/>
              </a:spcAft>
              <a:buClr>
                <a:schemeClr val="dk1"/>
              </a:buClr>
              <a:buSzPts val="1100"/>
              <a:buFont typeface="Arial"/>
              <a:buNone/>
            </a:pPr>
            <a:endParaRPr sz="2000">
              <a:solidFill>
                <a:schemeClr val="dk1"/>
              </a:solidFill>
            </a:endParaRPr>
          </a:p>
          <a:p>
            <a:pPr marL="0" marR="0" lvl="0" indent="0" algn="l" rtl="0">
              <a:spcBef>
                <a:spcPts val="0"/>
              </a:spcBef>
              <a:spcAft>
                <a:spcPts val="0"/>
              </a:spcAft>
              <a:buNone/>
            </a:pPr>
            <a:r>
              <a:rPr lang="en-US" sz="2400">
                <a:solidFill>
                  <a:srgbClr val="242021"/>
                </a:solidFill>
                <a:latin typeface="Calibri"/>
                <a:ea typeface="Calibri"/>
                <a:cs typeface="Calibri"/>
                <a:sym typeface="Calibri"/>
              </a:rPr>
              <a:t> Data &amp; EDA</a:t>
            </a:r>
            <a:endParaRPr sz="2400">
              <a:solidFill>
                <a:srgbClr val="242021"/>
              </a:solidFill>
              <a:latin typeface="Calibri"/>
              <a:ea typeface="Calibri"/>
              <a:cs typeface="Calibri"/>
              <a:sym typeface="Calibri"/>
            </a:endParaRPr>
          </a:p>
          <a:p>
            <a:pPr marL="0" marR="0" lvl="0" indent="0" algn="l" rtl="0">
              <a:spcBef>
                <a:spcPts val="0"/>
              </a:spcBef>
              <a:spcAft>
                <a:spcPts val="0"/>
              </a:spcAft>
              <a:buNone/>
            </a:pPr>
            <a:endParaRPr sz="2400">
              <a:solidFill>
                <a:srgbClr val="242021"/>
              </a:solidFill>
              <a:latin typeface="Calibri"/>
              <a:ea typeface="Calibri"/>
              <a:cs typeface="Calibri"/>
              <a:sym typeface="Calibri"/>
            </a:endParaRPr>
          </a:p>
          <a:p>
            <a:pPr marL="0" marR="0" lvl="0" indent="0" algn="l" rtl="0">
              <a:spcBef>
                <a:spcPts val="0"/>
              </a:spcBef>
              <a:spcAft>
                <a:spcPts val="0"/>
              </a:spcAft>
              <a:buNone/>
            </a:pPr>
            <a:r>
              <a:rPr lang="en-US" sz="2400">
                <a:solidFill>
                  <a:srgbClr val="242021"/>
                </a:solidFill>
                <a:latin typeface="Calibri"/>
                <a:ea typeface="Calibri"/>
                <a:cs typeface="Calibri"/>
                <a:sym typeface="Calibri"/>
              </a:rPr>
              <a:t>Models Descriptions and Key Findings</a:t>
            </a:r>
            <a:endParaRPr sz="2400">
              <a:solidFill>
                <a:srgbClr val="242021"/>
              </a:solidFill>
              <a:latin typeface="Calibri"/>
              <a:ea typeface="Calibri"/>
              <a:cs typeface="Calibri"/>
              <a:sym typeface="Calibri"/>
            </a:endParaRPr>
          </a:p>
          <a:p>
            <a:pPr marL="0" marR="0" lvl="0" indent="0" algn="l" rtl="0">
              <a:spcBef>
                <a:spcPts val="0"/>
              </a:spcBef>
              <a:spcAft>
                <a:spcPts val="0"/>
              </a:spcAft>
              <a:buNone/>
            </a:pPr>
            <a:endParaRPr sz="2400">
              <a:solidFill>
                <a:srgbClr val="242021"/>
              </a:solidFill>
              <a:latin typeface="Calibri"/>
              <a:ea typeface="Calibri"/>
              <a:cs typeface="Calibri"/>
              <a:sym typeface="Calibri"/>
            </a:endParaRPr>
          </a:p>
          <a:p>
            <a:pPr marL="0" marR="0" lvl="0" indent="0" algn="l" rtl="0">
              <a:spcBef>
                <a:spcPts val="0"/>
              </a:spcBef>
              <a:spcAft>
                <a:spcPts val="0"/>
              </a:spcAft>
              <a:buNone/>
            </a:pPr>
            <a:r>
              <a:rPr lang="en-US" sz="2400">
                <a:solidFill>
                  <a:srgbClr val="242021"/>
                </a:solidFill>
                <a:latin typeface="Calibri"/>
                <a:ea typeface="Calibri"/>
                <a:cs typeface="Calibri"/>
                <a:sym typeface="Calibri"/>
              </a:rPr>
              <a:t>Comparison of different models</a:t>
            </a:r>
            <a:endParaRPr sz="2400">
              <a:solidFill>
                <a:srgbClr val="242021"/>
              </a:solidFill>
              <a:latin typeface="Calibri"/>
              <a:ea typeface="Calibri"/>
              <a:cs typeface="Calibri"/>
              <a:sym typeface="Calibri"/>
            </a:endParaRPr>
          </a:p>
          <a:p>
            <a:pPr marL="0" marR="0" lvl="0" indent="0" algn="l" rtl="0">
              <a:spcBef>
                <a:spcPts val="0"/>
              </a:spcBef>
              <a:spcAft>
                <a:spcPts val="0"/>
              </a:spcAft>
              <a:buNone/>
            </a:pPr>
            <a:endParaRPr sz="2400">
              <a:solidFill>
                <a:srgbClr val="242021"/>
              </a:solidFill>
              <a:latin typeface="Calibri"/>
              <a:ea typeface="Calibri"/>
              <a:cs typeface="Calibri"/>
              <a:sym typeface="Calibri"/>
            </a:endParaRPr>
          </a:p>
          <a:p>
            <a:pPr marL="0" marR="0" lvl="0" indent="0" algn="l" rtl="0">
              <a:spcBef>
                <a:spcPts val="0"/>
              </a:spcBef>
              <a:spcAft>
                <a:spcPts val="0"/>
              </a:spcAft>
              <a:buNone/>
            </a:pPr>
            <a:r>
              <a:rPr lang="en-US" sz="2400">
                <a:solidFill>
                  <a:srgbClr val="242021"/>
                </a:solidFill>
                <a:latin typeface="Calibri"/>
                <a:ea typeface="Calibri"/>
                <a:cs typeface="Calibri"/>
                <a:sym typeface="Calibri"/>
              </a:rPr>
              <a:t>Conclusions and Recommendations</a:t>
            </a:r>
            <a:endParaRPr sz="2400">
              <a:solidFill>
                <a:srgbClr val="242021"/>
              </a:solidFill>
              <a:latin typeface="Calibri"/>
              <a:ea typeface="Calibri"/>
              <a:cs typeface="Calibri"/>
              <a:sym typeface="Calibri"/>
            </a:endParaRPr>
          </a:p>
        </p:txBody>
      </p:sp>
      <p:sp>
        <p:nvSpPr>
          <p:cNvPr id="108" name="Google Shape;108;g7b4ec2d77f_1_98"/>
          <p:cNvSpPr txBox="1"/>
          <p:nvPr/>
        </p:nvSpPr>
        <p:spPr>
          <a:xfrm>
            <a:off x="10765482" y="-369332"/>
            <a:ext cx="14265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a:p>
        </p:txBody>
      </p:sp>
      <p:sp>
        <p:nvSpPr>
          <p:cNvPr id="109" name="Google Shape;109;g7b4ec2d77f_1_98"/>
          <p:cNvSpPr/>
          <p:nvPr/>
        </p:nvSpPr>
        <p:spPr>
          <a:xfrm>
            <a:off x="2187425" y="1168413"/>
            <a:ext cx="610500" cy="569100"/>
          </a:xfrm>
          <a:prstGeom prst="ellipse">
            <a:avLst/>
          </a:prstGeom>
          <a:solidFill>
            <a:srgbClr val="CC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2400" dirty="0">
                <a:solidFill>
                  <a:srgbClr val="FFFFFF"/>
                </a:solidFill>
              </a:rPr>
              <a:t>1</a:t>
            </a:r>
            <a:endParaRPr sz="2400" dirty="0">
              <a:solidFill>
                <a:srgbClr val="FFFFFF"/>
              </a:solidFill>
            </a:endParaRPr>
          </a:p>
        </p:txBody>
      </p:sp>
      <p:sp>
        <p:nvSpPr>
          <p:cNvPr id="110" name="Google Shape;110;g7b4ec2d77f_1_98"/>
          <p:cNvSpPr/>
          <p:nvPr/>
        </p:nvSpPr>
        <p:spPr>
          <a:xfrm>
            <a:off x="2187425" y="2059363"/>
            <a:ext cx="610500" cy="569100"/>
          </a:xfrm>
          <a:prstGeom prst="ellipse">
            <a:avLst/>
          </a:prstGeom>
          <a:solidFill>
            <a:srgbClr val="CC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rgbClr val="FFFFFF"/>
                </a:solidFill>
              </a:rPr>
              <a:t>2</a:t>
            </a:r>
            <a:endParaRPr sz="2400">
              <a:solidFill>
                <a:srgbClr val="FFFFFF"/>
              </a:solidFill>
            </a:endParaRPr>
          </a:p>
        </p:txBody>
      </p:sp>
      <p:sp>
        <p:nvSpPr>
          <p:cNvPr id="111" name="Google Shape;111;g7b4ec2d77f_1_98"/>
          <p:cNvSpPr/>
          <p:nvPr/>
        </p:nvSpPr>
        <p:spPr>
          <a:xfrm>
            <a:off x="2187425" y="2855750"/>
            <a:ext cx="610500" cy="569100"/>
          </a:xfrm>
          <a:prstGeom prst="ellipse">
            <a:avLst/>
          </a:prstGeom>
          <a:solidFill>
            <a:srgbClr val="CC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rgbClr val="FFFFFF"/>
                </a:solidFill>
              </a:rPr>
              <a:t>3</a:t>
            </a:r>
            <a:endParaRPr sz="2400">
              <a:solidFill>
                <a:srgbClr val="FFFFFF"/>
              </a:solidFill>
            </a:endParaRPr>
          </a:p>
        </p:txBody>
      </p:sp>
      <p:sp>
        <p:nvSpPr>
          <p:cNvPr id="112" name="Google Shape;112;g7b4ec2d77f_1_98"/>
          <p:cNvSpPr/>
          <p:nvPr/>
        </p:nvSpPr>
        <p:spPr>
          <a:xfrm>
            <a:off x="2187425" y="3652150"/>
            <a:ext cx="610500" cy="569100"/>
          </a:xfrm>
          <a:prstGeom prst="ellipse">
            <a:avLst/>
          </a:prstGeom>
          <a:solidFill>
            <a:srgbClr val="CC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rgbClr val="FFFFFF"/>
                </a:solidFill>
              </a:rPr>
              <a:t>4</a:t>
            </a:r>
            <a:endParaRPr sz="2400">
              <a:solidFill>
                <a:srgbClr val="FFFFFF"/>
              </a:solidFill>
            </a:endParaRPr>
          </a:p>
        </p:txBody>
      </p:sp>
      <p:sp>
        <p:nvSpPr>
          <p:cNvPr id="113" name="Google Shape;113;g7b4ec2d77f_1_98"/>
          <p:cNvSpPr/>
          <p:nvPr/>
        </p:nvSpPr>
        <p:spPr>
          <a:xfrm>
            <a:off x="2187425" y="4354000"/>
            <a:ext cx="610500" cy="569100"/>
          </a:xfrm>
          <a:prstGeom prst="ellipse">
            <a:avLst/>
          </a:prstGeom>
          <a:solidFill>
            <a:srgbClr val="CC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2400">
                <a:solidFill>
                  <a:srgbClr val="FFFFFF"/>
                </a:solidFill>
              </a:rPr>
              <a:t>5</a:t>
            </a:r>
            <a:endParaRPr sz="2400">
              <a:solidFill>
                <a:srgbClr val="FFFFFF"/>
              </a:solidFill>
            </a:endParaRPr>
          </a:p>
        </p:txBody>
      </p:sp>
      <p:sp>
        <p:nvSpPr>
          <p:cNvPr id="13" name="Google Shape;97;p1">
            <a:extLst>
              <a:ext uri="{FF2B5EF4-FFF2-40B4-BE49-F238E27FC236}">
                <a16:creationId xmlns:a16="http://schemas.microsoft.com/office/drawing/2014/main" id="{E651CC16-8BC7-3342-808D-86B8B3A9E9D8}"/>
              </a:ext>
            </a:extLst>
          </p:cNvPr>
          <p:cNvSpPr txBox="1"/>
          <p:nvPr/>
        </p:nvSpPr>
        <p:spPr>
          <a:xfrm>
            <a:off x="10765482" y="-369332"/>
            <a:ext cx="1426517"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alibri"/>
                <a:cs typeface="Calibri"/>
                <a:sym typeface="Calibri"/>
              </a:rPr>
              <a:t>Cathy</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g7b4ec2d77f_1_193"/>
          <p:cNvSpPr/>
          <p:nvPr/>
        </p:nvSpPr>
        <p:spPr>
          <a:xfrm>
            <a:off x="1" y="866775"/>
            <a:ext cx="1171500" cy="5133900"/>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242021"/>
              </a:solidFill>
              <a:latin typeface="Calibri"/>
              <a:ea typeface="Calibri"/>
              <a:cs typeface="Calibri"/>
              <a:sym typeface="Calibri"/>
            </a:endParaRPr>
          </a:p>
        </p:txBody>
      </p:sp>
      <p:pic>
        <p:nvPicPr>
          <p:cNvPr id="274" name="Google Shape;274;g7b4ec2d77f_1_193" descr="Image result for seattle university insignia"/>
          <p:cNvPicPr preferRelativeResize="0"/>
          <p:nvPr/>
        </p:nvPicPr>
        <p:blipFill rotWithShape="1">
          <a:blip r:embed="rId3">
            <a:alphaModFix/>
          </a:blip>
          <a:srcRect/>
          <a:stretch/>
        </p:blipFill>
        <p:spPr>
          <a:xfrm>
            <a:off x="10934699" y="6502202"/>
            <a:ext cx="1257299" cy="355798"/>
          </a:xfrm>
          <a:prstGeom prst="rect">
            <a:avLst/>
          </a:prstGeom>
          <a:noFill/>
          <a:ln>
            <a:noFill/>
          </a:ln>
        </p:spPr>
      </p:pic>
      <p:sp>
        <p:nvSpPr>
          <p:cNvPr id="275" name="Google Shape;275;g7b4ec2d77f_1_193"/>
          <p:cNvSpPr txBox="1"/>
          <p:nvPr/>
        </p:nvSpPr>
        <p:spPr>
          <a:xfrm>
            <a:off x="116951" y="133350"/>
            <a:ext cx="120750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a:solidFill>
                  <a:srgbClr val="242021"/>
                </a:solidFill>
                <a:latin typeface="Calibri"/>
                <a:ea typeface="Calibri"/>
                <a:cs typeface="Calibri"/>
                <a:sym typeface="Calibri"/>
              </a:rPr>
              <a:t>Model Comparison - MLKEP</a:t>
            </a:r>
            <a:endParaRPr/>
          </a:p>
        </p:txBody>
      </p:sp>
      <p:sp>
        <p:nvSpPr>
          <p:cNvPr id="276" name="Google Shape;276;g7b4ec2d77f_1_193"/>
          <p:cNvSpPr/>
          <p:nvPr/>
        </p:nvSpPr>
        <p:spPr>
          <a:xfrm>
            <a:off x="11729517" y="866775"/>
            <a:ext cx="462600" cy="5133900"/>
          </a:xfrm>
          <a:prstGeom prst="rect">
            <a:avLst/>
          </a:prstGeom>
          <a:solidFill>
            <a:srgbClr val="FDBE2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242021"/>
              </a:solidFill>
              <a:latin typeface="Calibri"/>
              <a:ea typeface="Calibri"/>
              <a:cs typeface="Calibri"/>
              <a:sym typeface="Calibri"/>
            </a:endParaRPr>
          </a:p>
        </p:txBody>
      </p:sp>
      <p:sp>
        <p:nvSpPr>
          <p:cNvPr id="278" name="Google Shape;278;g7b4ec2d77f_1_193"/>
          <p:cNvSpPr txBox="1"/>
          <p:nvPr/>
        </p:nvSpPr>
        <p:spPr>
          <a:xfrm>
            <a:off x="1171500" y="912925"/>
            <a:ext cx="9680400" cy="4837200"/>
          </a:xfrm>
          <a:prstGeom prst="rect">
            <a:avLst/>
          </a:prstGeom>
          <a:noFill/>
          <a:ln>
            <a:noFill/>
          </a:ln>
        </p:spPr>
        <p:txBody>
          <a:bodyPr spcFirstLastPara="1" wrap="square" lIns="91425" tIns="91425" rIns="91425" bIns="91425" anchor="t" anchorCtr="0">
            <a:noAutofit/>
          </a:bodyPr>
          <a:lstStyle/>
          <a:p>
            <a:pPr marL="457200" lvl="0" indent="0" algn="l" rtl="0">
              <a:spcBef>
                <a:spcPts val="1200"/>
              </a:spcBef>
              <a:spcAft>
                <a:spcPts val="0"/>
              </a:spcAft>
              <a:buNone/>
            </a:pPr>
            <a:endParaRPr sz="2400">
              <a:latin typeface="Calibri"/>
              <a:ea typeface="Calibri"/>
              <a:cs typeface="Calibri"/>
              <a:sym typeface="Calibri"/>
            </a:endParaRPr>
          </a:p>
          <a:p>
            <a:pPr marL="457200" lvl="0" indent="0" algn="l" rtl="0">
              <a:spcBef>
                <a:spcPts val="1200"/>
              </a:spcBef>
              <a:spcAft>
                <a:spcPts val="0"/>
              </a:spcAft>
              <a:buNone/>
            </a:pPr>
            <a:endParaRPr sz="2400">
              <a:latin typeface="Calibri"/>
              <a:ea typeface="Calibri"/>
              <a:cs typeface="Calibri"/>
              <a:sym typeface="Calibri"/>
            </a:endParaRPr>
          </a:p>
          <a:p>
            <a:pPr marL="457200" lvl="0" indent="0" algn="l" rtl="0">
              <a:spcBef>
                <a:spcPts val="1200"/>
              </a:spcBef>
              <a:spcAft>
                <a:spcPts val="0"/>
              </a:spcAft>
              <a:buNone/>
            </a:pPr>
            <a:endParaRPr sz="2400">
              <a:latin typeface="Calibri"/>
              <a:ea typeface="Calibri"/>
              <a:cs typeface="Calibri"/>
              <a:sym typeface="Calibri"/>
            </a:endParaRPr>
          </a:p>
          <a:p>
            <a:pPr marL="457200" lvl="0" indent="0" algn="l" rtl="0">
              <a:spcBef>
                <a:spcPts val="1200"/>
              </a:spcBef>
              <a:spcAft>
                <a:spcPts val="0"/>
              </a:spcAft>
              <a:buNone/>
            </a:pPr>
            <a:endParaRPr sz="2400">
              <a:latin typeface="Calibri"/>
              <a:ea typeface="Calibri"/>
              <a:cs typeface="Calibri"/>
              <a:sym typeface="Calibri"/>
            </a:endParaRPr>
          </a:p>
          <a:p>
            <a:pPr marL="457200" lvl="0" indent="0" algn="l" rtl="0">
              <a:spcBef>
                <a:spcPts val="1200"/>
              </a:spcBef>
              <a:spcAft>
                <a:spcPts val="0"/>
              </a:spcAft>
              <a:buNone/>
            </a:pPr>
            <a:endParaRPr sz="2400">
              <a:latin typeface="Calibri"/>
              <a:ea typeface="Calibri"/>
              <a:cs typeface="Calibri"/>
              <a:sym typeface="Calibri"/>
            </a:endParaRPr>
          </a:p>
          <a:p>
            <a:pPr marL="0" lvl="0" indent="0" algn="l" rtl="0">
              <a:spcBef>
                <a:spcPts val="1200"/>
              </a:spcBef>
              <a:spcAft>
                <a:spcPts val="0"/>
              </a:spcAft>
              <a:buClr>
                <a:schemeClr val="dk1"/>
              </a:buClr>
              <a:buSzPts val="1100"/>
              <a:buFont typeface="Arial"/>
              <a:buNone/>
            </a:pPr>
            <a:r>
              <a:rPr lang="en-US">
                <a:solidFill>
                  <a:schemeClr val="dk1"/>
                </a:solidFill>
                <a:latin typeface="Calibri"/>
                <a:ea typeface="Calibri"/>
                <a:cs typeface="Calibri"/>
                <a:sym typeface="Calibri"/>
              </a:rPr>
              <a:t>Long term: neural network</a:t>
            </a:r>
            <a:endParaRPr>
              <a:solidFill>
                <a:schemeClr val="dk1"/>
              </a:solidFill>
              <a:latin typeface="Calibri"/>
              <a:ea typeface="Calibri"/>
              <a:cs typeface="Calibri"/>
              <a:sym typeface="Calibri"/>
            </a:endParaRPr>
          </a:p>
          <a:p>
            <a:pPr marL="0" lvl="0" indent="0" algn="l" rtl="0">
              <a:spcBef>
                <a:spcPts val="1200"/>
              </a:spcBef>
              <a:spcAft>
                <a:spcPts val="0"/>
              </a:spcAft>
              <a:buClr>
                <a:schemeClr val="dk1"/>
              </a:buClr>
              <a:buSzPts val="1100"/>
              <a:buFont typeface="Arial"/>
              <a:buNone/>
            </a:pPr>
            <a:r>
              <a:rPr lang="en-US">
                <a:solidFill>
                  <a:schemeClr val="dk1"/>
                </a:solidFill>
                <a:latin typeface="Calibri"/>
                <a:ea typeface="Calibri"/>
                <a:cs typeface="Calibri"/>
                <a:sym typeface="Calibri"/>
              </a:rPr>
              <a:t>Medium time horizon: mixed - neural network, advanced booking model, combined model, </a:t>
            </a:r>
            <a:endParaRPr>
              <a:solidFill>
                <a:schemeClr val="dk1"/>
              </a:solidFill>
              <a:latin typeface="Calibri"/>
              <a:ea typeface="Calibri"/>
              <a:cs typeface="Calibri"/>
              <a:sym typeface="Calibri"/>
            </a:endParaRPr>
          </a:p>
          <a:p>
            <a:pPr marL="0" lvl="0" indent="0" algn="l" rtl="0">
              <a:spcBef>
                <a:spcPts val="1200"/>
              </a:spcBef>
              <a:spcAft>
                <a:spcPts val="0"/>
              </a:spcAft>
              <a:buClr>
                <a:schemeClr val="dk1"/>
              </a:buClr>
              <a:buSzPts val="1100"/>
              <a:buFont typeface="Arial"/>
              <a:buNone/>
            </a:pPr>
            <a:r>
              <a:rPr lang="en-US">
                <a:solidFill>
                  <a:schemeClr val="dk1"/>
                </a:solidFill>
                <a:latin typeface="Calibri"/>
                <a:ea typeface="Calibri"/>
                <a:cs typeface="Calibri"/>
                <a:sym typeface="Calibri"/>
              </a:rPr>
              <a:t>Short term:  mixed - neural network, combined model and advanced booking model</a:t>
            </a:r>
            <a:endParaRPr>
              <a:solidFill>
                <a:schemeClr val="dk1"/>
              </a:solidFill>
              <a:latin typeface="Calibri"/>
              <a:ea typeface="Calibri"/>
              <a:cs typeface="Calibri"/>
              <a:sym typeface="Calibri"/>
            </a:endParaRPr>
          </a:p>
          <a:p>
            <a:pPr marL="0" lvl="0" indent="0" algn="l" rtl="0">
              <a:spcBef>
                <a:spcPts val="1200"/>
              </a:spcBef>
              <a:spcAft>
                <a:spcPts val="0"/>
              </a:spcAft>
              <a:buClr>
                <a:schemeClr val="dk1"/>
              </a:buClr>
              <a:buSzPts val="1100"/>
              <a:buFont typeface="Arial"/>
              <a:buNone/>
            </a:pPr>
            <a:r>
              <a:rPr lang="en-US">
                <a:solidFill>
                  <a:schemeClr val="dk1"/>
                </a:solidFill>
                <a:latin typeface="Calibri"/>
                <a:ea typeface="Calibri"/>
                <a:cs typeface="Calibri"/>
                <a:sym typeface="Calibri"/>
              </a:rPr>
              <a:t>Most robust model:  neural network</a:t>
            </a:r>
            <a:endParaRPr sz="2400">
              <a:latin typeface="Calibri"/>
              <a:ea typeface="Calibri"/>
              <a:cs typeface="Calibri"/>
              <a:sym typeface="Calibri"/>
            </a:endParaRPr>
          </a:p>
          <a:p>
            <a:pPr marL="0" lvl="0" indent="0" algn="l" rtl="0">
              <a:spcBef>
                <a:spcPts val="1200"/>
              </a:spcBef>
              <a:spcAft>
                <a:spcPts val="0"/>
              </a:spcAft>
              <a:buNone/>
            </a:pPr>
            <a:endParaRPr>
              <a:latin typeface="Calibri"/>
              <a:ea typeface="Calibri"/>
              <a:cs typeface="Calibri"/>
              <a:sym typeface="Calibri"/>
            </a:endParaRPr>
          </a:p>
          <a:p>
            <a:pPr marL="0" lvl="0" indent="0" algn="l" rtl="0">
              <a:spcBef>
                <a:spcPts val="1200"/>
              </a:spcBef>
              <a:spcAft>
                <a:spcPts val="0"/>
              </a:spcAft>
              <a:buNone/>
            </a:pPr>
            <a:endParaRPr>
              <a:latin typeface="Calibri"/>
              <a:ea typeface="Calibri"/>
              <a:cs typeface="Calibri"/>
              <a:sym typeface="Calibri"/>
            </a:endParaRPr>
          </a:p>
          <a:p>
            <a:pPr marL="0" lvl="0" indent="0" algn="l" rtl="0">
              <a:spcBef>
                <a:spcPts val="1200"/>
              </a:spcBef>
              <a:spcAft>
                <a:spcPts val="0"/>
              </a:spcAft>
              <a:buNone/>
            </a:pPr>
            <a:endParaRPr>
              <a:latin typeface="Calibri"/>
              <a:ea typeface="Calibri"/>
              <a:cs typeface="Calibri"/>
              <a:sym typeface="Calibri"/>
            </a:endParaRPr>
          </a:p>
          <a:p>
            <a:pPr marL="0" lvl="0" indent="0" algn="l" rtl="0">
              <a:spcBef>
                <a:spcPts val="1200"/>
              </a:spcBef>
              <a:spcAft>
                <a:spcPts val="0"/>
              </a:spcAft>
              <a:buNone/>
            </a:pPr>
            <a:endParaRPr>
              <a:latin typeface="Calibri"/>
              <a:ea typeface="Calibri"/>
              <a:cs typeface="Calibri"/>
              <a:sym typeface="Calibri"/>
            </a:endParaRPr>
          </a:p>
          <a:p>
            <a:pPr marL="0" lvl="0" indent="0" algn="l" rtl="0">
              <a:spcBef>
                <a:spcPts val="1200"/>
              </a:spcBef>
              <a:spcAft>
                <a:spcPts val="0"/>
              </a:spcAft>
              <a:buNone/>
            </a:pPr>
            <a:endParaRPr>
              <a:latin typeface="Calibri"/>
              <a:ea typeface="Calibri"/>
              <a:cs typeface="Calibri"/>
              <a:sym typeface="Calibri"/>
            </a:endParaRPr>
          </a:p>
          <a:p>
            <a:pPr marL="0" lvl="0" indent="0" algn="l" rtl="0">
              <a:spcBef>
                <a:spcPts val="1200"/>
              </a:spcBef>
              <a:spcAft>
                <a:spcPts val="0"/>
              </a:spcAft>
              <a:buNone/>
            </a:pPr>
            <a:endParaRPr>
              <a:latin typeface="Calibri"/>
              <a:ea typeface="Calibri"/>
              <a:cs typeface="Calibri"/>
              <a:sym typeface="Calibri"/>
            </a:endParaRPr>
          </a:p>
          <a:p>
            <a:pPr marL="0" lvl="0" indent="0" algn="l" rtl="0">
              <a:spcBef>
                <a:spcPts val="1200"/>
              </a:spcBef>
              <a:spcAft>
                <a:spcPts val="1200"/>
              </a:spcAft>
              <a:buNone/>
            </a:pPr>
            <a:endParaRPr>
              <a:latin typeface="Calibri"/>
              <a:ea typeface="Calibri"/>
              <a:cs typeface="Calibri"/>
              <a:sym typeface="Calibri"/>
            </a:endParaRPr>
          </a:p>
        </p:txBody>
      </p:sp>
      <p:pic>
        <p:nvPicPr>
          <p:cNvPr id="279" name="Google Shape;279;g7b4ec2d77f_1_193"/>
          <p:cNvPicPr preferRelativeResize="0"/>
          <p:nvPr/>
        </p:nvPicPr>
        <p:blipFill>
          <a:blip r:embed="rId4">
            <a:alphaModFix/>
          </a:blip>
          <a:stretch>
            <a:fillRect/>
          </a:stretch>
        </p:blipFill>
        <p:spPr>
          <a:xfrm>
            <a:off x="1171500" y="912925"/>
            <a:ext cx="10558025" cy="2763675"/>
          </a:xfrm>
          <a:prstGeom prst="rect">
            <a:avLst/>
          </a:prstGeom>
          <a:noFill/>
          <a:ln>
            <a:noFill/>
          </a:ln>
        </p:spPr>
      </p:pic>
      <p:sp>
        <p:nvSpPr>
          <p:cNvPr id="280" name="Google Shape;280;g7b4ec2d77f_1_193"/>
          <p:cNvSpPr txBox="1"/>
          <p:nvPr/>
        </p:nvSpPr>
        <p:spPr>
          <a:xfrm>
            <a:off x="7529550" y="3310300"/>
            <a:ext cx="427200" cy="183300"/>
          </a:xfrm>
          <a:prstGeom prst="rect">
            <a:avLst/>
          </a:prstGeom>
          <a:noFill/>
          <a:ln w="38100"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Calibri"/>
              <a:ea typeface="Calibri"/>
              <a:cs typeface="Calibri"/>
              <a:sym typeface="Calibri"/>
            </a:endParaRPr>
          </a:p>
        </p:txBody>
      </p:sp>
      <p:sp>
        <p:nvSpPr>
          <p:cNvPr id="281" name="Google Shape;281;g7b4ec2d77f_1_193"/>
          <p:cNvSpPr txBox="1"/>
          <p:nvPr/>
        </p:nvSpPr>
        <p:spPr>
          <a:xfrm>
            <a:off x="10687350" y="939925"/>
            <a:ext cx="1079100" cy="2680500"/>
          </a:xfrm>
          <a:prstGeom prst="rect">
            <a:avLst/>
          </a:prstGeom>
          <a:noFill/>
          <a:ln w="38100"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Calibri"/>
              <a:ea typeface="Calibri"/>
              <a:cs typeface="Calibri"/>
              <a:sym typeface="Calibri"/>
            </a:endParaRPr>
          </a:p>
        </p:txBody>
      </p:sp>
      <p:sp>
        <p:nvSpPr>
          <p:cNvPr id="11" name="Google Shape;262;g7b4ec2d77f_1_161">
            <a:extLst>
              <a:ext uri="{FF2B5EF4-FFF2-40B4-BE49-F238E27FC236}">
                <a16:creationId xmlns:a16="http://schemas.microsoft.com/office/drawing/2014/main" id="{CD4FBC18-71C4-9D40-9331-B1DE42C3203D}"/>
              </a:ext>
            </a:extLst>
          </p:cNvPr>
          <p:cNvSpPr txBox="1"/>
          <p:nvPr/>
        </p:nvSpPr>
        <p:spPr>
          <a:xfrm>
            <a:off x="10765482" y="-369332"/>
            <a:ext cx="14265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Cathy</a:t>
            </a:r>
            <a:endParaRP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g7b4ec2d77f_1_183"/>
          <p:cNvSpPr/>
          <p:nvPr/>
        </p:nvSpPr>
        <p:spPr>
          <a:xfrm>
            <a:off x="1" y="866775"/>
            <a:ext cx="1171500" cy="5133900"/>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242021"/>
              </a:solidFill>
              <a:latin typeface="Calibri"/>
              <a:ea typeface="Calibri"/>
              <a:cs typeface="Calibri"/>
              <a:sym typeface="Calibri"/>
            </a:endParaRPr>
          </a:p>
        </p:txBody>
      </p:sp>
      <p:pic>
        <p:nvPicPr>
          <p:cNvPr id="288" name="Google Shape;288;g7b4ec2d77f_1_183" descr="Image result for seattle university insignia"/>
          <p:cNvPicPr preferRelativeResize="0"/>
          <p:nvPr/>
        </p:nvPicPr>
        <p:blipFill rotWithShape="1">
          <a:blip r:embed="rId3">
            <a:alphaModFix/>
          </a:blip>
          <a:srcRect/>
          <a:stretch/>
        </p:blipFill>
        <p:spPr>
          <a:xfrm>
            <a:off x="10934699" y="6502202"/>
            <a:ext cx="1257299" cy="355798"/>
          </a:xfrm>
          <a:prstGeom prst="rect">
            <a:avLst/>
          </a:prstGeom>
          <a:noFill/>
          <a:ln>
            <a:noFill/>
          </a:ln>
        </p:spPr>
      </p:pic>
      <p:sp>
        <p:nvSpPr>
          <p:cNvPr id="289" name="Google Shape;289;g7b4ec2d77f_1_183"/>
          <p:cNvSpPr txBox="1"/>
          <p:nvPr/>
        </p:nvSpPr>
        <p:spPr>
          <a:xfrm>
            <a:off x="116951" y="133350"/>
            <a:ext cx="120750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a:solidFill>
                  <a:srgbClr val="242021"/>
                </a:solidFill>
                <a:latin typeface="Calibri"/>
                <a:ea typeface="Calibri"/>
                <a:cs typeface="Calibri"/>
                <a:sym typeface="Calibri"/>
              </a:rPr>
              <a:t>Model Comparison - WARUK</a:t>
            </a:r>
            <a:endParaRPr/>
          </a:p>
        </p:txBody>
      </p:sp>
      <p:sp>
        <p:nvSpPr>
          <p:cNvPr id="290" name="Google Shape;290;g7b4ec2d77f_1_183"/>
          <p:cNvSpPr/>
          <p:nvPr/>
        </p:nvSpPr>
        <p:spPr>
          <a:xfrm>
            <a:off x="11729517" y="866775"/>
            <a:ext cx="462600" cy="5133900"/>
          </a:xfrm>
          <a:prstGeom prst="rect">
            <a:avLst/>
          </a:prstGeom>
          <a:solidFill>
            <a:srgbClr val="FDBE2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242021"/>
              </a:solidFill>
              <a:latin typeface="Calibri"/>
              <a:ea typeface="Calibri"/>
              <a:cs typeface="Calibri"/>
              <a:sym typeface="Calibri"/>
            </a:endParaRPr>
          </a:p>
        </p:txBody>
      </p:sp>
      <p:sp>
        <p:nvSpPr>
          <p:cNvPr id="292" name="Google Shape;292;g7b4ec2d77f_1_183"/>
          <p:cNvSpPr txBox="1"/>
          <p:nvPr/>
        </p:nvSpPr>
        <p:spPr>
          <a:xfrm>
            <a:off x="569800" y="866775"/>
            <a:ext cx="11538600" cy="5491200"/>
          </a:xfrm>
          <a:prstGeom prst="rect">
            <a:avLst/>
          </a:prstGeom>
          <a:noFill/>
          <a:ln>
            <a:noFill/>
          </a:ln>
        </p:spPr>
        <p:txBody>
          <a:bodyPr spcFirstLastPara="1" wrap="square" lIns="91425" tIns="91425" rIns="91425" bIns="91425" anchor="t" anchorCtr="0">
            <a:noAutofit/>
          </a:bodyPr>
          <a:lstStyle/>
          <a:p>
            <a:pPr marL="457200" lvl="0" indent="0" algn="l" rtl="0">
              <a:spcBef>
                <a:spcPts val="1200"/>
              </a:spcBef>
              <a:spcAft>
                <a:spcPts val="0"/>
              </a:spcAft>
              <a:buNone/>
            </a:pPr>
            <a:endParaRPr sz="2400">
              <a:latin typeface="Calibri"/>
              <a:ea typeface="Calibri"/>
              <a:cs typeface="Calibri"/>
              <a:sym typeface="Calibri"/>
            </a:endParaRPr>
          </a:p>
          <a:p>
            <a:pPr marL="457200" lvl="0" indent="0" algn="l" rtl="0">
              <a:spcBef>
                <a:spcPts val="1200"/>
              </a:spcBef>
              <a:spcAft>
                <a:spcPts val="0"/>
              </a:spcAft>
              <a:buNone/>
            </a:pPr>
            <a:endParaRPr sz="2400">
              <a:latin typeface="Calibri"/>
              <a:ea typeface="Calibri"/>
              <a:cs typeface="Calibri"/>
              <a:sym typeface="Calibri"/>
            </a:endParaRPr>
          </a:p>
          <a:p>
            <a:pPr marL="457200" lvl="0" indent="0" algn="l" rtl="0">
              <a:spcBef>
                <a:spcPts val="1200"/>
              </a:spcBef>
              <a:spcAft>
                <a:spcPts val="0"/>
              </a:spcAft>
              <a:buNone/>
            </a:pPr>
            <a:endParaRPr sz="2400">
              <a:latin typeface="Calibri"/>
              <a:ea typeface="Calibri"/>
              <a:cs typeface="Calibri"/>
              <a:sym typeface="Calibri"/>
            </a:endParaRPr>
          </a:p>
          <a:p>
            <a:pPr marL="457200" lvl="0" indent="0" algn="l" rtl="0">
              <a:spcBef>
                <a:spcPts val="1200"/>
              </a:spcBef>
              <a:spcAft>
                <a:spcPts val="0"/>
              </a:spcAft>
              <a:buNone/>
            </a:pPr>
            <a:endParaRPr sz="2400">
              <a:latin typeface="Calibri"/>
              <a:ea typeface="Calibri"/>
              <a:cs typeface="Calibri"/>
              <a:sym typeface="Calibri"/>
            </a:endParaRPr>
          </a:p>
          <a:p>
            <a:pPr marL="457200" lvl="0" indent="0" algn="l" rtl="0">
              <a:spcBef>
                <a:spcPts val="1200"/>
              </a:spcBef>
              <a:spcAft>
                <a:spcPts val="0"/>
              </a:spcAft>
              <a:buNone/>
            </a:pPr>
            <a:endParaRPr sz="2400">
              <a:latin typeface="Calibri"/>
              <a:ea typeface="Calibri"/>
              <a:cs typeface="Calibri"/>
              <a:sym typeface="Calibri"/>
            </a:endParaRPr>
          </a:p>
          <a:p>
            <a:pPr marL="0" lvl="0" indent="0" algn="l" rtl="0">
              <a:spcBef>
                <a:spcPts val="1200"/>
              </a:spcBef>
              <a:spcAft>
                <a:spcPts val="0"/>
              </a:spcAft>
              <a:buClr>
                <a:schemeClr val="dk1"/>
              </a:buClr>
              <a:buSzPts val="1100"/>
              <a:buFont typeface="Arial"/>
              <a:buNone/>
            </a:pPr>
            <a:r>
              <a:rPr lang="en-US">
                <a:solidFill>
                  <a:schemeClr val="dk1"/>
                </a:solidFill>
                <a:latin typeface="Calibri"/>
                <a:ea typeface="Calibri"/>
                <a:cs typeface="Calibri"/>
                <a:sym typeface="Calibri"/>
              </a:rPr>
              <a:t>              Long term: combined model</a:t>
            </a:r>
            <a:endParaRPr>
              <a:solidFill>
                <a:schemeClr val="dk1"/>
              </a:solidFill>
              <a:latin typeface="Calibri"/>
              <a:ea typeface="Calibri"/>
              <a:cs typeface="Calibri"/>
              <a:sym typeface="Calibri"/>
            </a:endParaRPr>
          </a:p>
          <a:p>
            <a:pPr marL="0" lvl="0" indent="0" algn="l" rtl="0">
              <a:spcBef>
                <a:spcPts val="1200"/>
              </a:spcBef>
              <a:spcAft>
                <a:spcPts val="0"/>
              </a:spcAft>
              <a:buClr>
                <a:schemeClr val="dk1"/>
              </a:buClr>
              <a:buSzPts val="1100"/>
              <a:buFont typeface="Arial"/>
              <a:buNone/>
            </a:pPr>
            <a:r>
              <a:rPr lang="en-US">
                <a:solidFill>
                  <a:schemeClr val="dk1"/>
                </a:solidFill>
                <a:latin typeface="Calibri"/>
                <a:ea typeface="Calibri"/>
                <a:cs typeface="Calibri"/>
                <a:sym typeface="Calibri"/>
              </a:rPr>
              <a:t>              Medium time horizon: mixed - advanced booking model and combined model</a:t>
            </a:r>
            <a:endParaRPr>
              <a:solidFill>
                <a:schemeClr val="dk1"/>
              </a:solidFill>
              <a:latin typeface="Calibri"/>
              <a:ea typeface="Calibri"/>
              <a:cs typeface="Calibri"/>
              <a:sym typeface="Calibri"/>
            </a:endParaRPr>
          </a:p>
          <a:p>
            <a:pPr marL="0" lvl="0" indent="0" algn="l" rtl="0">
              <a:spcBef>
                <a:spcPts val="1200"/>
              </a:spcBef>
              <a:spcAft>
                <a:spcPts val="0"/>
              </a:spcAft>
              <a:buClr>
                <a:schemeClr val="dk1"/>
              </a:buClr>
              <a:buSzPts val="1100"/>
              <a:buFont typeface="Arial"/>
              <a:buNone/>
            </a:pPr>
            <a:r>
              <a:rPr lang="en-US">
                <a:solidFill>
                  <a:schemeClr val="dk1"/>
                </a:solidFill>
                <a:latin typeface="Calibri"/>
                <a:ea typeface="Calibri"/>
                <a:cs typeface="Calibri"/>
                <a:sym typeface="Calibri"/>
              </a:rPr>
              <a:t>              Short term:  mixed - neural network, holt winters’ method, combined model and advanced booking model</a:t>
            </a:r>
            <a:endParaRPr>
              <a:solidFill>
                <a:schemeClr val="dk1"/>
              </a:solidFill>
              <a:latin typeface="Calibri"/>
              <a:ea typeface="Calibri"/>
              <a:cs typeface="Calibri"/>
              <a:sym typeface="Calibri"/>
            </a:endParaRPr>
          </a:p>
          <a:p>
            <a:pPr marL="0" lvl="0" indent="0" algn="l" rtl="0">
              <a:spcBef>
                <a:spcPts val="1200"/>
              </a:spcBef>
              <a:spcAft>
                <a:spcPts val="0"/>
              </a:spcAft>
              <a:buClr>
                <a:schemeClr val="dk1"/>
              </a:buClr>
              <a:buSzPts val="1100"/>
              <a:buFont typeface="Arial"/>
              <a:buNone/>
            </a:pPr>
            <a:r>
              <a:rPr lang="en-US">
                <a:solidFill>
                  <a:schemeClr val="dk1"/>
                </a:solidFill>
                <a:latin typeface="Calibri"/>
                <a:ea typeface="Calibri"/>
                <a:cs typeface="Calibri"/>
                <a:sym typeface="Calibri"/>
              </a:rPr>
              <a:t>              Most robust model:  combined model</a:t>
            </a:r>
            <a:endParaRPr sz="2400">
              <a:latin typeface="Calibri"/>
              <a:ea typeface="Calibri"/>
              <a:cs typeface="Calibri"/>
              <a:sym typeface="Calibri"/>
            </a:endParaRPr>
          </a:p>
          <a:p>
            <a:pPr marL="457200" lvl="0" indent="0" algn="l" rtl="0">
              <a:spcBef>
                <a:spcPts val="1200"/>
              </a:spcBef>
              <a:spcAft>
                <a:spcPts val="0"/>
              </a:spcAft>
              <a:buNone/>
            </a:pPr>
            <a:endParaRPr sz="2400">
              <a:latin typeface="Calibri"/>
              <a:ea typeface="Calibri"/>
              <a:cs typeface="Calibri"/>
              <a:sym typeface="Calibri"/>
            </a:endParaRPr>
          </a:p>
          <a:p>
            <a:pPr marL="457200" lvl="0" indent="0" algn="l" rtl="0">
              <a:spcBef>
                <a:spcPts val="1200"/>
              </a:spcBef>
              <a:spcAft>
                <a:spcPts val="0"/>
              </a:spcAft>
              <a:buNone/>
            </a:pPr>
            <a:endParaRPr sz="2400">
              <a:latin typeface="Calibri"/>
              <a:ea typeface="Calibri"/>
              <a:cs typeface="Calibri"/>
              <a:sym typeface="Calibri"/>
            </a:endParaRPr>
          </a:p>
          <a:p>
            <a:pPr marL="457200" lvl="0" indent="0" algn="l" rtl="0">
              <a:spcBef>
                <a:spcPts val="1200"/>
              </a:spcBef>
              <a:spcAft>
                <a:spcPts val="0"/>
              </a:spcAft>
              <a:buNone/>
            </a:pPr>
            <a:endParaRPr sz="2400">
              <a:latin typeface="Calibri"/>
              <a:ea typeface="Calibri"/>
              <a:cs typeface="Calibri"/>
              <a:sym typeface="Calibri"/>
            </a:endParaRPr>
          </a:p>
          <a:p>
            <a:pPr marL="457200" lvl="0" indent="0" algn="l" rtl="0">
              <a:spcBef>
                <a:spcPts val="1200"/>
              </a:spcBef>
              <a:spcAft>
                <a:spcPts val="0"/>
              </a:spcAft>
              <a:buNone/>
            </a:pPr>
            <a:endParaRPr sz="2400">
              <a:latin typeface="Calibri"/>
              <a:ea typeface="Calibri"/>
              <a:cs typeface="Calibri"/>
              <a:sym typeface="Calibri"/>
            </a:endParaRPr>
          </a:p>
          <a:p>
            <a:pPr marL="457200" lvl="0" indent="0" algn="l" rtl="0">
              <a:spcBef>
                <a:spcPts val="1200"/>
              </a:spcBef>
              <a:spcAft>
                <a:spcPts val="0"/>
              </a:spcAft>
              <a:buNone/>
            </a:pPr>
            <a:endParaRPr sz="2400">
              <a:latin typeface="Calibri"/>
              <a:ea typeface="Calibri"/>
              <a:cs typeface="Calibri"/>
              <a:sym typeface="Calibri"/>
            </a:endParaRPr>
          </a:p>
          <a:p>
            <a:pPr marL="457200" lvl="0" indent="0" algn="l" rtl="0">
              <a:spcBef>
                <a:spcPts val="1200"/>
              </a:spcBef>
              <a:spcAft>
                <a:spcPts val="0"/>
              </a:spcAft>
              <a:buNone/>
            </a:pPr>
            <a:endParaRPr sz="2400">
              <a:latin typeface="Calibri"/>
              <a:ea typeface="Calibri"/>
              <a:cs typeface="Calibri"/>
              <a:sym typeface="Calibri"/>
            </a:endParaRPr>
          </a:p>
          <a:p>
            <a:pPr marL="0" lvl="0" indent="0" algn="l" rtl="0">
              <a:spcBef>
                <a:spcPts val="1200"/>
              </a:spcBef>
              <a:spcAft>
                <a:spcPts val="1200"/>
              </a:spcAft>
              <a:buNone/>
            </a:pPr>
            <a:endParaRPr>
              <a:latin typeface="Calibri"/>
              <a:ea typeface="Calibri"/>
              <a:cs typeface="Calibri"/>
              <a:sym typeface="Calibri"/>
            </a:endParaRPr>
          </a:p>
        </p:txBody>
      </p:sp>
      <p:pic>
        <p:nvPicPr>
          <p:cNvPr id="293" name="Google Shape;293;g7b4ec2d77f_1_183"/>
          <p:cNvPicPr preferRelativeResize="0"/>
          <p:nvPr/>
        </p:nvPicPr>
        <p:blipFill>
          <a:blip r:embed="rId4">
            <a:alphaModFix/>
          </a:blip>
          <a:stretch>
            <a:fillRect/>
          </a:stretch>
        </p:blipFill>
        <p:spPr>
          <a:xfrm>
            <a:off x="1264325" y="912925"/>
            <a:ext cx="10465200" cy="2600875"/>
          </a:xfrm>
          <a:prstGeom prst="rect">
            <a:avLst/>
          </a:prstGeom>
          <a:noFill/>
          <a:ln>
            <a:noFill/>
          </a:ln>
        </p:spPr>
      </p:pic>
      <p:sp>
        <p:nvSpPr>
          <p:cNvPr id="294" name="Google Shape;294;g7b4ec2d77f_1_183"/>
          <p:cNvSpPr txBox="1"/>
          <p:nvPr/>
        </p:nvSpPr>
        <p:spPr>
          <a:xfrm>
            <a:off x="5637000" y="3176750"/>
            <a:ext cx="325500" cy="183300"/>
          </a:xfrm>
          <a:prstGeom prst="rect">
            <a:avLst/>
          </a:prstGeom>
          <a:noFill/>
          <a:ln w="38100"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Calibri"/>
              <a:ea typeface="Calibri"/>
              <a:cs typeface="Calibri"/>
              <a:sym typeface="Calibri"/>
            </a:endParaRPr>
          </a:p>
        </p:txBody>
      </p:sp>
      <p:sp>
        <p:nvSpPr>
          <p:cNvPr id="295" name="Google Shape;295;g7b4ec2d77f_1_183"/>
          <p:cNvSpPr txBox="1"/>
          <p:nvPr/>
        </p:nvSpPr>
        <p:spPr>
          <a:xfrm>
            <a:off x="10679625" y="915050"/>
            <a:ext cx="1169100" cy="2565300"/>
          </a:xfrm>
          <a:prstGeom prst="rect">
            <a:avLst/>
          </a:prstGeom>
          <a:noFill/>
          <a:ln w="38100"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Calibri"/>
              <a:ea typeface="Calibri"/>
              <a:cs typeface="Calibri"/>
              <a:sym typeface="Calibri"/>
            </a:endParaRPr>
          </a:p>
        </p:txBody>
      </p:sp>
      <p:sp>
        <p:nvSpPr>
          <p:cNvPr id="11" name="Google Shape;262;g7b4ec2d77f_1_161">
            <a:extLst>
              <a:ext uri="{FF2B5EF4-FFF2-40B4-BE49-F238E27FC236}">
                <a16:creationId xmlns:a16="http://schemas.microsoft.com/office/drawing/2014/main" id="{D10471A1-B779-3A4D-A460-AC4878C7E2D7}"/>
              </a:ext>
            </a:extLst>
          </p:cNvPr>
          <p:cNvSpPr txBox="1"/>
          <p:nvPr/>
        </p:nvSpPr>
        <p:spPr>
          <a:xfrm>
            <a:off x="10765482" y="-369332"/>
            <a:ext cx="14265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Cathy</a:t>
            </a:r>
            <a:endParaRP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g7b4ec2d77f_1_79"/>
          <p:cNvSpPr/>
          <p:nvPr/>
        </p:nvSpPr>
        <p:spPr>
          <a:xfrm>
            <a:off x="1" y="866775"/>
            <a:ext cx="1171500" cy="5133900"/>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242021"/>
              </a:solidFill>
              <a:latin typeface="Calibri"/>
              <a:ea typeface="Calibri"/>
              <a:cs typeface="Calibri"/>
              <a:sym typeface="Calibri"/>
            </a:endParaRPr>
          </a:p>
        </p:txBody>
      </p:sp>
      <p:pic>
        <p:nvPicPr>
          <p:cNvPr id="302" name="Google Shape;302;g7b4ec2d77f_1_79" descr="Image result for seattle university insignia"/>
          <p:cNvPicPr preferRelativeResize="0"/>
          <p:nvPr/>
        </p:nvPicPr>
        <p:blipFill rotWithShape="1">
          <a:blip r:embed="rId3">
            <a:alphaModFix/>
          </a:blip>
          <a:srcRect/>
          <a:stretch/>
        </p:blipFill>
        <p:spPr>
          <a:xfrm>
            <a:off x="10934699" y="6502202"/>
            <a:ext cx="1257299" cy="355798"/>
          </a:xfrm>
          <a:prstGeom prst="rect">
            <a:avLst/>
          </a:prstGeom>
          <a:noFill/>
          <a:ln>
            <a:noFill/>
          </a:ln>
        </p:spPr>
      </p:pic>
      <p:sp>
        <p:nvSpPr>
          <p:cNvPr id="303" name="Google Shape;303;g7b4ec2d77f_1_79"/>
          <p:cNvSpPr txBox="1"/>
          <p:nvPr/>
        </p:nvSpPr>
        <p:spPr>
          <a:xfrm>
            <a:off x="116951" y="133350"/>
            <a:ext cx="120750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a:solidFill>
                  <a:srgbClr val="242021"/>
                </a:solidFill>
                <a:latin typeface="Calibri"/>
                <a:ea typeface="Calibri"/>
                <a:cs typeface="Calibri"/>
                <a:sym typeface="Calibri"/>
              </a:rPr>
              <a:t>Conclusion: </a:t>
            </a:r>
            <a:endParaRPr/>
          </a:p>
        </p:txBody>
      </p:sp>
      <p:sp>
        <p:nvSpPr>
          <p:cNvPr id="304" name="Google Shape;304;g7b4ec2d77f_1_79"/>
          <p:cNvSpPr/>
          <p:nvPr/>
        </p:nvSpPr>
        <p:spPr>
          <a:xfrm>
            <a:off x="11729517" y="866775"/>
            <a:ext cx="462600" cy="5133900"/>
          </a:xfrm>
          <a:prstGeom prst="rect">
            <a:avLst/>
          </a:prstGeom>
          <a:solidFill>
            <a:srgbClr val="FDBE2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242021"/>
              </a:solidFill>
              <a:latin typeface="Calibri"/>
              <a:ea typeface="Calibri"/>
              <a:cs typeface="Calibri"/>
              <a:sym typeface="Calibri"/>
            </a:endParaRPr>
          </a:p>
        </p:txBody>
      </p:sp>
      <p:sp>
        <p:nvSpPr>
          <p:cNvPr id="306" name="Google Shape;306;g7b4ec2d77f_1_79"/>
          <p:cNvSpPr txBox="1"/>
          <p:nvPr/>
        </p:nvSpPr>
        <p:spPr>
          <a:xfrm>
            <a:off x="1398700" y="1163550"/>
            <a:ext cx="9511500" cy="4837200"/>
          </a:xfrm>
          <a:prstGeom prst="rect">
            <a:avLst/>
          </a:prstGeom>
          <a:noFill/>
          <a:ln>
            <a:noFill/>
          </a:ln>
        </p:spPr>
        <p:txBody>
          <a:bodyPr spcFirstLastPara="1" wrap="square" lIns="91425" tIns="91425" rIns="91425" bIns="91425" anchor="t" anchorCtr="0">
            <a:noAutofit/>
          </a:bodyPr>
          <a:lstStyle/>
          <a:p>
            <a:pPr marL="457200" lvl="0" indent="-342900" algn="l" rtl="0">
              <a:spcBef>
                <a:spcPts val="1200"/>
              </a:spcBef>
              <a:spcAft>
                <a:spcPts val="0"/>
              </a:spcAft>
              <a:buClr>
                <a:schemeClr val="dk1"/>
              </a:buClr>
              <a:buSzPts val="1800"/>
              <a:buChar char="❖"/>
            </a:pPr>
            <a:r>
              <a:rPr lang="en-US" sz="1800">
                <a:solidFill>
                  <a:schemeClr val="dk1"/>
                </a:solidFill>
              </a:rPr>
              <a:t>In this study, we have presented 16 different forecasting methods. Experiments were conducted on datasets from 3 hotels. Each method was evaluated with 3 different error measures</a:t>
            </a:r>
            <a:endParaRPr sz="1800">
              <a:solidFill>
                <a:schemeClr val="dk1"/>
              </a:solidFill>
            </a:endParaRPr>
          </a:p>
          <a:p>
            <a:pPr marL="457200" lvl="0" indent="0" algn="l" rtl="0">
              <a:spcBef>
                <a:spcPts val="1200"/>
              </a:spcBef>
              <a:spcAft>
                <a:spcPts val="0"/>
              </a:spcAft>
              <a:buNone/>
            </a:pPr>
            <a:endParaRPr sz="1800">
              <a:solidFill>
                <a:schemeClr val="dk1"/>
              </a:solidFill>
            </a:endParaRPr>
          </a:p>
          <a:p>
            <a:pPr marL="457200" lvl="0" indent="-342900" algn="l" rtl="0">
              <a:spcBef>
                <a:spcPts val="1200"/>
              </a:spcBef>
              <a:spcAft>
                <a:spcPts val="0"/>
              </a:spcAft>
              <a:buClr>
                <a:schemeClr val="dk1"/>
              </a:buClr>
              <a:buSzPts val="1800"/>
              <a:buChar char="❖"/>
            </a:pPr>
            <a:r>
              <a:rPr lang="en-US" sz="1800">
                <a:solidFill>
                  <a:schemeClr val="dk1"/>
                </a:solidFill>
              </a:rPr>
              <a:t>No single best model outperform other models in all conditions</a:t>
            </a:r>
            <a:endParaRPr sz="1800">
              <a:solidFill>
                <a:schemeClr val="dk1"/>
              </a:solidFill>
            </a:endParaRPr>
          </a:p>
          <a:p>
            <a:pPr marL="457200" lvl="0" indent="0" algn="l" rtl="0">
              <a:spcBef>
                <a:spcPts val="1200"/>
              </a:spcBef>
              <a:spcAft>
                <a:spcPts val="0"/>
              </a:spcAft>
              <a:buNone/>
            </a:pPr>
            <a:endParaRPr sz="1800">
              <a:solidFill>
                <a:schemeClr val="dk1"/>
              </a:solidFill>
            </a:endParaRPr>
          </a:p>
          <a:p>
            <a:pPr marL="457200" lvl="0" indent="-342900" algn="l" rtl="0">
              <a:spcBef>
                <a:spcPts val="1200"/>
              </a:spcBef>
              <a:spcAft>
                <a:spcPts val="0"/>
              </a:spcAft>
              <a:buClr>
                <a:schemeClr val="dk1"/>
              </a:buClr>
              <a:buSzPts val="1800"/>
              <a:buChar char="❖"/>
            </a:pPr>
            <a:r>
              <a:rPr lang="en-US" sz="1800">
                <a:solidFill>
                  <a:schemeClr val="dk1"/>
                </a:solidFill>
              </a:rPr>
              <a:t>Neural Network and ensemble model are the most robust models for hotel GLWST and hotel MLKEP. </a:t>
            </a:r>
            <a:endParaRPr sz="1800">
              <a:solidFill>
                <a:schemeClr val="dk1"/>
              </a:solidFill>
            </a:endParaRPr>
          </a:p>
          <a:p>
            <a:pPr marL="457200" lvl="0" indent="0" algn="l" rtl="0">
              <a:spcBef>
                <a:spcPts val="1200"/>
              </a:spcBef>
              <a:spcAft>
                <a:spcPts val="0"/>
              </a:spcAft>
              <a:buNone/>
            </a:pPr>
            <a:endParaRPr sz="1800">
              <a:solidFill>
                <a:schemeClr val="dk1"/>
              </a:solidFill>
            </a:endParaRPr>
          </a:p>
          <a:p>
            <a:pPr marL="457200" lvl="0" indent="-342900" algn="l" rtl="0">
              <a:spcBef>
                <a:spcPts val="1200"/>
              </a:spcBef>
              <a:spcAft>
                <a:spcPts val="0"/>
              </a:spcAft>
              <a:buClr>
                <a:schemeClr val="dk1"/>
              </a:buClr>
              <a:buSzPts val="1800"/>
              <a:buChar char="❖"/>
            </a:pPr>
            <a:r>
              <a:rPr lang="en-US" sz="1800">
                <a:solidFill>
                  <a:schemeClr val="dk1"/>
                </a:solidFill>
              </a:rPr>
              <a:t>The advanced booking models combined with holt winters’ method yield the most robust results for hotel WARUK</a:t>
            </a:r>
            <a:endParaRPr sz="1800">
              <a:solidFill>
                <a:schemeClr val="dk1"/>
              </a:solidFill>
            </a:endParaRPr>
          </a:p>
          <a:p>
            <a:pPr marL="457200" lvl="0" indent="0" algn="l" rtl="0">
              <a:spcBef>
                <a:spcPts val="1200"/>
              </a:spcBef>
              <a:spcAft>
                <a:spcPts val="0"/>
              </a:spcAft>
              <a:buNone/>
            </a:pPr>
            <a:endParaRPr sz="1800">
              <a:solidFill>
                <a:schemeClr val="dk1"/>
              </a:solidFill>
            </a:endParaRPr>
          </a:p>
          <a:p>
            <a:pPr marL="457200" lvl="0" indent="-342900" algn="l" rtl="0">
              <a:spcBef>
                <a:spcPts val="1200"/>
              </a:spcBef>
              <a:spcAft>
                <a:spcPts val="0"/>
              </a:spcAft>
              <a:buClr>
                <a:schemeClr val="dk1"/>
              </a:buClr>
              <a:buSzPts val="1800"/>
              <a:buChar char="❖"/>
            </a:pPr>
            <a:r>
              <a:rPr lang="en-US" sz="1800">
                <a:solidFill>
                  <a:schemeClr val="dk1"/>
                </a:solidFill>
              </a:rPr>
              <a:t>Combined models are able to reduce error and improve accuracy</a:t>
            </a:r>
            <a:endParaRPr sz="1800">
              <a:solidFill>
                <a:schemeClr val="dk1"/>
              </a:solidFill>
            </a:endParaRPr>
          </a:p>
        </p:txBody>
      </p:sp>
      <p:sp>
        <p:nvSpPr>
          <p:cNvPr id="8" name="Google Shape;262;g7b4ec2d77f_1_161">
            <a:extLst>
              <a:ext uri="{FF2B5EF4-FFF2-40B4-BE49-F238E27FC236}">
                <a16:creationId xmlns:a16="http://schemas.microsoft.com/office/drawing/2014/main" id="{C0D7E715-624F-C34B-A68A-CC196E33206D}"/>
              </a:ext>
            </a:extLst>
          </p:cNvPr>
          <p:cNvSpPr txBox="1"/>
          <p:nvPr/>
        </p:nvSpPr>
        <p:spPr>
          <a:xfrm>
            <a:off x="10765482" y="-369332"/>
            <a:ext cx="14265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Cathy</a:t>
            </a:r>
            <a:endParaRPr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g7b4ec2d77f_1_224"/>
          <p:cNvSpPr/>
          <p:nvPr/>
        </p:nvSpPr>
        <p:spPr>
          <a:xfrm>
            <a:off x="1" y="866775"/>
            <a:ext cx="1171500" cy="5133900"/>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242021"/>
              </a:solidFill>
              <a:latin typeface="Calibri"/>
              <a:ea typeface="Calibri"/>
              <a:cs typeface="Calibri"/>
              <a:sym typeface="Calibri"/>
            </a:endParaRPr>
          </a:p>
        </p:txBody>
      </p:sp>
      <p:pic>
        <p:nvPicPr>
          <p:cNvPr id="313" name="Google Shape;313;g7b4ec2d77f_1_224" descr="Image result for seattle university insignia"/>
          <p:cNvPicPr preferRelativeResize="0"/>
          <p:nvPr/>
        </p:nvPicPr>
        <p:blipFill rotWithShape="1">
          <a:blip r:embed="rId3">
            <a:alphaModFix/>
          </a:blip>
          <a:srcRect/>
          <a:stretch/>
        </p:blipFill>
        <p:spPr>
          <a:xfrm>
            <a:off x="10934699" y="6502202"/>
            <a:ext cx="1257299" cy="355798"/>
          </a:xfrm>
          <a:prstGeom prst="rect">
            <a:avLst/>
          </a:prstGeom>
          <a:noFill/>
          <a:ln>
            <a:noFill/>
          </a:ln>
        </p:spPr>
      </p:pic>
      <p:sp>
        <p:nvSpPr>
          <p:cNvPr id="314" name="Google Shape;314;g7b4ec2d77f_1_224"/>
          <p:cNvSpPr txBox="1"/>
          <p:nvPr/>
        </p:nvSpPr>
        <p:spPr>
          <a:xfrm>
            <a:off x="116951" y="133350"/>
            <a:ext cx="120750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a:solidFill>
                  <a:srgbClr val="242021"/>
                </a:solidFill>
                <a:latin typeface="Calibri"/>
                <a:ea typeface="Calibri"/>
                <a:cs typeface="Calibri"/>
                <a:sym typeface="Calibri"/>
              </a:rPr>
              <a:t>Recommendations:</a:t>
            </a:r>
            <a:endParaRPr/>
          </a:p>
        </p:txBody>
      </p:sp>
      <p:sp>
        <p:nvSpPr>
          <p:cNvPr id="315" name="Google Shape;315;g7b4ec2d77f_1_224"/>
          <p:cNvSpPr/>
          <p:nvPr/>
        </p:nvSpPr>
        <p:spPr>
          <a:xfrm>
            <a:off x="11729517" y="866775"/>
            <a:ext cx="462600" cy="5133900"/>
          </a:xfrm>
          <a:prstGeom prst="rect">
            <a:avLst/>
          </a:prstGeom>
          <a:solidFill>
            <a:srgbClr val="FDBE2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242021"/>
              </a:solidFill>
              <a:latin typeface="Calibri"/>
              <a:ea typeface="Calibri"/>
              <a:cs typeface="Calibri"/>
              <a:sym typeface="Calibri"/>
            </a:endParaRPr>
          </a:p>
        </p:txBody>
      </p:sp>
      <p:sp>
        <p:nvSpPr>
          <p:cNvPr id="317" name="Google Shape;317;g7b4ec2d77f_1_224"/>
          <p:cNvSpPr txBox="1"/>
          <p:nvPr/>
        </p:nvSpPr>
        <p:spPr>
          <a:xfrm>
            <a:off x="1398700" y="1163550"/>
            <a:ext cx="9511500" cy="4837200"/>
          </a:xfrm>
          <a:prstGeom prst="rect">
            <a:avLst/>
          </a:prstGeom>
          <a:noFill/>
          <a:ln>
            <a:noFill/>
          </a:ln>
        </p:spPr>
        <p:txBody>
          <a:bodyPr spcFirstLastPara="1" wrap="square" lIns="91425" tIns="91425" rIns="91425" bIns="91425" anchor="t" anchorCtr="0">
            <a:noAutofit/>
          </a:bodyPr>
          <a:lstStyle/>
          <a:p>
            <a:pPr marL="457200" lvl="0" indent="-342900" algn="l" rtl="0">
              <a:spcBef>
                <a:spcPts val="1200"/>
              </a:spcBef>
              <a:spcAft>
                <a:spcPts val="0"/>
              </a:spcAft>
              <a:buClr>
                <a:schemeClr val="dk1"/>
              </a:buClr>
              <a:buSzPts val="1800"/>
              <a:buChar char="❖"/>
            </a:pPr>
            <a:r>
              <a:rPr lang="en-US" sz="1800">
                <a:solidFill>
                  <a:schemeClr val="dk1"/>
                </a:solidFill>
              </a:rPr>
              <a:t>Other combinations or the same combination with different weights can be implemented in the future</a:t>
            </a:r>
            <a:endParaRPr sz="1800">
              <a:solidFill>
                <a:schemeClr val="dk1"/>
              </a:solidFill>
            </a:endParaRPr>
          </a:p>
          <a:p>
            <a:pPr marL="457200" lvl="0" indent="0" algn="l" rtl="0">
              <a:spcBef>
                <a:spcPts val="1200"/>
              </a:spcBef>
              <a:spcAft>
                <a:spcPts val="0"/>
              </a:spcAft>
              <a:buNone/>
            </a:pPr>
            <a:endParaRPr sz="1800">
              <a:solidFill>
                <a:schemeClr val="dk1"/>
              </a:solidFill>
            </a:endParaRPr>
          </a:p>
          <a:p>
            <a:pPr marL="457200" lvl="0" indent="-342900" algn="l" rtl="0">
              <a:spcBef>
                <a:spcPts val="1200"/>
              </a:spcBef>
              <a:spcAft>
                <a:spcPts val="0"/>
              </a:spcAft>
              <a:buSzPts val="1800"/>
              <a:buChar char="❖"/>
            </a:pPr>
            <a:r>
              <a:rPr lang="en-US" sz="1800">
                <a:solidFill>
                  <a:schemeClr val="dk1"/>
                </a:solidFill>
              </a:rPr>
              <a:t>More independent variables or factors should be considered such as socio-economic factor (i.e. income, taste and preference) or events (concert, sport event and conference) that  </a:t>
            </a:r>
            <a:r>
              <a:rPr lang="en-US" sz="1800">
                <a:solidFill>
                  <a:srgbClr val="333333"/>
                </a:solidFill>
                <a:highlight>
                  <a:srgbClr val="FFFFFF"/>
                </a:highlight>
              </a:rPr>
              <a:t>may influence hotel room demand at an aggregate level.</a:t>
            </a:r>
            <a:endParaRPr sz="1800">
              <a:solidFill>
                <a:srgbClr val="333333"/>
              </a:solidFill>
              <a:highlight>
                <a:srgbClr val="FFFFFF"/>
              </a:highlight>
            </a:endParaRPr>
          </a:p>
          <a:p>
            <a:pPr marL="0" lvl="0" indent="0" algn="l" rtl="0">
              <a:spcBef>
                <a:spcPts val="1200"/>
              </a:spcBef>
              <a:spcAft>
                <a:spcPts val="0"/>
              </a:spcAft>
              <a:buNone/>
            </a:pPr>
            <a:endParaRPr sz="1800">
              <a:solidFill>
                <a:srgbClr val="333333"/>
              </a:solidFill>
              <a:highlight>
                <a:srgbClr val="FFFFFF"/>
              </a:highlight>
            </a:endParaRPr>
          </a:p>
          <a:p>
            <a:pPr marL="0" lvl="0" indent="0" algn="l" rtl="0">
              <a:spcBef>
                <a:spcPts val="1200"/>
              </a:spcBef>
              <a:spcAft>
                <a:spcPts val="1200"/>
              </a:spcAft>
              <a:buNone/>
            </a:pPr>
            <a:endParaRPr sz="1800">
              <a:solidFill>
                <a:srgbClr val="333333"/>
              </a:solidFill>
              <a:highlight>
                <a:srgbClr val="FFFFFF"/>
              </a:highlight>
            </a:endParaRPr>
          </a:p>
        </p:txBody>
      </p:sp>
      <p:sp>
        <p:nvSpPr>
          <p:cNvPr id="8" name="Google Shape;262;g7b4ec2d77f_1_161">
            <a:extLst>
              <a:ext uri="{FF2B5EF4-FFF2-40B4-BE49-F238E27FC236}">
                <a16:creationId xmlns:a16="http://schemas.microsoft.com/office/drawing/2014/main" id="{E67631EF-141D-C845-A897-7EA4AC07FCEC}"/>
              </a:ext>
            </a:extLst>
          </p:cNvPr>
          <p:cNvSpPr txBox="1"/>
          <p:nvPr/>
        </p:nvSpPr>
        <p:spPr>
          <a:xfrm>
            <a:off x="10765482" y="-369332"/>
            <a:ext cx="14265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Cathy</a:t>
            </a:r>
            <a:endParaRPr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29" name="Google Shape;529;p15"/>
          <p:cNvSpPr/>
          <p:nvPr/>
        </p:nvSpPr>
        <p:spPr>
          <a:xfrm>
            <a:off x="1" y="866775"/>
            <a:ext cx="1171574" cy="5133975"/>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530" name="Google Shape;530;p15" descr="Image result for seattle university insignia"/>
          <p:cNvPicPr preferRelativeResize="0"/>
          <p:nvPr/>
        </p:nvPicPr>
        <p:blipFill rotWithShape="1">
          <a:blip r:embed="rId3">
            <a:alphaModFix/>
          </a:blip>
          <a:srcRect/>
          <a:stretch/>
        </p:blipFill>
        <p:spPr>
          <a:xfrm>
            <a:off x="10934699" y="6502202"/>
            <a:ext cx="1257299" cy="355798"/>
          </a:xfrm>
          <a:prstGeom prst="rect">
            <a:avLst/>
          </a:prstGeom>
          <a:noFill/>
          <a:ln>
            <a:noFill/>
          </a:ln>
        </p:spPr>
      </p:pic>
      <p:sp>
        <p:nvSpPr>
          <p:cNvPr id="531" name="Google Shape;531;p15"/>
          <p:cNvSpPr txBox="1"/>
          <p:nvPr/>
        </p:nvSpPr>
        <p:spPr>
          <a:xfrm>
            <a:off x="116951" y="133350"/>
            <a:ext cx="12075049"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a:solidFill>
                  <a:srgbClr val="242021"/>
                </a:solidFill>
                <a:latin typeface="Calibri"/>
                <a:ea typeface="Calibri"/>
                <a:cs typeface="Calibri"/>
                <a:sym typeface="Calibri"/>
              </a:rPr>
              <a:t>Questions</a:t>
            </a:r>
            <a:endParaRPr/>
          </a:p>
        </p:txBody>
      </p:sp>
      <p:sp>
        <p:nvSpPr>
          <p:cNvPr id="532" name="Google Shape;532;p15"/>
          <p:cNvSpPr/>
          <p:nvPr/>
        </p:nvSpPr>
        <p:spPr>
          <a:xfrm>
            <a:off x="11729517" y="866775"/>
            <a:ext cx="462480" cy="5133975"/>
          </a:xfrm>
          <a:prstGeom prst="rect">
            <a:avLst/>
          </a:prstGeom>
          <a:solidFill>
            <a:srgbClr val="FDBE2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33" name="Google Shape;533;p15"/>
          <p:cNvSpPr txBox="1"/>
          <p:nvPr/>
        </p:nvSpPr>
        <p:spPr>
          <a:xfrm>
            <a:off x="3766714" y="2289012"/>
            <a:ext cx="5077732" cy="156966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a:solidFill>
                  <a:srgbClr val="242021"/>
                </a:solidFill>
                <a:latin typeface="Calibri"/>
                <a:ea typeface="Calibri"/>
                <a:cs typeface="Calibri"/>
                <a:sym typeface="Calibri"/>
              </a:rPr>
              <a:t>Thank you</a:t>
            </a:r>
            <a:endParaRPr/>
          </a:p>
          <a:p>
            <a:pPr marL="0" marR="0" lvl="0" indent="0" algn="ctr" rtl="0">
              <a:spcBef>
                <a:spcPts val="0"/>
              </a:spcBef>
              <a:spcAft>
                <a:spcPts val="0"/>
              </a:spcAft>
              <a:buNone/>
            </a:pPr>
            <a:endParaRPr sz="2400" b="1">
              <a:solidFill>
                <a:srgbClr val="242021"/>
              </a:solidFill>
              <a:latin typeface="Calibri"/>
              <a:ea typeface="Calibri"/>
              <a:cs typeface="Calibri"/>
              <a:sym typeface="Calibri"/>
            </a:endParaRPr>
          </a:p>
          <a:p>
            <a:pPr marL="0" marR="0" lvl="0" indent="0" algn="ctr" rtl="0">
              <a:spcBef>
                <a:spcPts val="0"/>
              </a:spcBef>
              <a:spcAft>
                <a:spcPts val="0"/>
              </a:spcAft>
              <a:buNone/>
            </a:pPr>
            <a:r>
              <a:rPr lang="en-US" sz="2400">
                <a:solidFill>
                  <a:srgbClr val="242021"/>
                </a:solidFill>
                <a:latin typeface="Calibri"/>
                <a:ea typeface="Calibri"/>
                <a:cs typeface="Calibri"/>
                <a:sym typeface="Calibri"/>
              </a:rPr>
              <a:t>We would like to take this opportunity to answer any audience questions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
          <p:cNvSpPr/>
          <p:nvPr/>
        </p:nvSpPr>
        <p:spPr>
          <a:xfrm>
            <a:off x="1" y="866775"/>
            <a:ext cx="1171574" cy="5133975"/>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242021"/>
              </a:solidFill>
              <a:latin typeface="Calibri"/>
              <a:ea typeface="Calibri"/>
              <a:cs typeface="Calibri"/>
              <a:sym typeface="Calibri"/>
            </a:endParaRPr>
          </a:p>
        </p:txBody>
      </p:sp>
      <p:pic>
        <p:nvPicPr>
          <p:cNvPr id="120" name="Google Shape;120;p2" descr="Image result for seattle university insignia"/>
          <p:cNvPicPr preferRelativeResize="0"/>
          <p:nvPr/>
        </p:nvPicPr>
        <p:blipFill rotWithShape="1">
          <a:blip r:embed="rId3">
            <a:alphaModFix/>
          </a:blip>
          <a:srcRect/>
          <a:stretch/>
        </p:blipFill>
        <p:spPr>
          <a:xfrm>
            <a:off x="10934699" y="6502202"/>
            <a:ext cx="1257299" cy="355798"/>
          </a:xfrm>
          <a:prstGeom prst="rect">
            <a:avLst/>
          </a:prstGeom>
          <a:noFill/>
          <a:ln>
            <a:noFill/>
          </a:ln>
        </p:spPr>
      </p:pic>
      <p:sp>
        <p:nvSpPr>
          <p:cNvPr id="121" name="Google Shape;121;p2"/>
          <p:cNvSpPr txBox="1"/>
          <p:nvPr/>
        </p:nvSpPr>
        <p:spPr>
          <a:xfrm>
            <a:off x="116951" y="133350"/>
            <a:ext cx="12075049"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a:solidFill>
                  <a:srgbClr val="242021"/>
                </a:solidFill>
                <a:latin typeface="Calibri"/>
                <a:ea typeface="Calibri"/>
                <a:cs typeface="Calibri"/>
                <a:sym typeface="Calibri"/>
              </a:rPr>
              <a:t>Introduction &amp; Objective</a:t>
            </a:r>
            <a:endParaRPr/>
          </a:p>
        </p:txBody>
      </p:sp>
      <p:sp>
        <p:nvSpPr>
          <p:cNvPr id="122" name="Google Shape;122;p2"/>
          <p:cNvSpPr/>
          <p:nvPr/>
        </p:nvSpPr>
        <p:spPr>
          <a:xfrm>
            <a:off x="11729517" y="866775"/>
            <a:ext cx="462480" cy="5133975"/>
          </a:xfrm>
          <a:prstGeom prst="rect">
            <a:avLst/>
          </a:prstGeom>
          <a:solidFill>
            <a:srgbClr val="FDBE2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242021"/>
              </a:solidFill>
              <a:latin typeface="Calibri"/>
              <a:ea typeface="Calibri"/>
              <a:cs typeface="Calibri"/>
              <a:sym typeface="Calibri"/>
            </a:endParaRPr>
          </a:p>
        </p:txBody>
      </p:sp>
      <p:sp>
        <p:nvSpPr>
          <p:cNvPr id="123" name="Google Shape;123;p2"/>
          <p:cNvSpPr txBox="1"/>
          <p:nvPr/>
        </p:nvSpPr>
        <p:spPr>
          <a:xfrm>
            <a:off x="3393807" y="1286049"/>
            <a:ext cx="7278167" cy="4308872"/>
          </a:xfrm>
          <a:prstGeom prst="rect">
            <a:avLst/>
          </a:prstGeom>
          <a:noFill/>
          <a:ln>
            <a:noFill/>
          </a:ln>
        </p:spPr>
        <p:txBody>
          <a:bodyPr spcFirstLastPara="1" wrap="square" lIns="91425" tIns="45700" rIns="91425" bIns="45700" anchor="t" anchorCtr="0">
            <a:spAutoFit/>
          </a:bodyPr>
          <a:lstStyle/>
          <a:p>
            <a:pPr marL="0" lvl="0" indent="0" algn="l" rtl="0">
              <a:lnSpc>
                <a:spcPct val="115000"/>
              </a:lnSpc>
              <a:spcBef>
                <a:spcPts val="500"/>
              </a:spcBef>
              <a:spcAft>
                <a:spcPts val="0"/>
              </a:spcAft>
              <a:buNone/>
            </a:pPr>
            <a:r>
              <a:rPr lang="en-US" sz="2000">
                <a:solidFill>
                  <a:schemeClr val="dk1"/>
                </a:solidFill>
              </a:rPr>
              <a:t>Demand forecasting predicts how many rooms would be booked on a give day if there were no constraints.</a:t>
            </a:r>
            <a:endParaRPr sz="2000">
              <a:solidFill>
                <a:schemeClr val="dk1"/>
              </a:solidFill>
            </a:endParaRPr>
          </a:p>
          <a:p>
            <a:pPr marL="0" lvl="0" indent="0" algn="l" rtl="0">
              <a:lnSpc>
                <a:spcPct val="115000"/>
              </a:lnSpc>
              <a:spcBef>
                <a:spcPts val="500"/>
              </a:spcBef>
              <a:spcAft>
                <a:spcPts val="0"/>
              </a:spcAft>
              <a:buClr>
                <a:schemeClr val="dk1"/>
              </a:buClr>
              <a:buSzPts val="1100"/>
              <a:buFont typeface="Arial"/>
              <a:buNone/>
            </a:pPr>
            <a:r>
              <a:rPr lang="en-US" sz="2000">
                <a:solidFill>
                  <a:schemeClr val="dk1"/>
                </a:solidFill>
              </a:rPr>
              <a:t>Demand forecasting is a critical component of hotel revenue management</a:t>
            </a:r>
            <a:endParaRPr sz="2000">
              <a:solidFill>
                <a:schemeClr val="dk1"/>
              </a:solidFill>
            </a:endParaRPr>
          </a:p>
          <a:p>
            <a:pPr marL="0" lvl="0" indent="0" algn="l" rtl="0">
              <a:lnSpc>
                <a:spcPct val="115000"/>
              </a:lnSpc>
              <a:spcBef>
                <a:spcPts val="400"/>
              </a:spcBef>
              <a:spcAft>
                <a:spcPts val="0"/>
              </a:spcAft>
              <a:buClr>
                <a:schemeClr val="dk1"/>
              </a:buClr>
              <a:buSzPts val="1100"/>
              <a:buFont typeface="Arial"/>
              <a:buNone/>
            </a:pPr>
            <a:r>
              <a:rPr lang="en-US" sz="1600">
                <a:solidFill>
                  <a:schemeClr val="dk1"/>
                </a:solidFill>
              </a:rPr>
              <a:t>•10% increase in forecasting accuracy may result in 3% increase in revenue.</a:t>
            </a:r>
            <a:endParaRPr sz="1600">
              <a:solidFill>
                <a:schemeClr val="dk1"/>
              </a:solidFill>
            </a:endParaRPr>
          </a:p>
          <a:p>
            <a:pPr marL="0" lvl="0" indent="0" algn="l" rtl="0">
              <a:lnSpc>
                <a:spcPct val="115000"/>
              </a:lnSpc>
              <a:spcBef>
                <a:spcPts val="500"/>
              </a:spcBef>
              <a:spcAft>
                <a:spcPts val="0"/>
              </a:spcAft>
              <a:buClr>
                <a:schemeClr val="dk1"/>
              </a:buClr>
              <a:buSzPts val="1100"/>
              <a:buFont typeface="Arial"/>
              <a:buNone/>
            </a:pPr>
            <a:r>
              <a:rPr lang="en-US" sz="2000">
                <a:solidFill>
                  <a:schemeClr val="dk1"/>
                </a:solidFill>
              </a:rPr>
              <a:t>Apply different approaches to demand forecasting</a:t>
            </a:r>
            <a:endParaRPr sz="2000">
              <a:solidFill>
                <a:schemeClr val="dk1"/>
              </a:solidFill>
            </a:endParaRPr>
          </a:p>
          <a:p>
            <a:pPr marL="0" lvl="0" indent="0" algn="l" rtl="0">
              <a:lnSpc>
                <a:spcPct val="115000"/>
              </a:lnSpc>
              <a:spcBef>
                <a:spcPts val="500"/>
              </a:spcBef>
              <a:spcAft>
                <a:spcPts val="0"/>
              </a:spcAft>
              <a:buNone/>
            </a:pPr>
            <a:endParaRPr sz="2000">
              <a:solidFill>
                <a:schemeClr val="dk1"/>
              </a:solidFill>
            </a:endParaRPr>
          </a:p>
          <a:p>
            <a:pPr marL="0" lvl="0" indent="0" algn="l" rtl="0">
              <a:lnSpc>
                <a:spcPct val="115000"/>
              </a:lnSpc>
              <a:spcBef>
                <a:spcPts val="500"/>
              </a:spcBef>
              <a:spcAft>
                <a:spcPts val="0"/>
              </a:spcAft>
              <a:buClr>
                <a:schemeClr val="dk1"/>
              </a:buClr>
              <a:buSzPts val="1100"/>
              <a:buFont typeface="Arial"/>
              <a:buNone/>
            </a:pPr>
            <a:r>
              <a:rPr lang="en-US" sz="2000">
                <a:solidFill>
                  <a:schemeClr val="dk1"/>
                </a:solidFill>
              </a:rPr>
              <a:t>Evaluate and find the best forecasting model for three hotels</a:t>
            </a:r>
            <a:endParaRPr sz="2000">
              <a:solidFill>
                <a:schemeClr val="dk1"/>
              </a:solidFill>
            </a:endParaRPr>
          </a:p>
          <a:p>
            <a:pPr marL="457200" marR="0" lvl="0" indent="0" algn="l" rtl="0">
              <a:spcBef>
                <a:spcPts val="0"/>
              </a:spcBef>
              <a:spcAft>
                <a:spcPts val="0"/>
              </a:spcAft>
              <a:buNone/>
            </a:pPr>
            <a:endParaRPr sz="2400">
              <a:solidFill>
                <a:srgbClr val="242021"/>
              </a:solidFill>
              <a:latin typeface="Calibri"/>
              <a:ea typeface="Calibri"/>
              <a:cs typeface="Calibri"/>
              <a:sym typeface="Calibri"/>
            </a:endParaRPr>
          </a:p>
        </p:txBody>
      </p:sp>
      <p:grpSp>
        <p:nvGrpSpPr>
          <p:cNvPr id="124" name="Google Shape;124;p2"/>
          <p:cNvGrpSpPr/>
          <p:nvPr/>
        </p:nvGrpSpPr>
        <p:grpSpPr>
          <a:xfrm>
            <a:off x="1902459" y="1376899"/>
            <a:ext cx="1303653" cy="294896"/>
            <a:chOff x="3957185" y="1748934"/>
            <a:chExt cx="1548265" cy="350230"/>
          </a:xfrm>
        </p:grpSpPr>
        <p:cxnSp>
          <p:nvCxnSpPr>
            <p:cNvPr id="125" name="Google Shape;125;p2"/>
            <p:cNvCxnSpPr/>
            <p:nvPr/>
          </p:nvCxnSpPr>
          <p:spPr>
            <a:xfrm>
              <a:off x="3957185" y="1924050"/>
              <a:ext cx="1548265" cy="0"/>
            </a:xfrm>
            <a:prstGeom prst="straightConnector1">
              <a:avLst/>
            </a:prstGeom>
            <a:noFill/>
            <a:ln w="57150" cap="flat" cmpd="sng">
              <a:solidFill>
                <a:srgbClr val="FDBE24"/>
              </a:solidFill>
              <a:prstDash val="solid"/>
              <a:miter lim="800000"/>
              <a:headEnd type="none" w="sm" len="sm"/>
              <a:tailEnd type="none" w="sm" len="sm"/>
            </a:ln>
          </p:spPr>
        </p:cxnSp>
        <p:sp>
          <p:nvSpPr>
            <p:cNvPr id="126" name="Google Shape;126;p2"/>
            <p:cNvSpPr/>
            <p:nvPr/>
          </p:nvSpPr>
          <p:spPr>
            <a:xfrm rot="-8100000">
              <a:off x="5206512" y="1800225"/>
              <a:ext cx="247649" cy="247649"/>
            </a:xfrm>
            <a:prstGeom prst="corner">
              <a:avLst>
                <a:gd name="adj1" fmla="val 0"/>
                <a:gd name="adj2" fmla="val 0"/>
              </a:avLst>
            </a:prstGeom>
            <a:solidFill>
              <a:schemeClr val="accent1"/>
            </a:solidFill>
            <a:ln w="57150" cap="flat" cmpd="sng">
              <a:solidFill>
                <a:srgbClr val="FDBE2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7" name="Google Shape;127;p2"/>
            <p:cNvSpPr/>
            <p:nvPr/>
          </p:nvSpPr>
          <p:spPr>
            <a:xfrm rot="-8100000">
              <a:off x="4957764" y="1800224"/>
              <a:ext cx="247649" cy="247649"/>
            </a:xfrm>
            <a:prstGeom prst="corner">
              <a:avLst>
                <a:gd name="adj1" fmla="val 0"/>
                <a:gd name="adj2" fmla="val 0"/>
              </a:avLst>
            </a:prstGeom>
            <a:solidFill>
              <a:schemeClr val="accent1"/>
            </a:solidFill>
            <a:ln w="57150" cap="flat" cmpd="sng">
              <a:solidFill>
                <a:srgbClr val="FDBE2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8" name="Google Shape;128;p2"/>
            <p:cNvSpPr/>
            <p:nvPr/>
          </p:nvSpPr>
          <p:spPr>
            <a:xfrm rot="-8100000">
              <a:off x="4709015" y="1800225"/>
              <a:ext cx="247649" cy="247649"/>
            </a:xfrm>
            <a:prstGeom prst="corner">
              <a:avLst>
                <a:gd name="adj1" fmla="val 0"/>
                <a:gd name="adj2" fmla="val 0"/>
              </a:avLst>
            </a:prstGeom>
            <a:solidFill>
              <a:schemeClr val="accent1"/>
            </a:solidFill>
            <a:ln w="57150" cap="flat" cmpd="sng">
              <a:solidFill>
                <a:srgbClr val="FDBE2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grpSp>
        <p:nvGrpSpPr>
          <p:cNvPr id="129" name="Google Shape;129;p2"/>
          <p:cNvGrpSpPr/>
          <p:nvPr/>
        </p:nvGrpSpPr>
        <p:grpSpPr>
          <a:xfrm>
            <a:off x="1902424" y="4017263"/>
            <a:ext cx="1303640" cy="294893"/>
            <a:chOff x="3957185" y="1748934"/>
            <a:chExt cx="1548265" cy="350230"/>
          </a:xfrm>
        </p:grpSpPr>
        <p:cxnSp>
          <p:nvCxnSpPr>
            <p:cNvPr id="130" name="Google Shape;130;p2"/>
            <p:cNvCxnSpPr/>
            <p:nvPr/>
          </p:nvCxnSpPr>
          <p:spPr>
            <a:xfrm>
              <a:off x="3957185" y="1924050"/>
              <a:ext cx="1548265" cy="0"/>
            </a:xfrm>
            <a:prstGeom prst="straightConnector1">
              <a:avLst/>
            </a:prstGeom>
            <a:noFill/>
            <a:ln w="57150" cap="flat" cmpd="sng">
              <a:solidFill>
                <a:srgbClr val="FDBE24"/>
              </a:solidFill>
              <a:prstDash val="solid"/>
              <a:miter lim="800000"/>
              <a:headEnd type="none" w="sm" len="sm"/>
              <a:tailEnd type="none" w="sm" len="sm"/>
            </a:ln>
          </p:spPr>
        </p:cxnSp>
        <p:sp>
          <p:nvSpPr>
            <p:cNvPr id="131" name="Google Shape;131;p2"/>
            <p:cNvSpPr/>
            <p:nvPr/>
          </p:nvSpPr>
          <p:spPr>
            <a:xfrm rot="-8100000">
              <a:off x="5206512" y="1800225"/>
              <a:ext cx="247649" cy="247649"/>
            </a:xfrm>
            <a:prstGeom prst="corner">
              <a:avLst>
                <a:gd name="adj1" fmla="val 0"/>
                <a:gd name="adj2" fmla="val 0"/>
              </a:avLst>
            </a:prstGeom>
            <a:solidFill>
              <a:schemeClr val="accent1"/>
            </a:solidFill>
            <a:ln w="57150" cap="flat" cmpd="sng">
              <a:solidFill>
                <a:srgbClr val="FDBE2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2" name="Google Shape;132;p2"/>
            <p:cNvSpPr/>
            <p:nvPr/>
          </p:nvSpPr>
          <p:spPr>
            <a:xfrm rot="-8100000">
              <a:off x="4957764" y="1800224"/>
              <a:ext cx="247649" cy="247649"/>
            </a:xfrm>
            <a:prstGeom prst="corner">
              <a:avLst>
                <a:gd name="adj1" fmla="val 0"/>
                <a:gd name="adj2" fmla="val 0"/>
              </a:avLst>
            </a:prstGeom>
            <a:solidFill>
              <a:schemeClr val="accent1"/>
            </a:solidFill>
            <a:ln w="57150" cap="flat" cmpd="sng">
              <a:solidFill>
                <a:srgbClr val="FDBE2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3" name="Google Shape;133;p2"/>
            <p:cNvSpPr/>
            <p:nvPr/>
          </p:nvSpPr>
          <p:spPr>
            <a:xfrm rot="-8100000">
              <a:off x="4709015" y="1800225"/>
              <a:ext cx="247649" cy="247649"/>
            </a:xfrm>
            <a:prstGeom prst="corner">
              <a:avLst>
                <a:gd name="adj1" fmla="val 0"/>
                <a:gd name="adj2" fmla="val 0"/>
              </a:avLst>
            </a:prstGeom>
            <a:solidFill>
              <a:schemeClr val="accent1"/>
            </a:solidFill>
            <a:ln w="57150" cap="flat" cmpd="sng">
              <a:solidFill>
                <a:srgbClr val="FDBE2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134" name="Google Shape;134;p2"/>
          <p:cNvSpPr txBox="1"/>
          <p:nvPr/>
        </p:nvSpPr>
        <p:spPr>
          <a:xfrm>
            <a:off x="10765482" y="-369332"/>
            <a:ext cx="1426517"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a:p>
        </p:txBody>
      </p:sp>
      <p:grpSp>
        <p:nvGrpSpPr>
          <p:cNvPr id="135" name="Google Shape;135;p2"/>
          <p:cNvGrpSpPr/>
          <p:nvPr/>
        </p:nvGrpSpPr>
        <p:grpSpPr>
          <a:xfrm>
            <a:off x="1902399" y="3292975"/>
            <a:ext cx="1303712" cy="295038"/>
            <a:chOff x="3957185" y="1748763"/>
            <a:chExt cx="1548351" cy="350401"/>
          </a:xfrm>
        </p:grpSpPr>
        <p:cxnSp>
          <p:nvCxnSpPr>
            <p:cNvPr id="136" name="Google Shape;136;p2"/>
            <p:cNvCxnSpPr/>
            <p:nvPr/>
          </p:nvCxnSpPr>
          <p:spPr>
            <a:xfrm>
              <a:off x="3957185" y="1924050"/>
              <a:ext cx="1548300" cy="0"/>
            </a:xfrm>
            <a:prstGeom prst="straightConnector1">
              <a:avLst/>
            </a:prstGeom>
            <a:noFill/>
            <a:ln w="57150" cap="flat" cmpd="sng">
              <a:solidFill>
                <a:srgbClr val="FDBE24"/>
              </a:solidFill>
              <a:prstDash val="solid"/>
              <a:miter lim="800000"/>
              <a:headEnd type="none" w="sm" len="sm"/>
              <a:tailEnd type="none" w="sm" len="sm"/>
            </a:ln>
          </p:spPr>
        </p:cxnSp>
        <p:sp>
          <p:nvSpPr>
            <p:cNvPr id="137" name="Google Shape;137;p2"/>
            <p:cNvSpPr/>
            <p:nvPr/>
          </p:nvSpPr>
          <p:spPr>
            <a:xfrm rot="-8100000">
              <a:off x="5206451" y="1800079"/>
              <a:ext cx="247770" cy="247770"/>
            </a:xfrm>
            <a:prstGeom prst="corner">
              <a:avLst>
                <a:gd name="adj1" fmla="val 0"/>
                <a:gd name="adj2" fmla="val 0"/>
              </a:avLst>
            </a:prstGeom>
            <a:solidFill>
              <a:schemeClr val="accent1"/>
            </a:solidFill>
            <a:ln w="57150" cap="flat" cmpd="sng">
              <a:solidFill>
                <a:srgbClr val="FDBE2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8" name="Google Shape;138;p2"/>
            <p:cNvSpPr/>
            <p:nvPr/>
          </p:nvSpPr>
          <p:spPr>
            <a:xfrm rot="-8100000">
              <a:off x="4957704" y="1800078"/>
              <a:ext cx="247770" cy="247770"/>
            </a:xfrm>
            <a:prstGeom prst="corner">
              <a:avLst>
                <a:gd name="adj1" fmla="val 0"/>
                <a:gd name="adj2" fmla="val 0"/>
              </a:avLst>
            </a:prstGeom>
            <a:solidFill>
              <a:schemeClr val="accent1"/>
            </a:solidFill>
            <a:ln w="57150" cap="flat" cmpd="sng">
              <a:solidFill>
                <a:srgbClr val="FDBE2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9" name="Google Shape;139;p2"/>
            <p:cNvSpPr/>
            <p:nvPr/>
          </p:nvSpPr>
          <p:spPr>
            <a:xfrm rot="-8100000">
              <a:off x="4708954" y="1800079"/>
              <a:ext cx="247770" cy="247770"/>
            </a:xfrm>
            <a:prstGeom prst="corner">
              <a:avLst>
                <a:gd name="adj1" fmla="val 0"/>
                <a:gd name="adj2" fmla="val 0"/>
              </a:avLst>
            </a:prstGeom>
            <a:solidFill>
              <a:schemeClr val="accent1"/>
            </a:solidFill>
            <a:ln w="57150" cap="flat" cmpd="sng">
              <a:solidFill>
                <a:srgbClr val="FDBE2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grpSp>
        <p:nvGrpSpPr>
          <p:cNvPr id="140" name="Google Shape;140;p2"/>
          <p:cNvGrpSpPr/>
          <p:nvPr/>
        </p:nvGrpSpPr>
        <p:grpSpPr>
          <a:xfrm>
            <a:off x="1902424" y="2250950"/>
            <a:ext cx="1303712" cy="295038"/>
            <a:chOff x="3957185" y="1748763"/>
            <a:chExt cx="1548351" cy="350401"/>
          </a:xfrm>
        </p:grpSpPr>
        <p:cxnSp>
          <p:nvCxnSpPr>
            <p:cNvPr id="141" name="Google Shape;141;p2"/>
            <p:cNvCxnSpPr/>
            <p:nvPr/>
          </p:nvCxnSpPr>
          <p:spPr>
            <a:xfrm>
              <a:off x="3957185" y="1924050"/>
              <a:ext cx="1548300" cy="0"/>
            </a:xfrm>
            <a:prstGeom prst="straightConnector1">
              <a:avLst/>
            </a:prstGeom>
            <a:noFill/>
            <a:ln w="57150" cap="flat" cmpd="sng">
              <a:solidFill>
                <a:srgbClr val="FDBE24"/>
              </a:solidFill>
              <a:prstDash val="solid"/>
              <a:miter lim="800000"/>
              <a:headEnd type="none" w="sm" len="sm"/>
              <a:tailEnd type="none" w="sm" len="sm"/>
            </a:ln>
          </p:spPr>
        </p:cxnSp>
        <p:sp>
          <p:nvSpPr>
            <p:cNvPr id="142" name="Google Shape;142;p2"/>
            <p:cNvSpPr/>
            <p:nvPr/>
          </p:nvSpPr>
          <p:spPr>
            <a:xfrm rot="-8100000">
              <a:off x="5206451" y="1800079"/>
              <a:ext cx="247770" cy="247770"/>
            </a:xfrm>
            <a:prstGeom prst="corner">
              <a:avLst>
                <a:gd name="adj1" fmla="val 0"/>
                <a:gd name="adj2" fmla="val 0"/>
              </a:avLst>
            </a:prstGeom>
            <a:solidFill>
              <a:schemeClr val="accent1"/>
            </a:solidFill>
            <a:ln w="57150" cap="flat" cmpd="sng">
              <a:solidFill>
                <a:srgbClr val="FDBE2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3" name="Google Shape;143;p2"/>
            <p:cNvSpPr/>
            <p:nvPr/>
          </p:nvSpPr>
          <p:spPr>
            <a:xfrm rot="-8100000">
              <a:off x="4957704" y="1800078"/>
              <a:ext cx="247770" cy="247770"/>
            </a:xfrm>
            <a:prstGeom prst="corner">
              <a:avLst>
                <a:gd name="adj1" fmla="val 0"/>
                <a:gd name="adj2" fmla="val 0"/>
              </a:avLst>
            </a:prstGeom>
            <a:solidFill>
              <a:schemeClr val="accent1"/>
            </a:solidFill>
            <a:ln w="57150" cap="flat" cmpd="sng">
              <a:solidFill>
                <a:srgbClr val="FDBE2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4" name="Google Shape;144;p2"/>
            <p:cNvSpPr/>
            <p:nvPr/>
          </p:nvSpPr>
          <p:spPr>
            <a:xfrm rot="-8100000">
              <a:off x="4708954" y="1800079"/>
              <a:ext cx="247770" cy="247770"/>
            </a:xfrm>
            <a:prstGeom prst="corner">
              <a:avLst>
                <a:gd name="adj1" fmla="val 0"/>
                <a:gd name="adj2" fmla="val 0"/>
              </a:avLst>
            </a:prstGeom>
            <a:solidFill>
              <a:schemeClr val="accent1"/>
            </a:solidFill>
            <a:ln w="57150" cap="flat" cmpd="sng">
              <a:solidFill>
                <a:srgbClr val="FDBE2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28" name="Google Shape;97;p1">
            <a:extLst>
              <a:ext uri="{FF2B5EF4-FFF2-40B4-BE49-F238E27FC236}">
                <a16:creationId xmlns:a16="http://schemas.microsoft.com/office/drawing/2014/main" id="{0A03121B-7EAD-4040-9FA2-81928E963FCB}"/>
              </a:ext>
            </a:extLst>
          </p:cNvPr>
          <p:cNvSpPr txBox="1"/>
          <p:nvPr/>
        </p:nvSpPr>
        <p:spPr>
          <a:xfrm>
            <a:off x="10765482" y="-369332"/>
            <a:ext cx="1426517"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alibri"/>
                <a:cs typeface="Calibri"/>
                <a:sym typeface="Calibri"/>
              </a:rPr>
              <a:t>Cathy</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g7b4ec2d77f_1_139"/>
          <p:cNvSpPr/>
          <p:nvPr/>
        </p:nvSpPr>
        <p:spPr>
          <a:xfrm>
            <a:off x="1" y="866775"/>
            <a:ext cx="1171500" cy="5133900"/>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242021"/>
              </a:solidFill>
              <a:latin typeface="Calibri"/>
              <a:ea typeface="Calibri"/>
              <a:cs typeface="Calibri"/>
              <a:sym typeface="Calibri"/>
            </a:endParaRPr>
          </a:p>
        </p:txBody>
      </p:sp>
      <p:pic>
        <p:nvPicPr>
          <p:cNvPr id="151" name="Google Shape;151;g7b4ec2d77f_1_139" descr="Image result for seattle university insignia"/>
          <p:cNvPicPr preferRelativeResize="0"/>
          <p:nvPr/>
        </p:nvPicPr>
        <p:blipFill rotWithShape="1">
          <a:blip r:embed="rId3">
            <a:alphaModFix/>
          </a:blip>
          <a:srcRect/>
          <a:stretch/>
        </p:blipFill>
        <p:spPr>
          <a:xfrm>
            <a:off x="10934699" y="6502202"/>
            <a:ext cx="1257299" cy="355798"/>
          </a:xfrm>
          <a:prstGeom prst="rect">
            <a:avLst/>
          </a:prstGeom>
          <a:noFill/>
          <a:ln>
            <a:noFill/>
          </a:ln>
        </p:spPr>
      </p:pic>
      <p:sp>
        <p:nvSpPr>
          <p:cNvPr id="152" name="Google Shape;152;g7b4ec2d77f_1_139"/>
          <p:cNvSpPr txBox="1"/>
          <p:nvPr/>
        </p:nvSpPr>
        <p:spPr>
          <a:xfrm>
            <a:off x="116951" y="133350"/>
            <a:ext cx="120750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a:solidFill>
                  <a:srgbClr val="242021"/>
                </a:solidFill>
                <a:latin typeface="Calibri"/>
                <a:ea typeface="Calibri"/>
                <a:cs typeface="Calibri"/>
                <a:sym typeface="Calibri"/>
              </a:rPr>
              <a:t>Data and Variables: </a:t>
            </a:r>
            <a:endParaRPr/>
          </a:p>
        </p:txBody>
      </p:sp>
      <p:sp>
        <p:nvSpPr>
          <p:cNvPr id="153" name="Google Shape;153;g7b4ec2d77f_1_139"/>
          <p:cNvSpPr/>
          <p:nvPr/>
        </p:nvSpPr>
        <p:spPr>
          <a:xfrm>
            <a:off x="11729517" y="866775"/>
            <a:ext cx="462600" cy="5133900"/>
          </a:xfrm>
          <a:prstGeom prst="rect">
            <a:avLst/>
          </a:prstGeom>
          <a:solidFill>
            <a:srgbClr val="FDBE2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242021"/>
              </a:solidFill>
              <a:latin typeface="Calibri"/>
              <a:ea typeface="Calibri"/>
              <a:cs typeface="Calibri"/>
              <a:sym typeface="Calibri"/>
            </a:endParaRPr>
          </a:p>
        </p:txBody>
      </p:sp>
      <p:sp>
        <p:nvSpPr>
          <p:cNvPr id="154" name="Google Shape;154;g7b4ec2d77f_1_139"/>
          <p:cNvSpPr txBox="1"/>
          <p:nvPr/>
        </p:nvSpPr>
        <p:spPr>
          <a:xfrm>
            <a:off x="1442248" y="1279275"/>
            <a:ext cx="9307500" cy="4308900"/>
          </a:xfrm>
          <a:prstGeom prst="rect">
            <a:avLst/>
          </a:prstGeom>
          <a:noFill/>
          <a:ln>
            <a:noFill/>
          </a:ln>
        </p:spPr>
        <p:txBody>
          <a:bodyPr spcFirstLastPara="1" wrap="square" lIns="91425" tIns="45700" rIns="91425" bIns="45700" anchor="t" anchorCtr="0">
            <a:noAutofit/>
          </a:bodyPr>
          <a:lstStyle/>
          <a:p>
            <a:pPr marL="457200" marR="0" lvl="0" indent="-381000" algn="l" rtl="0">
              <a:spcBef>
                <a:spcPts val="0"/>
              </a:spcBef>
              <a:spcAft>
                <a:spcPts val="0"/>
              </a:spcAft>
              <a:buClr>
                <a:srgbClr val="333333"/>
              </a:buClr>
              <a:buSzPts val="2400"/>
              <a:buFont typeface="Calibri"/>
              <a:buChar char="❖"/>
            </a:pPr>
            <a:r>
              <a:rPr lang="en-US" sz="2400" dirty="0">
                <a:solidFill>
                  <a:srgbClr val="333333"/>
                </a:solidFill>
                <a:highlight>
                  <a:srgbClr val="FFFFFF"/>
                </a:highlight>
                <a:latin typeface="Calibri"/>
                <a:ea typeface="Calibri"/>
                <a:cs typeface="Calibri"/>
                <a:sym typeface="Calibri"/>
              </a:rPr>
              <a:t>3 hotels: GLWST, MLKEP and WARUK</a:t>
            </a:r>
            <a:endParaRPr sz="2400" dirty="0">
              <a:solidFill>
                <a:srgbClr val="333333"/>
              </a:solidFill>
              <a:highlight>
                <a:srgbClr val="FFFFFF"/>
              </a:highlight>
              <a:latin typeface="Calibri"/>
              <a:ea typeface="Calibri"/>
              <a:cs typeface="Calibri"/>
              <a:sym typeface="Calibri"/>
            </a:endParaRPr>
          </a:p>
          <a:p>
            <a:pPr marL="457200" lvl="0" indent="-355600" algn="l" rtl="0">
              <a:lnSpc>
                <a:spcPct val="115000"/>
              </a:lnSpc>
              <a:spcBef>
                <a:spcPts val="500"/>
              </a:spcBef>
              <a:spcAft>
                <a:spcPts val="0"/>
              </a:spcAft>
              <a:buClr>
                <a:schemeClr val="dk1"/>
              </a:buClr>
              <a:buSzPts val="2000"/>
              <a:buChar char="❖"/>
            </a:pPr>
            <a:r>
              <a:rPr lang="en-US" sz="2000" dirty="0">
                <a:solidFill>
                  <a:schemeClr val="dk1"/>
                </a:solidFill>
              </a:rPr>
              <a:t>Two years of historical data (193,624 rows) with detailed booking information</a:t>
            </a:r>
            <a:endParaRPr sz="2000" dirty="0">
              <a:solidFill>
                <a:schemeClr val="dk1"/>
              </a:solidFill>
            </a:endParaRPr>
          </a:p>
          <a:p>
            <a:pPr marL="127000" lvl="0" algn="l" rtl="0">
              <a:lnSpc>
                <a:spcPct val="115000"/>
              </a:lnSpc>
              <a:spcBef>
                <a:spcPts val="0"/>
              </a:spcBef>
              <a:spcAft>
                <a:spcPts val="0"/>
              </a:spcAft>
              <a:buClr>
                <a:schemeClr val="dk1"/>
              </a:buClr>
              <a:buSzPts val="1600"/>
            </a:pPr>
            <a:r>
              <a:rPr lang="en-US" sz="1600" dirty="0">
                <a:solidFill>
                  <a:schemeClr val="dk1"/>
                </a:solidFill>
              </a:rPr>
              <a:t>      Room type, product type, length of stay, booking date, net bookings, net revenue etc. </a:t>
            </a:r>
            <a:endParaRPr sz="1600" dirty="0">
              <a:solidFill>
                <a:schemeClr val="dk1"/>
              </a:solidFill>
            </a:endParaRPr>
          </a:p>
          <a:p>
            <a:pPr marL="457200" lvl="0" indent="-355600" algn="l" rtl="0">
              <a:lnSpc>
                <a:spcPct val="115000"/>
              </a:lnSpc>
              <a:spcBef>
                <a:spcPts val="500"/>
              </a:spcBef>
              <a:spcAft>
                <a:spcPts val="0"/>
              </a:spcAft>
              <a:buClr>
                <a:schemeClr val="dk1"/>
              </a:buClr>
              <a:buSzPts val="2000"/>
              <a:buChar char="❖"/>
            </a:pPr>
            <a:r>
              <a:rPr lang="en-US" sz="2000" dirty="0">
                <a:solidFill>
                  <a:schemeClr val="dk1"/>
                </a:solidFill>
              </a:rPr>
              <a:t>Dependent (y) variable is daily hotel room demand.</a:t>
            </a:r>
            <a:endParaRPr sz="2000" dirty="0">
              <a:solidFill>
                <a:schemeClr val="dk1"/>
              </a:solidFill>
            </a:endParaRPr>
          </a:p>
          <a:p>
            <a:pPr marL="457200" lvl="0" indent="-355600" algn="l" rtl="0">
              <a:lnSpc>
                <a:spcPct val="115000"/>
              </a:lnSpc>
              <a:spcBef>
                <a:spcPts val="500"/>
              </a:spcBef>
              <a:spcAft>
                <a:spcPts val="0"/>
              </a:spcAft>
              <a:buClr>
                <a:schemeClr val="dk1"/>
              </a:buClr>
              <a:buSzPts val="2000"/>
              <a:buChar char="❖"/>
            </a:pPr>
            <a:r>
              <a:rPr lang="en-US" sz="2000" dirty="0">
                <a:solidFill>
                  <a:schemeClr val="dk1"/>
                </a:solidFill>
              </a:rPr>
              <a:t>Most important dimensions: confirmation date and stay date</a:t>
            </a:r>
          </a:p>
          <a:p>
            <a:pPr marL="457200" lvl="0" indent="-355600" algn="l" rtl="0">
              <a:lnSpc>
                <a:spcPct val="115000"/>
              </a:lnSpc>
              <a:spcBef>
                <a:spcPts val="500"/>
              </a:spcBef>
              <a:spcAft>
                <a:spcPts val="0"/>
              </a:spcAft>
              <a:buClr>
                <a:schemeClr val="dk1"/>
              </a:buClr>
              <a:buSzPts val="2000"/>
              <a:buChar char="❖"/>
            </a:pPr>
            <a:r>
              <a:rPr lang="en-US" sz="2000" dirty="0">
                <a:solidFill>
                  <a:schemeClr val="dk1"/>
                </a:solidFill>
              </a:rPr>
              <a:t>Training data: (2008-5-1 to 2009-10-31)</a:t>
            </a:r>
          </a:p>
          <a:p>
            <a:pPr marL="457200" lvl="0" indent="-355600" algn="l" rtl="0">
              <a:lnSpc>
                <a:spcPct val="115000"/>
              </a:lnSpc>
              <a:spcBef>
                <a:spcPts val="500"/>
              </a:spcBef>
              <a:spcAft>
                <a:spcPts val="0"/>
              </a:spcAft>
              <a:buClr>
                <a:schemeClr val="dk1"/>
              </a:buClr>
              <a:buSzPts val="2000"/>
              <a:buChar char="❖"/>
            </a:pPr>
            <a:r>
              <a:rPr lang="en-US" sz="2000" dirty="0">
                <a:solidFill>
                  <a:schemeClr val="dk1"/>
                </a:solidFill>
              </a:rPr>
              <a:t>Test data: (2009-11-1 to 2010-4-30)</a:t>
            </a:r>
          </a:p>
          <a:p>
            <a:pPr marL="457200" lvl="0" indent="-355600" algn="l" rtl="0">
              <a:lnSpc>
                <a:spcPct val="115000"/>
              </a:lnSpc>
              <a:spcBef>
                <a:spcPts val="500"/>
              </a:spcBef>
              <a:spcAft>
                <a:spcPts val="0"/>
              </a:spcAft>
              <a:buClr>
                <a:schemeClr val="dk1"/>
              </a:buClr>
              <a:buSzPts val="2000"/>
              <a:buChar char="❖"/>
            </a:pPr>
            <a:r>
              <a:rPr lang="en-US" sz="2000" dirty="0">
                <a:solidFill>
                  <a:schemeClr val="dk1"/>
                </a:solidFill>
              </a:rPr>
              <a:t>Forecast horizon: 11 horizons</a:t>
            </a:r>
          </a:p>
          <a:p>
            <a:pPr marL="457200" lvl="0" indent="-355600" algn="l" rtl="0">
              <a:lnSpc>
                <a:spcPct val="115000"/>
              </a:lnSpc>
              <a:spcBef>
                <a:spcPts val="500"/>
              </a:spcBef>
              <a:spcAft>
                <a:spcPts val="0"/>
              </a:spcAft>
              <a:buClr>
                <a:schemeClr val="dk1"/>
              </a:buClr>
              <a:buSzPts val="2000"/>
              <a:buChar char="❖"/>
            </a:pPr>
            <a:endParaRPr lang="en-US" sz="2000" dirty="0">
              <a:solidFill>
                <a:schemeClr val="dk1"/>
              </a:solidFill>
            </a:endParaRPr>
          </a:p>
          <a:p>
            <a:pPr marL="101600" lvl="0" algn="l" rtl="0">
              <a:lnSpc>
                <a:spcPct val="115000"/>
              </a:lnSpc>
              <a:spcBef>
                <a:spcPts val="500"/>
              </a:spcBef>
              <a:spcAft>
                <a:spcPts val="0"/>
              </a:spcAft>
              <a:buClr>
                <a:schemeClr val="dk1"/>
              </a:buClr>
              <a:buSzPts val="2000"/>
            </a:pPr>
            <a:endParaRPr sz="2000" dirty="0">
              <a:solidFill>
                <a:schemeClr val="dk1"/>
              </a:solidFill>
            </a:endParaRPr>
          </a:p>
          <a:p>
            <a:pPr marL="0" marR="0" lvl="0" indent="0" algn="l" rtl="0">
              <a:spcBef>
                <a:spcPts val="0"/>
              </a:spcBef>
              <a:spcAft>
                <a:spcPts val="0"/>
              </a:spcAft>
              <a:buNone/>
            </a:pPr>
            <a:endParaRPr sz="2400" dirty="0">
              <a:solidFill>
                <a:srgbClr val="333333"/>
              </a:solidFill>
              <a:highlight>
                <a:srgbClr val="FFFFFF"/>
              </a:highlight>
              <a:latin typeface="Calibri"/>
              <a:ea typeface="Calibri"/>
              <a:cs typeface="Calibri"/>
              <a:sym typeface="Calibri"/>
            </a:endParaRPr>
          </a:p>
        </p:txBody>
      </p:sp>
      <p:sp>
        <p:nvSpPr>
          <p:cNvPr id="8" name="Google Shape;97;p1">
            <a:extLst>
              <a:ext uri="{FF2B5EF4-FFF2-40B4-BE49-F238E27FC236}">
                <a16:creationId xmlns:a16="http://schemas.microsoft.com/office/drawing/2014/main" id="{63DB8109-D8FE-7F45-82A3-FD49611B8C95}"/>
              </a:ext>
            </a:extLst>
          </p:cNvPr>
          <p:cNvSpPr txBox="1"/>
          <p:nvPr/>
        </p:nvSpPr>
        <p:spPr>
          <a:xfrm>
            <a:off x="10765482" y="-369332"/>
            <a:ext cx="1426517"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alibri"/>
                <a:cs typeface="Calibri"/>
                <a:sym typeface="Calibri"/>
              </a:rPr>
              <a:t>Cathy</a:t>
            </a:r>
            <a:endParaRPr dirty="0"/>
          </a:p>
        </p:txBody>
      </p:sp>
      <p:graphicFrame>
        <p:nvGraphicFramePr>
          <p:cNvPr id="3" name="Table 2">
            <a:extLst>
              <a:ext uri="{FF2B5EF4-FFF2-40B4-BE49-F238E27FC236}">
                <a16:creationId xmlns:a16="http://schemas.microsoft.com/office/drawing/2014/main" id="{519C8A50-2D12-B046-84B0-70D83635979A}"/>
              </a:ext>
            </a:extLst>
          </p:cNvPr>
          <p:cNvGraphicFramePr>
            <a:graphicFrameLocks noGrp="1"/>
          </p:cNvGraphicFramePr>
          <p:nvPr>
            <p:extLst>
              <p:ext uri="{D42A27DB-BD31-4B8C-83A1-F6EECF244321}">
                <p14:modId xmlns:p14="http://schemas.microsoft.com/office/powerpoint/2010/main" val="2844066087"/>
              </p:ext>
            </p:extLst>
          </p:nvPr>
        </p:nvGraphicFramePr>
        <p:xfrm>
          <a:off x="5687726" y="3971445"/>
          <a:ext cx="2061535" cy="2116455"/>
        </p:xfrm>
        <a:graphic>
          <a:graphicData uri="http://schemas.openxmlformats.org/drawingml/2006/table">
            <a:tbl>
              <a:tblPr/>
              <a:tblGrid>
                <a:gridCol w="2061535">
                  <a:extLst>
                    <a:ext uri="{9D8B030D-6E8A-4147-A177-3AD203B41FA5}">
                      <a16:colId xmlns:a16="http://schemas.microsoft.com/office/drawing/2014/main" val="3685314170"/>
                    </a:ext>
                  </a:extLst>
                </a:gridCol>
              </a:tblGrid>
              <a:tr h="162718">
                <a:tc>
                  <a:txBody>
                    <a:bodyPr/>
                    <a:lstStyle/>
                    <a:p>
                      <a:pPr algn="l" fontAlgn="b"/>
                      <a:r>
                        <a:rPr lang="en-US" sz="1200" b="0" i="0" u="none" strike="noStrike" dirty="0">
                          <a:solidFill>
                            <a:srgbClr val="000000"/>
                          </a:solidFill>
                          <a:effectLst/>
                          <a:latin typeface="Calibri" panose="020F0502020204030204" pitchFamily="34" charset="0"/>
                        </a:rPr>
                        <a:t>1m_Nov</a:t>
                      </a:r>
                    </a:p>
                  </a:txBody>
                  <a:tcPr marL="9525" marR="9525" marT="9525" marB="0" anchor="b">
                    <a:lnL>
                      <a:noFill/>
                    </a:lnL>
                    <a:lnR>
                      <a:noFill/>
                    </a:lnR>
                    <a:lnT>
                      <a:noFill/>
                    </a:lnT>
                    <a:lnB>
                      <a:noFill/>
                    </a:lnB>
                  </a:tcPr>
                </a:tc>
                <a:extLst>
                  <a:ext uri="{0D108BD9-81ED-4DB2-BD59-A6C34878D82A}">
                    <a16:rowId xmlns:a16="http://schemas.microsoft.com/office/drawing/2014/main" val="474561372"/>
                  </a:ext>
                </a:extLst>
              </a:tr>
              <a:tr h="162718">
                <a:tc>
                  <a:txBody>
                    <a:bodyPr/>
                    <a:lstStyle/>
                    <a:p>
                      <a:pPr algn="l" fontAlgn="b"/>
                      <a:r>
                        <a:rPr lang="en-US" sz="1200" b="0" i="0" u="none" strike="noStrike" dirty="0">
                          <a:solidFill>
                            <a:srgbClr val="000000"/>
                          </a:solidFill>
                          <a:effectLst/>
                          <a:latin typeface="Calibri" panose="020F0502020204030204" pitchFamily="34" charset="0"/>
                        </a:rPr>
                        <a:t>1m_Dec</a:t>
                      </a:r>
                    </a:p>
                  </a:txBody>
                  <a:tcPr marL="9525" marR="9525" marT="9525" marB="0" anchor="b">
                    <a:lnL>
                      <a:noFill/>
                    </a:lnL>
                    <a:lnR>
                      <a:noFill/>
                    </a:lnR>
                    <a:lnT>
                      <a:noFill/>
                    </a:lnT>
                    <a:lnB>
                      <a:noFill/>
                    </a:lnB>
                  </a:tcPr>
                </a:tc>
                <a:extLst>
                  <a:ext uri="{0D108BD9-81ED-4DB2-BD59-A6C34878D82A}">
                    <a16:rowId xmlns:a16="http://schemas.microsoft.com/office/drawing/2014/main" val="1705821004"/>
                  </a:ext>
                </a:extLst>
              </a:tr>
              <a:tr h="162718">
                <a:tc>
                  <a:txBody>
                    <a:bodyPr/>
                    <a:lstStyle/>
                    <a:p>
                      <a:pPr algn="l" fontAlgn="b"/>
                      <a:r>
                        <a:rPr lang="en-US" sz="1200" b="0" i="0" u="none" strike="noStrike" dirty="0">
                          <a:solidFill>
                            <a:srgbClr val="000000"/>
                          </a:solidFill>
                          <a:effectLst/>
                          <a:latin typeface="Calibri" panose="020F0502020204030204" pitchFamily="34" charset="0"/>
                        </a:rPr>
                        <a:t>1m_Jan</a:t>
                      </a:r>
                    </a:p>
                  </a:txBody>
                  <a:tcPr marL="9525" marR="9525" marT="9525" marB="0" anchor="b">
                    <a:lnL>
                      <a:noFill/>
                    </a:lnL>
                    <a:lnR>
                      <a:noFill/>
                    </a:lnR>
                    <a:lnT>
                      <a:noFill/>
                    </a:lnT>
                    <a:lnB>
                      <a:noFill/>
                    </a:lnB>
                  </a:tcPr>
                </a:tc>
                <a:extLst>
                  <a:ext uri="{0D108BD9-81ED-4DB2-BD59-A6C34878D82A}">
                    <a16:rowId xmlns:a16="http://schemas.microsoft.com/office/drawing/2014/main" val="1777848927"/>
                  </a:ext>
                </a:extLst>
              </a:tr>
              <a:tr h="162718">
                <a:tc>
                  <a:txBody>
                    <a:bodyPr/>
                    <a:lstStyle/>
                    <a:p>
                      <a:pPr algn="l" fontAlgn="b"/>
                      <a:r>
                        <a:rPr lang="en-US" sz="1200" b="0" i="0" u="none" strike="noStrike" dirty="0">
                          <a:solidFill>
                            <a:srgbClr val="000000"/>
                          </a:solidFill>
                          <a:effectLst/>
                          <a:latin typeface="Calibri" panose="020F0502020204030204" pitchFamily="34" charset="0"/>
                        </a:rPr>
                        <a:t>1m_Feb</a:t>
                      </a:r>
                    </a:p>
                  </a:txBody>
                  <a:tcPr marL="9525" marR="9525" marT="9525" marB="0" anchor="b">
                    <a:lnL>
                      <a:noFill/>
                    </a:lnL>
                    <a:lnR>
                      <a:noFill/>
                    </a:lnR>
                    <a:lnT>
                      <a:noFill/>
                    </a:lnT>
                    <a:lnB>
                      <a:noFill/>
                    </a:lnB>
                  </a:tcPr>
                </a:tc>
                <a:extLst>
                  <a:ext uri="{0D108BD9-81ED-4DB2-BD59-A6C34878D82A}">
                    <a16:rowId xmlns:a16="http://schemas.microsoft.com/office/drawing/2014/main" val="2127660990"/>
                  </a:ext>
                </a:extLst>
              </a:tr>
              <a:tr h="162718">
                <a:tc>
                  <a:txBody>
                    <a:bodyPr/>
                    <a:lstStyle/>
                    <a:p>
                      <a:pPr algn="l" fontAlgn="b"/>
                      <a:r>
                        <a:rPr lang="en-US" sz="1200" b="0" i="0" u="none" strike="noStrike" dirty="0">
                          <a:solidFill>
                            <a:srgbClr val="000000"/>
                          </a:solidFill>
                          <a:effectLst/>
                          <a:latin typeface="Calibri" panose="020F0502020204030204" pitchFamily="34" charset="0"/>
                        </a:rPr>
                        <a:t>1m_Mar</a:t>
                      </a:r>
                    </a:p>
                  </a:txBody>
                  <a:tcPr marL="9525" marR="9525" marT="9525" marB="0" anchor="b">
                    <a:lnL>
                      <a:noFill/>
                    </a:lnL>
                    <a:lnR>
                      <a:noFill/>
                    </a:lnR>
                    <a:lnT>
                      <a:noFill/>
                    </a:lnT>
                    <a:lnB>
                      <a:noFill/>
                    </a:lnB>
                  </a:tcPr>
                </a:tc>
                <a:extLst>
                  <a:ext uri="{0D108BD9-81ED-4DB2-BD59-A6C34878D82A}">
                    <a16:rowId xmlns:a16="http://schemas.microsoft.com/office/drawing/2014/main" val="1823430972"/>
                  </a:ext>
                </a:extLst>
              </a:tr>
              <a:tr h="162718">
                <a:tc>
                  <a:txBody>
                    <a:bodyPr/>
                    <a:lstStyle/>
                    <a:p>
                      <a:pPr algn="l" fontAlgn="b"/>
                      <a:r>
                        <a:rPr lang="en-US" sz="1200" b="0" i="0" u="none" strike="noStrike" dirty="0">
                          <a:solidFill>
                            <a:srgbClr val="000000"/>
                          </a:solidFill>
                          <a:effectLst/>
                          <a:latin typeface="Calibri" panose="020F0502020204030204" pitchFamily="34" charset="0"/>
                        </a:rPr>
                        <a:t>1m_Apr</a:t>
                      </a:r>
                    </a:p>
                  </a:txBody>
                  <a:tcPr marL="9525" marR="9525" marT="9525" marB="0" anchor="b">
                    <a:lnL>
                      <a:noFill/>
                    </a:lnL>
                    <a:lnR>
                      <a:noFill/>
                    </a:lnR>
                    <a:lnT>
                      <a:noFill/>
                    </a:lnT>
                    <a:lnB>
                      <a:noFill/>
                    </a:lnB>
                  </a:tcPr>
                </a:tc>
                <a:extLst>
                  <a:ext uri="{0D108BD9-81ED-4DB2-BD59-A6C34878D82A}">
                    <a16:rowId xmlns:a16="http://schemas.microsoft.com/office/drawing/2014/main" val="936605367"/>
                  </a:ext>
                </a:extLst>
              </a:tr>
              <a:tr h="162718">
                <a:tc>
                  <a:txBody>
                    <a:bodyPr/>
                    <a:lstStyle/>
                    <a:p>
                      <a:pPr algn="l" fontAlgn="b"/>
                      <a:r>
                        <a:rPr lang="en-US" sz="1200" b="0" i="0" u="none" strike="noStrike" dirty="0">
                          <a:solidFill>
                            <a:srgbClr val="000000"/>
                          </a:solidFill>
                          <a:effectLst/>
                          <a:latin typeface="Calibri" panose="020F0502020204030204" pitchFamily="34" charset="0"/>
                        </a:rPr>
                        <a:t>3m_Nov-Jan</a:t>
                      </a:r>
                    </a:p>
                  </a:txBody>
                  <a:tcPr marL="9525" marR="9525" marT="9525" marB="0" anchor="b">
                    <a:lnL>
                      <a:noFill/>
                    </a:lnL>
                    <a:lnR>
                      <a:noFill/>
                    </a:lnR>
                    <a:lnT>
                      <a:noFill/>
                    </a:lnT>
                    <a:lnB>
                      <a:noFill/>
                    </a:lnB>
                  </a:tcPr>
                </a:tc>
                <a:extLst>
                  <a:ext uri="{0D108BD9-81ED-4DB2-BD59-A6C34878D82A}">
                    <a16:rowId xmlns:a16="http://schemas.microsoft.com/office/drawing/2014/main" val="163561253"/>
                  </a:ext>
                </a:extLst>
              </a:tr>
              <a:tr h="162718">
                <a:tc>
                  <a:txBody>
                    <a:bodyPr/>
                    <a:lstStyle/>
                    <a:p>
                      <a:pPr algn="l" fontAlgn="b"/>
                      <a:r>
                        <a:rPr lang="en-US" sz="1200" b="0" i="0" u="none" strike="noStrike" dirty="0">
                          <a:solidFill>
                            <a:srgbClr val="000000"/>
                          </a:solidFill>
                          <a:effectLst/>
                          <a:latin typeface="Calibri" panose="020F0502020204030204" pitchFamily="34" charset="0"/>
                        </a:rPr>
                        <a:t>3m_Dec-Feb</a:t>
                      </a:r>
                    </a:p>
                  </a:txBody>
                  <a:tcPr marL="9525" marR="9525" marT="9525" marB="0" anchor="b">
                    <a:lnL>
                      <a:noFill/>
                    </a:lnL>
                    <a:lnR>
                      <a:noFill/>
                    </a:lnR>
                    <a:lnT>
                      <a:noFill/>
                    </a:lnT>
                    <a:lnB>
                      <a:noFill/>
                    </a:lnB>
                  </a:tcPr>
                </a:tc>
                <a:extLst>
                  <a:ext uri="{0D108BD9-81ED-4DB2-BD59-A6C34878D82A}">
                    <a16:rowId xmlns:a16="http://schemas.microsoft.com/office/drawing/2014/main" val="1509408970"/>
                  </a:ext>
                </a:extLst>
              </a:tr>
              <a:tr h="162718">
                <a:tc>
                  <a:txBody>
                    <a:bodyPr/>
                    <a:lstStyle/>
                    <a:p>
                      <a:pPr algn="l" fontAlgn="b"/>
                      <a:r>
                        <a:rPr lang="en-US" sz="1200" b="0" i="0" u="none" strike="noStrike" dirty="0">
                          <a:solidFill>
                            <a:srgbClr val="000000"/>
                          </a:solidFill>
                          <a:effectLst/>
                          <a:latin typeface="Calibri" panose="020F0502020204030204" pitchFamily="34" charset="0"/>
                        </a:rPr>
                        <a:t>3m_Jan-Mar</a:t>
                      </a:r>
                    </a:p>
                  </a:txBody>
                  <a:tcPr marL="9525" marR="9525" marT="9525" marB="0" anchor="b">
                    <a:lnL>
                      <a:noFill/>
                    </a:lnL>
                    <a:lnR>
                      <a:noFill/>
                    </a:lnR>
                    <a:lnT>
                      <a:noFill/>
                    </a:lnT>
                    <a:lnB>
                      <a:noFill/>
                    </a:lnB>
                  </a:tcPr>
                </a:tc>
                <a:extLst>
                  <a:ext uri="{0D108BD9-81ED-4DB2-BD59-A6C34878D82A}">
                    <a16:rowId xmlns:a16="http://schemas.microsoft.com/office/drawing/2014/main" val="1522903337"/>
                  </a:ext>
                </a:extLst>
              </a:tr>
              <a:tr h="162718">
                <a:tc>
                  <a:txBody>
                    <a:bodyPr/>
                    <a:lstStyle/>
                    <a:p>
                      <a:pPr algn="l" fontAlgn="b"/>
                      <a:r>
                        <a:rPr lang="en-US" sz="1200" b="0" i="0" u="none" strike="noStrike" dirty="0">
                          <a:solidFill>
                            <a:srgbClr val="000000"/>
                          </a:solidFill>
                          <a:effectLst/>
                          <a:latin typeface="Calibri" panose="020F0502020204030204" pitchFamily="34" charset="0"/>
                        </a:rPr>
                        <a:t>3m_Feb-Apr</a:t>
                      </a:r>
                    </a:p>
                  </a:txBody>
                  <a:tcPr marL="9525" marR="9525" marT="9525" marB="0" anchor="b">
                    <a:lnL>
                      <a:noFill/>
                    </a:lnL>
                    <a:lnR>
                      <a:noFill/>
                    </a:lnR>
                    <a:lnT>
                      <a:noFill/>
                    </a:lnT>
                    <a:lnB>
                      <a:noFill/>
                    </a:lnB>
                  </a:tcPr>
                </a:tc>
                <a:extLst>
                  <a:ext uri="{0D108BD9-81ED-4DB2-BD59-A6C34878D82A}">
                    <a16:rowId xmlns:a16="http://schemas.microsoft.com/office/drawing/2014/main" val="1314381146"/>
                  </a:ext>
                </a:extLst>
              </a:tr>
              <a:tr h="162718">
                <a:tc>
                  <a:txBody>
                    <a:bodyPr/>
                    <a:lstStyle/>
                    <a:p>
                      <a:pPr algn="l" fontAlgn="b"/>
                      <a:r>
                        <a:rPr lang="en-US" sz="1200" b="0" i="0" u="none" strike="noStrike" dirty="0">
                          <a:solidFill>
                            <a:srgbClr val="000000"/>
                          </a:solidFill>
                          <a:effectLst/>
                          <a:latin typeface="Calibri" panose="020F0502020204030204" pitchFamily="34" charset="0"/>
                        </a:rPr>
                        <a:t>6m_Nov-Apr</a:t>
                      </a:r>
                    </a:p>
                  </a:txBody>
                  <a:tcPr marL="9525" marR="9525" marT="9525" marB="0" anchor="b">
                    <a:lnL>
                      <a:noFill/>
                    </a:lnL>
                    <a:lnR>
                      <a:noFill/>
                    </a:lnR>
                    <a:lnT>
                      <a:noFill/>
                    </a:lnT>
                    <a:lnB>
                      <a:noFill/>
                    </a:lnB>
                  </a:tcPr>
                </a:tc>
                <a:extLst>
                  <a:ext uri="{0D108BD9-81ED-4DB2-BD59-A6C34878D82A}">
                    <a16:rowId xmlns:a16="http://schemas.microsoft.com/office/drawing/2014/main" val="3829756234"/>
                  </a:ext>
                </a:extLst>
              </a:tr>
            </a:tbl>
          </a:graphicData>
        </a:graphic>
      </p:graphicFrame>
      <p:sp>
        <p:nvSpPr>
          <p:cNvPr id="4" name="Left Brace 3">
            <a:extLst>
              <a:ext uri="{FF2B5EF4-FFF2-40B4-BE49-F238E27FC236}">
                <a16:creationId xmlns:a16="http://schemas.microsoft.com/office/drawing/2014/main" id="{E6C693AF-7E3C-8740-98FD-428991CB9591}"/>
              </a:ext>
            </a:extLst>
          </p:cNvPr>
          <p:cNvSpPr/>
          <p:nvPr/>
        </p:nvSpPr>
        <p:spPr>
          <a:xfrm>
            <a:off x="5374245" y="4153159"/>
            <a:ext cx="178108" cy="1847516"/>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n w="0"/>
              <a:effectLst>
                <a:outerShdw blurRad="38100" dist="19050" dir="2700000" algn="tl" rotWithShape="0">
                  <a:schemeClr val="dk1">
                    <a:alpha val="40000"/>
                  </a:schemeClr>
                </a:outerShdw>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g7acdc4d373_0_117"/>
          <p:cNvSpPr/>
          <p:nvPr/>
        </p:nvSpPr>
        <p:spPr>
          <a:xfrm>
            <a:off x="1" y="866775"/>
            <a:ext cx="1171500" cy="5133900"/>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242021"/>
              </a:solidFill>
              <a:latin typeface="Calibri"/>
              <a:ea typeface="Calibri"/>
              <a:cs typeface="Calibri"/>
              <a:sym typeface="Calibri"/>
            </a:endParaRPr>
          </a:p>
        </p:txBody>
      </p:sp>
      <p:pic>
        <p:nvPicPr>
          <p:cNvPr id="162" name="Google Shape;162;g7acdc4d373_0_117" descr="Image result for seattle university insignia"/>
          <p:cNvPicPr preferRelativeResize="0"/>
          <p:nvPr/>
        </p:nvPicPr>
        <p:blipFill rotWithShape="1">
          <a:blip r:embed="rId3">
            <a:alphaModFix/>
          </a:blip>
          <a:srcRect/>
          <a:stretch/>
        </p:blipFill>
        <p:spPr>
          <a:xfrm>
            <a:off x="10934699" y="6502202"/>
            <a:ext cx="1257299" cy="355798"/>
          </a:xfrm>
          <a:prstGeom prst="rect">
            <a:avLst/>
          </a:prstGeom>
          <a:noFill/>
          <a:ln>
            <a:noFill/>
          </a:ln>
        </p:spPr>
      </p:pic>
      <p:sp>
        <p:nvSpPr>
          <p:cNvPr id="163" name="Google Shape;163;g7acdc4d373_0_117"/>
          <p:cNvSpPr txBox="1"/>
          <p:nvPr/>
        </p:nvSpPr>
        <p:spPr>
          <a:xfrm>
            <a:off x="116951" y="133350"/>
            <a:ext cx="120750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a:solidFill>
                  <a:srgbClr val="242021"/>
                </a:solidFill>
                <a:latin typeface="Calibri"/>
                <a:ea typeface="Calibri"/>
                <a:cs typeface="Calibri"/>
                <a:sym typeface="Calibri"/>
              </a:rPr>
              <a:t>Time Series Forecasting Approaches &amp; Error Measurements</a:t>
            </a:r>
            <a:endParaRPr/>
          </a:p>
        </p:txBody>
      </p:sp>
      <p:sp>
        <p:nvSpPr>
          <p:cNvPr id="164" name="Google Shape;164;g7acdc4d373_0_117"/>
          <p:cNvSpPr/>
          <p:nvPr/>
        </p:nvSpPr>
        <p:spPr>
          <a:xfrm>
            <a:off x="11729517" y="866775"/>
            <a:ext cx="462600" cy="5133900"/>
          </a:xfrm>
          <a:prstGeom prst="rect">
            <a:avLst/>
          </a:prstGeom>
          <a:solidFill>
            <a:srgbClr val="FDBE2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242021"/>
              </a:solidFill>
              <a:latin typeface="Calibri"/>
              <a:ea typeface="Calibri"/>
              <a:cs typeface="Calibri"/>
              <a:sym typeface="Calibri"/>
            </a:endParaRPr>
          </a:p>
        </p:txBody>
      </p:sp>
      <p:sp>
        <p:nvSpPr>
          <p:cNvPr id="165" name="Google Shape;165;g7acdc4d373_0_117"/>
          <p:cNvSpPr txBox="1"/>
          <p:nvPr/>
        </p:nvSpPr>
        <p:spPr>
          <a:xfrm>
            <a:off x="1364598" y="1286050"/>
            <a:ext cx="9307500" cy="4308900"/>
          </a:xfrm>
          <a:prstGeom prst="rect">
            <a:avLst/>
          </a:prstGeom>
          <a:noFill/>
          <a:ln>
            <a:noFill/>
          </a:ln>
        </p:spPr>
        <p:txBody>
          <a:bodyPr spcFirstLastPara="1" wrap="square" lIns="91425" tIns="45700" rIns="91425" bIns="45700" anchor="t" anchorCtr="0">
            <a:noAutofit/>
          </a:bodyPr>
          <a:lstStyle/>
          <a:p>
            <a:pPr marL="457200" lvl="0" indent="-381000" algn="l" rtl="0">
              <a:spcBef>
                <a:spcPts val="0"/>
              </a:spcBef>
              <a:spcAft>
                <a:spcPts val="0"/>
              </a:spcAft>
              <a:buClr>
                <a:srgbClr val="333333"/>
              </a:buClr>
              <a:buSzPts val="2400"/>
              <a:buFont typeface="Calibri"/>
              <a:buChar char="➢"/>
            </a:pPr>
            <a:r>
              <a:rPr lang="en-US" sz="2400">
                <a:solidFill>
                  <a:srgbClr val="333333"/>
                </a:solidFill>
                <a:highlight>
                  <a:srgbClr val="FFFFFF"/>
                </a:highlight>
                <a:latin typeface="Calibri"/>
                <a:ea typeface="Calibri"/>
                <a:cs typeface="Calibri"/>
                <a:sym typeface="Calibri"/>
              </a:rPr>
              <a:t>Advanced Booking</a:t>
            </a:r>
            <a:endParaRPr sz="2400">
              <a:solidFill>
                <a:srgbClr val="333333"/>
              </a:solidFill>
              <a:highlight>
                <a:srgbClr val="FFFFFF"/>
              </a:highlight>
              <a:latin typeface="Calibri"/>
              <a:ea typeface="Calibri"/>
              <a:cs typeface="Calibri"/>
              <a:sym typeface="Calibri"/>
            </a:endParaRPr>
          </a:p>
          <a:p>
            <a:pPr marL="457200" lvl="0" indent="0" algn="l" rtl="0">
              <a:spcBef>
                <a:spcPts val="0"/>
              </a:spcBef>
              <a:spcAft>
                <a:spcPts val="0"/>
              </a:spcAft>
              <a:buNone/>
            </a:pPr>
            <a:endParaRPr sz="2400">
              <a:solidFill>
                <a:srgbClr val="333333"/>
              </a:solidFill>
              <a:highlight>
                <a:srgbClr val="FFFFFF"/>
              </a:highlight>
              <a:latin typeface="Calibri"/>
              <a:ea typeface="Calibri"/>
              <a:cs typeface="Calibri"/>
              <a:sym typeface="Calibri"/>
            </a:endParaRPr>
          </a:p>
          <a:p>
            <a:pPr marL="457200" marR="0" lvl="0" indent="-381000" algn="l" rtl="0">
              <a:spcBef>
                <a:spcPts val="0"/>
              </a:spcBef>
              <a:spcAft>
                <a:spcPts val="0"/>
              </a:spcAft>
              <a:buClr>
                <a:srgbClr val="333333"/>
              </a:buClr>
              <a:buSzPts val="2400"/>
              <a:buFont typeface="Calibri"/>
              <a:buChar char="➢"/>
            </a:pPr>
            <a:r>
              <a:rPr lang="en-US" sz="2400">
                <a:solidFill>
                  <a:srgbClr val="333333"/>
                </a:solidFill>
                <a:highlight>
                  <a:srgbClr val="FFFFFF"/>
                </a:highlight>
                <a:latin typeface="Calibri"/>
                <a:ea typeface="Calibri"/>
                <a:cs typeface="Calibri"/>
                <a:sym typeface="Calibri"/>
              </a:rPr>
              <a:t>Historical</a:t>
            </a:r>
            <a:endParaRPr sz="2400">
              <a:solidFill>
                <a:srgbClr val="333333"/>
              </a:solidFill>
              <a:highlight>
                <a:srgbClr val="FFFFFF"/>
              </a:highlight>
              <a:latin typeface="Calibri"/>
              <a:ea typeface="Calibri"/>
              <a:cs typeface="Calibri"/>
              <a:sym typeface="Calibri"/>
            </a:endParaRPr>
          </a:p>
          <a:p>
            <a:pPr marL="457200" marR="0" lvl="0" indent="-342900" algn="l" rtl="0">
              <a:spcBef>
                <a:spcPts val="0"/>
              </a:spcBef>
              <a:spcAft>
                <a:spcPts val="0"/>
              </a:spcAft>
              <a:buClr>
                <a:srgbClr val="333333"/>
              </a:buClr>
              <a:buSzPts val="1800"/>
              <a:buFont typeface="Calibri"/>
              <a:buChar char="➢"/>
            </a:pPr>
            <a:r>
              <a:rPr lang="en-US" sz="1800">
                <a:solidFill>
                  <a:srgbClr val="333333"/>
                </a:solidFill>
                <a:highlight>
                  <a:srgbClr val="FFFFFF"/>
                </a:highlight>
                <a:latin typeface="Calibri"/>
                <a:ea typeface="Calibri"/>
                <a:cs typeface="Calibri"/>
                <a:sym typeface="Calibri"/>
              </a:rPr>
              <a:t>Exponential smoothing</a:t>
            </a:r>
            <a:endParaRPr sz="1800">
              <a:solidFill>
                <a:srgbClr val="333333"/>
              </a:solidFill>
              <a:highlight>
                <a:srgbClr val="FFFFFF"/>
              </a:highlight>
              <a:latin typeface="Calibri"/>
              <a:ea typeface="Calibri"/>
              <a:cs typeface="Calibri"/>
              <a:sym typeface="Calibri"/>
            </a:endParaRPr>
          </a:p>
          <a:p>
            <a:pPr marL="457200" marR="0" lvl="0" indent="-342900" algn="l" rtl="0">
              <a:spcBef>
                <a:spcPts val="0"/>
              </a:spcBef>
              <a:spcAft>
                <a:spcPts val="0"/>
              </a:spcAft>
              <a:buClr>
                <a:srgbClr val="333333"/>
              </a:buClr>
              <a:buSzPts val="1800"/>
              <a:buFont typeface="Calibri"/>
              <a:buChar char="➢"/>
            </a:pPr>
            <a:r>
              <a:rPr lang="en-US" sz="1800">
                <a:solidFill>
                  <a:srgbClr val="333333"/>
                </a:solidFill>
                <a:highlight>
                  <a:srgbClr val="FFFFFF"/>
                </a:highlight>
                <a:latin typeface="Calibri"/>
                <a:ea typeface="Calibri"/>
                <a:cs typeface="Calibri"/>
                <a:sym typeface="Calibri"/>
              </a:rPr>
              <a:t>ARIMA and seasonal ARIMA</a:t>
            </a:r>
            <a:endParaRPr sz="1800">
              <a:solidFill>
                <a:srgbClr val="333333"/>
              </a:solidFill>
              <a:highlight>
                <a:srgbClr val="FFFFFF"/>
              </a:highlight>
              <a:latin typeface="Calibri"/>
              <a:ea typeface="Calibri"/>
              <a:cs typeface="Calibri"/>
              <a:sym typeface="Calibri"/>
            </a:endParaRPr>
          </a:p>
          <a:p>
            <a:pPr marL="0" marR="0" lvl="0" indent="0" algn="l" rtl="0">
              <a:spcBef>
                <a:spcPts val="0"/>
              </a:spcBef>
              <a:spcAft>
                <a:spcPts val="0"/>
              </a:spcAft>
              <a:buNone/>
            </a:pPr>
            <a:endParaRPr sz="1800">
              <a:solidFill>
                <a:srgbClr val="333333"/>
              </a:solidFill>
              <a:highlight>
                <a:srgbClr val="FFFFFF"/>
              </a:highlight>
              <a:latin typeface="Calibri"/>
              <a:ea typeface="Calibri"/>
              <a:cs typeface="Calibri"/>
              <a:sym typeface="Calibri"/>
            </a:endParaRPr>
          </a:p>
          <a:p>
            <a:pPr marL="457200" marR="0" lvl="0" indent="-381000" algn="l" rtl="0">
              <a:spcBef>
                <a:spcPts val="0"/>
              </a:spcBef>
              <a:spcAft>
                <a:spcPts val="0"/>
              </a:spcAft>
              <a:buClr>
                <a:srgbClr val="333333"/>
              </a:buClr>
              <a:buSzPts val="2400"/>
              <a:buFont typeface="Calibri"/>
              <a:buChar char="➢"/>
            </a:pPr>
            <a:r>
              <a:rPr lang="en-US" sz="2400">
                <a:solidFill>
                  <a:srgbClr val="333333"/>
                </a:solidFill>
                <a:highlight>
                  <a:srgbClr val="FFFFFF"/>
                </a:highlight>
                <a:latin typeface="Calibri"/>
                <a:ea typeface="Calibri"/>
                <a:cs typeface="Calibri"/>
                <a:sym typeface="Calibri"/>
              </a:rPr>
              <a:t>Machine Learning</a:t>
            </a:r>
            <a:endParaRPr sz="2400">
              <a:solidFill>
                <a:srgbClr val="333333"/>
              </a:solidFill>
              <a:highlight>
                <a:srgbClr val="FFFFFF"/>
              </a:highlight>
              <a:latin typeface="Calibri"/>
              <a:ea typeface="Calibri"/>
              <a:cs typeface="Calibri"/>
              <a:sym typeface="Calibri"/>
            </a:endParaRPr>
          </a:p>
          <a:p>
            <a:pPr marL="457200" marR="0" lvl="0" indent="-342900" algn="l" rtl="0">
              <a:spcBef>
                <a:spcPts val="0"/>
              </a:spcBef>
              <a:spcAft>
                <a:spcPts val="0"/>
              </a:spcAft>
              <a:buClr>
                <a:srgbClr val="333333"/>
              </a:buClr>
              <a:buSzPts val="1800"/>
              <a:buFont typeface="Calibri"/>
              <a:buChar char="➢"/>
            </a:pPr>
            <a:r>
              <a:rPr lang="en-US" sz="1800">
                <a:solidFill>
                  <a:srgbClr val="333333"/>
                </a:solidFill>
                <a:highlight>
                  <a:srgbClr val="FFFFFF"/>
                </a:highlight>
                <a:latin typeface="Calibri"/>
                <a:ea typeface="Calibri"/>
                <a:cs typeface="Calibri"/>
                <a:sym typeface="Calibri"/>
              </a:rPr>
              <a:t>neural network</a:t>
            </a:r>
            <a:endParaRPr sz="1800">
              <a:solidFill>
                <a:srgbClr val="333333"/>
              </a:solidFill>
              <a:highlight>
                <a:srgbClr val="FFFFFF"/>
              </a:highlight>
              <a:latin typeface="Calibri"/>
              <a:ea typeface="Calibri"/>
              <a:cs typeface="Calibri"/>
              <a:sym typeface="Calibri"/>
            </a:endParaRPr>
          </a:p>
          <a:p>
            <a:pPr marL="0" marR="0" lvl="0" indent="0" algn="l" rtl="0">
              <a:spcBef>
                <a:spcPts val="0"/>
              </a:spcBef>
              <a:spcAft>
                <a:spcPts val="0"/>
              </a:spcAft>
              <a:buNone/>
            </a:pPr>
            <a:endParaRPr sz="1800">
              <a:solidFill>
                <a:srgbClr val="333333"/>
              </a:solidFill>
              <a:highlight>
                <a:srgbClr val="FFFFFF"/>
              </a:highlight>
              <a:latin typeface="Calibri"/>
              <a:ea typeface="Calibri"/>
              <a:cs typeface="Calibri"/>
              <a:sym typeface="Calibri"/>
            </a:endParaRPr>
          </a:p>
          <a:p>
            <a:pPr marL="457200" marR="0" lvl="0" indent="-381000" algn="l" rtl="0">
              <a:spcBef>
                <a:spcPts val="0"/>
              </a:spcBef>
              <a:spcAft>
                <a:spcPts val="0"/>
              </a:spcAft>
              <a:buClr>
                <a:srgbClr val="333333"/>
              </a:buClr>
              <a:buSzPts val="2400"/>
              <a:buFont typeface="Calibri"/>
              <a:buChar char="➢"/>
            </a:pPr>
            <a:r>
              <a:rPr lang="en-US" sz="2400">
                <a:solidFill>
                  <a:srgbClr val="333333"/>
                </a:solidFill>
                <a:highlight>
                  <a:srgbClr val="FFFFFF"/>
                </a:highlight>
                <a:latin typeface="Calibri"/>
                <a:ea typeface="Calibri"/>
                <a:cs typeface="Calibri"/>
                <a:sym typeface="Calibri"/>
              </a:rPr>
              <a:t>Combined models</a:t>
            </a:r>
            <a:endParaRPr sz="2400">
              <a:solidFill>
                <a:srgbClr val="333333"/>
              </a:solidFill>
              <a:highlight>
                <a:srgbClr val="FFFFFF"/>
              </a:highlight>
              <a:latin typeface="Calibri"/>
              <a:ea typeface="Calibri"/>
              <a:cs typeface="Calibri"/>
              <a:sym typeface="Calibri"/>
            </a:endParaRPr>
          </a:p>
          <a:p>
            <a:pPr marL="457200" marR="0" lvl="0" indent="0" algn="l" rtl="0">
              <a:spcBef>
                <a:spcPts val="0"/>
              </a:spcBef>
              <a:spcAft>
                <a:spcPts val="0"/>
              </a:spcAft>
              <a:buNone/>
            </a:pPr>
            <a:endParaRPr sz="2400">
              <a:solidFill>
                <a:srgbClr val="333333"/>
              </a:solidFill>
              <a:highlight>
                <a:srgbClr val="FFFFFF"/>
              </a:highlight>
              <a:latin typeface="Calibri"/>
              <a:ea typeface="Calibri"/>
              <a:cs typeface="Calibri"/>
              <a:sym typeface="Calibri"/>
            </a:endParaRPr>
          </a:p>
          <a:p>
            <a:pPr marL="457200" marR="0" lvl="0" indent="-381000" algn="l" rtl="0">
              <a:spcBef>
                <a:spcPts val="0"/>
              </a:spcBef>
              <a:spcAft>
                <a:spcPts val="0"/>
              </a:spcAft>
              <a:buClr>
                <a:srgbClr val="333333"/>
              </a:buClr>
              <a:buSzPts val="2400"/>
              <a:buFont typeface="Calibri"/>
              <a:buChar char="➢"/>
            </a:pPr>
            <a:r>
              <a:rPr lang="en-US" sz="2400">
                <a:solidFill>
                  <a:srgbClr val="333333"/>
                </a:solidFill>
                <a:highlight>
                  <a:srgbClr val="FFFFFF"/>
                </a:highlight>
                <a:latin typeface="Calibri"/>
                <a:ea typeface="Calibri"/>
                <a:cs typeface="Calibri"/>
                <a:sym typeface="Calibri"/>
              </a:rPr>
              <a:t>Error Measurements: MAE, MAPE and MASE</a:t>
            </a:r>
            <a:endParaRPr sz="2400">
              <a:solidFill>
                <a:srgbClr val="333333"/>
              </a:solidFill>
              <a:highlight>
                <a:srgbClr val="FFFFFF"/>
              </a:highlight>
              <a:latin typeface="Calibri"/>
              <a:ea typeface="Calibri"/>
              <a:cs typeface="Calibri"/>
              <a:sym typeface="Calibri"/>
            </a:endParaRPr>
          </a:p>
        </p:txBody>
      </p:sp>
      <p:sp>
        <p:nvSpPr>
          <p:cNvPr id="8" name="Google Shape;97;p1">
            <a:extLst>
              <a:ext uri="{FF2B5EF4-FFF2-40B4-BE49-F238E27FC236}">
                <a16:creationId xmlns:a16="http://schemas.microsoft.com/office/drawing/2014/main" id="{72AE1D34-E7C7-4549-BBFB-97C3741117EE}"/>
              </a:ext>
            </a:extLst>
          </p:cNvPr>
          <p:cNvSpPr txBox="1"/>
          <p:nvPr/>
        </p:nvSpPr>
        <p:spPr>
          <a:xfrm>
            <a:off x="10765482" y="-369332"/>
            <a:ext cx="1426517"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alibri"/>
                <a:cs typeface="Calibri"/>
                <a:sym typeface="Calibri"/>
              </a:rPr>
              <a:t>Cathy</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g7b4ec2d77f_0_12"/>
          <p:cNvSpPr/>
          <p:nvPr/>
        </p:nvSpPr>
        <p:spPr>
          <a:xfrm>
            <a:off x="1" y="866775"/>
            <a:ext cx="1171500" cy="5133900"/>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242021"/>
              </a:solidFill>
              <a:latin typeface="Calibri"/>
              <a:ea typeface="Calibri"/>
              <a:cs typeface="Calibri"/>
              <a:sym typeface="Calibri"/>
            </a:endParaRPr>
          </a:p>
        </p:txBody>
      </p:sp>
      <p:pic>
        <p:nvPicPr>
          <p:cNvPr id="146" name="Google Shape;146;g7b4ec2d77f_0_12" descr="Image result for seattle university insignia"/>
          <p:cNvPicPr preferRelativeResize="0"/>
          <p:nvPr/>
        </p:nvPicPr>
        <p:blipFill rotWithShape="1">
          <a:blip r:embed="rId3">
            <a:alphaModFix/>
          </a:blip>
          <a:srcRect/>
          <a:stretch/>
        </p:blipFill>
        <p:spPr>
          <a:xfrm>
            <a:off x="10934699" y="6502202"/>
            <a:ext cx="1257299" cy="355798"/>
          </a:xfrm>
          <a:prstGeom prst="rect">
            <a:avLst/>
          </a:prstGeom>
          <a:noFill/>
          <a:ln>
            <a:noFill/>
          </a:ln>
        </p:spPr>
      </p:pic>
      <p:sp>
        <p:nvSpPr>
          <p:cNvPr id="147" name="Google Shape;147;g7b4ec2d77f_0_12"/>
          <p:cNvSpPr txBox="1"/>
          <p:nvPr/>
        </p:nvSpPr>
        <p:spPr>
          <a:xfrm>
            <a:off x="116951" y="133350"/>
            <a:ext cx="120750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dirty="0">
                <a:solidFill>
                  <a:srgbClr val="242021"/>
                </a:solidFill>
                <a:latin typeface="Calibri"/>
                <a:cs typeface="Calibri"/>
                <a:sym typeface="Calibri"/>
              </a:rPr>
              <a:t>Time series and auto correlation plot:</a:t>
            </a:r>
            <a:endParaRPr dirty="0"/>
          </a:p>
        </p:txBody>
      </p:sp>
      <p:sp>
        <p:nvSpPr>
          <p:cNvPr id="148" name="Google Shape;148;g7b4ec2d77f_0_12"/>
          <p:cNvSpPr/>
          <p:nvPr/>
        </p:nvSpPr>
        <p:spPr>
          <a:xfrm>
            <a:off x="11729517" y="866775"/>
            <a:ext cx="462600" cy="5133900"/>
          </a:xfrm>
          <a:prstGeom prst="rect">
            <a:avLst/>
          </a:prstGeom>
          <a:solidFill>
            <a:srgbClr val="FDBE2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242021"/>
              </a:solidFill>
              <a:latin typeface="Calibri"/>
              <a:ea typeface="Calibri"/>
              <a:cs typeface="Calibri"/>
              <a:sym typeface="Calibri"/>
            </a:endParaRPr>
          </a:p>
        </p:txBody>
      </p:sp>
      <p:sp>
        <p:nvSpPr>
          <p:cNvPr id="150" name="Google Shape;150;g7b4ec2d77f_0_12"/>
          <p:cNvSpPr txBox="1"/>
          <p:nvPr/>
        </p:nvSpPr>
        <p:spPr>
          <a:xfrm>
            <a:off x="10765482" y="-369332"/>
            <a:ext cx="14265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dirty="0">
                <a:solidFill>
                  <a:schemeClr val="dk1"/>
                </a:solidFill>
                <a:latin typeface="Calibri"/>
                <a:cs typeface="Calibri"/>
                <a:sym typeface="Calibri"/>
              </a:rPr>
              <a:t>Ying</a:t>
            </a:r>
            <a:endParaRPr dirty="0"/>
          </a:p>
        </p:txBody>
      </p:sp>
      <p:pic>
        <p:nvPicPr>
          <p:cNvPr id="8" name="Picture 7">
            <a:extLst>
              <a:ext uri="{FF2B5EF4-FFF2-40B4-BE49-F238E27FC236}">
                <a16:creationId xmlns:a16="http://schemas.microsoft.com/office/drawing/2014/main" id="{0E1B8C56-6991-F647-8EDD-A3E422BB7ECE}"/>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8610841" y="2967918"/>
            <a:ext cx="2041377" cy="1345914"/>
          </a:xfrm>
          <a:prstGeom prst="rect">
            <a:avLst/>
          </a:prstGeom>
        </p:spPr>
      </p:pic>
      <p:pic>
        <p:nvPicPr>
          <p:cNvPr id="9" name="Picture 8" descr="A screenshot of a social media post&#10;&#10;Description automatically generated">
            <a:extLst>
              <a:ext uri="{FF2B5EF4-FFF2-40B4-BE49-F238E27FC236}">
                <a16:creationId xmlns:a16="http://schemas.microsoft.com/office/drawing/2014/main" id="{8E8B2B7A-D889-0F41-8CC4-AF292907CDD2}"/>
              </a:ext>
            </a:extLst>
          </p:cNvPr>
          <p:cNvPicPr/>
          <p:nvPr/>
        </p:nvPicPr>
        <p:blipFill>
          <a:blip r:embed="rId5" cstate="print">
            <a:extLst>
              <a:ext uri="{28A0092B-C50C-407E-A947-70E740481C1C}">
                <a14:useLocalDpi xmlns:a14="http://schemas.microsoft.com/office/drawing/2010/main" val="0"/>
              </a:ext>
            </a:extLst>
          </a:blip>
          <a:stretch>
            <a:fillRect/>
          </a:stretch>
        </p:blipFill>
        <p:spPr>
          <a:xfrm>
            <a:off x="1680788" y="2967919"/>
            <a:ext cx="2159369" cy="1345913"/>
          </a:xfrm>
          <a:prstGeom prst="rect">
            <a:avLst/>
          </a:prstGeom>
        </p:spPr>
      </p:pic>
      <p:pic>
        <p:nvPicPr>
          <p:cNvPr id="10" name="Picture 9" descr="A screenshot of a cell phone&#10;&#10;Description automatically generated">
            <a:extLst>
              <a:ext uri="{FF2B5EF4-FFF2-40B4-BE49-F238E27FC236}">
                <a16:creationId xmlns:a16="http://schemas.microsoft.com/office/drawing/2014/main" id="{530922EC-C67A-EC4F-A5C6-F24253130EDB}"/>
              </a:ext>
            </a:extLst>
          </p:cNvPr>
          <p:cNvPicPr/>
          <p:nvPr/>
        </p:nvPicPr>
        <p:blipFill>
          <a:blip r:embed="rId6" cstate="print">
            <a:extLst>
              <a:ext uri="{28A0092B-C50C-407E-A947-70E740481C1C}">
                <a14:useLocalDpi xmlns:a14="http://schemas.microsoft.com/office/drawing/2010/main" val="0"/>
              </a:ext>
            </a:extLst>
          </a:blip>
          <a:stretch>
            <a:fillRect/>
          </a:stretch>
        </p:blipFill>
        <p:spPr>
          <a:xfrm>
            <a:off x="5333264" y="3023098"/>
            <a:ext cx="2041377" cy="1345913"/>
          </a:xfrm>
          <a:prstGeom prst="rect">
            <a:avLst/>
          </a:prstGeom>
        </p:spPr>
      </p:pic>
      <p:pic>
        <p:nvPicPr>
          <p:cNvPr id="11" name="Picture 10">
            <a:extLst>
              <a:ext uri="{FF2B5EF4-FFF2-40B4-BE49-F238E27FC236}">
                <a16:creationId xmlns:a16="http://schemas.microsoft.com/office/drawing/2014/main" id="{65237F21-3D34-C645-A18C-C80A6E61519A}"/>
              </a:ext>
            </a:extLst>
          </p:cNvPr>
          <p:cNvPicPr>
            <a:picLocks noChangeAspect="1"/>
          </p:cNvPicPr>
          <p:nvPr/>
        </p:nvPicPr>
        <p:blipFill>
          <a:blip r:embed="rId7"/>
          <a:stretch>
            <a:fillRect/>
          </a:stretch>
        </p:blipFill>
        <p:spPr>
          <a:xfrm>
            <a:off x="1206722" y="1439631"/>
            <a:ext cx="3278380" cy="1251113"/>
          </a:xfrm>
          <a:prstGeom prst="rect">
            <a:avLst/>
          </a:prstGeom>
        </p:spPr>
      </p:pic>
      <p:pic>
        <p:nvPicPr>
          <p:cNvPr id="12" name="Picture 11">
            <a:extLst>
              <a:ext uri="{FF2B5EF4-FFF2-40B4-BE49-F238E27FC236}">
                <a16:creationId xmlns:a16="http://schemas.microsoft.com/office/drawing/2014/main" id="{5EC05A44-4C44-8343-AABF-DA33D60523CB}"/>
              </a:ext>
            </a:extLst>
          </p:cNvPr>
          <p:cNvPicPr>
            <a:picLocks noChangeAspect="1"/>
          </p:cNvPicPr>
          <p:nvPr/>
        </p:nvPicPr>
        <p:blipFill>
          <a:blip r:embed="rId8"/>
          <a:stretch>
            <a:fillRect/>
          </a:stretch>
        </p:blipFill>
        <p:spPr>
          <a:xfrm>
            <a:off x="4596012" y="1413699"/>
            <a:ext cx="3196022" cy="1251112"/>
          </a:xfrm>
          <a:prstGeom prst="rect">
            <a:avLst/>
          </a:prstGeom>
        </p:spPr>
      </p:pic>
      <p:pic>
        <p:nvPicPr>
          <p:cNvPr id="13" name="Picture 12">
            <a:extLst>
              <a:ext uri="{FF2B5EF4-FFF2-40B4-BE49-F238E27FC236}">
                <a16:creationId xmlns:a16="http://schemas.microsoft.com/office/drawing/2014/main" id="{B2A2B680-7830-5042-95AE-A1710ACC9B47}"/>
              </a:ext>
            </a:extLst>
          </p:cNvPr>
          <p:cNvPicPr>
            <a:picLocks noChangeAspect="1"/>
          </p:cNvPicPr>
          <p:nvPr/>
        </p:nvPicPr>
        <p:blipFill>
          <a:blip r:embed="rId9"/>
          <a:stretch>
            <a:fillRect/>
          </a:stretch>
        </p:blipFill>
        <p:spPr>
          <a:xfrm>
            <a:off x="7909613" y="1413699"/>
            <a:ext cx="3306932" cy="1255943"/>
          </a:xfrm>
          <a:prstGeom prst="rect">
            <a:avLst/>
          </a:prstGeom>
        </p:spPr>
      </p:pic>
      <p:sp>
        <p:nvSpPr>
          <p:cNvPr id="4" name="TextBox 3">
            <a:extLst>
              <a:ext uri="{FF2B5EF4-FFF2-40B4-BE49-F238E27FC236}">
                <a16:creationId xmlns:a16="http://schemas.microsoft.com/office/drawing/2014/main" id="{43414F81-294C-9B42-A2EC-919728F17A06}"/>
              </a:ext>
            </a:extLst>
          </p:cNvPr>
          <p:cNvSpPr txBox="1"/>
          <p:nvPr/>
        </p:nvSpPr>
        <p:spPr>
          <a:xfrm>
            <a:off x="1815047" y="4492151"/>
            <a:ext cx="1988736" cy="1384995"/>
          </a:xfrm>
          <a:prstGeom prst="rect">
            <a:avLst/>
          </a:prstGeom>
          <a:noFill/>
        </p:spPr>
        <p:txBody>
          <a:bodyPr wrap="square" rtlCol="0">
            <a:spAutoFit/>
          </a:bodyPr>
          <a:lstStyle/>
          <a:p>
            <a:pPr marL="285750" indent="-285750">
              <a:buFont typeface="Arial" panose="020B0604020202020204" pitchFamily="34" charset="0"/>
              <a:buChar char="•"/>
            </a:pPr>
            <a:r>
              <a:rPr lang="en-US" dirty="0"/>
              <a:t>high correlation with a week</a:t>
            </a:r>
          </a:p>
          <a:p>
            <a:pPr marL="285750" indent="-285750">
              <a:buFont typeface="Arial" panose="020B0604020202020204" pitchFamily="34" charset="0"/>
              <a:buChar char="•"/>
            </a:pPr>
            <a:r>
              <a:rPr lang="en-US" dirty="0"/>
              <a:t>pattern every 7, 14, 21 days </a:t>
            </a:r>
          </a:p>
          <a:p>
            <a:pPr marL="285750" indent="-285750">
              <a:buFont typeface="Arial" panose="020B0604020202020204" pitchFamily="34" charset="0"/>
              <a:buChar char="•"/>
            </a:pPr>
            <a:r>
              <a:rPr lang="en-US" dirty="0"/>
              <a:t>Correlation decay overtime</a:t>
            </a:r>
          </a:p>
        </p:txBody>
      </p:sp>
      <p:sp>
        <p:nvSpPr>
          <p:cNvPr id="5" name="TextBox 4">
            <a:extLst>
              <a:ext uri="{FF2B5EF4-FFF2-40B4-BE49-F238E27FC236}">
                <a16:creationId xmlns:a16="http://schemas.microsoft.com/office/drawing/2014/main" id="{88CB0D6E-8B00-A740-AFC1-521CF79BBC4A}"/>
              </a:ext>
            </a:extLst>
          </p:cNvPr>
          <p:cNvSpPr txBox="1"/>
          <p:nvPr/>
        </p:nvSpPr>
        <p:spPr>
          <a:xfrm>
            <a:off x="5287850" y="4567350"/>
            <a:ext cx="2590774" cy="523220"/>
          </a:xfrm>
          <a:prstGeom prst="rect">
            <a:avLst/>
          </a:prstGeom>
          <a:noFill/>
        </p:spPr>
        <p:txBody>
          <a:bodyPr wrap="none" rtlCol="0">
            <a:spAutoFit/>
          </a:bodyPr>
          <a:lstStyle/>
          <a:p>
            <a:pPr marL="285750" indent="-285750">
              <a:buFont typeface="Arial" panose="020B0604020202020204" pitchFamily="34" charset="0"/>
              <a:buChar char="•"/>
            </a:pPr>
            <a:r>
              <a:rPr lang="en-US" dirty="0"/>
              <a:t>pattern every 7,14,21 days</a:t>
            </a:r>
          </a:p>
          <a:p>
            <a:pPr marL="285750" indent="-285750">
              <a:buFont typeface="Arial" panose="020B0604020202020204" pitchFamily="34" charset="0"/>
              <a:buChar char="•"/>
            </a:pPr>
            <a:r>
              <a:rPr lang="en-US" dirty="0"/>
              <a:t>cyclic pattern</a:t>
            </a:r>
          </a:p>
        </p:txBody>
      </p:sp>
      <p:sp>
        <p:nvSpPr>
          <p:cNvPr id="18" name="TextBox 17">
            <a:extLst>
              <a:ext uri="{FF2B5EF4-FFF2-40B4-BE49-F238E27FC236}">
                <a16:creationId xmlns:a16="http://schemas.microsoft.com/office/drawing/2014/main" id="{A2C03493-806F-0A47-A544-ADDC754490E2}"/>
              </a:ext>
            </a:extLst>
          </p:cNvPr>
          <p:cNvSpPr txBox="1"/>
          <p:nvPr/>
        </p:nvSpPr>
        <p:spPr>
          <a:xfrm>
            <a:off x="8468607" y="4547976"/>
            <a:ext cx="2590774" cy="523220"/>
          </a:xfrm>
          <a:prstGeom prst="rect">
            <a:avLst/>
          </a:prstGeom>
          <a:noFill/>
        </p:spPr>
        <p:txBody>
          <a:bodyPr wrap="none" rtlCol="0">
            <a:spAutoFit/>
          </a:bodyPr>
          <a:lstStyle/>
          <a:p>
            <a:pPr marL="285750" indent="-285750">
              <a:buFont typeface="Arial" panose="020B0604020202020204" pitchFamily="34" charset="0"/>
              <a:buChar char="•"/>
            </a:pPr>
            <a:r>
              <a:rPr lang="en-US" dirty="0"/>
              <a:t>pattern every 7,14,21 days</a:t>
            </a:r>
          </a:p>
          <a:p>
            <a:pPr marL="285750" indent="-285750">
              <a:buFont typeface="Arial" panose="020B0604020202020204" pitchFamily="34" charset="0"/>
              <a:buChar char="•"/>
            </a:pPr>
            <a:r>
              <a:rPr lang="en-US" dirty="0"/>
              <a:t>cyclic pattern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g7b4ec2d77f_0_0"/>
          <p:cNvSpPr/>
          <p:nvPr/>
        </p:nvSpPr>
        <p:spPr>
          <a:xfrm>
            <a:off x="1" y="866775"/>
            <a:ext cx="1171500" cy="5133900"/>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242021"/>
              </a:solidFill>
              <a:latin typeface="Calibri"/>
              <a:ea typeface="Calibri"/>
              <a:cs typeface="Calibri"/>
              <a:sym typeface="Calibri"/>
            </a:endParaRPr>
          </a:p>
        </p:txBody>
      </p:sp>
      <p:pic>
        <p:nvPicPr>
          <p:cNvPr id="188" name="Google Shape;188;g7b4ec2d77f_0_0" descr="Image result for seattle university insignia"/>
          <p:cNvPicPr preferRelativeResize="0"/>
          <p:nvPr/>
        </p:nvPicPr>
        <p:blipFill rotWithShape="1">
          <a:blip r:embed="rId3">
            <a:alphaModFix/>
          </a:blip>
          <a:srcRect/>
          <a:stretch/>
        </p:blipFill>
        <p:spPr>
          <a:xfrm>
            <a:off x="10934699" y="6502202"/>
            <a:ext cx="1257299" cy="355798"/>
          </a:xfrm>
          <a:prstGeom prst="rect">
            <a:avLst/>
          </a:prstGeom>
          <a:noFill/>
          <a:ln>
            <a:noFill/>
          </a:ln>
        </p:spPr>
      </p:pic>
      <p:sp>
        <p:nvSpPr>
          <p:cNvPr id="189" name="Google Shape;189;g7b4ec2d77f_0_0"/>
          <p:cNvSpPr txBox="1"/>
          <p:nvPr/>
        </p:nvSpPr>
        <p:spPr>
          <a:xfrm>
            <a:off x="234709" y="65788"/>
            <a:ext cx="120750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dirty="0">
                <a:solidFill>
                  <a:srgbClr val="242021"/>
                </a:solidFill>
                <a:latin typeface="Calibri"/>
                <a:cs typeface="Calibri"/>
                <a:sym typeface="Calibri"/>
              </a:rPr>
              <a:t>Booking Curve</a:t>
            </a:r>
            <a:endParaRPr dirty="0"/>
          </a:p>
        </p:txBody>
      </p:sp>
      <p:sp>
        <p:nvSpPr>
          <p:cNvPr id="190" name="Google Shape;190;g7b4ec2d77f_0_0"/>
          <p:cNvSpPr/>
          <p:nvPr/>
        </p:nvSpPr>
        <p:spPr>
          <a:xfrm>
            <a:off x="11729517" y="866775"/>
            <a:ext cx="462600" cy="5133900"/>
          </a:xfrm>
          <a:prstGeom prst="rect">
            <a:avLst/>
          </a:prstGeom>
          <a:solidFill>
            <a:srgbClr val="FDBE2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242021"/>
              </a:solidFill>
              <a:latin typeface="Calibri"/>
              <a:ea typeface="Calibri"/>
              <a:cs typeface="Calibri"/>
              <a:sym typeface="Calibri"/>
            </a:endParaRPr>
          </a:p>
        </p:txBody>
      </p:sp>
      <p:sp>
        <p:nvSpPr>
          <p:cNvPr id="191" name="Google Shape;191;g7b4ec2d77f_0_0"/>
          <p:cNvSpPr txBox="1"/>
          <p:nvPr/>
        </p:nvSpPr>
        <p:spPr>
          <a:xfrm>
            <a:off x="1646561" y="844449"/>
            <a:ext cx="4803948" cy="4308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dirty="0"/>
          </a:p>
        </p:txBody>
      </p:sp>
      <p:sp>
        <p:nvSpPr>
          <p:cNvPr id="192" name="Google Shape;192;g7b4ec2d77f_0_0"/>
          <p:cNvSpPr txBox="1"/>
          <p:nvPr/>
        </p:nvSpPr>
        <p:spPr>
          <a:xfrm>
            <a:off x="10765482" y="-369332"/>
            <a:ext cx="14265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a:p>
        </p:txBody>
      </p:sp>
      <p:pic>
        <p:nvPicPr>
          <p:cNvPr id="8" name="Picture 7" descr="A close up of a mans face&#10;&#10;Description automatically generated">
            <a:extLst>
              <a:ext uri="{FF2B5EF4-FFF2-40B4-BE49-F238E27FC236}">
                <a16:creationId xmlns:a16="http://schemas.microsoft.com/office/drawing/2014/main" id="{65616B9C-2DAF-B647-A9ED-266368B8DC67}"/>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1337990" y="1057411"/>
            <a:ext cx="3347468" cy="2325055"/>
          </a:xfrm>
          <a:prstGeom prst="rect">
            <a:avLst/>
          </a:prstGeom>
        </p:spPr>
      </p:pic>
      <p:sp>
        <p:nvSpPr>
          <p:cNvPr id="2" name="TextBox 1">
            <a:extLst>
              <a:ext uri="{FF2B5EF4-FFF2-40B4-BE49-F238E27FC236}">
                <a16:creationId xmlns:a16="http://schemas.microsoft.com/office/drawing/2014/main" id="{9F928C0A-3AD1-094F-86AF-C2F17CA49486}"/>
              </a:ext>
            </a:extLst>
          </p:cNvPr>
          <p:cNvSpPr txBox="1"/>
          <p:nvPr/>
        </p:nvSpPr>
        <p:spPr>
          <a:xfrm>
            <a:off x="1268836" y="3922243"/>
            <a:ext cx="3874632" cy="2246769"/>
          </a:xfrm>
          <a:prstGeom prst="rect">
            <a:avLst/>
          </a:prstGeom>
          <a:noFill/>
        </p:spPr>
        <p:txBody>
          <a:bodyPr wrap="square" rtlCol="0">
            <a:spAutoFit/>
          </a:bodyPr>
          <a:lstStyle/>
          <a:p>
            <a:pPr marL="285750" lvl="0" indent="-285750">
              <a:buFont typeface="Arial" panose="020B0604020202020204" pitchFamily="34" charset="0"/>
              <a:buChar char="•"/>
            </a:pPr>
            <a:r>
              <a:rPr lang="en-US" dirty="0"/>
              <a:t>Cumulative bookings increase at an increasing rate as the day 0 approaches</a:t>
            </a:r>
          </a:p>
          <a:p>
            <a:pPr lvl="0"/>
            <a:endParaRPr lang="en-US" dirty="0"/>
          </a:p>
          <a:p>
            <a:pPr marL="285750" lvl="0" indent="-285750">
              <a:buFont typeface="Arial" panose="020B0604020202020204" pitchFamily="34" charset="0"/>
              <a:buChar char="•"/>
            </a:pPr>
            <a:r>
              <a:rPr lang="en-US" dirty="0"/>
              <a:t>Most guest begin to book within 50 days especially with 30 days</a:t>
            </a:r>
          </a:p>
          <a:p>
            <a:pPr lvl="0"/>
            <a:endParaRPr lang="en-US" dirty="0"/>
          </a:p>
          <a:p>
            <a:pPr marL="285750" lvl="0" indent="-285750">
              <a:buFont typeface="Arial" panose="020B0604020202020204" pitchFamily="34" charset="0"/>
              <a:buChar char="•"/>
            </a:pPr>
            <a:r>
              <a:rPr lang="en-US" dirty="0"/>
              <a:t>all three hotels, the booking window within 30 days accounts for more than 75% of the bookings </a:t>
            </a:r>
          </a:p>
          <a:p>
            <a:endParaRPr lang="en-US" dirty="0"/>
          </a:p>
        </p:txBody>
      </p:sp>
      <p:pic>
        <p:nvPicPr>
          <p:cNvPr id="10" name="Picture 9" descr="A close up of a map&#10;&#10;Description automatically generated">
            <a:extLst>
              <a:ext uri="{FF2B5EF4-FFF2-40B4-BE49-F238E27FC236}">
                <a16:creationId xmlns:a16="http://schemas.microsoft.com/office/drawing/2014/main" id="{1A7690D5-1274-2D4D-9369-A7E5899454F4}"/>
              </a:ext>
            </a:extLst>
          </p:cNvPr>
          <p:cNvPicPr/>
          <p:nvPr/>
        </p:nvPicPr>
        <p:blipFill>
          <a:blip r:embed="rId5" cstate="print">
            <a:extLst>
              <a:ext uri="{28A0092B-C50C-407E-A947-70E740481C1C}">
                <a14:useLocalDpi xmlns:a14="http://schemas.microsoft.com/office/drawing/2010/main" val="0"/>
              </a:ext>
            </a:extLst>
          </a:blip>
          <a:stretch>
            <a:fillRect/>
          </a:stretch>
        </p:blipFill>
        <p:spPr>
          <a:xfrm>
            <a:off x="5348041" y="1057411"/>
            <a:ext cx="2636874" cy="1963226"/>
          </a:xfrm>
          <a:prstGeom prst="rect">
            <a:avLst/>
          </a:prstGeom>
        </p:spPr>
      </p:pic>
      <p:pic>
        <p:nvPicPr>
          <p:cNvPr id="11" name="Picture 10" descr="A close up of a map&#10;&#10;Description automatically generated">
            <a:extLst>
              <a:ext uri="{FF2B5EF4-FFF2-40B4-BE49-F238E27FC236}">
                <a16:creationId xmlns:a16="http://schemas.microsoft.com/office/drawing/2014/main" id="{CE81C6C6-F510-F847-9EBC-A51F74F3C39B}"/>
              </a:ext>
            </a:extLst>
          </p:cNvPr>
          <p:cNvPicPr/>
          <p:nvPr/>
        </p:nvPicPr>
        <p:blipFill>
          <a:blip r:embed="rId6" cstate="print">
            <a:extLst>
              <a:ext uri="{28A0092B-C50C-407E-A947-70E740481C1C}">
                <a14:useLocalDpi xmlns:a14="http://schemas.microsoft.com/office/drawing/2010/main" val="0"/>
              </a:ext>
            </a:extLst>
          </a:blip>
          <a:stretch>
            <a:fillRect/>
          </a:stretch>
        </p:blipFill>
        <p:spPr>
          <a:xfrm>
            <a:off x="7273398" y="1042914"/>
            <a:ext cx="2673945" cy="2037654"/>
          </a:xfrm>
          <a:prstGeom prst="rect">
            <a:avLst/>
          </a:prstGeom>
        </p:spPr>
      </p:pic>
      <p:pic>
        <p:nvPicPr>
          <p:cNvPr id="12" name="Picture 11" descr="A close up of a map&#10;&#10;Description automatically generated">
            <a:extLst>
              <a:ext uri="{FF2B5EF4-FFF2-40B4-BE49-F238E27FC236}">
                <a16:creationId xmlns:a16="http://schemas.microsoft.com/office/drawing/2014/main" id="{C17FD795-9640-E341-A054-03F4525FF9AC}"/>
              </a:ext>
            </a:extLst>
          </p:cNvPr>
          <p:cNvPicPr/>
          <p:nvPr/>
        </p:nvPicPr>
        <p:blipFill>
          <a:blip r:embed="rId7" cstate="print">
            <a:extLst>
              <a:ext uri="{28A0092B-C50C-407E-A947-70E740481C1C}">
                <a14:useLocalDpi xmlns:a14="http://schemas.microsoft.com/office/drawing/2010/main" val="0"/>
              </a:ext>
            </a:extLst>
          </a:blip>
          <a:stretch>
            <a:fillRect/>
          </a:stretch>
        </p:blipFill>
        <p:spPr>
          <a:xfrm>
            <a:off x="9256099" y="1057411"/>
            <a:ext cx="2981647" cy="2037654"/>
          </a:xfrm>
          <a:prstGeom prst="rect">
            <a:avLst/>
          </a:prstGeom>
        </p:spPr>
      </p:pic>
      <p:sp>
        <p:nvSpPr>
          <p:cNvPr id="13" name="TextBox 12">
            <a:extLst>
              <a:ext uri="{FF2B5EF4-FFF2-40B4-BE49-F238E27FC236}">
                <a16:creationId xmlns:a16="http://schemas.microsoft.com/office/drawing/2014/main" id="{15D414A0-98C9-A44D-BE7A-9B7EB1684E47}"/>
              </a:ext>
            </a:extLst>
          </p:cNvPr>
          <p:cNvSpPr txBox="1"/>
          <p:nvPr/>
        </p:nvSpPr>
        <p:spPr>
          <a:xfrm>
            <a:off x="5532801" y="4137687"/>
            <a:ext cx="6155140" cy="2031325"/>
          </a:xfrm>
          <a:prstGeom prst="rect">
            <a:avLst/>
          </a:prstGeom>
          <a:noFill/>
        </p:spPr>
        <p:txBody>
          <a:bodyPr wrap="square" rtlCol="0">
            <a:spAutoFit/>
          </a:bodyPr>
          <a:lstStyle/>
          <a:p>
            <a:pPr marL="285750" indent="-285750">
              <a:buFont typeface="Arial" panose="020B0604020202020204" pitchFamily="34" charset="0"/>
              <a:buChar char="•"/>
            </a:pPr>
            <a:r>
              <a:rPr lang="en-US" dirty="0"/>
              <a:t>For three hotel, customers with finals stay date on Sat, Fri and Sun appear to booking more ahead of time than those on other days of week. </a:t>
            </a:r>
          </a:p>
          <a:p>
            <a:endParaRPr lang="en-US" dirty="0"/>
          </a:p>
          <a:p>
            <a:pPr marL="285750" indent="-285750">
              <a:buFont typeface="Arial" panose="020B0604020202020204" pitchFamily="34" charset="0"/>
              <a:buChar char="•"/>
            </a:pPr>
            <a:r>
              <a:rPr lang="en-US" dirty="0"/>
              <a:t>Except for Sat, Fri and Sun , almost 95% of the bookings appear in 50 days before Day 0.  </a:t>
            </a:r>
          </a:p>
          <a:p>
            <a:endParaRPr lang="en-US" dirty="0"/>
          </a:p>
          <a:p>
            <a:endParaRPr lang="en-US" dirty="0"/>
          </a:p>
          <a:p>
            <a:endParaRPr lang="en-US" dirty="0"/>
          </a:p>
        </p:txBody>
      </p:sp>
      <p:sp>
        <p:nvSpPr>
          <p:cNvPr id="14" name="Google Shape;452;p14">
            <a:extLst>
              <a:ext uri="{FF2B5EF4-FFF2-40B4-BE49-F238E27FC236}">
                <a16:creationId xmlns:a16="http://schemas.microsoft.com/office/drawing/2014/main" id="{7ED6383B-1D03-4848-9C96-4B0A83BFE324}"/>
              </a:ext>
            </a:extLst>
          </p:cNvPr>
          <p:cNvSpPr/>
          <p:nvPr/>
        </p:nvSpPr>
        <p:spPr>
          <a:xfrm rot="5400000">
            <a:off x="3690397" y="3283203"/>
            <a:ext cx="2990736" cy="291595"/>
          </a:xfrm>
          <a:prstGeom prst="triangle">
            <a:avLst>
              <a:gd name="adj" fmla="val 50000"/>
            </a:avLst>
          </a:prstGeom>
          <a:solidFill>
            <a:srgbClr val="BFBFB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 name="Google Shape;97;p1">
            <a:extLst>
              <a:ext uri="{FF2B5EF4-FFF2-40B4-BE49-F238E27FC236}">
                <a16:creationId xmlns:a16="http://schemas.microsoft.com/office/drawing/2014/main" id="{D8669C98-E42C-0F48-9EA6-1B5E3B11777C}"/>
              </a:ext>
            </a:extLst>
          </p:cNvPr>
          <p:cNvSpPr txBox="1"/>
          <p:nvPr/>
        </p:nvSpPr>
        <p:spPr>
          <a:xfrm>
            <a:off x="10765482" y="-369332"/>
            <a:ext cx="1426517"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alibri"/>
                <a:cs typeface="Calibri"/>
                <a:sym typeface="Calibri"/>
              </a:rPr>
              <a:t>Ying</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g7b4ec2d77f_0_0"/>
          <p:cNvSpPr/>
          <p:nvPr/>
        </p:nvSpPr>
        <p:spPr>
          <a:xfrm>
            <a:off x="1" y="866775"/>
            <a:ext cx="1171500" cy="5133900"/>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242021"/>
              </a:solidFill>
              <a:latin typeface="Calibri"/>
              <a:ea typeface="Calibri"/>
              <a:cs typeface="Calibri"/>
              <a:sym typeface="Calibri"/>
            </a:endParaRPr>
          </a:p>
        </p:txBody>
      </p:sp>
      <p:pic>
        <p:nvPicPr>
          <p:cNvPr id="188" name="Google Shape;188;g7b4ec2d77f_0_0" descr="Image result for seattle university insignia"/>
          <p:cNvPicPr preferRelativeResize="0"/>
          <p:nvPr/>
        </p:nvPicPr>
        <p:blipFill rotWithShape="1">
          <a:blip r:embed="rId3">
            <a:alphaModFix/>
          </a:blip>
          <a:srcRect/>
          <a:stretch/>
        </p:blipFill>
        <p:spPr>
          <a:xfrm>
            <a:off x="10934699" y="6502202"/>
            <a:ext cx="1257299" cy="355798"/>
          </a:xfrm>
          <a:prstGeom prst="rect">
            <a:avLst/>
          </a:prstGeom>
          <a:noFill/>
          <a:ln>
            <a:noFill/>
          </a:ln>
        </p:spPr>
      </p:pic>
      <p:sp>
        <p:nvSpPr>
          <p:cNvPr id="189" name="Google Shape;189;g7b4ec2d77f_0_0"/>
          <p:cNvSpPr txBox="1"/>
          <p:nvPr/>
        </p:nvSpPr>
        <p:spPr>
          <a:xfrm>
            <a:off x="58500" y="78021"/>
            <a:ext cx="120750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dirty="0">
                <a:solidFill>
                  <a:srgbClr val="242021"/>
                </a:solidFill>
                <a:latin typeface="Calibri"/>
                <a:cs typeface="Calibri"/>
                <a:sym typeface="Calibri"/>
              </a:rPr>
              <a:t>Advance Booking Model</a:t>
            </a:r>
            <a:endParaRPr dirty="0"/>
          </a:p>
        </p:txBody>
      </p:sp>
      <p:sp>
        <p:nvSpPr>
          <p:cNvPr id="190" name="Google Shape;190;g7b4ec2d77f_0_0"/>
          <p:cNvSpPr/>
          <p:nvPr/>
        </p:nvSpPr>
        <p:spPr>
          <a:xfrm>
            <a:off x="11729517" y="866775"/>
            <a:ext cx="462600" cy="5133900"/>
          </a:xfrm>
          <a:prstGeom prst="rect">
            <a:avLst/>
          </a:prstGeom>
          <a:solidFill>
            <a:srgbClr val="FDBE2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242021"/>
              </a:solidFill>
              <a:latin typeface="Calibri"/>
              <a:ea typeface="Calibri"/>
              <a:cs typeface="Calibri"/>
              <a:sym typeface="Calibri"/>
            </a:endParaRPr>
          </a:p>
        </p:txBody>
      </p:sp>
      <p:sp>
        <p:nvSpPr>
          <p:cNvPr id="192" name="Google Shape;192;g7b4ec2d77f_0_0"/>
          <p:cNvSpPr txBox="1"/>
          <p:nvPr/>
        </p:nvSpPr>
        <p:spPr>
          <a:xfrm>
            <a:off x="10765482" y="-369332"/>
            <a:ext cx="14265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a:p>
        </p:txBody>
      </p:sp>
      <p:graphicFrame>
        <p:nvGraphicFramePr>
          <p:cNvPr id="4" name="Table 3">
            <a:extLst>
              <a:ext uri="{FF2B5EF4-FFF2-40B4-BE49-F238E27FC236}">
                <a16:creationId xmlns:a16="http://schemas.microsoft.com/office/drawing/2014/main" id="{6CF2EC50-79C8-5249-9F9E-6D826ECB1EA2}"/>
              </a:ext>
            </a:extLst>
          </p:cNvPr>
          <p:cNvGraphicFramePr>
            <a:graphicFrameLocks noGrp="1"/>
          </p:cNvGraphicFramePr>
          <p:nvPr/>
        </p:nvGraphicFramePr>
        <p:xfrm>
          <a:off x="1428688" y="2384700"/>
          <a:ext cx="4476168" cy="2701441"/>
        </p:xfrm>
        <a:graphic>
          <a:graphicData uri="http://schemas.openxmlformats.org/drawingml/2006/table">
            <a:tbl>
              <a:tblPr firstRow="1" bandRow="1">
                <a:tableStyleId>{69C7853C-536D-4A76-A0AE-DD22124D55A5}</a:tableStyleId>
              </a:tblPr>
              <a:tblGrid>
                <a:gridCol w="1119042">
                  <a:extLst>
                    <a:ext uri="{9D8B030D-6E8A-4147-A177-3AD203B41FA5}">
                      <a16:colId xmlns:a16="http://schemas.microsoft.com/office/drawing/2014/main" val="3664804577"/>
                    </a:ext>
                  </a:extLst>
                </a:gridCol>
                <a:gridCol w="1119042">
                  <a:extLst>
                    <a:ext uri="{9D8B030D-6E8A-4147-A177-3AD203B41FA5}">
                      <a16:colId xmlns:a16="http://schemas.microsoft.com/office/drawing/2014/main" val="2601176843"/>
                    </a:ext>
                  </a:extLst>
                </a:gridCol>
                <a:gridCol w="1119042">
                  <a:extLst>
                    <a:ext uri="{9D8B030D-6E8A-4147-A177-3AD203B41FA5}">
                      <a16:colId xmlns:a16="http://schemas.microsoft.com/office/drawing/2014/main" val="1083933728"/>
                    </a:ext>
                  </a:extLst>
                </a:gridCol>
                <a:gridCol w="1119042">
                  <a:extLst>
                    <a:ext uri="{9D8B030D-6E8A-4147-A177-3AD203B41FA5}">
                      <a16:colId xmlns:a16="http://schemas.microsoft.com/office/drawing/2014/main" val="3163317119"/>
                    </a:ext>
                  </a:extLst>
                </a:gridCol>
              </a:tblGrid>
              <a:tr h="826819">
                <a:tc>
                  <a:txBody>
                    <a:bodyPr/>
                    <a:lstStyle/>
                    <a:p>
                      <a:pPr marR="0" algn="l" rtl="0">
                        <a:lnSpc>
                          <a:spcPct val="100000"/>
                        </a:lnSpc>
                        <a:spcBef>
                          <a:spcPts val="0"/>
                        </a:spcBef>
                        <a:spcAft>
                          <a:spcPts val="0"/>
                        </a:spcAft>
                        <a:buClr>
                          <a:srgbClr val="000000"/>
                        </a:buClr>
                        <a:buFont typeface="Arial"/>
                      </a:pPr>
                      <a:r>
                        <a:rPr lang="en-US" sz="1400" b="1" i="0" u="none" strike="noStrike" cap="none" dirty="0">
                          <a:solidFill>
                            <a:schemeClr val="lt1"/>
                          </a:solidFill>
                          <a:latin typeface="+mn-lt"/>
                          <a:ea typeface="+mn-ea"/>
                          <a:cs typeface="+mn-cs"/>
                          <a:sym typeface="Arial"/>
                        </a:rPr>
                        <a:t>Booking </a:t>
                      </a:r>
                    </a:p>
                    <a:p>
                      <a:pPr marR="0" algn="l" rtl="0">
                        <a:lnSpc>
                          <a:spcPct val="100000"/>
                        </a:lnSpc>
                        <a:spcBef>
                          <a:spcPts val="0"/>
                        </a:spcBef>
                        <a:spcAft>
                          <a:spcPts val="0"/>
                        </a:spcAft>
                        <a:buClr>
                          <a:srgbClr val="000000"/>
                        </a:buClr>
                        <a:buFont typeface="Arial"/>
                      </a:pPr>
                      <a:r>
                        <a:rPr lang="en-US" sz="1400" b="1" i="0" u="none" strike="noStrike" cap="none" dirty="0">
                          <a:solidFill>
                            <a:schemeClr val="lt1"/>
                          </a:solidFill>
                          <a:latin typeface="+mn-lt"/>
                          <a:ea typeface="+mn-ea"/>
                          <a:cs typeface="+mn-cs"/>
                          <a:sym typeface="Arial"/>
                        </a:rPr>
                        <a:t>Date</a:t>
                      </a:r>
                    </a:p>
                    <a:p>
                      <a:pPr marR="0" algn="l" rtl="0">
                        <a:lnSpc>
                          <a:spcPct val="100000"/>
                        </a:lnSpc>
                        <a:spcBef>
                          <a:spcPts val="0"/>
                        </a:spcBef>
                        <a:spcAft>
                          <a:spcPts val="0"/>
                        </a:spcAft>
                        <a:buClr>
                          <a:srgbClr val="000000"/>
                        </a:buClr>
                        <a:buFont typeface="Arial"/>
                      </a:pPr>
                      <a:r>
                        <a:rPr lang="en-US" sz="1400" b="1" i="0" u="none" strike="noStrike" cap="none" dirty="0">
                          <a:solidFill>
                            <a:schemeClr val="lt1"/>
                          </a:solidFill>
                          <a:latin typeface="+mn-lt"/>
                          <a:ea typeface="+mn-ea"/>
                          <a:cs typeface="+mn-cs"/>
                          <a:sym typeface="Arial"/>
                        </a:rPr>
                        <a:t>Day n</a:t>
                      </a:r>
                    </a:p>
                  </a:txBody>
                  <a:tcPr/>
                </a:tc>
                <a:tc>
                  <a:txBody>
                    <a:bodyPr/>
                    <a:lstStyle/>
                    <a:p>
                      <a:r>
                        <a:rPr lang="en-US" dirty="0"/>
                        <a:t>Final</a:t>
                      </a:r>
                    </a:p>
                    <a:p>
                      <a:r>
                        <a:rPr lang="en-US" dirty="0"/>
                        <a:t>Stay Date</a:t>
                      </a:r>
                    </a:p>
                    <a:p>
                      <a:r>
                        <a:rPr lang="en-US" dirty="0"/>
                        <a:t>Day 0</a:t>
                      </a:r>
                    </a:p>
                  </a:txBody>
                  <a:tcPr/>
                </a:tc>
                <a:tc>
                  <a:txBody>
                    <a:bodyPr/>
                    <a:lstStyle/>
                    <a:p>
                      <a:r>
                        <a:rPr lang="en-US" dirty="0"/>
                        <a:t>Days </a:t>
                      </a:r>
                    </a:p>
                    <a:p>
                      <a:r>
                        <a:rPr lang="en-US" dirty="0"/>
                        <a:t>Prior</a:t>
                      </a:r>
                    </a:p>
                    <a:p>
                      <a:r>
                        <a:rPr lang="en-US" dirty="0"/>
                        <a:t>K</a:t>
                      </a:r>
                    </a:p>
                  </a:txBody>
                  <a:tcPr/>
                </a:tc>
                <a:tc>
                  <a:txBody>
                    <a:bodyPr/>
                    <a:lstStyle/>
                    <a:p>
                      <a:r>
                        <a:rPr lang="en-US" dirty="0"/>
                        <a:t>Avg</a:t>
                      </a:r>
                    </a:p>
                    <a:p>
                      <a:r>
                        <a:rPr lang="en-US" dirty="0"/>
                        <a:t>Remaining  Booking </a:t>
                      </a:r>
                    </a:p>
                  </a:txBody>
                  <a:tcPr/>
                </a:tc>
                <a:extLst>
                  <a:ext uri="{0D108BD9-81ED-4DB2-BD59-A6C34878D82A}">
                    <a16:rowId xmlns:a16="http://schemas.microsoft.com/office/drawing/2014/main" val="567369185"/>
                  </a:ext>
                </a:extLst>
              </a:tr>
              <a:tr h="419151">
                <a:tc>
                  <a:txBody>
                    <a:bodyPr/>
                    <a:lstStyle/>
                    <a:p>
                      <a:r>
                        <a:rPr lang="en-US" dirty="0"/>
                        <a:t>2019-03-31</a:t>
                      </a:r>
                    </a:p>
                  </a:txBody>
                  <a:tcPr/>
                </a:tc>
                <a:tc>
                  <a:txBody>
                    <a:bodyPr/>
                    <a:lstStyle/>
                    <a:p>
                      <a:r>
                        <a:rPr lang="en-US" dirty="0"/>
                        <a:t>2019-04-01</a:t>
                      </a:r>
                    </a:p>
                  </a:txBody>
                  <a:tcPr/>
                </a:tc>
                <a:tc>
                  <a:txBody>
                    <a:bodyPr/>
                    <a:lstStyle/>
                    <a:p>
                      <a:r>
                        <a:rPr lang="en-US" dirty="0"/>
                        <a:t>1</a:t>
                      </a:r>
                    </a:p>
                  </a:txBody>
                  <a:tcPr/>
                </a:tc>
                <a:tc>
                  <a:txBody>
                    <a:bodyPr/>
                    <a:lstStyle/>
                    <a:p>
                      <a:r>
                        <a:rPr lang="en-US" dirty="0"/>
                        <a:t>40</a:t>
                      </a:r>
                    </a:p>
                  </a:txBody>
                  <a:tcPr/>
                </a:tc>
                <a:extLst>
                  <a:ext uri="{0D108BD9-81ED-4DB2-BD59-A6C34878D82A}">
                    <a16:rowId xmlns:a16="http://schemas.microsoft.com/office/drawing/2014/main" val="3937212080"/>
                  </a:ext>
                </a:extLst>
              </a:tr>
              <a:tr h="419151">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2019-04-30</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2019-05-01</a:t>
                      </a:r>
                    </a:p>
                    <a:p>
                      <a:endParaRPr lang="en-US" dirty="0"/>
                    </a:p>
                  </a:txBody>
                  <a:tcPr/>
                </a:tc>
                <a:tc>
                  <a:txBody>
                    <a:bodyPr/>
                    <a:lstStyle/>
                    <a:p>
                      <a:r>
                        <a:rPr lang="en-US" dirty="0"/>
                        <a:t>1</a:t>
                      </a:r>
                    </a:p>
                  </a:txBody>
                  <a:tcPr/>
                </a:tc>
                <a:tc>
                  <a:txBody>
                    <a:bodyPr/>
                    <a:lstStyle/>
                    <a:p>
                      <a:r>
                        <a:rPr lang="en-US" dirty="0"/>
                        <a:t>40</a:t>
                      </a:r>
                    </a:p>
                  </a:txBody>
                  <a:tcPr/>
                </a:tc>
                <a:extLst>
                  <a:ext uri="{0D108BD9-81ED-4DB2-BD59-A6C34878D82A}">
                    <a16:rowId xmlns:a16="http://schemas.microsoft.com/office/drawing/2014/main" val="3815638221"/>
                  </a:ext>
                </a:extLst>
              </a:tr>
              <a:tr h="419151">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2019-03-30</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2019-04-01</a:t>
                      </a:r>
                    </a:p>
                    <a:p>
                      <a:endParaRPr lang="en-US" dirty="0"/>
                    </a:p>
                  </a:txBody>
                  <a:tcPr/>
                </a:tc>
                <a:tc>
                  <a:txBody>
                    <a:bodyPr/>
                    <a:lstStyle/>
                    <a:p>
                      <a:r>
                        <a:rPr lang="en-US" dirty="0"/>
                        <a:t>2</a:t>
                      </a:r>
                    </a:p>
                  </a:txBody>
                  <a:tcPr/>
                </a:tc>
                <a:tc>
                  <a:txBody>
                    <a:bodyPr/>
                    <a:lstStyle/>
                    <a:p>
                      <a:r>
                        <a:rPr lang="en-US" dirty="0"/>
                        <a:t>50</a:t>
                      </a:r>
                    </a:p>
                  </a:txBody>
                  <a:tcPr/>
                </a:tc>
                <a:extLst>
                  <a:ext uri="{0D108BD9-81ED-4DB2-BD59-A6C34878D82A}">
                    <a16:rowId xmlns:a16="http://schemas.microsoft.com/office/drawing/2014/main" val="293212861"/>
                  </a:ext>
                </a:extLst>
              </a:tr>
              <a:tr h="419151">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2019-04-29</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2019-05-01</a:t>
                      </a:r>
                    </a:p>
                  </a:txBody>
                  <a:tcPr/>
                </a:tc>
                <a:tc>
                  <a:txBody>
                    <a:bodyPr/>
                    <a:lstStyle/>
                    <a:p>
                      <a:r>
                        <a:rPr lang="en-US" dirty="0"/>
                        <a:t>2</a:t>
                      </a:r>
                    </a:p>
                  </a:txBody>
                  <a:tcPr/>
                </a:tc>
                <a:tc>
                  <a:txBody>
                    <a:bodyPr/>
                    <a:lstStyle/>
                    <a:p>
                      <a:r>
                        <a:rPr lang="en-US" dirty="0"/>
                        <a:t>50</a:t>
                      </a:r>
                    </a:p>
                  </a:txBody>
                  <a:tcPr/>
                </a:tc>
                <a:extLst>
                  <a:ext uri="{0D108BD9-81ED-4DB2-BD59-A6C34878D82A}">
                    <a16:rowId xmlns:a16="http://schemas.microsoft.com/office/drawing/2014/main" val="3744892013"/>
                  </a:ext>
                </a:extLst>
              </a:tr>
            </a:tbl>
          </a:graphicData>
        </a:graphic>
      </p:graphicFrame>
      <p:graphicFrame>
        <p:nvGraphicFramePr>
          <p:cNvPr id="18" name="Table 17">
            <a:extLst>
              <a:ext uri="{FF2B5EF4-FFF2-40B4-BE49-F238E27FC236}">
                <a16:creationId xmlns:a16="http://schemas.microsoft.com/office/drawing/2014/main" id="{32CDE74B-EF0D-4045-8B8C-5167C3C6A87F}"/>
              </a:ext>
            </a:extLst>
          </p:cNvPr>
          <p:cNvGraphicFramePr>
            <a:graphicFrameLocks noGrp="1"/>
          </p:cNvGraphicFramePr>
          <p:nvPr/>
        </p:nvGraphicFramePr>
        <p:xfrm>
          <a:off x="6579102" y="2384700"/>
          <a:ext cx="4476168" cy="2578608"/>
        </p:xfrm>
        <a:graphic>
          <a:graphicData uri="http://schemas.openxmlformats.org/drawingml/2006/table">
            <a:tbl>
              <a:tblPr firstRow="1" bandRow="1">
                <a:tableStyleId>{69C7853C-536D-4A76-A0AE-DD22124D55A5}</a:tableStyleId>
              </a:tblPr>
              <a:tblGrid>
                <a:gridCol w="1119042">
                  <a:extLst>
                    <a:ext uri="{9D8B030D-6E8A-4147-A177-3AD203B41FA5}">
                      <a16:colId xmlns:a16="http://schemas.microsoft.com/office/drawing/2014/main" val="3664804577"/>
                    </a:ext>
                  </a:extLst>
                </a:gridCol>
                <a:gridCol w="1119042">
                  <a:extLst>
                    <a:ext uri="{9D8B030D-6E8A-4147-A177-3AD203B41FA5}">
                      <a16:colId xmlns:a16="http://schemas.microsoft.com/office/drawing/2014/main" val="2601176843"/>
                    </a:ext>
                  </a:extLst>
                </a:gridCol>
                <a:gridCol w="1119042">
                  <a:extLst>
                    <a:ext uri="{9D8B030D-6E8A-4147-A177-3AD203B41FA5}">
                      <a16:colId xmlns:a16="http://schemas.microsoft.com/office/drawing/2014/main" val="1083933728"/>
                    </a:ext>
                  </a:extLst>
                </a:gridCol>
                <a:gridCol w="1119042">
                  <a:extLst>
                    <a:ext uri="{9D8B030D-6E8A-4147-A177-3AD203B41FA5}">
                      <a16:colId xmlns:a16="http://schemas.microsoft.com/office/drawing/2014/main" val="3163317119"/>
                    </a:ext>
                  </a:extLst>
                </a:gridCol>
              </a:tblGrid>
              <a:tr h="442976">
                <a:tc>
                  <a:txBody>
                    <a:bodyPr/>
                    <a:lstStyle/>
                    <a:p>
                      <a:pPr marR="0" algn="l" rtl="0">
                        <a:lnSpc>
                          <a:spcPct val="100000"/>
                        </a:lnSpc>
                        <a:spcBef>
                          <a:spcPts val="0"/>
                        </a:spcBef>
                        <a:spcAft>
                          <a:spcPts val="0"/>
                        </a:spcAft>
                        <a:buClr>
                          <a:srgbClr val="000000"/>
                        </a:buClr>
                        <a:buFont typeface="Arial"/>
                      </a:pPr>
                      <a:r>
                        <a:rPr lang="en-US" sz="1400" b="1" i="0" u="none" strike="noStrike" cap="none" dirty="0">
                          <a:solidFill>
                            <a:schemeClr val="lt1"/>
                          </a:solidFill>
                          <a:latin typeface="+mn-lt"/>
                          <a:ea typeface="+mn-ea"/>
                          <a:cs typeface="+mn-cs"/>
                          <a:sym typeface="Arial"/>
                        </a:rPr>
                        <a:t>Booking </a:t>
                      </a:r>
                    </a:p>
                    <a:p>
                      <a:pPr marR="0" algn="l" rtl="0">
                        <a:lnSpc>
                          <a:spcPct val="100000"/>
                        </a:lnSpc>
                        <a:spcBef>
                          <a:spcPts val="0"/>
                        </a:spcBef>
                        <a:spcAft>
                          <a:spcPts val="0"/>
                        </a:spcAft>
                        <a:buClr>
                          <a:srgbClr val="000000"/>
                        </a:buClr>
                        <a:buFont typeface="Arial"/>
                      </a:pPr>
                      <a:r>
                        <a:rPr lang="en-US" sz="1400" b="1" i="0" u="none" strike="noStrike" cap="none" dirty="0">
                          <a:solidFill>
                            <a:schemeClr val="lt1"/>
                          </a:solidFill>
                          <a:latin typeface="+mn-lt"/>
                          <a:ea typeface="+mn-ea"/>
                          <a:cs typeface="+mn-cs"/>
                          <a:sym typeface="Arial"/>
                        </a:rPr>
                        <a:t>Date</a:t>
                      </a:r>
                    </a:p>
                    <a:p>
                      <a:pPr marR="0" algn="l" rtl="0">
                        <a:lnSpc>
                          <a:spcPct val="100000"/>
                        </a:lnSpc>
                        <a:spcBef>
                          <a:spcPts val="0"/>
                        </a:spcBef>
                        <a:spcAft>
                          <a:spcPts val="0"/>
                        </a:spcAft>
                        <a:buClr>
                          <a:srgbClr val="000000"/>
                        </a:buClr>
                        <a:buFont typeface="Arial"/>
                      </a:pPr>
                      <a:r>
                        <a:rPr lang="en-US" sz="1400" b="1" i="0" u="none" strike="noStrike" cap="none" dirty="0">
                          <a:solidFill>
                            <a:schemeClr val="lt1"/>
                          </a:solidFill>
                          <a:latin typeface="+mn-lt"/>
                          <a:ea typeface="+mn-ea"/>
                          <a:cs typeface="+mn-cs"/>
                          <a:sym typeface="Arial"/>
                        </a:rPr>
                        <a:t>Day n</a:t>
                      </a:r>
                    </a:p>
                  </a:txBody>
                  <a:tcPr/>
                </a:tc>
                <a:tc>
                  <a:txBody>
                    <a:bodyPr/>
                    <a:lstStyle/>
                    <a:p>
                      <a:r>
                        <a:rPr lang="en-US" dirty="0"/>
                        <a:t>Final</a:t>
                      </a:r>
                    </a:p>
                    <a:p>
                      <a:r>
                        <a:rPr lang="en-US" dirty="0"/>
                        <a:t>Stay Date</a:t>
                      </a:r>
                    </a:p>
                    <a:p>
                      <a:r>
                        <a:rPr lang="en-US" dirty="0"/>
                        <a:t>Day 0</a:t>
                      </a:r>
                    </a:p>
                  </a:txBody>
                  <a:tcPr/>
                </a:tc>
                <a:tc>
                  <a:txBody>
                    <a:bodyPr/>
                    <a:lstStyle/>
                    <a:p>
                      <a:r>
                        <a:rPr lang="en-US" dirty="0"/>
                        <a:t>Days</a:t>
                      </a:r>
                    </a:p>
                    <a:p>
                      <a:r>
                        <a:rPr lang="en-US" dirty="0"/>
                        <a:t>Prior</a:t>
                      </a:r>
                    </a:p>
                    <a:p>
                      <a:r>
                        <a:rPr lang="en-US" dirty="0"/>
                        <a:t>k</a:t>
                      </a:r>
                    </a:p>
                  </a:txBody>
                  <a:tcPr/>
                </a:tc>
                <a:tc>
                  <a:txBody>
                    <a:bodyPr/>
                    <a:lstStyle/>
                    <a:p>
                      <a:r>
                        <a:rPr lang="en-US" dirty="0"/>
                        <a:t> Avg</a:t>
                      </a:r>
                    </a:p>
                    <a:p>
                      <a:r>
                        <a:rPr lang="en-US" dirty="0"/>
                        <a:t>Booking</a:t>
                      </a:r>
                    </a:p>
                    <a:p>
                      <a:r>
                        <a:rPr lang="en-US" dirty="0"/>
                        <a:t>Rate </a:t>
                      </a:r>
                    </a:p>
                  </a:txBody>
                  <a:tcPr/>
                </a:tc>
                <a:extLst>
                  <a:ext uri="{0D108BD9-81ED-4DB2-BD59-A6C34878D82A}">
                    <a16:rowId xmlns:a16="http://schemas.microsoft.com/office/drawing/2014/main" val="567369185"/>
                  </a:ext>
                </a:extLst>
              </a:tr>
              <a:tr h="442976">
                <a:tc>
                  <a:txBody>
                    <a:bodyPr/>
                    <a:lstStyle/>
                    <a:p>
                      <a:r>
                        <a:rPr lang="en-US" dirty="0"/>
                        <a:t>2019-03-31</a:t>
                      </a:r>
                    </a:p>
                  </a:txBody>
                  <a:tcPr/>
                </a:tc>
                <a:tc>
                  <a:txBody>
                    <a:bodyPr/>
                    <a:lstStyle/>
                    <a:p>
                      <a:r>
                        <a:rPr lang="en-US" dirty="0"/>
                        <a:t>2019-04-01</a:t>
                      </a:r>
                    </a:p>
                  </a:txBody>
                  <a:tcPr/>
                </a:tc>
                <a:tc>
                  <a:txBody>
                    <a:bodyPr/>
                    <a:lstStyle/>
                    <a:p>
                      <a:r>
                        <a:rPr lang="en-US" dirty="0"/>
                        <a:t>1</a:t>
                      </a:r>
                    </a:p>
                  </a:txBody>
                  <a:tcPr/>
                </a:tc>
                <a:tc>
                  <a:txBody>
                    <a:bodyPr/>
                    <a:lstStyle/>
                    <a:p>
                      <a:r>
                        <a:rPr lang="en-US" dirty="0"/>
                        <a:t>95%</a:t>
                      </a:r>
                    </a:p>
                  </a:txBody>
                  <a:tcPr/>
                </a:tc>
                <a:extLst>
                  <a:ext uri="{0D108BD9-81ED-4DB2-BD59-A6C34878D82A}">
                    <a16:rowId xmlns:a16="http://schemas.microsoft.com/office/drawing/2014/main" val="3937212080"/>
                  </a:ext>
                </a:extLst>
              </a:tr>
              <a:tr h="442976">
                <a:tc>
                  <a:txBody>
                    <a:bodyPr/>
                    <a:lstStyle/>
                    <a:p>
                      <a:r>
                        <a:rPr lang="en-US" dirty="0"/>
                        <a:t>2019-04-30</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2019-05-01</a:t>
                      </a:r>
                    </a:p>
                    <a:p>
                      <a:endParaRPr lang="en-US" dirty="0"/>
                    </a:p>
                  </a:txBody>
                  <a:tcPr/>
                </a:tc>
                <a:tc>
                  <a:txBody>
                    <a:bodyPr/>
                    <a:lstStyle/>
                    <a:p>
                      <a:r>
                        <a:rPr lang="en-US" dirty="0"/>
                        <a:t>1</a:t>
                      </a:r>
                    </a:p>
                  </a:txBody>
                  <a:tcPr/>
                </a:tc>
                <a:tc>
                  <a:txBody>
                    <a:bodyPr/>
                    <a:lstStyle/>
                    <a:p>
                      <a:r>
                        <a:rPr lang="en-US" dirty="0"/>
                        <a:t>95%</a:t>
                      </a:r>
                    </a:p>
                  </a:txBody>
                  <a:tcPr/>
                </a:tc>
                <a:extLst>
                  <a:ext uri="{0D108BD9-81ED-4DB2-BD59-A6C34878D82A}">
                    <a16:rowId xmlns:a16="http://schemas.microsoft.com/office/drawing/2014/main" val="3815638221"/>
                  </a:ext>
                </a:extLst>
              </a:tr>
              <a:tr h="442976">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2019-03-30</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2019-04-01</a:t>
                      </a:r>
                    </a:p>
                  </a:txBody>
                  <a:tcPr/>
                </a:tc>
                <a:tc>
                  <a:txBody>
                    <a:bodyPr/>
                    <a:lstStyle/>
                    <a:p>
                      <a:r>
                        <a:rPr lang="en-US" dirty="0"/>
                        <a:t>2</a:t>
                      </a:r>
                    </a:p>
                  </a:txBody>
                  <a:tcPr/>
                </a:tc>
                <a:tc>
                  <a:txBody>
                    <a:bodyPr/>
                    <a:lstStyle/>
                    <a:p>
                      <a:r>
                        <a:rPr lang="en-US" dirty="0"/>
                        <a:t>90%</a:t>
                      </a:r>
                    </a:p>
                  </a:txBody>
                  <a:tcPr/>
                </a:tc>
                <a:extLst>
                  <a:ext uri="{0D108BD9-81ED-4DB2-BD59-A6C34878D82A}">
                    <a16:rowId xmlns:a16="http://schemas.microsoft.com/office/drawing/2014/main" val="293212861"/>
                  </a:ext>
                </a:extLst>
              </a:tr>
              <a:tr h="442976">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2019-04-29</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2019-05-01</a:t>
                      </a:r>
                    </a:p>
                  </a:txBody>
                  <a:tcPr/>
                </a:tc>
                <a:tc>
                  <a:txBody>
                    <a:bodyPr/>
                    <a:lstStyle/>
                    <a:p>
                      <a:r>
                        <a:rPr lang="en-US" dirty="0"/>
                        <a:t>2</a:t>
                      </a:r>
                    </a:p>
                  </a:txBody>
                  <a:tcPr/>
                </a:tc>
                <a:tc>
                  <a:txBody>
                    <a:bodyPr/>
                    <a:lstStyle/>
                    <a:p>
                      <a:r>
                        <a:rPr lang="en-US" dirty="0"/>
                        <a:t>90%</a:t>
                      </a:r>
                    </a:p>
                  </a:txBody>
                  <a:tcPr/>
                </a:tc>
                <a:extLst>
                  <a:ext uri="{0D108BD9-81ED-4DB2-BD59-A6C34878D82A}">
                    <a16:rowId xmlns:a16="http://schemas.microsoft.com/office/drawing/2014/main" val="3744892013"/>
                  </a:ext>
                </a:extLst>
              </a:tr>
            </a:tbl>
          </a:graphicData>
        </a:graphic>
      </p:graphicFrame>
      <p:sp>
        <p:nvSpPr>
          <p:cNvPr id="6" name="Rectangle 5">
            <a:extLst>
              <a:ext uri="{FF2B5EF4-FFF2-40B4-BE49-F238E27FC236}">
                <a16:creationId xmlns:a16="http://schemas.microsoft.com/office/drawing/2014/main" id="{D3F1C560-D064-1B4B-B75E-42BA49F7900A}"/>
              </a:ext>
            </a:extLst>
          </p:cNvPr>
          <p:cNvSpPr/>
          <p:nvPr/>
        </p:nvSpPr>
        <p:spPr>
          <a:xfrm>
            <a:off x="1325659" y="5397387"/>
            <a:ext cx="4572085" cy="307777"/>
          </a:xfrm>
          <a:prstGeom prst="rect">
            <a:avLst/>
          </a:prstGeom>
        </p:spPr>
        <p:txBody>
          <a:bodyPr wrap="none">
            <a:spAutoFit/>
          </a:bodyPr>
          <a:lstStyle/>
          <a:p>
            <a:r>
              <a:rPr lang="en-US" dirty="0">
                <a:latin typeface="Arial" panose="020B0604020202020204" pitchFamily="34" charset="0"/>
              </a:rPr>
              <a:t>Forecast = bookings at Day n + avg RB for K days prior</a:t>
            </a:r>
            <a:endParaRPr lang="en-US" dirty="0"/>
          </a:p>
        </p:txBody>
      </p:sp>
      <p:sp>
        <p:nvSpPr>
          <p:cNvPr id="7" name="Rectangle 6">
            <a:extLst>
              <a:ext uri="{FF2B5EF4-FFF2-40B4-BE49-F238E27FC236}">
                <a16:creationId xmlns:a16="http://schemas.microsoft.com/office/drawing/2014/main" id="{AA6492A2-41E6-2847-A948-D4681F53173D}"/>
              </a:ext>
            </a:extLst>
          </p:cNvPr>
          <p:cNvSpPr/>
          <p:nvPr/>
        </p:nvSpPr>
        <p:spPr>
          <a:xfrm>
            <a:off x="6405966" y="5397386"/>
            <a:ext cx="6096000" cy="307777"/>
          </a:xfrm>
          <a:prstGeom prst="rect">
            <a:avLst/>
          </a:prstGeom>
        </p:spPr>
        <p:txBody>
          <a:bodyPr>
            <a:spAutoFit/>
          </a:bodyPr>
          <a:lstStyle/>
          <a:p>
            <a:r>
              <a:rPr lang="en-US" dirty="0">
                <a:latin typeface="Arial" panose="020B0604020202020204" pitchFamily="34" charset="0"/>
              </a:rPr>
              <a:t>Forecast  = bookings at Day n * avg BR for k days prior</a:t>
            </a:r>
            <a:endParaRPr lang="en-US" dirty="0"/>
          </a:p>
        </p:txBody>
      </p:sp>
      <p:sp>
        <p:nvSpPr>
          <p:cNvPr id="23" name="TextBox 22">
            <a:extLst>
              <a:ext uri="{FF2B5EF4-FFF2-40B4-BE49-F238E27FC236}">
                <a16:creationId xmlns:a16="http://schemas.microsoft.com/office/drawing/2014/main" id="{C4EFCEA8-8818-0E4A-A5D1-C74B5DDE1D6F}"/>
              </a:ext>
            </a:extLst>
          </p:cNvPr>
          <p:cNvSpPr txBox="1"/>
          <p:nvPr/>
        </p:nvSpPr>
        <p:spPr>
          <a:xfrm>
            <a:off x="7610318" y="1750567"/>
            <a:ext cx="2456827" cy="400110"/>
          </a:xfrm>
          <a:prstGeom prst="rect">
            <a:avLst/>
          </a:prstGeom>
          <a:noFill/>
        </p:spPr>
        <p:txBody>
          <a:bodyPr wrap="square" rtlCol="0">
            <a:spAutoFit/>
          </a:bodyPr>
          <a:lstStyle/>
          <a:p>
            <a:r>
              <a:rPr lang="en-US" sz="2000" b="1" dirty="0">
                <a:latin typeface="Calibri" panose="020F0502020204030204" pitchFamily="34" charset="0"/>
                <a:cs typeface="Calibri" panose="020F0502020204030204" pitchFamily="34" charset="0"/>
              </a:rPr>
              <a:t>Multiplicative Model</a:t>
            </a:r>
          </a:p>
        </p:txBody>
      </p:sp>
      <p:sp>
        <p:nvSpPr>
          <p:cNvPr id="12" name="TextBox 11">
            <a:extLst>
              <a:ext uri="{FF2B5EF4-FFF2-40B4-BE49-F238E27FC236}">
                <a16:creationId xmlns:a16="http://schemas.microsoft.com/office/drawing/2014/main" id="{862F61C2-2E99-9846-A1D9-772E467C4125}"/>
              </a:ext>
            </a:extLst>
          </p:cNvPr>
          <p:cNvSpPr txBox="1"/>
          <p:nvPr/>
        </p:nvSpPr>
        <p:spPr>
          <a:xfrm>
            <a:off x="2438358" y="1750567"/>
            <a:ext cx="2456827" cy="400110"/>
          </a:xfrm>
          <a:prstGeom prst="rect">
            <a:avLst/>
          </a:prstGeom>
          <a:noFill/>
        </p:spPr>
        <p:txBody>
          <a:bodyPr wrap="square" rtlCol="0">
            <a:spAutoFit/>
          </a:bodyPr>
          <a:lstStyle/>
          <a:p>
            <a:r>
              <a:rPr lang="en-US" sz="2000" b="1" dirty="0">
                <a:latin typeface="Calibri" panose="020F0502020204030204" pitchFamily="34" charset="0"/>
                <a:cs typeface="Calibri" panose="020F0502020204030204" pitchFamily="34" charset="0"/>
              </a:rPr>
              <a:t>Additive Model</a:t>
            </a:r>
          </a:p>
        </p:txBody>
      </p:sp>
    </p:spTree>
    <p:extLst>
      <p:ext uri="{BB962C8B-B14F-4D97-AF65-F5344CB8AC3E}">
        <p14:creationId xmlns:p14="http://schemas.microsoft.com/office/powerpoint/2010/main" val="16099603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47754F7D-3C6F-EB47-8582-9B7BA9A4B122}"/>
              </a:ext>
            </a:extLst>
          </p:cNvPr>
          <p:cNvGraphicFramePr>
            <a:graphicFrameLocks noGrp="1"/>
          </p:cNvGraphicFramePr>
          <p:nvPr/>
        </p:nvGraphicFramePr>
        <p:xfrm>
          <a:off x="1518249" y="1454420"/>
          <a:ext cx="9596748" cy="4268200"/>
        </p:xfrm>
        <a:graphic>
          <a:graphicData uri="http://schemas.openxmlformats.org/drawingml/2006/table">
            <a:tbl>
              <a:tblPr firstRow="1" bandRow="1">
                <a:tableStyleId>{C4B1156A-380E-4F78-BDF5-A606A8083BF9}</a:tableStyleId>
              </a:tblPr>
              <a:tblGrid>
                <a:gridCol w="2846717">
                  <a:extLst>
                    <a:ext uri="{9D8B030D-6E8A-4147-A177-3AD203B41FA5}">
                      <a16:colId xmlns:a16="http://schemas.microsoft.com/office/drawing/2014/main" val="354045642"/>
                    </a:ext>
                  </a:extLst>
                </a:gridCol>
                <a:gridCol w="2329132">
                  <a:extLst>
                    <a:ext uri="{9D8B030D-6E8A-4147-A177-3AD203B41FA5}">
                      <a16:colId xmlns:a16="http://schemas.microsoft.com/office/drawing/2014/main" val="2643600187"/>
                    </a:ext>
                  </a:extLst>
                </a:gridCol>
                <a:gridCol w="2260121">
                  <a:extLst>
                    <a:ext uri="{9D8B030D-6E8A-4147-A177-3AD203B41FA5}">
                      <a16:colId xmlns:a16="http://schemas.microsoft.com/office/drawing/2014/main" val="2480869178"/>
                    </a:ext>
                  </a:extLst>
                </a:gridCol>
                <a:gridCol w="2160778">
                  <a:extLst>
                    <a:ext uri="{9D8B030D-6E8A-4147-A177-3AD203B41FA5}">
                      <a16:colId xmlns:a16="http://schemas.microsoft.com/office/drawing/2014/main" val="3406593277"/>
                    </a:ext>
                  </a:extLst>
                </a:gridCol>
              </a:tblGrid>
              <a:tr h="874976">
                <a:tc>
                  <a:txBody>
                    <a:bodyPr/>
                    <a:lstStyle/>
                    <a:p>
                      <a:pPr algn="ct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US" sz="2000" dirty="0"/>
                    </a:p>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000" dirty="0"/>
                        <a:t>Past Obs.</a:t>
                      </a:r>
                    </a:p>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l-GR" sz="2000" dirty="0"/>
                        <a:t>α</a:t>
                      </a:r>
                      <a:endParaRPr lang="en-US" sz="2000" dirty="0"/>
                    </a:p>
                  </a:txBody>
                  <a:tcPr/>
                </a:tc>
                <a:tc>
                  <a:txBody>
                    <a:bodyPr/>
                    <a:lstStyle/>
                    <a:p>
                      <a:pPr algn="ctr"/>
                      <a:endParaRPr lang="en-US" sz="2000" dirty="0"/>
                    </a:p>
                    <a:p>
                      <a:pPr algn="ctr"/>
                      <a:r>
                        <a:rPr lang="en-US" sz="2000" dirty="0"/>
                        <a:t>Trend</a:t>
                      </a:r>
                    </a:p>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l-GR" sz="2000" dirty="0"/>
                        <a:t>β</a:t>
                      </a:r>
                      <a:endParaRPr lang="en-US" sz="2000" dirty="0"/>
                    </a:p>
                  </a:txBody>
                  <a:tcPr/>
                </a:tc>
                <a:tc>
                  <a:txBody>
                    <a:bodyPr/>
                    <a:lstStyle/>
                    <a:p>
                      <a:pPr algn="ctr"/>
                      <a:endParaRPr lang="en-US" sz="2000" dirty="0"/>
                    </a:p>
                    <a:p>
                      <a:pPr algn="ctr"/>
                      <a:r>
                        <a:rPr lang="en-US" sz="2000" dirty="0"/>
                        <a:t>Seasonal</a:t>
                      </a:r>
                    </a:p>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l-GR" sz="2000" dirty="0"/>
                        <a:t>γ</a:t>
                      </a:r>
                      <a:endParaRPr lang="en-US" sz="2000" dirty="0"/>
                    </a:p>
                  </a:txBody>
                  <a:tcPr/>
                </a:tc>
                <a:extLst>
                  <a:ext uri="{0D108BD9-81ED-4DB2-BD59-A6C34878D82A}">
                    <a16:rowId xmlns:a16="http://schemas.microsoft.com/office/drawing/2014/main" val="1255766774"/>
                  </a:ext>
                </a:extLst>
              </a:tr>
              <a:tr h="1269499">
                <a:tc>
                  <a:txBody>
                    <a:bodyPr/>
                    <a:lstStyle/>
                    <a:p>
                      <a:pPr algn="ctr"/>
                      <a:r>
                        <a:rPr lang="en-US" sz="1800" dirty="0"/>
                        <a:t>  </a:t>
                      </a:r>
                    </a:p>
                    <a:p>
                      <a:pPr algn="ctr"/>
                      <a:r>
                        <a:rPr lang="en-US" sz="1800" dirty="0"/>
                        <a:t>Simple Exponential Smoothing (SES)</a:t>
                      </a:r>
                    </a:p>
                    <a:p>
                      <a:pPr algn="ctr"/>
                      <a:endParaRPr lang="en-US" sz="1800" b="1"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590931025"/>
                  </a:ext>
                </a:extLst>
              </a:tr>
              <a:tr h="1269499">
                <a:tc>
                  <a:txBody>
                    <a:bodyPr/>
                    <a:lstStyle/>
                    <a:p>
                      <a:pPr algn="ctr"/>
                      <a:endParaRPr lang="en-US" sz="1800" dirty="0"/>
                    </a:p>
                    <a:p>
                      <a:pPr algn="ctr"/>
                      <a:r>
                        <a:rPr lang="en-US" sz="1800" dirty="0"/>
                        <a:t>Double Exponential Smoothing  (Holt)</a:t>
                      </a:r>
                    </a:p>
                    <a:p>
                      <a:pPr algn="ctr"/>
                      <a:endParaRPr lang="en-US" sz="1800" b="1"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4234388348"/>
                  </a:ext>
                </a:extLst>
              </a:tr>
              <a:tr h="723362">
                <a:tc>
                  <a:txBody>
                    <a:bodyPr/>
                    <a:lstStyle/>
                    <a:p>
                      <a:pPr algn="ctr"/>
                      <a:r>
                        <a:rPr lang="en-US" sz="1800" dirty="0"/>
                        <a:t>Triple Exponential </a:t>
                      </a:r>
                    </a:p>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800" dirty="0"/>
                        <a:t>Smoothing (Holt-Winter)</a:t>
                      </a:r>
                      <a:endParaRPr lang="en-US" sz="1800" b="1" dirty="0"/>
                    </a:p>
                  </a:txBody>
                  <a:tcPr/>
                </a:tc>
                <a:tc>
                  <a:txBody>
                    <a:bodyPr/>
                    <a:lstStyle/>
                    <a:p>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703650448"/>
                  </a:ext>
                </a:extLst>
              </a:tr>
            </a:tbl>
          </a:graphicData>
        </a:graphic>
      </p:graphicFrame>
      <p:sp>
        <p:nvSpPr>
          <p:cNvPr id="156" name="Google Shape;156;g7acdc4d373_0_74"/>
          <p:cNvSpPr/>
          <p:nvPr/>
        </p:nvSpPr>
        <p:spPr>
          <a:xfrm>
            <a:off x="1" y="866775"/>
            <a:ext cx="1171500" cy="5133900"/>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242021"/>
              </a:solidFill>
              <a:latin typeface="Calibri"/>
              <a:ea typeface="Calibri"/>
              <a:cs typeface="Calibri"/>
              <a:sym typeface="Calibri"/>
            </a:endParaRPr>
          </a:p>
        </p:txBody>
      </p:sp>
      <p:pic>
        <p:nvPicPr>
          <p:cNvPr id="157" name="Google Shape;157;g7acdc4d373_0_74" descr="Image result for seattle university insignia"/>
          <p:cNvPicPr preferRelativeResize="0"/>
          <p:nvPr/>
        </p:nvPicPr>
        <p:blipFill rotWithShape="1">
          <a:blip r:embed="rId3">
            <a:alphaModFix/>
          </a:blip>
          <a:srcRect/>
          <a:stretch/>
        </p:blipFill>
        <p:spPr>
          <a:xfrm>
            <a:off x="10934699" y="6502202"/>
            <a:ext cx="1257299" cy="355798"/>
          </a:xfrm>
          <a:prstGeom prst="rect">
            <a:avLst/>
          </a:prstGeom>
          <a:noFill/>
          <a:ln>
            <a:noFill/>
          </a:ln>
        </p:spPr>
      </p:pic>
      <p:sp>
        <p:nvSpPr>
          <p:cNvPr id="158" name="Google Shape;158;g7acdc4d373_0_74"/>
          <p:cNvSpPr txBox="1"/>
          <p:nvPr/>
        </p:nvSpPr>
        <p:spPr>
          <a:xfrm>
            <a:off x="116951" y="133350"/>
            <a:ext cx="120750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a:solidFill>
                  <a:srgbClr val="242021"/>
                </a:solidFill>
                <a:latin typeface="Calibri"/>
                <a:ea typeface="Calibri"/>
                <a:cs typeface="Calibri"/>
                <a:sym typeface="Calibri"/>
              </a:rPr>
              <a:t>Exponential Smoothing </a:t>
            </a:r>
            <a:endParaRPr/>
          </a:p>
        </p:txBody>
      </p:sp>
      <p:sp>
        <p:nvSpPr>
          <p:cNvPr id="159" name="Google Shape;159;g7acdc4d373_0_74"/>
          <p:cNvSpPr/>
          <p:nvPr/>
        </p:nvSpPr>
        <p:spPr>
          <a:xfrm>
            <a:off x="11729517" y="866775"/>
            <a:ext cx="462600" cy="5133900"/>
          </a:xfrm>
          <a:prstGeom prst="rect">
            <a:avLst/>
          </a:prstGeom>
          <a:solidFill>
            <a:srgbClr val="FDBE2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242021"/>
              </a:solidFill>
              <a:latin typeface="Calibri"/>
              <a:ea typeface="Calibri"/>
              <a:cs typeface="Calibri"/>
              <a:sym typeface="Calibri"/>
            </a:endParaRPr>
          </a:p>
        </p:txBody>
      </p:sp>
      <p:pic>
        <p:nvPicPr>
          <p:cNvPr id="28" name="Graphic 27" descr="Checkmark">
            <a:extLst>
              <a:ext uri="{FF2B5EF4-FFF2-40B4-BE49-F238E27FC236}">
                <a16:creationId xmlns:a16="http://schemas.microsoft.com/office/drawing/2014/main" id="{3254F32A-2F4B-6F48-974F-794D613BDC68}"/>
              </a:ext>
            </a:extLst>
          </p:cNvPr>
          <p:cNvPicPr>
            <a:picLocks noChangeAspect="1"/>
          </p:cNvPicPr>
          <p:nvPr/>
        </p:nvPicPr>
        <p:blipFill>
          <a:blip r:embed="rId4" cstate="hq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178761" y="2758689"/>
            <a:ext cx="445196" cy="445196"/>
          </a:xfrm>
          <a:prstGeom prst="rect">
            <a:avLst/>
          </a:prstGeom>
        </p:spPr>
      </p:pic>
      <p:pic>
        <p:nvPicPr>
          <p:cNvPr id="29" name="Graphic 28" descr="Close">
            <a:extLst>
              <a:ext uri="{FF2B5EF4-FFF2-40B4-BE49-F238E27FC236}">
                <a16:creationId xmlns:a16="http://schemas.microsoft.com/office/drawing/2014/main" id="{724C3CCC-39F4-504B-B19F-F1A053C34C86}"/>
              </a:ext>
            </a:extLst>
          </p:cNvPr>
          <p:cNvPicPr>
            <a:picLocks noChangeAspect="1"/>
          </p:cNvPicPr>
          <p:nvPr/>
        </p:nvPicPr>
        <p:blipFill>
          <a:blip r:embed="rId6" cstate="hqprint">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p:blipFill>
        <p:spPr>
          <a:xfrm>
            <a:off x="7580612" y="2810448"/>
            <a:ext cx="445196" cy="445196"/>
          </a:xfrm>
          <a:prstGeom prst="rect">
            <a:avLst/>
          </a:prstGeom>
        </p:spPr>
      </p:pic>
      <p:pic>
        <p:nvPicPr>
          <p:cNvPr id="32" name="Graphic 31" descr="Checkmark">
            <a:extLst>
              <a:ext uri="{FF2B5EF4-FFF2-40B4-BE49-F238E27FC236}">
                <a16:creationId xmlns:a16="http://schemas.microsoft.com/office/drawing/2014/main" id="{A95FFCCE-AA0D-8341-AE2F-15550704F22D}"/>
              </a:ext>
            </a:extLst>
          </p:cNvPr>
          <p:cNvPicPr>
            <a:picLocks noChangeAspect="1"/>
          </p:cNvPicPr>
          <p:nvPr/>
        </p:nvPicPr>
        <p:blipFill>
          <a:blip r:embed="rId4" cstate="hq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580612" y="3936920"/>
            <a:ext cx="445196" cy="445196"/>
          </a:xfrm>
          <a:prstGeom prst="rect">
            <a:avLst/>
          </a:prstGeom>
        </p:spPr>
      </p:pic>
      <p:pic>
        <p:nvPicPr>
          <p:cNvPr id="33" name="Graphic 32" descr="Checkmark">
            <a:extLst>
              <a:ext uri="{FF2B5EF4-FFF2-40B4-BE49-F238E27FC236}">
                <a16:creationId xmlns:a16="http://schemas.microsoft.com/office/drawing/2014/main" id="{0776499E-B239-964F-8844-04B9A15E6CAF}"/>
              </a:ext>
            </a:extLst>
          </p:cNvPr>
          <p:cNvPicPr>
            <a:picLocks noChangeAspect="1"/>
          </p:cNvPicPr>
          <p:nvPr/>
        </p:nvPicPr>
        <p:blipFill>
          <a:blip r:embed="rId4" cstate="hq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190676" y="3936920"/>
            <a:ext cx="445196" cy="445196"/>
          </a:xfrm>
          <a:prstGeom prst="rect">
            <a:avLst/>
          </a:prstGeom>
        </p:spPr>
      </p:pic>
      <p:pic>
        <p:nvPicPr>
          <p:cNvPr id="34" name="Graphic 33" descr="Checkmark">
            <a:extLst>
              <a:ext uri="{FF2B5EF4-FFF2-40B4-BE49-F238E27FC236}">
                <a16:creationId xmlns:a16="http://schemas.microsoft.com/office/drawing/2014/main" id="{7D515BD9-5462-EE4B-A1EA-5D188F887629}"/>
              </a:ext>
            </a:extLst>
          </p:cNvPr>
          <p:cNvPicPr>
            <a:picLocks noChangeAspect="1"/>
          </p:cNvPicPr>
          <p:nvPr/>
        </p:nvPicPr>
        <p:blipFill>
          <a:blip r:embed="rId4" cstate="hq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178761" y="5138617"/>
            <a:ext cx="445196" cy="445196"/>
          </a:xfrm>
          <a:prstGeom prst="rect">
            <a:avLst/>
          </a:prstGeom>
        </p:spPr>
      </p:pic>
      <p:pic>
        <p:nvPicPr>
          <p:cNvPr id="35" name="Graphic 34" descr="Checkmark">
            <a:extLst>
              <a:ext uri="{FF2B5EF4-FFF2-40B4-BE49-F238E27FC236}">
                <a16:creationId xmlns:a16="http://schemas.microsoft.com/office/drawing/2014/main" id="{C2BD76AD-C7CB-C147-85C4-6F7117327EEF}"/>
              </a:ext>
            </a:extLst>
          </p:cNvPr>
          <p:cNvPicPr>
            <a:picLocks noChangeAspect="1"/>
          </p:cNvPicPr>
          <p:nvPr/>
        </p:nvPicPr>
        <p:blipFill>
          <a:blip r:embed="rId4" cstate="hq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580612" y="5131338"/>
            <a:ext cx="445196" cy="445196"/>
          </a:xfrm>
          <a:prstGeom prst="rect">
            <a:avLst/>
          </a:prstGeom>
        </p:spPr>
      </p:pic>
      <p:pic>
        <p:nvPicPr>
          <p:cNvPr id="36" name="Graphic 35" descr="Checkmark">
            <a:extLst>
              <a:ext uri="{FF2B5EF4-FFF2-40B4-BE49-F238E27FC236}">
                <a16:creationId xmlns:a16="http://schemas.microsoft.com/office/drawing/2014/main" id="{9F935B05-47E7-884D-87EB-38D7E40038D6}"/>
              </a:ext>
            </a:extLst>
          </p:cNvPr>
          <p:cNvPicPr>
            <a:picLocks noChangeAspect="1"/>
          </p:cNvPicPr>
          <p:nvPr/>
        </p:nvPicPr>
        <p:blipFill>
          <a:blip r:embed="rId4" cstate="hq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678251" y="5139081"/>
            <a:ext cx="445196" cy="445196"/>
          </a:xfrm>
          <a:prstGeom prst="rect">
            <a:avLst/>
          </a:prstGeom>
        </p:spPr>
      </p:pic>
      <p:pic>
        <p:nvPicPr>
          <p:cNvPr id="37" name="Graphic 36" descr="Close">
            <a:extLst>
              <a:ext uri="{FF2B5EF4-FFF2-40B4-BE49-F238E27FC236}">
                <a16:creationId xmlns:a16="http://schemas.microsoft.com/office/drawing/2014/main" id="{057DCEBB-7104-FD41-8D60-5178ABF9B25A}"/>
              </a:ext>
            </a:extLst>
          </p:cNvPr>
          <p:cNvPicPr>
            <a:picLocks noChangeAspect="1"/>
          </p:cNvPicPr>
          <p:nvPr/>
        </p:nvPicPr>
        <p:blipFill>
          <a:blip r:embed="rId6" cstate="hqprint">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p:blipFill>
        <p:spPr>
          <a:xfrm>
            <a:off x="9707521" y="2751931"/>
            <a:ext cx="445196" cy="445196"/>
          </a:xfrm>
          <a:prstGeom prst="rect">
            <a:avLst/>
          </a:prstGeom>
        </p:spPr>
      </p:pic>
      <p:pic>
        <p:nvPicPr>
          <p:cNvPr id="38" name="Graphic 37" descr="Close">
            <a:extLst>
              <a:ext uri="{FF2B5EF4-FFF2-40B4-BE49-F238E27FC236}">
                <a16:creationId xmlns:a16="http://schemas.microsoft.com/office/drawing/2014/main" id="{203B57AD-99AD-014B-A143-ED74213C8C2D}"/>
              </a:ext>
            </a:extLst>
          </p:cNvPr>
          <p:cNvPicPr>
            <a:picLocks noChangeAspect="1"/>
          </p:cNvPicPr>
          <p:nvPr/>
        </p:nvPicPr>
        <p:blipFill>
          <a:blip r:embed="rId6" cstate="hqprint">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p:blipFill>
        <p:spPr>
          <a:xfrm>
            <a:off x="9685177" y="3979167"/>
            <a:ext cx="445196" cy="445196"/>
          </a:xfrm>
          <a:prstGeom prst="rect">
            <a:avLst/>
          </a:prstGeom>
        </p:spPr>
      </p:pic>
      <p:sp>
        <p:nvSpPr>
          <p:cNvPr id="17" name="Google Shape;97;p1">
            <a:extLst>
              <a:ext uri="{FF2B5EF4-FFF2-40B4-BE49-F238E27FC236}">
                <a16:creationId xmlns:a16="http://schemas.microsoft.com/office/drawing/2014/main" id="{85CA7AD4-6075-8A47-89A0-4F25AA648224}"/>
              </a:ext>
            </a:extLst>
          </p:cNvPr>
          <p:cNvSpPr txBox="1"/>
          <p:nvPr/>
        </p:nvSpPr>
        <p:spPr>
          <a:xfrm>
            <a:off x="10765482" y="-369332"/>
            <a:ext cx="1426517"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alibri"/>
                <a:cs typeface="Calibri"/>
                <a:sym typeface="Calibri"/>
              </a:rPr>
              <a:t>Ying</a:t>
            </a:r>
            <a:endParaRPr dirty="0"/>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111</TotalTime>
  <Words>1624</Words>
  <Application>Microsoft Macintosh PowerPoint</Application>
  <PresentationFormat>Widescreen</PresentationFormat>
  <Paragraphs>406</Paragraphs>
  <Slides>24</Slides>
  <Notes>24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24</vt:i4>
      </vt:variant>
    </vt:vector>
  </HeadingPairs>
  <TitlesOfParts>
    <vt:vector size="27" baseType="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Andrea Hellebust</dc:creator>
  <cp:lastModifiedBy>Xue, Ying</cp:lastModifiedBy>
  <cp:revision>13</cp:revision>
  <dcterms:created xsi:type="dcterms:W3CDTF">2019-07-12T21:12:37Z</dcterms:created>
  <dcterms:modified xsi:type="dcterms:W3CDTF">2019-12-11T01:45:10Z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0x01010077C13EF72508064CB1DC8725752426CB</vt:lpwstr>
  </property>
</Properties>
</file>