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80" r:id="rId4"/>
    <p:sldId id="258" r:id="rId5"/>
    <p:sldId id="270" r:id="rId6"/>
    <p:sldId id="271" r:id="rId7"/>
    <p:sldId id="272" r:id="rId8"/>
    <p:sldId id="273" r:id="rId9"/>
    <p:sldId id="274" r:id="rId10"/>
    <p:sldId id="275" r:id="rId11"/>
    <p:sldId id="276" r:id="rId12"/>
    <p:sldId id="277" r:id="rId13"/>
    <p:sldId id="278" r:id="rId14"/>
    <p:sldId id="27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84"/>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52674-AF0F-A047-9798-4B63FC7D8EE0}" type="datetimeFigureOut">
              <a:rPr lang="en-US" smtClean="0"/>
              <a:t>7/15/25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5F9B9-175F-DB46-ADB8-0BB44D8ACEDF}" type="slidenum">
              <a:rPr lang="en-US" smtClean="0"/>
              <a:t>‹#›</a:t>
            </a:fld>
            <a:endParaRPr lang="en-US"/>
          </a:p>
        </p:txBody>
      </p:sp>
    </p:spTree>
    <p:extLst>
      <p:ext uri="{BB962C8B-B14F-4D97-AF65-F5344CB8AC3E}">
        <p14:creationId xmlns:p14="http://schemas.microsoft.com/office/powerpoint/2010/main" val="156974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laire01234/Intro-to-Deep-Learning-Final-Project.git" TargetMode="External"/><Relationship Id="rId2" Type="http://schemas.openxmlformats.org/officeDocument/2006/relationships/hyperlink" Target="https://www.kaggle.com/datasets/bmadushanirodrigo/fracture-multi-region-x-ray-data/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DAE1-008B-A445-AB96-2BA771A7E501}"/>
              </a:ext>
            </a:extLst>
          </p:cNvPr>
          <p:cNvSpPr>
            <a:spLocks noGrp="1"/>
          </p:cNvSpPr>
          <p:nvPr>
            <p:ph type="ctrTitle"/>
          </p:nvPr>
        </p:nvSpPr>
        <p:spPr>
          <a:xfrm>
            <a:off x="1507067" y="2404534"/>
            <a:ext cx="7766936" cy="1646302"/>
          </a:xfrm>
        </p:spPr>
        <p:txBody>
          <a:bodyPr/>
          <a:lstStyle/>
          <a:p>
            <a:r>
              <a:rPr lang="en-US" dirty="0"/>
              <a:t>Intro to Deep Learning Fracture X Ray Classification Final Project</a:t>
            </a:r>
          </a:p>
        </p:txBody>
      </p:sp>
      <p:sp>
        <p:nvSpPr>
          <p:cNvPr id="3" name="Subtitle 2">
            <a:extLst>
              <a:ext uri="{FF2B5EF4-FFF2-40B4-BE49-F238E27FC236}">
                <a16:creationId xmlns:a16="http://schemas.microsoft.com/office/drawing/2014/main" id="{6C704223-C3C9-9C44-9F39-4FC59BA6AD4F}"/>
              </a:ext>
            </a:extLst>
          </p:cNvPr>
          <p:cNvSpPr>
            <a:spLocks noGrp="1"/>
          </p:cNvSpPr>
          <p:nvPr>
            <p:ph type="subTitle" idx="1"/>
          </p:nvPr>
        </p:nvSpPr>
        <p:spPr/>
        <p:txBody>
          <a:bodyPr/>
          <a:lstStyle/>
          <a:p>
            <a:r>
              <a:rPr lang="en-US" dirty="0"/>
              <a:t>Claire Cao</a:t>
            </a:r>
          </a:p>
        </p:txBody>
      </p:sp>
    </p:spTree>
    <p:extLst>
      <p:ext uri="{BB962C8B-B14F-4D97-AF65-F5344CB8AC3E}">
        <p14:creationId xmlns:p14="http://schemas.microsoft.com/office/powerpoint/2010/main" val="321515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928C9D-278D-DC4B-B72C-E5DE4C028459}"/>
              </a:ext>
            </a:extLst>
          </p:cNvPr>
          <p:cNvPicPr>
            <a:picLocks noChangeAspect="1"/>
          </p:cNvPicPr>
          <p:nvPr/>
        </p:nvPicPr>
        <p:blipFill>
          <a:blip r:embed="rId2"/>
          <a:stretch>
            <a:fillRect/>
          </a:stretch>
        </p:blipFill>
        <p:spPr>
          <a:xfrm>
            <a:off x="1128156" y="104604"/>
            <a:ext cx="9500260" cy="3163615"/>
          </a:xfrm>
          <a:prstGeom prst="rect">
            <a:avLst/>
          </a:prstGeom>
        </p:spPr>
      </p:pic>
      <p:sp>
        <p:nvSpPr>
          <p:cNvPr id="4" name="TextBox 3">
            <a:extLst>
              <a:ext uri="{FF2B5EF4-FFF2-40B4-BE49-F238E27FC236}">
                <a16:creationId xmlns:a16="http://schemas.microsoft.com/office/drawing/2014/main" id="{711BF1C2-B722-274C-9218-628FAB1A9A05}"/>
              </a:ext>
            </a:extLst>
          </p:cNvPr>
          <p:cNvSpPr txBox="1"/>
          <p:nvPr/>
        </p:nvSpPr>
        <p:spPr>
          <a:xfrm>
            <a:off x="2375065" y="3800104"/>
            <a:ext cx="5284519" cy="2031325"/>
          </a:xfrm>
          <a:prstGeom prst="rect">
            <a:avLst/>
          </a:prstGeom>
          <a:noFill/>
        </p:spPr>
        <p:txBody>
          <a:bodyPr wrap="square" rtlCol="0">
            <a:spAutoFit/>
          </a:bodyPr>
          <a:lstStyle/>
          <a:p>
            <a:r>
              <a:rPr lang="en-US" dirty="0"/>
              <a:t>The graphs above show how the accuracy and loss changed after each epoch for both the training and validation datasets. The accuracy continued to improve after each epoch and started to plateau about halfway through. The loss graph shows that the loss decreases as the model learns.</a:t>
            </a:r>
          </a:p>
        </p:txBody>
      </p:sp>
    </p:spTree>
    <p:extLst>
      <p:ext uri="{BB962C8B-B14F-4D97-AF65-F5344CB8AC3E}">
        <p14:creationId xmlns:p14="http://schemas.microsoft.com/office/powerpoint/2010/main" val="28202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DA0C5C-14F7-0C4B-84AD-B98BA48BE812}"/>
              </a:ext>
            </a:extLst>
          </p:cNvPr>
          <p:cNvPicPr>
            <a:picLocks noChangeAspect="1"/>
          </p:cNvPicPr>
          <p:nvPr/>
        </p:nvPicPr>
        <p:blipFill>
          <a:blip r:embed="rId2"/>
          <a:stretch>
            <a:fillRect/>
          </a:stretch>
        </p:blipFill>
        <p:spPr>
          <a:xfrm>
            <a:off x="129854" y="118753"/>
            <a:ext cx="4707791" cy="5260769"/>
          </a:xfrm>
          <a:prstGeom prst="rect">
            <a:avLst/>
          </a:prstGeom>
        </p:spPr>
      </p:pic>
      <p:pic>
        <p:nvPicPr>
          <p:cNvPr id="5" name="Picture 4">
            <a:extLst>
              <a:ext uri="{FF2B5EF4-FFF2-40B4-BE49-F238E27FC236}">
                <a16:creationId xmlns:a16="http://schemas.microsoft.com/office/drawing/2014/main" id="{A0726D83-07F6-3346-8787-E3FF2E6F68A5}"/>
              </a:ext>
            </a:extLst>
          </p:cNvPr>
          <p:cNvPicPr>
            <a:picLocks noChangeAspect="1"/>
          </p:cNvPicPr>
          <p:nvPr/>
        </p:nvPicPr>
        <p:blipFill>
          <a:blip r:embed="rId3"/>
          <a:stretch>
            <a:fillRect/>
          </a:stretch>
        </p:blipFill>
        <p:spPr>
          <a:xfrm>
            <a:off x="4837645" y="0"/>
            <a:ext cx="7315200" cy="3938370"/>
          </a:xfrm>
          <a:prstGeom prst="rect">
            <a:avLst/>
          </a:prstGeom>
        </p:spPr>
      </p:pic>
      <p:sp>
        <p:nvSpPr>
          <p:cNvPr id="6" name="TextBox 5">
            <a:extLst>
              <a:ext uri="{FF2B5EF4-FFF2-40B4-BE49-F238E27FC236}">
                <a16:creationId xmlns:a16="http://schemas.microsoft.com/office/drawing/2014/main" id="{B136DD48-61DE-9843-ABD7-2ACB9C63401B}"/>
              </a:ext>
            </a:extLst>
          </p:cNvPr>
          <p:cNvSpPr txBox="1"/>
          <p:nvPr/>
        </p:nvSpPr>
        <p:spPr>
          <a:xfrm>
            <a:off x="4963886" y="4182736"/>
            <a:ext cx="4809506" cy="1754326"/>
          </a:xfrm>
          <a:prstGeom prst="rect">
            <a:avLst/>
          </a:prstGeom>
          <a:noFill/>
        </p:spPr>
        <p:txBody>
          <a:bodyPr wrap="square" rtlCol="0">
            <a:spAutoFit/>
          </a:bodyPr>
          <a:lstStyle/>
          <a:p>
            <a:r>
              <a:rPr lang="en-US" dirty="0"/>
              <a:t>This shows the results for the second model using training and validation data. The best accuracy was 0.9886 and the lowest loss was 0.0339. The best validation accuracy was 0.9457 and the lowest validation loss was 0.1504.</a:t>
            </a:r>
          </a:p>
        </p:txBody>
      </p:sp>
    </p:spTree>
    <p:extLst>
      <p:ext uri="{BB962C8B-B14F-4D97-AF65-F5344CB8AC3E}">
        <p14:creationId xmlns:p14="http://schemas.microsoft.com/office/powerpoint/2010/main" val="90080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B1289A-2E35-1F40-BC4F-B0BCCBB758A6}"/>
              </a:ext>
            </a:extLst>
          </p:cNvPr>
          <p:cNvPicPr>
            <a:picLocks noChangeAspect="1"/>
          </p:cNvPicPr>
          <p:nvPr/>
        </p:nvPicPr>
        <p:blipFill>
          <a:blip r:embed="rId2"/>
          <a:stretch>
            <a:fillRect/>
          </a:stretch>
        </p:blipFill>
        <p:spPr>
          <a:xfrm>
            <a:off x="2237097" y="1560533"/>
            <a:ext cx="7480300" cy="673100"/>
          </a:xfrm>
          <a:prstGeom prst="rect">
            <a:avLst/>
          </a:prstGeom>
        </p:spPr>
      </p:pic>
      <p:sp>
        <p:nvSpPr>
          <p:cNvPr id="4" name="TextBox 3">
            <a:extLst>
              <a:ext uri="{FF2B5EF4-FFF2-40B4-BE49-F238E27FC236}">
                <a16:creationId xmlns:a16="http://schemas.microsoft.com/office/drawing/2014/main" id="{8BA3008A-33DB-5E4E-A9FC-D521DAC554CB}"/>
              </a:ext>
            </a:extLst>
          </p:cNvPr>
          <p:cNvSpPr txBox="1"/>
          <p:nvPr/>
        </p:nvSpPr>
        <p:spPr>
          <a:xfrm>
            <a:off x="2493818" y="3396343"/>
            <a:ext cx="5296395" cy="923330"/>
          </a:xfrm>
          <a:prstGeom prst="rect">
            <a:avLst/>
          </a:prstGeom>
          <a:noFill/>
        </p:spPr>
        <p:txBody>
          <a:bodyPr wrap="square" rtlCol="0">
            <a:spAutoFit/>
          </a:bodyPr>
          <a:lstStyle/>
          <a:p>
            <a:r>
              <a:rPr lang="en-US" dirty="0"/>
              <a:t>This shows the accuracy and loss of the test dataset when used in the second model. The loss was 0.4 and accuracy was 0.89.</a:t>
            </a:r>
          </a:p>
        </p:txBody>
      </p:sp>
    </p:spTree>
    <p:extLst>
      <p:ext uri="{BB962C8B-B14F-4D97-AF65-F5344CB8AC3E}">
        <p14:creationId xmlns:p14="http://schemas.microsoft.com/office/powerpoint/2010/main" val="143126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630AE9-A1A3-E042-8006-184F2AFB6930}"/>
              </a:ext>
            </a:extLst>
          </p:cNvPr>
          <p:cNvPicPr>
            <a:picLocks noChangeAspect="1"/>
          </p:cNvPicPr>
          <p:nvPr/>
        </p:nvPicPr>
        <p:blipFill>
          <a:blip r:embed="rId2"/>
          <a:stretch>
            <a:fillRect/>
          </a:stretch>
        </p:blipFill>
        <p:spPr>
          <a:xfrm>
            <a:off x="475013" y="297598"/>
            <a:ext cx="8763990" cy="2828773"/>
          </a:xfrm>
          <a:prstGeom prst="rect">
            <a:avLst/>
          </a:prstGeom>
        </p:spPr>
      </p:pic>
      <p:sp>
        <p:nvSpPr>
          <p:cNvPr id="4" name="TextBox 3">
            <a:extLst>
              <a:ext uri="{FF2B5EF4-FFF2-40B4-BE49-F238E27FC236}">
                <a16:creationId xmlns:a16="http://schemas.microsoft.com/office/drawing/2014/main" id="{6C0B8DC5-E0CA-8646-8792-8767E0648B73}"/>
              </a:ext>
            </a:extLst>
          </p:cNvPr>
          <p:cNvSpPr txBox="1"/>
          <p:nvPr/>
        </p:nvSpPr>
        <p:spPr>
          <a:xfrm>
            <a:off x="1864426" y="3823855"/>
            <a:ext cx="5842660" cy="1477328"/>
          </a:xfrm>
          <a:prstGeom prst="rect">
            <a:avLst/>
          </a:prstGeom>
          <a:noFill/>
        </p:spPr>
        <p:txBody>
          <a:bodyPr wrap="square" rtlCol="0">
            <a:spAutoFit/>
          </a:bodyPr>
          <a:lstStyle/>
          <a:p>
            <a:r>
              <a:rPr lang="en-US" dirty="0"/>
              <a:t>These two graphs plot the accuracy and loss of the model as each epoch is completed. The accuracy had some improvement and started to plateau around epoch 4 or 5. The loss decreased as the epoch number increased.</a:t>
            </a:r>
          </a:p>
        </p:txBody>
      </p:sp>
    </p:spTree>
    <p:extLst>
      <p:ext uri="{BB962C8B-B14F-4D97-AF65-F5344CB8AC3E}">
        <p14:creationId xmlns:p14="http://schemas.microsoft.com/office/powerpoint/2010/main" val="142118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1043-1C76-0549-ADA9-B556D2F6A4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786D2F-A38D-814E-8B6C-0EAC4D8F72ED}"/>
              </a:ext>
            </a:extLst>
          </p:cNvPr>
          <p:cNvSpPr>
            <a:spLocks noGrp="1"/>
          </p:cNvSpPr>
          <p:nvPr>
            <p:ph idx="1"/>
          </p:nvPr>
        </p:nvSpPr>
        <p:spPr/>
        <p:txBody>
          <a:bodyPr/>
          <a:lstStyle/>
          <a:p>
            <a:r>
              <a:rPr lang="en-US" dirty="0"/>
              <a:t>Model 1 seems to work better than model 2 because it had a better accuracy, lower loss for all three datasets (training, validation, and test).</a:t>
            </a:r>
          </a:p>
          <a:p>
            <a:r>
              <a:rPr lang="en-US" dirty="0"/>
              <a:t>Altering hyperparameters and layers can change how well a model performs and its accuracy.</a:t>
            </a:r>
          </a:p>
        </p:txBody>
      </p:sp>
    </p:spTree>
    <p:extLst>
      <p:ext uri="{BB962C8B-B14F-4D97-AF65-F5344CB8AC3E}">
        <p14:creationId xmlns:p14="http://schemas.microsoft.com/office/powerpoint/2010/main" val="326741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66C6-5E16-2A43-9980-C22A8F5D26B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5D2EAE-36A8-2A4E-8074-D78DA3843898}"/>
              </a:ext>
            </a:extLst>
          </p:cNvPr>
          <p:cNvSpPr>
            <a:spLocks noGrp="1"/>
          </p:cNvSpPr>
          <p:nvPr>
            <p:ph idx="1"/>
          </p:nvPr>
        </p:nvSpPr>
        <p:spPr/>
        <p:txBody>
          <a:bodyPr/>
          <a:lstStyle/>
          <a:p>
            <a:r>
              <a:rPr lang="en-US" dirty="0"/>
              <a:t>Kaggle dataset link: </a:t>
            </a:r>
            <a:r>
              <a:rPr lang="en-US" dirty="0">
                <a:hlinkClick r:id="rId2"/>
              </a:rPr>
              <a:t>https://www.kaggle.com/datasets/bmadushanirodrigo/fracture-multi-region-x-ray-data/data</a:t>
            </a:r>
            <a:endParaRPr lang="en-US" dirty="0"/>
          </a:p>
          <a:p>
            <a:r>
              <a:rPr lang="en-US" dirty="0"/>
              <a:t>GitHub repository link: </a:t>
            </a:r>
            <a:r>
              <a:rPr lang="en-US" dirty="0">
                <a:hlinkClick r:id="rId3"/>
              </a:rPr>
              <a:t>https://github.com/claire01234/Intro-to-Deep-Learning-Final-Project.git</a:t>
            </a:r>
            <a:endParaRPr lang="en-US" dirty="0"/>
          </a:p>
        </p:txBody>
      </p:sp>
    </p:spTree>
    <p:extLst>
      <p:ext uri="{BB962C8B-B14F-4D97-AF65-F5344CB8AC3E}">
        <p14:creationId xmlns:p14="http://schemas.microsoft.com/office/powerpoint/2010/main" val="284667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A3A2-7D52-0041-9E8F-C13DCC339050}"/>
              </a:ext>
            </a:extLst>
          </p:cNvPr>
          <p:cNvSpPr>
            <a:spLocks noGrp="1"/>
          </p:cNvSpPr>
          <p:nvPr>
            <p:ph type="title"/>
          </p:nvPr>
        </p:nvSpPr>
        <p:spPr/>
        <p:txBody>
          <a:bodyPr/>
          <a:lstStyle/>
          <a:p>
            <a:r>
              <a:rPr lang="en-US" dirty="0"/>
              <a:t>Machine Learning Problem</a:t>
            </a:r>
          </a:p>
        </p:txBody>
      </p:sp>
      <p:sp>
        <p:nvSpPr>
          <p:cNvPr id="3" name="Content Placeholder 2">
            <a:extLst>
              <a:ext uri="{FF2B5EF4-FFF2-40B4-BE49-F238E27FC236}">
                <a16:creationId xmlns:a16="http://schemas.microsoft.com/office/drawing/2014/main" id="{C87417A4-2132-9047-8E8B-0E34A1E47190}"/>
              </a:ext>
            </a:extLst>
          </p:cNvPr>
          <p:cNvSpPr>
            <a:spLocks noGrp="1"/>
          </p:cNvSpPr>
          <p:nvPr>
            <p:ph idx="1"/>
          </p:nvPr>
        </p:nvSpPr>
        <p:spPr/>
        <p:txBody>
          <a:bodyPr>
            <a:normAutofit/>
          </a:bodyPr>
          <a:lstStyle/>
          <a:p>
            <a:r>
              <a:rPr lang="en-US" dirty="0"/>
              <a:t>Goal: create a model to classify x ray images as containing a fracture or not</a:t>
            </a:r>
          </a:p>
          <a:p>
            <a:r>
              <a:rPr lang="en-US" dirty="0"/>
              <a:t>Medical imaging, such as x rays, is important in medicine to make diagnoses.</a:t>
            </a:r>
          </a:p>
          <a:p>
            <a:pPr lvl="1"/>
            <a:r>
              <a:rPr lang="en-US" dirty="0"/>
              <a:t>Identify any abnormalities vs normal</a:t>
            </a:r>
          </a:p>
          <a:p>
            <a:pPr lvl="1"/>
            <a:r>
              <a:rPr lang="en-US" dirty="0"/>
              <a:t>An example is being able to analyze any bone to determine if there are any fractures present in the x ray images vs a normal image.</a:t>
            </a:r>
          </a:p>
        </p:txBody>
      </p:sp>
    </p:spTree>
    <p:extLst>
      <p:ext uri="{BB962C8B-B14F-4D97-AF65-F5344CB8AC3E}">
        <p14:creationId xmlns:p14="http://schemas.microsoft.com/office/powerpoint/2010/main" val="28561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C78-7C83-914F-A461-5B1B5E43911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9D28B779-E8A9-2C4C-B87C-899E471BBF2D}"/>
              </a:ext>
            </a:extLst>
          </p:cNvPr>
          <p:cNvSpPr>
            <a:spLocks noGrp="1"/>
          </p:cNvSpPr>
          <p:nvPr>
            <p:ph idx="1"/>
          </p:nvPr>
        </p:nvSpPr>
        <p:spPr/>
        <p:txBody>
          <a:bodyPr>
            <a:normAutofit/>
          </a:bodyPr>
          <a:lstStyle/>
          <a:p>
            <a:r>
              <a:rPr lang="en-US" dirty="0"/>
              <a:t>Created by </a:t>
            </a:r>
            <a:r>
              <a:rPr lang="en-US" dirty="0" err="1"/>
              <a:t>bmadushanirodrigo</a:t>
            </a:r>
            <a:endParaRPr lang="en-US" dirty="0"/>
          </a:p>
          <a:p>
            <a:r>
              <a:rPr lang="en-US" dirty="0"/>
              <a:t>Has fractured and non-fractured X-ray images from different anatomical body regions</a:t>
            </a:r>
          </a:p>
          <a:p>
            <a:pPr lvl="1"/>
            <a:r>
              <a:rPr lang="en-US" dirty="0"/>
              <a:t>Lower limbs, upper limbs, hips, knees, etc.</a:t>
            </a:r>
          </a:p>
          <a:p>
            <a:r>
              <a:rPr lang="en-US" dirty="0"/>
              <a:t>Categorized into train, test, and validation folders</a:t>
            </a:r>
          </a:p>
          <a:p>
            <a:pPr lvl="1"/>
            <a:r>
              <a:rPr lang="en-US" dirty="0"/>
              <a:t>Each folder contains fractured and non-fractured x ray images.</a:t>
            </a:r>
          </a:p>
          <a:p>
            <a:pPr lvl="1"/>
            <a:r>
              <a:rPr lang="en-US" dirty="0"/>
              <a:t>10,580 x ray images in total</a:t>
            </a:r>
          </a:p>
          <a:p>
            <a:pPr lvl="2"/>
            <a:r>
              <a:rPr lang="en-US" dirty="0"/>
              <a:t>9246 images in training dataset</a:t>
            </a:r>
          </a:p>
          <a:p>
            <a:pPr lvl="2"/>
            <a:r>
              <a:rPr lang="en-US" dirty="0"/>
              <a:t>828 images in validation dataset</a:t>
            </a:r>
          </a:p>
          <a:p>
            <a:pPr lvl="2"/>
            <a:r>
              <a:rPr lang="en-US" dirty="0"/>
              <a:t>506 images in test dataset</a:t>
            </a:r>
          </a:p>
        </p:txBody>
      </p:sp>
    </p:spTree>
    <p:extLst>
      <p:ext uri="{BB962C8B-B14F-4D97-AF65-F5344CB8AC3E}">
        <p14:creationId xmlns:p14="http://schemas.microsoft.com/office/powerpoint/2010/main" val="363840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1497-8CAF-E346-A4A8-D16FDF736408}"/>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B2992E3B-57F0-2943-ABD0-144A8BD51400}"/>
              </a:ext>
            </a:extLst>
          </p:cNvPr>
          <p:cNvSpPr>
            <a:spLocks noGrp="1"/>
          </p:cNvSpPr>
          <p:nvPr>
            <p:ph idx="1"/>
          </p:nvPr>
        </p:nvSpPr>
        <p:spPr/>
        <p:txBody>
          <a:bodyPr/>
          <a:lstStyle/>
          <a:p>
            <a:r>
              <a:rPr lang="en-US" dirty="0"/>
              <a:t>CNN was used.</a:t>
            </a:r>
          </a:p>
          <a:p>
            <a:pPr lvl="1"/>
            <a:r>
              <a:rPr lang="en-US" dirty="0"/>
              <a:t>Classify images as 'fractured' or 'not fractured' based on the training and learning that it does to analyze images and determine if there is a fracture present in the image</a:t>
            </a:r>
          </a:p>
          <a:p>
            <a:pPr lvl="1"/>
            <a:r>
              <a:rPr lang="en-US" dirty="0"/>
              <a:t>Good choice when analyzing and classifying images</a:t>
            </a:r>
          </a:p>
          <a:p>
            <a:pPr lvl="2"/>
            <a:r>
              <a:rPr lang="en-US" dirty="0"/>
              <a:t>Able to automatically extract features and utilize spatial structure</a:t>
            </a:r>
          </a:p>
          <a:p>
            <a:pPr lvl="2"/>
            <a:r>
              <a:rPr lang="en-US" dirty="0"/>
              <a:t>Still has good accuracy and efficiency</a:t>
            </a:r>
          </a:p>
        </p:txBody>
      </p:sp>
    </p:spTree>
    <p:extLst>
      <p:ext uri="{BB962C8B-B14F-4D97-AF65-F5344CB8AC3E}">
        <p14:creationId xmlns:p14="http://schemas.microsoft.com/office/powerpoint/2010/main" val="97407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EC60F-2D47-6540-9A2B-BF49879F6389}"/>
              </a:ext>
            </a:extLst>
          </p:cNvPr>
          <p:cNvPicPr>
            <a:picLocks noChangeAspect="1"/>
          </p:cNvPicPr>
          <p:nvPr/>
        </p:nvPicPr>
        <p:blipFill>
          <a:blip r:embed="rId2"/>
          <a:stretch>
            <a:fillRect/>
          </a:stretch>
        </p:blipFill>
        <p:spPr>
          <a:xfrm>
            <a:off x="849810" y="641268"/>
            <a:ext cx="3742920" cy="4144488"/>
          </a:xfrm>
          <a:prstGeom prst="rect">
            <a:avLst/>
          </a:prstGeom>
        </p:spPr>
      </p:pic>
      <p:sp>
        <p:nvSpPr>
          <p:cNvPr id="4" name="TextBox 3">
            <a:extLst>
              <a:ext uri="{FF2B5EF4-FFF2-40B4-BE49-F238E27FC236}">
                <a16:creationId xmlns:a16="http://schemas.microsoft.com/office/drawing/2014/main" id="{845D63D4-0A1E-124E-BF8E-CACF871C5450}"/>
              </a:ext>
            </a:extLst>
          </p:cNvPr>
          <p:cNvSpPr txBox="1"/>
          <p:nvPr/>
        </p:nvSpPr>
        <p:spPr>
          <a:xfrm>
            <a:off x="5094514" y="2565071"/>
            <a:ext cx="4429496" cy="1200329"/>
          </a:xfrm>
          <a:prstGeom prst="rect">
            <a:avLst/>
          </a:prstGeom>
          <a:noFill/>
        </p:spPr>
        <p:txBody>
          <a:bodyPr wrap="square" rtlCol="0">
            <a:spAutoFit/>
          </a:bodyPr>
          <a:lstStyle/>
          <a:p>
            <a:r>
              <a:rPr lang="en-US" dirty="0"/>
              <a:t>The image on the left shows a few example x ray images found in the training dataset along with the label of if there is a fracture present or not.</a:t>
            </a:r>
          </a:p>
        </p:txBody>
      </p:sp>
    </p:spTree>
    <p:extLst>
      <p:ext uri="{BB962C8B-B14F-4D97-AF65-F5344CB8AC3E}">
        <p14:creationId xmlns:p14="http://schemas.microsoft.com/office/powerpoint/2010/main" val="78354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FDB19A-1F97-7745-849F-37B07A19DBF2}"/>
              </a:ext>
            </a:extLst>
          </p:cNvPr>
          <p:cNvPicPr>
            <a:picLocks noChangeAspect="1"/>
          </p:cNvPicPr>
          <p:nvPr/>
        </p:nvPicPr>
        <p:blipFill>
          <a:blip r:embed="rId2"/>
          <a:stretch>
            <a:fillRect/>
          </a:stretch>
        </p:blipFill>
        <p:spPr>
          <a:xfrm>
            <a:off x="102589" y="120237"/>
            <a:ext cx="4276107" cy="3228604"/>
          </a:xfrm>
          <a:prstGeom prst="rect">
            <a:avLst/>
          </a:prstGeom>
        </p:spPr>
      </p:pic>
      <p:pic>
        <p:nvPicPr>
          <p:cNvPr id="5" name="Picture 4">
            <a:extLst>
              <a:ext uri="{FF2B5EF4-FFF2-40B4-BE49-F238E27FC236}">
                <a16:creationId xmlns:a16="http://schemas.microsoft.com/office/drawing/2014/main" id="{A1AAD5FD-177F-B74C-B968-54E0516CC6D9}"/>
              </a:ext>
            </a:extLst>
          </p:cNvPr>
          <p:cNvPicPr>
            <a:picLocks noChangeAspect="1"/>
          </p:cNvPicPr>
          <p:nvPr/>
        </p:nvPicPr>
        <p:blipFill>
          <a:blip r:embed="rId3"/>
          <a:stretch>
            <a:fillRect/>
          </a:stretch>
        </p:blipFill>
        <p:spPr>
          <a:xfrm>
            <a:off x="4727039" y="120237"/>
            <a:ext cx="4199342" cy="3228604"/>
          </a:xfrm>
          <a:prstGeom prst="rect">
            <a:avLst/>
          </a:prstGeom>
        </p:spPr>
      </p:pic>
      <p:pic>
        <p:nvPicPr>
          <p:cNvPr id="7" name="Picture 6">
            <a:extLst>
              <a:ext uri="{FF2B5EF4-FFF2-40B4-BE49-F238E27FC236}">
                <a16:creationId xmlns:a16="http://schemas.microsoft.com/office/drawing/2014/main" id="{9AAC56AF-5C77-B647-ACFB-36EA02C438D6}"/>
              </a:ext>
            </a:extLst>
          </p:cNvPr>
          <p:cNvPicPr>
            <a:picLocks noChangeAspect="1"/>
          </p:cNvPicPr>
          <p:nvPr/>
        </p:nvPicPr>
        <p:blipFill>
          <a:blip r:embed="rId4"/>
          <a:stretch>
            <a:fillRect/>
          </a:stretch>
        </p:blipFill>
        <p:spPr>
          <a:xfrm>
            <a:off x="8293512" y="3638385"/>
            <a:ext cx="3641189" cy="2825167"/>
          </a:xfrm>
          <a:prstGeom prst="rect">
            <a:avLst/>
          </a:prstGeom>
        </p:spPr>
      </p:pic>
      <p:sp>
        <p:nvSpPr>
          <p:cNvPr id="8" name="TextBox 7">
            <a:extLst>
              <a:ext uri="{FF2B5EF4-FFF2-40B4-BE49-F238E27FC236}">
                <a16:creationId xmlns:a16="http://schemas.microsoft.com/office/drawing/2014/main" id="{433E0F05-65C5-2C4E-B82A-E13682CF1FE1}"/>
              </a:ext>
            </a:extLst>
          </p:cNvPr>
          <p:cNvSpPr txBox="1"/>
          <p:nvPr/>
        </p:nvSpPr>
        <p:spPr>
          <a:xfrm>
            <a:off x="748146" y="3764478"/>
            <a:ext cx="5700156" cy="2585323"/>
          </a:xfrm>
          <a:prstGeom prst="rect">
            <a:avLst/>
          </a:prstGeom>
          <a:noFill/>
        </p:spPr>
        <p:txBody>
          <a:bodyPr wrap="square" rtlCol="0">
            <a:spAutoFit/>
          </a:bodyPr>
          <a:lstStyle/>
          <a:p>
            <a:r>
              <a:rPr lang="en-US" dirty="0"/>
              <a:t>These bar charts show the number of x ray images that are classified as fractured vs not fractured in the training, test, and validation datasets. In the training data, approximately half of the images are fractured and the other half is not. The test data has just below 250 fractured x ray images and just above 250 non-fractured x ray images. Lastly, the validation dataset has close to 500 non-fractured images and close to 350 fractured images.</a:t>
            </a:r>
          </a:p>
        </p:txBody>
      </p:sp>
    </p:spTree>
    <p:extLst>
      <p:ext uri="{BB962C8B-B14F-4D97-AF65-F5344CB8AC3E}">
        <p14:creationId xmlns:p14="http://schemas.microsoft.com/office/powerpoint/2010/main" val="357800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1972F4-1A3F-9B4E-9C30-3132D2DE7A34}"/>
              </a:ext>
            </a:extLst>
          </p:cNvPr>
          <p:cNvPicPr>
            <a:picLocks noChangeAspect="1"/>
          </p:cNvPicPr>
          <p:nvPr/>
        </p:nvPicPr>
        <p:blipFill>
          <a:blip r:embed="rId2"/>
          <a:stretch>
            <a:fillRect/>
          </a:stretch>
        </p:blipFill>
        <p:spPr>
          <a:xfrm>
            <a:off x="526967" y="518391"/>
            <a:ext cx="2976253" cy="2213112"/>
          </a:xfrm>
          <a:prstGeom prst="rect">
            <a:avLst/>
          </a:prstGeom>
        </p:spPr>
      </p:pic>
      <p:pic>
        <p:nvPicPr>
          <p:cNvPr id="5" name="Picture 4">
            <a:extLst>
              <a:ext uri="{FF2B5EF4-FFF2-40B4-BE49-F238E27FC236}">
                <a16:creationId xmlns:a16="http://schemas.microsoft.com/office/drawing/2014/main" id="{1723EEF0-2EFE-5041-91E4-30E6EB10D3B0}"/>
              </a:ext>
            </a:extLst>
          </p:cNvPr>
          <p:cNvPicPr>
            <a:picLocks noChangeAspect="1"/>
          </p:cNvPicPr>
          <p:nvPr/>
        </p:nvPicPr>
        <p:blipFill>
          <a:blip r:embed="rId3"/>
          <a:stretch>
            <a:fillRect/>
          </a:stretch>
        </p:blipFill>
        <p:spPr>
          <a:xfrm>
            <a:off x="749382" y="3569525"/>
            <a:ext cx="3608862" cy="2466358"/>
          </a:xfrm>
          <a:prstGeom prst="rect">
            <a:avLst/>
          </a:prstGeom>
        </p:spPr>
      </p:pic>
      <p:pic>
        <p:nvPicPr>
          <p:cNvPr id="7" name="Picture 6">
            <a:extLst>
              <a:ext uri="{FF2B5EF4-FFF2-40B4-BE49-F238E27FC236}">
                <a16:creationId xmlns:a16="http://schemas.microsoft.com/office/drawing/2014/main" id="{FAC5E32D-3733-324C-9C25-BD6A3D10FD4E}"/>
              </a:ext>
            </a:extLst>
          </p:cNvPr>
          <p:cNvPicPr>
            <a:picLocks noChangeAspect="1"/>
          </p:cNvPicPr>
          <p:nvPr/>
        </p:nvPicPr>
        <p:blipFill>
          <a:blip r:embed="rId4"/>
          <a:stretch>
            <a:fillRect/>
          </a:stretch>
        </p:blipFill>
        <p:spPr>
          <a:xfrm>
            <a:off x="4533983" y="518391"/>
            <a:ext cx="3327826" cy="2439637"/>
          </a:xfrm>
          <a:prstGeom prst="rect">
            <a:avLst/>
          </a:prstGeom>
        </p:spPr>
      </p:pic>
      <p:sp>
        <p:nvSpPr>
          <p:cNvPr id="8" name="TextBox 7">
            <a:extLst>
              <a:ext uri="{FF2B5EF4-FFF2-40B4-BE49-F238E27FC236}">
                <a16:creationId xmlns:a16="http://schemas.microsoft.com/office/drawing/2014/main" id="{41B34C70-36CD-614D-ADAF-7EF141072CB5}"/>
              </a:ext>
            </a:extLst>
          </p:cNvPr>
          <p:cNvSpPr txBox="1"/>
          <p:nvPr/>
        </p:nvSpPr>
        <p:spPr>
          <a:xfrm>
            <a:off x="4857008" y="2958028"/>
            <a:ext cx="4643252" cy="3139321"/>
          </a:xfrm>
          <a:prstGeom prst="rect">
            <a:avLst/>
          </a:prstGeom>
          <a:noFill/>
        </p:spPr>
        <p:txBody>
          <a:bodyPr wrap="square" rtlCol="0">
            <a:spAutoFit/>
          </a:bodyPr>
          <a:lstStyle/>
          <a:p>
            <a:r>
              <a:rPr lang="en-US" dirty="0"/>
              <a:t>These pie charts show the percentage of how many x rays are classified as fractured vs not fractured in the three datasets (training, test, validation). The training dataset has 49.8% fractures and 50.2% not fractured. The validation data has 59.3% of the images without fractures and 40.7% with fractures. The test data has 53% of the images classified as not fractured while the other 47% contain fractures in the x ray images.</a:t>
            </a:r>
          </a:p>
        </p:txBody>
      </p:sp>
    </p:spTree>
    <p:extLst>
      <p:ext uri="{BB962C8B-B14F-4D97-AF65-F5344CB8AC3E}">
        <p14:creationId xmlns:p14="http://schemas.microsoft.com/office/powerpoint/2010/main" val="156414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ABB00-0EB7-154B-A074-E0F0C9493BA0}"/>
              </a:ext>
            </a:extLst>
          </p:cNvPr>
          <p:cNvPicPr>
            <a:picLocks noChangeAspect="1"/>
          </p:cNvPicPr>
          <p:nvPr/>
        </p:nvPicPr>
        <p:blipFill>
          <a:blip r:embed="rId2"/>
          <a:stretch>
            <a:fillRect/>
          </a:stretch>
        </p:blipFill>
        <p:spPr>
          <a:xfrm>
            <a:off x="310815" y="0"/>
            <a:ext cx="4344311" cy="3676924"/>
          </a:xfrm>
          <a:prstGeom prst="rect">
            <a:avLst/>
          </a:prstGeom>
        </p:spPr>
      </p:pic>
      <p:pic>
        <p:nvPicPr>
          <p:cNvPr id="5" name="Picture 4">
            <a:extLst>
              <a:ext uri="{FF2B5EF4-FFF2-40B4-BE49-F238E27FC236}">
                <a16:creationId xmlns:a16="http://schemas.microsoft.com/office/drawing/2014/main" id="{72CBF490-8255-BC41-90CC-5B30E062C3EE}"/>
              </a:ext>
            </a:extLst>
          </p:cNvPr>
          <p:cNvPicPr>
            <a:picLocks noChangeAspect="1"/>
          </p:cNvPicPr>
          <p:nvPr/>
        </p:nvPicPr>
        <p:blipFill>
          <a:blip r:embed="rId3"/>
          <a:stretch>
            <a:fillRect/>
          </a:stretch>
        </p:blipFill>
        <p:spPr>
          <a:xfrm>
            <a:off x="476175" y="4056881"/>
            <a:ext cx="2811533" cy="1405767"/>
          </a:xfrm>
          <a:prstGeom prst="rect">
            <a:avLst/>
          </a:prstGeom>
        </p:spPr>
      </p:pic>
      <p:pic>
        <p:nvPicPr>
          <p:cNvPr id="7" name="Picture 6">
            <a:extLst>
              <a:ext uri="{FF2B5EF4-FFF2-40B4-BE49-F238E27FC236}">
                <a16:creationId xmlns:a16="http://schemas.microsoft.com/office/drawing/2014/main" id="{7CD25A4B-0379-FD46-97A2-F88B6B504C0A}"/>
              </a:ext>
            </a:extLst>
          </p:cNvPr>
          <p:cNvPicPr>
            <a:picLocks noChangeAspect="1"/>
          </p:cNvPicPr>
          <p:nvPr/>
        </p:nvPicPr>
        <p:blipFill>
          <a:blip r:embed="rId4"/>
          <a:stretch>
            <a:fillRect/>
          </a:stretch>
        </p:blipFill>
        <p:spPr>
          <a:xfrm>
            <a:off x="5159169" y="0"/>
            <a:ext cx="6253018" cy="3655799"/>
          </a:xfrm>
          <a:prstGeom prst="rect">
            <a:avLst/>
          </a:prstGeom>
        </p:spPr>
      </p:pic>
      <p:sp>
        <p:nvSpPr>
          <p:cNvPr id="8" name="TextBox 7">
            <a:extLst>
              <a:ext uri="{FF2B5EF4-FFF2-40B4-BE49-F238E27FC236}">
                <a16:creationId xmlns:a16="http://schemas.microsoft.com/office/drawing/2014/main" id="{CF04097A-3959-024E-9691-39746CB5964B}"/>
              </a:ext>
            </a:extLst>
          </p:cNvPr>
          <p:cNvSpPr txBox="1"/>
          <p:nvPr/>
        </p:nvSpPr>
        <p:spPr>
          <a:xfrm>
            <a:off x="3930732" y="4056881"/>
            <a:ext cx="5415147" cy="1477328"/>
          </a:xfrm>
          <a:prstGeom prst="rect">
            <a:avLst/>
          </a:prstGeom>
          <a:noFill/>
        </p:spPr>
        <p:txBody>
          <a:bodyPr wrap="square" rtlCol="0">
            <a:spAutoFit/>
          </a:bodyPr>
          <a:lstStyle/>
          <a:p>
            <a:r>
              <a:rPr lang="en-US" dirty="0"/>
              <a:t>This shows the results of the first model using the training and validation datasets. The best accuracy was 0.9897 and the lowest loss value was 0.0316. The best validation accuracy was 0.9638 and the lowest validation loss was 0.1038.</a:t>
            </a:r>
          </a:p>
        </p:txBody>
      </p:sp>
    </p:spTree>
    <p:extLst>
      <p:ext uri="{BB962C8B-B14F-4D97-AF65-F5344CB8AC3E}">
        <p14:creationId xmlns:p14="http://schemas.microsoft.com/office/powerpoint/2010/main" val="186663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0F095-12A1-2E40-B908-181E3F47E7F5}"/>
              </a:ext>
            </a:extLst>
          </p:cNvPr>
          <p:cNvPicPr>
            <a:picLocks noChangeAspect="1"/>
          </p:cNvPicPr>
          <p:nvPr/>
        </p:nvPicPr>
        <p:blipFill>
          <a:blip r:embed="rId2"/>
          <a:stretch>
            <a:fillRect/>
          </a:stretch>
        </p:blipFill>
        <p:spPr>
          <a:xfrm>
            <a:off x="1837212" y="970643"/>
            <a:ext cx="7543800" cy="736600"/>
          </a:xfrm>
          <a:prstGeom prst="rect">
            <a:avLst/>
          </a:prstGeom>
        </p:spPr>
      </p:pic>
      <p:sp>
        <p:nvSpPr>
          <p:cNvPr id="4" name="TextBox 3">
            <a:extLst>
              <a:ext uri="{FF2B5EF4-FFF2-40B4-BE49-F238E27FC236}">
                <a16:creationId xmlns:a16="http://schemas.microsoft.com/office/drawing/2014/main" id="{1481D523-1537-344E-BCBE-F6AED907EA7C}"/>
              </a:ext>
            </a:extLst>
          </p:cNvPr>
          <p:cNvSpPr txBox="1"/>
          <p:nvPr/>
        </p:nvSpPr>
        <p:spPr>
          <a:xfrm>
            <a:off x="2363190" y="2850078"/>
            <a:ext cx="5533901" cy="923330"/>
          </a:xfrm>
          <a:prstGeom prst="rect">
            <a:avLst/>
          </a:prstGeom>
          <a:noFill/>
        </p:spPr>
        <p:txBody>
          <a:bodyPr wrap="square" rtlCol="0">
            <a:spAutoFit/>
          </a:bodyPr>
          <a:lstStyle/>
          <a:p>
            <a:r>
              <a:rPr lang="en-US" dirty="0"/>
              <a:t>The is the accuracy and loss of the first model using the test dataset. The accuracy ended up being 0.97 and the loss was 0.08.</a:t>
            </a:r>
          </a:p>
        </p:txBody>
      </p:sp>
    </p:spTree>
    <p:extLst>
      <p:ext uri="{BB962C8B-B14F-4D97-AF65-F5344CB8AC3E}">
        <p14:creationId xmlns:p14="http://schemas.microsoft.com/office/powerpoint/2010/main" val="2310289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TotalTime>
  <Words>715</Words>
  <Application>Microsoft Macintosh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Intro to Deep Learning Fracture X Ray Classification Final Project</vt:lpstr>
      <vt:lpstr>Machine Learning Problem</vt:lpstr>
      <vt:lpstr>Dataset</vt:lpstr>
      <vt:lpstr>Machine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Deep Learning Fracture X Ray Classification Final Project</dc:title>
  <dc:creator>Leo Cao</dc:creator>
  <cp:lastModifiedBy>Leo Cao</cp:lastModifiedBy>
  <cp:revision>7</cp:revision>
  <dcterms:created xsi:type="dcterms:W3CDTF">2025-07-15T15:06:28Z</dcterms:created>
  <dcterms:modified xsi:type="dcterms:W3CDTF">2025-07-15T17:49:56Z</dcterms:modified>
</cp:coreProperties>
</file>